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68" r:id="rId2"/>
  </p:sldMasterIdLst>
  <p:notesMasterIdLst>
    <p:notesMasterId r:id="rId26"/>
  </p:notesMasterIdLst>
  <p:handoutMasterIdLst>
    <p:handoutMasterId r:id="rId27"/>
  </p:handoutMasterIdLst>
  <p:sldIdLst>
    <p:sldId id="486" r:id="rId3"/>
    <p:sldId id="642" r:id="rId4"/>
    <p:sldId id="704" r:id="rId5"/>
    <p:sldId id="794" r:id="rId6"/>
    <p:sldId id="722" r:id="rId7"/>
    <p:sldId id="724" r:id="rId8"/>
    <p:sldId id="753" r:id="rId9"/>
    <p:sldId id="723" r:id="rId10"/>
    <p:sldId id="726" r:id="rId11"/>
    <p:sldId id="727" r:id="rId12"/>
    <p:sldId id="730" r:id="rId13"/>
    <p:sldId id="735" r:id="rId14"/>
    <p:sldId id="790" r:id="rId15"/>
    <p:sldId id="764" r:id="rId16"/>
    <p:sldId id="770" r:id="rId17"/>
    <p:sldId id="783" r:id="rId18"/>
    <p:sldId id="771" r:id="rId19"/>
    <p:sldId id="772" r:id="rId20"/>
    <p:sldId id="788" r:id="rId21"/>
    <p:sldId id="784" r:id="rId22"/>
    <p:sldId id="792" r:id="rId23"/>
    <p:sldId id="765" r:id="rId24"/>
    <p:sldId id="787" r:id="rId25"/>
  </p:sldIdLst>
  <p:sldSz cx="9144000" cy="6858000" type="screen4x3"/>
  <p:notesSz cx="6858000" cy="9144000"/>
  <p:custShowLst>
    <p:custShow name="Lecture" id="0">
      <p:sldLst/>
    </p:custShow>
    <p:custShow name="Handout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000000"/>
    <a:srgbClr val="FF9999"/>
    <a:srgbClr val="E7E2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98" autoAdjust="0"/>
    <p:restoredTop sz="76582" autoAdjust="0"/>
  </p:normalViewPr>
  <p:slideViewPr>
    <p:cSldViewPr>
      <p:cViewPr>
        <p:scale>
          <a:sx n="69" d="100"/>
          <a:sy n="69" d="100"/>
        </p:scale>
        <p:origin x="-18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2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D6E0D9A-FCF3-48EC-92A4-F7239449D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06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9CB0E98-E80B-4A42-BF02-E77AB449F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77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F952E-9DC1-4C3E-A624-023E0ED0AEB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3887391" y="-3024"/>
            <a:ext cx="2970609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3887391" y="8684381"/>
            <a:ext cx="2970609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9" tIns="0" rIns="18729" bIns="0" anchor="b"/>
          <a:lstStyle/>
          <a:p>
            <a:pPr algn="r" defTabSz="934005"/>
            <a:r>
              <a:rPr lang="en-US" sz="1000" i="1" dirty="0"/>
              <a:t>1</a:t>
            </a:r>
          </a:p>
        </p:txBody>
      </p:sp>
      <p:sp>
        <p:nvSpPr>
          <p:cNvPr id="56328" name="Rectangle 4"/>
          <p:cNvSpPr>
            <a:spLocks noChangeArrowheads="1"/>
          </p:cNvSpPr>
          <p:nvPr/>
        </p:nvSpPr>
        <p:spPr bwMode="auto">
          <a:xfrm>
            <a:off x="0" y="8684381"/>
            <a:ext cx="2970609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29" name="Rectangle 5"/>
          <p:cNvSpPr>
            <a:spLocks noChangeArrowheads="1"/>
          </p:cNvSpPr>
          <p:nvPr/>
        </p:nvSpPr>
        <p:spPr bwMode="auto">
          <a:xfrm>
            <a:off x="0" y="-3024"/>
            <a:ext cx="2970609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7713" cy="3419475"/>
          </a:xfrm>
          <a:ln cap="flat">
            <a:solidFill>
              <a:schemeClr val="tx1"/>
            </a:solidFill>
          </a:ln>
        </p:spPr>
      </p:sp>
      <p:sp>
        <p:nvSpPr>
          <p:cNvPr id="563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805" y="4340679"/>
            <a:ext cx="5030391" cy="411540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8DFD8-56C4-4731-B925-034D32C17E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1813"/>
            <a:ext cx="5715000" cy="4352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not a one man</a:t>
            </a:r>
            <a:r>
              <a:rPr lang="en-US" baseline="0" dirty="0" smtClean="0"/>
              <a:t> show!  Collins continues to use this technology.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4491A-BD40-4D43-A25E-B798BF5977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1E093-14B0-48D9-82EC-8D857351C9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0DE4-1640-45FA-8235-6F9F03A0150B}" type="slidenum">
              <a:rPr lang="en-US"/>
              <a:pPr/>
              <a:t>17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464"/>
            <a:ext cx="5029200" cy="4114487"/>
          </a:xfrm>
        </p:spPr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Counterexamples</a:t>
            </a:r>
            <a:r>
              <a:rPr lang="en-US" baseline="0" dirty="0" smtClean="0"/>
              <a:t> can be hard to figure out when you have a functional system.  </a:t>
            </a:r>
            <a:br>
              <a:rPr lang="en-US" baseline="0" dirty="0" smtClean="0"/>
            </a:br>
            <a:r>
              <a:rPr lang="en-US" baseline="0" dirty="0" smtClean="0"/>
              <a:t>They are much harder to understand (in my experience) when doing these compositional proofs.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ofM-4_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391793" y="6279705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pic>
        <p:nvPicPr>
          <p:cNvPr id="9" name="Picture 6" descr="goldyM2out-RGB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56175"/>
            <a:ext cx="2743200" cy="1901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6200"/>
            <a:ext cx="2133600" cy="365125"/>
          </a:xfrm>
        </p:spPr>
        <p:txBody>
          <a:bodyPr/>
          <a:lstStyle/>
          <a:p>
            <a:r>
              <a:rPr lang="en-US" smtClean="0"/>
              <a:t>September,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76200"/>
            <a:ext cx="2895600" cy="365125"/>
          </a:xfrm>
        </p:spPr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3" descr="UofM-4_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391793" y="6279705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pic>
        <p:nvPicPr>
          <p:cNvPr id="13" name="Picture 6" descr="goldyM2out-RGB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56175"/>
            <a:ext cx="2743200" cy="1901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+mn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3" y="0"/>
            <a:ext cx="7837487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498600"/>
            <a:ext cx="8902700" cy="235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300" y="4010025"/>
            <a:ext cx="8902700" cy="235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8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4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ofM-4_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86509" y="6537283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September,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C00000"/>
                </a:solidFill>
              </a:defRPr>
            </a:lvl1pPr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September, 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432560" y="359898"/>
            <a:ext cx="7406640" cy="1926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Compositional Analysis of System Architectures (using </a:t>
            </a:r>
            <a:r>
              <a:rPr lang="en-US" dirty="0" err="1" smtClean="0"/>
              <a:t>Lustre</a:t>
            </a:r>
            <a:r>
              <a:rPr lang="en-US" smtClean="0"/>
              <a:t>)</a:t>
            </a:r>
            <a:endParaRPr lang="en-US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086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Whalen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Program Director</a:t>
            </a:r>
            <a:br>
              <a:rPr lang="en-U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University of Minnesota Software Engineering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6057" y="6324600"/>
            <a:ext cx="278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Sponsored by NSF </a:t>
            </a:r>
            <a:r>
              <a:rPr lang="en-US" sz="1400" dirty="0"/>
              <a:t>Research Grant CNS-1035715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&quot;No&quot; Symbol 8"/>
          <p:cNvSpPr/>
          <p:nvPr/>
        </p:nvSpPr>
        <p:spPr>
          <a:xfrm>
            <a:off x="1752600" y="2895600"/>
            <a:ext cx="1143000" cy="1143000"/>
          </a:xfrm>
          <a:prstGeom prst="noSmoking">
            <a:avLst>
              <a:gd name="adj" fmla="val 1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Notionally:  </a:t>
            </a:r>
            <a:r>
              <a:rPr lang="en-US" sz="2800" i="1" dirty="0" smtClean="0"/>
              <a:t>It </a:t>
            </a:r>
            <a:r>
              <a:rPr lang="en-US" sz="2800" i="1" dirty="0"/>
              <a:t>is always the case that if the </a:t>
            </a:r>
            <a:r>
              <a:rPr lang="en-US" sz="2800" i="1" dirty="0" smtClean="0"/>
              <a:t>component assumption </a:t>
            </a:r>
            <a:r>
              <a:rPr lang="en-US" sz="2800" i="1" dirty="0"/>
              <a:t>is true, then </a:t>
            </a:r>
            <a:r>
              <a:rPr lang="en-US" sz="2800" i="1" dirty="0" smtClean="0"/>
              <a:t>the component </a:t>
            </a:r>
            <a:r>
              <a:rPr lang="en-US" sz="2800" i="1" dirty="0"/>
              <a:t>will ensure that the guarantee is true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G(A </a:t>
            </a:r>
            <a:r>
              <a:rPr lang="en-US" sz="2400" dirty="0" smtClean="0">
                <a:sym typeface="Symbol"/>
              </a:rPr>
              <a:t> P); 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An assumption violation in the past may prevent component from satisfying current guarantee, so we need to assert that the assumptions are true up to the current step:</a:t>
            </a:r>
          </a:p>
          <a:p>
            <a:pPr lvl="1"/>
            <a:r>
              <a:rPr lang="en-US" sz="2400" dirty="0" smtClean="0"/>
              <a:t>G(H(A) </a:t>
            </a:r>
            <a:r>
              <a:rPr lang="en-US" sz="2400" dirty="0" smtClean="0">
                <a:sym typeface="Symbol"/>
              </a:rPr>
              <a:t> P) ;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Given the set of component contracts: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l-GR" dirty="0" smtClean="0"/>
              <a:t>Γ</a:t>
            </a:r>
            <a:r>
              <a:rPr lang="en-US" dirty="0" smtClean="0"/>
              <a:t> = { G(H(A</a:t>
            </a:r>
            <a:r>
              <a:rPr lang="en-US" baseline="-25000" dirty="0" smtClean="0"/>
              <a:t>c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 P</a:t>
            </a:r>
            <a:r>
              <a:rPr lang="en-US" baseline="-25000" dirty="0" smtClean="0"/>
              <a:t>c</a:t>
            </a:r>
            <a:r>
              <a:rPr lang="en-US" dirty="0" smtClean="0">
                <a:sym typeface="Symbol"/>
              </a:rPr>
              <a:t>) | c </a:t>
            </a:r>
            <a:r>
              <a:rPr lang="en-US" dirty="0" smtClean="0">
                <a:latin typeface="Lucida Sans"/>
                <a:sym typeface="Symbol"/>
              </a:rPr>
              <a:t>∈</a:t>
            </a:r>
            <a:r>
              <a:rPr lang="en-US" dirty="0" smtClean="0">
                <a:sym typeface="Symbol"/>
              </a:rPr>
              <a:t> C </a:t>
            </a:r>
            <a:r>
              <a:rPr lang="en-US" dirty="0" smtClean="0"/>
              <a:t>}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Architecture adds a set of obligations that tie the system assumption to the component assumptions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process can be repeated for any number of abstraction levels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309" y="4114800"/>
            <a:ext cx="5165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5105400"/>
          </a:xfrm>
        </p:spPr>
        <p:txBody>
          <a:bodyPr/>
          <a:lstStyle/>
          <a:p>
            <a:r>
              <a:rPr lang="en-US" dirty="0" smtClean="0"/>
              <a:t>Suppose we 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if for all q </a:t>
            </a:r>
            <a:r>
              <a:rPr lang="en-US" dirty="0" smtClean="0">
                <a:latin typeface="Lucida Sans"/>
                <a:sym typeface="Symbol"/>
              </a:rPr>
              <a:t>∈ Q</a:t>
            </a:r>
          </a:p>
          <a:p>
            <a:pPr lvl="1"/>
            <a:r>
              <a:rPr lang="el-GR" dirty="0" smtClean="0"/>
              <a:t>Γ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G((Z(H(</a:t>
            </a:r>
            <a:r>
              <a:rPr lang="el-GR" dirty="0" smtClean="0">
                <a:sym typeface="Symbol"/>
              </a:rPr>
              <a:t>Θ</a:t>
            </a:r>
            <a:r>
              <a:rPr lang="en-US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)) ^ </a:t>
            </a:r>
            <a:r>
              <a:rPr lang="el-GR" dirty="0" smtClean="0">
                <a:sym typeface="Symbol"/>
              </a:rPr>
              <a:t>Δ</a:t>
            </a:r>
            <a:r>
              <a:rPr lang="en-US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)  q)</a:t>
            </a:r>
          </a:p>
          <a:p>
            <a:r>
              <a:rPr lang="en-US" dirty="0" smtClean="0">
                <a:sym typeface="Symbol"/>
              </a:rPr>
              <a:t>Then: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G(q) for all </a:t>
            </a:r>
            <a:r>
              <a:rPr lang="en-US" dirty="0" smtClean="0"/>
              <a:t>q </a:t>
            </a:r>
            <a:r>
              <a:rPr lang="en-US" dirty="0" smtClean="0">
                <a:sym typeface="Symbol"/>
              </a:rPr>
              <a:t>∈ Q</a:t>
            </a:r>
          </a:p>
          <a:p>
            <a:r>
              <a:rPr lang="en-US" dirty="0" smtClean="0"/>
              <a:t>[Adapted from McMillan]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96834"/>
            <a:ext cx="7620000" cy="148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concrete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80772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/>
              <a:t>Order of data flow through </a:t>
            </a:r>
            <a:br>
              <a:rPr lang="en-US" sz="1800" dirty="0" smtClean="0"/>
            </a:br>
            <a:r>
              <a:rPr lang="en-US" sz="1800" dirty="0" smtClean="0"/>
              <a:t>system components is </a:t>
            </a:r>
            <a:br>
              <a:rPr lang="en-US" sz="1800" dirty="0" smtClean="0"/>
            </a:br>
            <a:r>
              <a:rPr lang="en-US" sz="1800" dirty="0" smtClean="0"/>
              <a:t>computed by reasoning engine</a:t>
            </a:r>
          </a:p>
          <a:p>
            <a:pPr lvl="1" eaLnBrk="1" hangingPunct="1"/>
            <a:r>
              <a:rPr lang="en-US" sz="1600" dirty="0" smtClean="0"/>
              <a:t>{System inputs} </a:t>
            </a:r>
            <a:r>
              <a:rPr lang="en-US" sz="1600" dirty="0" smtClean="0">
                <a:sym typeface="Wingdings" pitchFamily="2" charset="2"/>
              </a:rPr>
              <a:t>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/>
              <a:t>{FGS_L, FGS_R}</a:t>
            </a:r>
          </a:p>
          <a:p>
            <a:pPr lvl="1" eaLnBrk="1" hangingPunct="1"/>
            <a:r>
              <a:rPr lang="en-US" sz="1600" dirty="0" smtClean="0"/>
              <a:t>{FGS_L, FGS_R} </a:t>
            </a:r>
            <a:r>
              <a:rPr lang="en-US" sz="1600" dirty="0" smtClean="0">
                <a:sym typeface="Wingdings" pitchFamily="2" charset="2"/>
              </a:rPr>
              <a:t> {AP}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{AP} </a:t>
            </a:r>
            <a:r>
              <a:rPr lang="en-US" sz="1600" dirty="0" smtClean="0">
                <a:sym typeface="Wingdings" pitchFamily="2" charset="2"/>
              </a:rPr>
              <a:t> {</a:t>
            </a:r>
            <a:r>
              <a:rPr lang="en-US" sz="1600" dirty="0" smtClean="0"/>
              <a:t>System outputs} </a:t>
            </a:r>
          </a:p>
          <a:p>
            <a:pPr eaLnBrk="1" hangingPunct="1"/>
            <a:r>
              <a:rPr lang="en-US" sz="1800" dirty="0" smtClean="0"/>
              <a:t>Based on flow, we establish </a:t>
            </a:r>
            <a:br>
              <a:rPr lang="en-US" sz="1800" dirty="0" smtClean="0"/>
            </a:br>
            <a:r>
              <a:rPr lang="en-US" sz="1800" dirty="0" smtClean="0"/>
              <a:t>four proof obligations</a:t>
            </a:r>
          </a:p>
          <a:p>
            <a:pPr lvl="1" eaLnBrk="1" hangingPunct="1"/>
            <a:r>
              <a:rPr lang="en-US" sz="1600" dirty="0" smtClean="0"/>
              <a:t>System assumptions </a:t>
            </a:r>
            <a:r>
              <a:rPr lang="en-US" sz="1600" dirty="0" smtClean="0">
                <a:sym typeface="Wingdings" pitchFamily="2" charset="2"/>
              </a:rPr>
              <a:t>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FGS_L assumptions</a:t>
            </a:r>
          </a:p>
          <a:p>
            <a:pPr lvl="1" eaLnBrk="1" hangingPunct="1"/>
            <a:r>
              <a:rPr lang="en-US" sz="1600" dirty="0" smtClean="0">
                <a:sym typeface="Wingdings" pitchFamily="2" charset="2"/>
              </a:rPr>
              <a:t>System assumptions 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FGS_R assumptions</a:t>
            </a:r>
          </a:p>
          <a:p>
            <a:pPr lvl="1" eaLnBrk="1" hangingPunct="1"/>
            <a:r>
              <a:rPr lang="en-US" sz="1600" dirty="0" smtClean="0">
                <a:sym typeface="Wingdings" pitchFamily="2" charset="2"/>
              </a:rPr>
              <a:t>System assumptions +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FGS_L guarantees +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FGS_R guarantees 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AP assumptions</a:t>
            </a:r>
          </a:p>
          <a:p>
            <a:pPr lvl="1" eaLnBrk="1" hangingPunct="1"/>
            <a:r>
              <a:rPr lang="en-US" sz="1600" dirty="0" smtClean="0"/>
              <a:t>System assumptions + {FGS_L, FGS_R, AP} guarantees </a:t>
            </a:r>
            <a:r>
              <a:rPr lang="en-US" sz="1600" dirty="0" smtClean="0">
                <a:sym typeface="Wingdings" pitchFamily="2" charset="2"/>
              </a:rPr>
              <a:t> System guarantees</a:t>
            </a:r>
          </a:p>
          <a:p>
            <a:pPr eaLnBrk="1" hangingPunct="1"/>
            <a:r>
              <a:rPr lang="en-US" sz="1800" dirty="0" smtClean="0">
                <a:sym typeface="Wingdings" pitchFamily="2" charset="2"/>
              </a:rPr>
              <a:t>System can handle circular flows, but user has to choose where to break cycle</a:t>
            </a:r>
            <a:endParaRPr lang="en-US" sz="3600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3581400" y="6381750"/>
            <a:ext cx="2133600" cy="476250"/>
          </a:xfrm>
        </p:spPr>
        <p:txBody>
          <a:bodyPr/>
          <a:lstStyle/>
          <a:p>
            <a:r>
              <a:rPr lang="en-US" dirty="0" smtClean="0"/>
              <a:t>September, 2012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715000" y="6381750"/>
            <a:ext cx="2895600" cy="476250"/>
          </a:xfrm>
        </p:spPr>
        <p:txBody>
          <a:bodyPr/>
          <a:lstStyle/>
          <a:p>
            <a:r>
              <a:rPr lang="de-DE" dirty="0" smtClean="0"/>
              <a:t>LCCC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6A53C-DAA9-4198-8321-08E1BEB412A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87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267200" y="2971800"/>
            <a:ext cx="9144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8229600" y="2971800"/>
            <a:ext cx="9144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6324600" y="2362200"/>
            <a:ext cx="457200" cy="533400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Bent-Up Arrow 8"/>
          <p:cNvSpPr/>
          <p:nvPr/>
        </p:nvSpPr>
        <p:spPr>
          <a:xfrm flipH="1">
            <a:off x="6553200" y="2362200"/>
            <a:ext cx="457200" cy="533400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27432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86800" y="27432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25908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25908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553200" y="1371600"/>
            <a:ext cx="228600" cy="457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1828800"/>
            <a:ext cx="990600" cy="5334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1143000"/>
            <a:ext cx="533400" cy="3810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 flipV="1">
            <a:off x="2743200" y="5217226"/>
            <a:ext cx="3289465" cy="878774"/>
          </a:xfrm>
          <a:custGeom>
            <a:avLst/>
            <a:gdLst>
              <a:gd name="connsiteX0" fmla="*/ 0 w 3289465"/>
              <a:gd name="connsiteY0" fmla="*/ 878774 h 878774"/>
              <a:gd name="connsiteX1" fmla="*/ 807522 w 3289465"/>
              <a:gd name="connsiteY1" fmla="*/ 0 h 878774"/>
              <a:gd name="connsiteX2" fmla="*/ 3289465 w 3289465"/>
              <a:gd name="connsiteY2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465" h="878774">
                <a:moveTo>
                  <a:pt x="0" y="878774"/>
                </a:moveTo>
                <a:lnTo>
                  <a:pt x="807522" y="0"/>
                </a:lnTo>
                <a:lnTo>
                  <a:pt x="328946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4690754" y="1208314"/>
            <a:ext cx="1481446" cy="4669972"/>
            <a:chOff x="4462154" y="1208314"/>
            <a:chExt cx="1481446" cy="4669972"/>
          </a:xfrm>
        </p:grpSpPr>
        <p:sp>
          <p:nvSpPr>
            <p:cNvPr id="77" name="Freeform 76"/>
            <p:cNvSpPr/>
            <p:nvPr/>
          </p:nvSpPr>
          <p:spPr>
            <a:xfrm flipV="1">
              <a:off x="4471060" y="5486400"/>
              <a:ext cx="1472540" cy="391886"/>
            </a:xfrm>
            <a:custGeom>
              <a:avLst/>
              <a:gdLst>
                <a:gd name="connsiteX0" fmla="*/ 0 w 1472540"/>
                <a:gd name="connsiteY0" fmla="*/ 391886 h 391886"/>
                <a:gd name="connsiteX1" fmla="*/ 0 w 1472540"/>
                <a:gd name="connsiteY1" fmla="*/ 0 h 391886"/>
                <a:gd name="connsiteX2" fmla="*/ 1472540 w 1472540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540" h="391886">
                  <a:moveTo>
                    <a:pt x="0" y="391886"/>
                  </a:moveTo>
                  <a:lnTo>
                    <a:pt x="0" y="0"/>
                  </a:lnTo>
                  <a:lnTo>
                    <a:pt x="147254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62154" y="1208314"/>
              <a:ext cx="1472540" cy="391886"/>
            </a:xfrm>
            <a:custGeom>
              <a:avLst/>
              <a:gdLst>
                <a:gd name="connsiteX0" fmla="*/ 0 w 1472540"/>
                <a:gd name="connsiteY0" fmla="*/ 391886 h 391886"/>
                <a:gd name="connsiteX1" fmla="*/ 0 w 1472540"/>
                <a:gd name="connsiteY1" fmla="*/ 0 h 391886"/>
                <a:gd name="connsiteX2" fmla="*/ 1472540 w 1472540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540" h="391886">
                  <a:moveTo>
                    <a:pt x="0" y="391886"/>
                  </a:moveTo>
                  <a:lnTo>
                    <a:pt x="0" y="0"/>
                  </a:lnTo>
                  <a:lnTo>
                    <a:pt x="147254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85E8-E0BC-4596-A9B7-986C08734C5D}" type="slidenum">
              <a:rPr lang="en-US"/>
              <a:pPr/>
              <a:t>14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876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en-US" dirty="0"/>
              <a:t>Tool </a:t>
            </a:r>
            <a:r>
              <a:rPr lang="en-US" dirty="0" smtClean="0"/>
              <a:t>Chain</a:t>
            </a:r>
            <a:endParaRPr lang="en-US" dirty="0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36487" y="3044826"/>
            <a:ext cx="1524000" cy="1376362"/>
            <a:chOff x="1296" y="3179"/>
            <a:chExt cx="960" cy="867"/>
          </a:xfrm>
        </p:grpSpPr>
        <p:pic>
          <p:nvPicPr>
            <p:cNvPr id="174087" name="Picture 7" descr="Replicate_System_Page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179"/>
              <a:ext cx="960" cy="70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1514" y="3854"/>
              <a:ext cx="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AADL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81399" y="1377538"/>
            <a:ext cx="2466110" cy="4286992"/>
            <a:chOff x="3352799" y="1377538"/>
            <a:chExt cx="2466110" cy="4286992"/>
          </a:xfrm>
        </p:grpSpPr>
        <p:sp>
          <p:nvSpPr>
            <p:cNvPr id="4" name="Freeform 3"/>
            <p:cNvSpPr/>
            <p:nvPr/>
          </p:nvSpPr>
          <p:spPr>
            <a:xfrm>
              <a:off x="3360717" y="1377538"/>
              <a:ext cx="2458192" cy="4286992"/>
            </a:xfrm>
            <a:custGeom>
              <a:avLst/>
              <a:gdLst>
                <a:gd name="connsiteX0" fmla="*/ 2434441 w 2458192"/>
                <a:gd name="connsiteY0" fmla="*/ 1211283 h 4286992"/>
                <a:gd name="connsiteX1" fmla="*/ 1935678 w 2458192"/>
                <a:gd name="connsiteY1" fmla="*/ 0 h 4286992"/>
                <a:gd name="connsiteX2" fmla="*/ 0 w 2458192"/>
                <a:gd name="connsiteY2" fmla="*/ 11875 h 4286992"/>
                <a:gd name="connsiteX3" fmla="*/ 0 w 2458192"/>
                <a:gd name="connsiteY3" fmla="*/ 4275117 h 4286992"/>
                <a:gd name="connsiteX4" fmla="*/ 1947553 w 2458192"/>
                <a:gd name="connsiteY4" fmla="*/ 4286992 h 4286992"/>
                <a:gd name="connsiteX5" fmla="*/ 2458192 w 2458192"/>
                <a:gd name="connsiteY5" fmla="*/ 3111335 h 428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8192" h="4286992">
                  <a:moveTo>
                    <a:pt x="2434441" y="1211283"/>
                  </a:moveTo>
                  <a:lnTo>
                    <a:pt x="1935678" y="0"/>
                  </a:lnTo>
                  <a:lnTo>
                    <a:pt x="0" y="11875"/>
                  </a:lnTo>
                  <a:lnTo>
                    <a:pt x="0" y="4275117"/>
                  </a:lnTo>
                  <a:lnTo>
                    <a:pt x="1947553" y="4286992"/>
                  </a:lnTo>
                  <a:lnTo>
                    <a:pt x="2458192" y="3111335"/>
                  </a:lnTo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3352799" y="1387527"/>
              <a:ext cx="1967850" cy="4275921"/>
              <a:chOff x="3352799" y="1387527"/>
              <a:chExt cx="1967850" cy="427592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352799" y="1387527"/>
                <a:ext cx="1967850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SysML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-AADL translation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52800" y="3140127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EDICT: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Architectural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patterns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52800" y="4014850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Lute: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Structural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verification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52800" y="4876800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AGREE: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Compositional behavior verification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52800" y="2250375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OSATE: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AADL modeling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"/>
          <p:cNvGrpSpPr/>
          <p:nvPr/>
        </p:nvGrpSpPr>
        <p:grpSpPr>
          <a:xfrm>
            <a:off x="6019800" y="609600"/>
            <a:ext cx="2971800" cy="5867400"/>
            <a:chOff x="5791200" y="609600"/>
            <a:chExt cx="2971800" cy="5867400"/>
          </a:xfrm>
        </p:grpSpPr>
        <p:grpSp>
          <p:nvGrpSpPr>
            <p:cNvPr id="12" name="Group 28"/>
            <p:cNvGrpSpPr/>
            <p:nvPr/>
          </p:nvGrpSpPr>
          <p:grpSpPr>
            <a:xfrm>
              <a:off x="5791200" y="609600"/>
              <a:ext cx="2971800" cy="1828800"/>
              <a:chOff x="5791200" y="609600"/>
              <a:chExt cx="2971800" cy="1828800"/>
            </a:xfrm>
          </p:grpSpPr>
          <p:pic>
            <p:nvPicPr>
              <p:cNvPr id="262146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609600"/>
                <a:ext cx="2605414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43800" y="1916082"/>
                <a:ext cx="1219200" cy="446118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Enterprise Architect</a:t>
                </a:r>
                <a:endParaRPr lang="en-US" sz="1200" b="1" dirty="0"/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5791200" y="2590800"/>
              <a:ext cx="2971800" cy="1943100"/>
              <a:chOff x="5791200" y="2590800"/>
              <a:chExt cx="2971800" cy="1943100"/>
            </a:xfrm>
          </p:grpSpPr>
          <p:pic>
            <p:nvPicPr>
              <p:cNvPr id="17408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590800"/>
                <a:ext cx="2590800" cy="194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7543800" y="4074225"/>
                <a:ext cx="1219200" cy="371375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Eclipse</a:t>
                </a:r>
                <a:endParaRPr lang="en-US" sz="1200" b="1" dirty="0"/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5791200" y="4725308"/>
              <a:ext cx="2971800" cy="1751692"/>
              <a:chOff x="5791200" y="4725308"/>
              <a:chExt cx="2971800" cy="1751692"/>
            </a:xfrm>
          </p:grpSpPr>
          <p:pic>
            <p:nvPicPr>
              <p:cNvPr id="36" name="Picture 7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725308"/>
                <a:ext cx="2590800" cy="175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7543800" y="5953225"/>
                <a:ext cx="1219200" cy="371375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KIND</a:t>
                </a:r>
                <a:endParaRPr lang="en-US" sz="1200" b="1" dirty="0"/>
              </a:p>
            </p:txBody>
          </p:sp>
        </p:grpSp>
      </p:grpSp>
      <p:cxnSp>
        <p:nvCxnSpPr>
          <p:cNvPr id="10" name="Straight Connector 9"/>
          <p:cNvCxnSpPr>
            <a:stCxn id="39" idx="1"/>
            <a:endCxn id="174087" idx="3"/>
          </p:cNvCxnSpPr>
          <p:nvPr/>
        </p:nvCxnSpPr>
        <p:spPr>
          <a:xfrm flipH="1" flipV="1">
            <a:off x="2760487" y="3601245"/>
            <a:ext cx="820913" cy="8069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1"/>
            <a:endCxn id="174087" idx="3"/>
          </p:cNvCxnSpPr>
          <p:nvPr/>
        </p:nvCxnSpPr>
        <p:spPr>
          <a:xfrm flipH="1">
            <a:off x="2760487" y="3533451"/>
            <a:ext cx="820913" cy="677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1"/>
            <a:endCxn id="174087" idx="3"/>
          </p:cNvCxnSpPr>
          <p:nvPr/>
        </p:nvCxnSpPr>
        <p:spPr>
          <a:xfrm flipH="1">
            <a:off x="2760487" y="2643699"/>
            <a:ext cx="820913" cy="9575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1"/>
            <a:endCxn id="174087" idx="3"/>
          </p:cNvCxnSpPr>
          <p:nvPr/>
        </p:nvCxnSpPr>
        <p:spPr>
          <a:xfrm flipH="1">
            <a:off x="2760487" y="1780851"/>
            <a:ext cx="820912" cy="18203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" idx="1"/>
            <a:endCxn id="174090" idx="3"/>
          </p:cNvCxnSpPr>
          <p:nvPr/>
        </p:nvCxnSpPr>
        <p:spPr>
          <a:xfrm flipH="1">
            <a:off x="2754137" y="1780851"/>
            <a:ext cx="827262" cy="2892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0" idx="1"/>
            <a:endCxn id="262148" idx="3"/>
          </p:cNvCxnSpPr>
          <p:nvPr/>
        </p:nvCxnSpPr>
        <p:spPr>
          <a:xfrm flipH="1" flipV="1">
            <a:off x="2819400" y="5150302"/>
            <a:ext cx="762000" cy="1198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0" idx="1"/>
            <a:endCxn id="174087" idx="3"/>
          </p:cNvCxnSpPr>
          <p:nvPr/>
        </p:nvCxnSpPr>
        <p:spPr>
          <a:xfrm flipH="1" flipV="1">
            <a:off x="2760487" y="3601245"/>
            <a:ext cx="820913" cy="16688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746169" y="973777"/>
            <a:ext cx="3289465" cy="878774"/>
          </a:xfrm>
          <a:custGeom>
            <a:avLst/>
            <a:gdLst>
              <a:gd name="connsiteX0" fmla="*/ 0 w 3289465"/>
              <a:gd name="connsiteY0" fmla="*/ 878774 h 878774"/>
              <a:gd name="connsiteX1" fmla="*/ 807522 w 3289465"/>
              <a:gd name="connsiteY1" fmla="*/ 0 h 878774"/>
              <a:gd name="connsiteX2" fmla="*/ 3289465 w 3289465"/>
              <a:gd name="connsiteY2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465" h="878774">
                <a:moveTo>
                  <a:pt x="0" y="878774"/>
                </a:moveTo>
                <a:lnTo>
                  <a:pt x="807522" y="0"/>
                </a:lnTo>
                <a:lnTo>
                  <a:pt x="328946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1230137" y="1524000"/>
            <a:ext cx="1524000" cy="1373188"/>
            <a:chOff x="192" y="3184"/>
            <a:chExt cx="960" cy="865"/>
          </a:xfrm>
        </p:grpSpPr>
        <p:pic>
          <p:nvPicPr>
            <p:cNvPr id="17409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960" cy="6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091" name="Text Box 11"/>
            <p:cNvSpPr txBox="1">
              <a:spLocks noChangeArrowheads="1"/>
            </p:cNvSpPr>
            <p:nvPr/>
          </p:nvSpPr>
          <p:spPr bwMode="auto">
            <a:xfrm>
              <a:off x="420" y="3857"/>
              <a:ext cx="5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latin typeface="Verdana" pitchFamily="34" charset="0"/>
                </a:rPr>
                <a:t>SysML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1241413" y="4522668"/>
            <a:ext cx="1577987" cy="1498720"/>
            <a:chOff x="708013" y="4612132"/>
            <a:chExt cx="1577987" cy="1498720"/>
          </a:xfrm>
        </p:grpSpPr>
        <p:pic>
          <p:nvPicPr>
            <p:cNvPr id="2621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3" y="4612132"/>
              <a:ext cx="1577987" cy="125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7742" y="5803075"/>
              <a:ext cx="8226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b="1" dirty="0" err="1" smtClean="0">
                  <a:solidFill>
                    <a:srgbClr val="000000"/>
                  </a:solidFill>
                  <a:latin typeface="Verdana" pitchFamily="34" charset="0"/>
                </a:rPr>
                <a:t>Lustre</a:t>
              </a:r>
              <a:endParaRPr lang="en-US" sz="14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4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C:\Users\whalen_2\AppData\Local\Microsoft\Windows\Temporary Internet Files\Content.IE5\MPQ1ZXFV\MP9004422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September,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LCCC 2012:  Mike Whalen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Challenges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Current back-end analysis performed using SMT-based k-induction model checking technique [Hagen and </a:t>
            </a:r>
            <a:r>
              <a:rPr lang="en-US" sz="2400" dirty="0" err="1" smtClean="0"/>
              <a:t>Tinelli</a:t>
            </a:r>
            <a:r>
              <a:rPr lang="en-US" sz="2400" dirty="0" smtClean="0"/>
              <a:t>: FMCAD 2008]</a:t>
            </a:r>
          </a:p>
          <a:p>
            <a:r>
              <a:rPr lang="en-US" sz="2200" dirty="0" smtClean="0"/>
              <a:t>Very scalable if properties can be inductively proven</a:t>
            </a:r>
          </a:p>
          <a:p>
            <a:r>
              <a:rPr lang="en-US" sz="2200" dirty="0" smtClean="0"/>
              <a:t>Unfortunately, Inductive proofs often fail</a:t>
            </a:r>
            <a:r>
              <a:rPr lang="en-US" sz="2200" b="1" dirty="0" smtClean="0"/>
              <a:t> </a:t>
            </a:r>
            <a:r>
              <a:rPr lang="en-US" sz="2200" dirty="0" smtClean="0"/>
              <a:t>because properties are too weak</a:t>
            </a:r>
          </a:p>
          <a:p>
            <a:r>
              <a:rPr lang="en-US" sz="2200" dirty="0" smtClean="0"/>
              <a:t>Lots of work on lemma/invariant discovery to strengthen properties</a:t>
            </a:r>
          </a:p>
          <a:p>
            <a:pPr lvl="2"/>
            <a:r>
              <a:rPr lang="en-US" sz="1800" dirty="0" err="1" smtClean="0"/>
              <a:t>Bjesse</a:t>
            </a:r>
            <a:r>
              <a:rPr lang="en-US" sz="1800" dirty="0" smtClean="0"/>
              <a:t> and </a:t>
            </a:r>
            <a:r>
              <a:rPr lang="en-US" sz="1800" dirty="0" err="1" smtClean="0"/>
              <a:t>Claessen</a:t>
            </a:r>
            <a:r>
              <a:rPr lang="en-US" sz="1800" dirty="0" smtClean="0"/>
              <a:t>: </a:t>
            </a:r>
            <a:r>
              <a:rPr lang="en-US" sz="1800" i="1" dirty="0" smtClean="0"/>
              <a:t>SAT-based verification without State Space Traversal</a:t>
            </a:r>
          </a:p>
          <a:p>
            <a:pPr lvl="2"/>
            <a:r>
              <a:rPr lang="en-US" sz="1800" dirty="0" smtClean="0"/>
              <a:t>Bradley: </a:t>
            </a:r>
            <a:r>
              <a:rPr lang="en-US" sz="1800" i="1" dirty="0" smtClean="0"/>
              <a:t>SAT-based Model Checking without Unrolling</a:t>
            </a:r>
          </a:p>
          <a:p>
            <a:pPr lvl="2"/>
            <a:r>
              <a:rPr lang="en-US" sz="1800" dirty="0" err="1" smtClean="0"/>
              <a:t>Tinelli</a:t>
            </a:r>
            <a:r>
              <a:rPr lang="en-US" sz="1800" dirty="0" smtClean="0"/>
              <a:t>:</a:t>
            </a:r>
            <a:r>
              <a:rPr lang="en-US" sz="1800" b="1" dirty="0" smtClean="0"/>
              <a:t> </a:t>
            </a:r>
            <a:r>
              <a:rPr lang="en-US" sz="1800" i="1" dirty="0" smtClean="0"/>
              <a:t>Instantiation-Based Invariant Discovery </a:t>
            </a:r>
            <a:r>
              <a:rPr lang="en-US" sz="1800" dirty="0" smtClean="0"/>
              <a:t>[NFM 2011]</a:t>
            </a:r>
          </a:p>
          <a:p>
            <a:r>
              <a:rPr lang="en-US" sz="2200" dirty="0" smtClean="0"/>
              <a:t>These strengthening methods are not targeted towards our problem</a:t>
            </a:r>
          </a:p>
          <a:p>
            <a:r>
              <a:rPr lang="en-US" sz="2200" dirty="0" smtClean="0"/>
              <a:t>Only supports analysis of linear models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837487" cy="981075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Scaling</a:t>
            </a:r>
            <a:endParaRPr lang="en-US" sz="3600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219200"/>
            <a:ext cx="43434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/>
              <a:t>What do you do when systems and subcomponents have hundreds of requirements?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FGS mode logic: 280 requirements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DWM: &gt;600 requirements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/>
              <a:t>Need to create automated slicing techniques for predicates rather than code.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Perhaps this will be in the form of counterexample-guided refinement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0805" r="4147"/>
          <a:stretch>
            <a:fillRect/>
          </a:stretch>
        </p:blipFill>
        <p:spPr bwMode="auto">
          <a:xfrm>
            <a:off x="5410200" y="914400"/>
            <a:ext cx="3638466" cy="5130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Assigning blame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76400"/>
            <a:ext cx="749808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Counterexamples are often </a:t>
            </a:r>
            <a:br>
              <a:rPr lang="en-US" sz="2000" dirty="0" smtClean="0"/>
            </a:br>
            <a:r>
              <a:rPr lang="en-US" sz="2000" dirty="0" smtClean="0"/>
              <a:t>hard to understand for big </a:t>
            </a:r>
            <a:br>
              <a:rPr lang="en-US" sz="2000" dirty="0" smtClean="0"/>
            </a:br>
            <a:r>
              <a:rPr lang="en-US" sz="2000" dirty="0" smtClean="0"/>
              <a:t>models</a:t>
            </a:r>
          </a:p>
          <a:p>
            <a:r>
              <a:rPr lang="en-US" sz="2000" dirty="0" smtClean="0"/>
              <a:t>It is much worse (in my </a:t>
            </a:r>
            <a:br>
              <a:rPr lang="en-US" sz="2000" dirty="0" smtClean="0"/>
            </a:br>
            <a:r>
              <a:rPr lang="en-US" sz="2000" dirty="0" smtClean="0"/>
              <a:t>experience) for property-</a:t>
            </a:r>
            <a:br>
              <a:rPr lang="en-US" sz="2000" dirty="0" smtClean="0"/>
            </a:br>
            <a:r>
              <a:rPr lang="en-US" sz="2000" dirty="0" smtClean="0"/>
              <a:t>based models</a:t>
            </a:r>
          </a:p>
          <a:p>
            <a:r>
              <a:rPr lang="en-US" sz="2000" dirty="0" smtClean="0"/>
              <a:t>Given a counterexample, </a:t>
            </a:r>
            <a:br>
              <a:rPr lang="en-US" sz="2000" dirty="0" smtClean="0"/>
            </a:br>
            <a:r>
              <a:rPr lang="en-US" sz="2000" dirty="0" smtClean="0"/>
              <a:t>can you automatically assign </a:t>
            </a:r>
            <a:br>
              <a:rPr lang="en-US" sz="2000" dirty="0" smtClean="0"/>
            </a:br>
            <a:r>
              <a:rPr lang="en-US" sz="2000" dirty="0" smtClean="0"/>
              <a:t>blame to one or more </a:t>
            </a:r>
            <a:br>
              <a:rPr lang="en-US" sz="2000" dirty="0" smtClean="0"/>
            </a:br>
            <a:r>
              <a:rPr lang="en-US" sz="2000" dirty="0" smtClean="0"/>
              <a:t>subcomponents?</a:t>
            </a:r>
          </a:p>
          <a:p>
            <a:r>
              <a:rPr lang="en-US" sz="2000" dirty="0" smtClean="0"/>
              <a:t>Given a “blamed” component, </a:t>
            </a:r>
            <a:br>
              <a:rPr lang="en-US" sz="2000" dirty="0" smtClean="0"/>
            </a:br>
            <a:r>
              <a:rPr lang="en-US" sz="2000" dirty="0" smtClean="0"/>
              <a:t>can you automatically open </a:t>
            </a:r>
            <a:br>
              <a:rPr lang="en-US" sz="2000" dirty="0" smtClean="0"/>
            </a:br>
            <a:r>
              <a:rPr lang="en-US" sz="2000" dirty="0" smtClean="0"/>
              <a:t>the black box to strengthen </a:t>
            </a:r>
            <a:br>
              <a:rPr lang="en-US" sz="2000" dirty="0" smtClean="0"/>
            </a:br>
            <a:r>
              <a:rPr lang="en-US" sz="2000" dirty="0" smtClean="0"/>
              <a:t>the component guarantee?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828800"/>
          <a:ext cx="4191000" cy="4169825"/>
        </p:xfrm>
        <a:graphic>
          <a:graphicData uri="http://schemas.openxmlformats.org/drawingml/2006/table">
            <a:tbl>
              <a:tblPr/>
              <a:tblGrid>
                <a:gridCol w="1568562"/>
                <a:gridCol w="441158"/>
                <a:gridCol w="453412"/>
                <a:gridCol w="441158"/>
                <a:gridCol w="392140"/>
                <a:gridCol w="441158"/>
                <a:gridCol w="453412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Signal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Step...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AD_L.pitch.val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AD_L.pitch.valid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AD_R.pitch.val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AD_R.pitch.valid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AP.CSA.csa_pitch_delta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-4.26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AP.GC_L.cmds.pitch_delta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AP.GC_L.mds.active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AP.GC_R.cmds.pitch_delta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AP.GC_R.mds.active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AP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FCI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FGS_L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FGS_R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FGS_L.GC.cmds.pitch_delta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FGS_L.GC.mds.active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FGS_L.LSO.leader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FGS_L.LSO.valid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FGS_R.GC.cmds.pitch_delta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FGS_R.GC.mds.active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FGS_R.LSO.leader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FGS_R.LSO.valid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leader_pitch_delta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System level guarantees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“Argument Engineering”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Disparate kinds of evidence throughout the system</a:t>
            </a:r>
          </a:p>
          <a:p>
            <a:pPr lvl="1"/>
            <a:r>
              <a:rPr lang="en-US" sz="2400" dirty="0" smtClean="0"/>
              <a:t>Probabilistic</a:t>
            </a:r>
          </a:p>
          <a:p>
            <a:pPr lvl="1"/>
            <a:r>
              <a:rPr lang="en-US" sz="2400" dirty="0" smtClean="0"/>
              <a:t>Resource</a:t>
            </a:r>
          </a:p>
          <a:p>
            <a:pPr lvl="1"/>
            <a:r>
              <a:rPr lang="en-US" sz="2400" dirty="0" smtClean="0"/>
              <a:t>Structural properties of model</a:t>
            </a:r>
          </a:p>
          <a:p>
            <a:pPr lvl="1"/>
            <a:r>
              <a:rPr lang="en-US" sz="2400" dirty="0" smtClean="0"/>
              <a:t>Behavioral properties of model</a:t>
            </a:r>
          </a:p>
          <a:p>
            <a:r>
              <a:rPr lang="en-US" sz="2800" dirty="0" smtClean="0"/>
              <a:t>How do we tie these things together?</a:t>
            </a:r>
          </a:p>
          <a:p>
            <a:r>
              <a:rPr lang="en-US" sz="2800" dirty="0" smtClean="0"/>
              <a:t>Evidence graph, similar to proof graph in PVS</a:t>
            </a:r>
          </a:p>
          <a:p>
            <a:pPr lvl="1"/>
            <a:r>
              <a:rPr lang="en-US" sz="2400" dirty="0" smtClean="0"/>
              <a:t>Shows evidential obligations that have not been discharged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4788" y="674688"/>
            <a:ext cx="5180012" cy="50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Acknowledgements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39875"/>
            <a:ext cx="7696200" cy="4586288"/>
          </a:xfrm>
        </p:spPr>
        <p:txBody>
          <a:bodyPr/>
          <a:lstStyle/>
          <a:p>
            <a:r>
              <a:rPr lang="en-US" sz="2800" dirty="0" smtClean="0"/>
              <a:t>Rockwell Collins (</a:t>
            </a:r>
            <a:r>
              <a:rPr lang="en-US" sz="2800" b="1" dirty="0" smtClean="0"/>
              <a:t>Darren </a:t>
            </a:r>
            <a:r>
              <a:rPr lang="en-US" sz="2800" b="1" dirty="0" err="1" smtClean="0"/>
              <a:t>Cofer</a:t>
            </a:r>
            <a:r>
              <a:rPr lang="en-US" sz="2800" dirty="0" smtClean="0"/>
              <a:t>, </a:t>
            </a:r>
            <a:r>
              <a:rPr lang="en-US" sz="2800" b="1" dirty="0" smtClean="0"/>
              <a:t>Andrew </a:t>
            </a:r>
            <a:r>
              <a:rPr lang="en-US" sz="2800" b="1" dirty="0" err="1" smtClean="0"/>
              <a:t>Gacek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Steven Miller, Lucas Wagner)</a:t>
            </a:r>
          </a:p>
          <a:p>
            <a:r>
              <a:rPr lang="en-US" sz="2800" dirty="0" err="1" smtClean="0"/>
              <a:t>UPenn</a:t>
            </a:r>
            <a:r>
              <a:rPr lang="en-US" sz="2800" dirty="0" smtClean="0"/>
              <a:t>: (</a:t>
            </a:r>
            <a:r>
              <a:rPr lang="en-US" sz="2800" dirty="0" err="1" smtClean="0"/>
              <a:t>Insup</a:t>
            </a:r>
            <a:r>
              <a:rPr lang="en-US" sz="2800" dirty="0" smtClean="0"/>
              <a:t> Lee, Oleg </a:t>
            </a:r>
            <a:r>
              <a:rPr lang="en-US" sz="2800" dirty="0" err="1" smtClean="0"/>
              <a:t>Sokolsky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UMN (Mats P. E. </a:t>
            </a:r>
            <a:r>
              <a:rPr lang="en-US" sz="2800" dirty="0" err="1" smtClean="0"/>
              <a:t>Heimdahl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CMU SEI (Peter </a:t>
            </a:r>
            <a:r>
              <a:rPr lang="en-US" sz="2800" dirty="0" err="1" smtClean="0"/>
              <a:t>Feiler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E198-1807-4AC2-AB30-C26E95C21C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1600200"/>
            <a:ext cx="749808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 analysis is synchronous</a:t>
            </a:r>
          </a:p>
          <a:p>
            <a:pPr lvl="1"/>
            <a:r>
              <a:rPr lang="en-US" sz="2400" dirty="0" smtClean="0"/>
              <a:t>It assumes all subcomponents run at the same rate </a:t>
            </a:r>
          </a:p>
          <a:p>
            <a:pPr lvl="1"/>
            <a:r>
              <a:rPr lang="en-US" sz="2400" dirty="0" smtClean="0"/>
              <a:t>It assumes single-step delay between subcomponents</a:t>
            </a:r>
          </a:p>
          <a:p>
            <a:r>
              <a:rPr lang="en-US" sz="2800" dirty="0" smtClean="0"/>
              <a:t>This is not how the world works!</a:t>
            </a:r>
          </a:p>
          <a:p>
            <a:pPr lvl="1"/>
            <a:r>
              <a:rPr lang="en-US" sz="2400" dirty="0" smtClean="0"/>
              <a:t>…unless you use Time-Triggered Architectures or PALS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Adding more realistic support for time is crucial to accurate analyses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Time intervals tend to diverge in hierarchical verification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E.g. synchronization.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95400"/>
            <a:ext cx="75438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We do not yet have a clear idea of how to effectively partition system analyses to perform effective compositional reasoning across domains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5417403"/>
            <a:ext cx="6477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Collins/UMN META tools are a first step towards this goal.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505200"/>
            <a:ext cx="73914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We need research to combine analyses to make overall system analysis more effective.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Still early work…</a:t>
            </a:r>
          </a:p>
          <a:p>
            <a:pPr lvl="1"/>
            <a:r>
              <a:rPr lang="en-US" sz="2400" dirty="0" smtClean="0"/>
              <a:t>Many AADL constructs left to be mapped</a:t>
            </a:r>
          </a:p>
          <a:p>
            <a:pPr lvl="1"/>
            <a:r>
              <a:rPr lang="en-US" sz="2400" dirty="0" smtClean="0"/>
              <a:t>Many timing issues need to be resolved</a:t>
            </a:r>
          </a:p>
          <a:p>
            <a:pPr lvl="1"/>
            <a:r>
              <a:rPr lang="en-US" sz="2400" dirty="0" smtClean="0"/>
              <a:t>Better support for proof engineering needs to be found</a:t>
            </a:r>
          </a:p>
          <a:p>
            <a:r>
              <a:rPr lang="en-US" sz="2800" b="1" dirty="0" smtClean="0"/>
              <a:t>But</a:t>
            </a:r>
          </a:p>
          <a:p>
            <a:pPr lvl="1"/>
            <a:r>
              <a:rPr lang="en-US" sz="2400" dirty="0" smtClean="0"/>
              <a:t>Already can do some interesting analysis with tools</a:t>
            </a:r>
          </a:p>
          <a:p>
            <a:pPr lvl="1"/>
            <a:r>
              <a:rPr lang="en-US" sz="2400" dirty="0" smtClean="0"/>
              <a:t>Sits in a nice intersection between requirements engineering and formal methods</a:t>
            </a:r>
          </a:p>
          <a:p>
            <a:pPr lvl="1"/>
            <a:r>
              <a:rPr lang="en-US" sz="2400" dirty="0" smtClean="0"/>
              <a:t>Lots of work yet on how best to specify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37634" name="Picture 2" descr="C:\Users\whalen_2\AppData\Local\Microsoft\Windows\Temporary Internet Files\Content.IE5\MPQ1ZXFV\MC9001048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257" y="2859329"/>
            <a:ext cx="1821485" cy="1139342"/>
          </a:xfrm>
          <a:prstGeom prst="rect">
            <a:avLst/>
          </a:prstGeom>
          <a:noFill/>
        </p:spPr>
      </p:pic>
      <p:pic>
        <p:nvPicPr>
          <p:cNvPr id="837635" name="Picture 3" descr="C:\Users\whalen_2\AppData\Local\Microsoft\Windows\Temporary Internet Files\Content.IE5\HDI6E4RS\MC9001048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19600"/>
            <a:ext cx="1818742" cy="512978"/>
          </a:xfrm>
          <a:prstGeom prst="rect">
            <a:avLst/>
          </a:prstGeom>
          <a:noFill/>
        </p:spPr>
      </p:pic>
      <p:pic>
        <p:nvPicPr>
          <p:cNvPr id="837636" name="Picture 4" descr="C:\Users\whalen_2\AppData\Local\Microsoft\Windows\Temporary Internet Files\Content.IE5\3RECRDFV\MC9004355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648200"/>
            <a:ext cx="1758950" cy="914400"/>
          </a:xfrm>
          <a:prstGeom prst="rect">
            <a:avLst/>
          </a:prstGeom>
          <a:noFill/>
        </p:spPr>
      </p:pic>
      <p:pic>
        <p:nvPicPr>
          <p:cNvPr id="837637" name="Picture 5" descr="C:\Users\whalen_2\AppData\Local\Microsoft\Windows\Temporary Internet Files\Content.IE5\1LTKJNEU\MC9001051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752600"/>
            <a:ext cx="1529791" cy="1819656"/>
          </a:xfrm>
          <a:prstGeom prst="rect">
            <a:avLst/>
          </a:prstGeom>
          <a:noFill/>
        </p:spPr>
      </p:pic>
      <p:pic>
        <p:nvPicPr>
          <p:cNvPr id="837639" name="Picture 7" descr="C:\Users\whalen_2\AppData\Local\Microsoft\Windows\Temporary Internet Files\Content.IE5\HDI6E4RS\MC90017464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676400"/>
            <a:ext cx="2635434" cy="1143000"/>
          </a:xfrm>
          <a:prstGeom prst="rect">
            <a:avLst/>
          </a:prstGeom>
          <a:noFill/>
        </p:spPr>
      </p:pic>
      <p:pic>
        <p:nvPicPr>
          <p:cNvPr id="837640" name="Picture 8" descr="C:\Users\whalen_2\AppData\Local\Microsoft\Windows\Temporary Internet Files\Content.IE5\3RECRDFV\MC90043447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676400"/>
            <a:ext cx="2467778" cy="1066800"/>
          </a:xfrm>
          <a:prstGeom prst="rect">
            <a:avLst/>
          </a:prstGeom>
          <a:noFill/>
        </p:spPr>
      </p:pic>
      <p:pic>
        <p:nvPicPr>
          <p:cNvPr id="837641" name="Picture 9" descr="C:\Users\whalen_2\AppData\Local\Microsoft\Windows\Temporary Internet Files\Content.IE5\1LTKJNEU\MC90010512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95600"/>
            <a:ext cx="1812341" cy="1500530"/>
          </a:xfrm>
          <a:prstGeom prst="rect">
            <a:avLst/>
          </a:prstGeom>
          <a:noFill/>
        </p:spPr>
      </p:pic>
      <p:pic>
        <p:nvPicPr>
          <p:cNvPr id="837642" name="Picture 10" descr="C:\Users\whalen_2\AppData\Local\Microsoft\Windows\Temporary Internet Files\Content.IE5\MPQ1ZXFV\MC90010481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352800"/>
            <a:ext cx="2653856" cy="838200"/>
          </a:xfrm>
          <a:prstGeom prst="rect">
            <a:avLst/>
          </a:prstGeom>
          <a:noFill/>
        </p:spPr>
      </p:pic>
      <p:pic>
        <p:nvPicPr>
          <p:cNvPr id="837643" name="Picture 11" descr="C:\Users\whalen_2\AppData\Local\Microsoft\Windows\Temporary Internet Files\Content.IE5\HDI6E4RS\MC90010461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105400"/>
            <a:ext cx="2605310" cy="1143000"/>
          </a:xfrm>
          <a:prstGeom prst="rect">
            <a:avLst/>
          </a:prstGeom>
          <a:noFill/>
        </p:spPr>
      </p:pic>
      <p:pic>
        <p:nvPicPr>
          <p:cNvPr id="837644" name="Picture 12" descr="C:\Users\whalen_2\AppData\Local\Microsoft\Windows\Temporary Internet Files\Content.IE5\MPQ1ZXFV\MC9001046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876800"/>
            <a:ext cx="1827886" cy="9409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94597"/>
            <a:ext cx="4648200" cy="348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Component Level Formal Analysis Efforts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383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463" y="1865808"/>
            <a:ext cx="4927537" cy="36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249" y="2057400"/>
            <a:ext cx="48747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286000"/>
            <a:ext cx="4724400" cy="35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l="8125" r="8125"/>
          <a:stretch>
            <a:fillRect/>
          </a:stretch>
        </p:blipFill>
        <p:spPr bwMode="auto">
          <a:xfrm>
            <a:off x="762000" y="2456597"/>
            <a:ext cx="4876800" cy="36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8800" y="3048000"/>
            <a:ext cx="4775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Vision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EC26B49-85DA-486F-A3B0-948F73B831DC}" type="slidenum">
              <a:rPr lang="en-US"/>
              <a:pPr algn="r">
                <a:defRPr/>
              </a:pPr>
              <a:t>4</a:t>
            </a:fld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924800" cy="838200"/>
          </a:xfrm>
        </p:spPr>
        <p:txBody>
          <a:bodyPr>
            <a:normAutofit fontScale="925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System design &amp; verification through pattern application and compositional reasoning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2000" y="3217863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COMPUTING RESOURCE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048000" y="3255963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SENSOR</a:t>
            </a:r>
          </a:p>
        </p:txBody>
      </p:sp>
      <p:cxnSp>
        <p:nvCxnSpPr>
          <p:cNvPr id="10247" name="AutoShape 6"/>
          <p:cNvCxnSpPr>
            <a:cxnSpLocks noChangeShapeType="1"/>
            <a:stCxn id="10246" idx="3"/>
            <a:endCxn id="10248" idx="1"/>
          </p:cNvCxnSpPr>
          <p:nvPr/>
        </p:nvCxnSpPr>
        <p:spPr bwMode="auto">
          <a:xfrm>
            <a:off x="3810000" y="3408363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4191000" y="2722563"/>
            <a:ext cx="1676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Ctr="1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LRU</a:t>
            </a:r>
          </a:p>
        </p:txBody>
      </p:sp>
      <p:cxnSp>
        <p:nvCxnSpPr>
          <p:cNvPr id="10249" name="AutoShape 8"/>
          <p:cNvCxnSpPr>
            <a:cxnSpLocks noChangeShapeType="1"/>
            <a:stCxn id="10248" idx="3"/>
          </p:cNvCxnSpPr>
          <p:nvPr/>
        </p:nvCxnSpPr>
        <p:spPr bwMode="auto">
          <a:xfrm>
            <a:off x="5867400" y="3408363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2938463"/>
            <a:ext cx="3048000" cy="990600"/>
            <a:chOff x="2640" y="3168"/>
            <a:chExt cx="1920" cy="624"/>
          </a:xfrm>
        </p:grpSpPr>
        <p:sp>
          <p:nvSpPr>
            <p:cNvPr id="10291" name="AutoShape 10"/>
            <p:cNvSpPr>
              <a:spLocks noChangeArrowheads="1"/>
            </p:cNvSpPr>
            <p:nvPr/>
          </p:nvSpPr>
          <p:spPr bwMode="auto">
            <a:xfrm>
              <a:off x="2640" y="3168"/>
              <a:ext cx="1296" cy="624"/>
            </a:xfrm>
            <a:prstGeom prst="roundRect">
              <a:avLst>
                <a:gd name="adj" fmla="val 897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92" name="Text Box 11"/>
            <p:cNvSpPr txBox="1">
              <a:spLocks noChangeArrowheads="1"/>
            </p:cNvSpPr>
            <p:nvPr/>
          </p:nvSpPr>
          <p:spPr bwMode="auto">
            <a:xfrm>
              <a:off x="4080" y="3216"/>
              <a:ext cx="48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FAIL-SILENT NODE FROM REPLICAS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95800" y="3014663"/>
            <a:ext cx="1066800" cy="838200"/>
            <a:chOff x="2688" y="3216"/>
            <a:chExt cx="672" cy="528"/>
          </a:xfrm>
        </p:grpSpPr>
        <p:sp>
          <p:nvSpPr>
            <p:cNvPr id="10288" name="Rectangle 13"/>
            <p:cNvSpPr>
              <a:spLocks noChangeArrowheads="1"/>
            </p:cNvSpPr>
            <p:nvPr/>
          </p:nvSpPr>
          <p:spPr bwMode="auto">
            <a:xfrm>
              <a:off x="2688" y="3216"/>
              <a:ext cx="672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89" name="Rectangle 14"/>
            <p:cNvSpPr>
              <a:spLocks noChangeArrowheads="1"/>
            </p:cNvSpPr>
            <p:nvPr/>
          </p:nvSpPr>
          <p:spPr bwMode="auto">
            <a:xfrm>
              <a:off x="2736" y="321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COMPUTING RESOURCE A</a:t>
              </a:r>
            </a:p>
          </p:txBody>
        </p:sp>
        <p:sp>
          <p:nvSpPr>
            <p:cNvPr id="10290" name="Rectangle 15"/>
            <p:cNvSpPr>
              <a:spLocks noChangeArrowheads="1"/>
            </p:cNvSpPr>
            <p:nvPr/>
          </p:nvSpPr>
          <p:spPr bwMode="auto">
            <a:xfrm>
              <a:off x="2736" y="3504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COMPUTING RESOURCE 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81200" y="2697163"/>
            <a:ext cx="2378075" cy="1371600"/>
            <a:chOff x="1094" y="3024"/>
            <a:chExt cx="1498" cy="864"/>
          </a:xfrm>
        </p:grpSpPr>
        <p:sp>
          <p:nvSpPr>
            <p:cNvPr id="10286" name="AutoShape 17"/>
            <p:cNvSpPr>
              <a:spLocks noChangeArrowheads="1"/>
            </p:cNvSpPr>
            <p:nvPr/>
          </p:nvSpPr>
          <p:spPr bwMode="auto">
            <a:xfrm>
              <a:off x="1632" y="3024"/>
              <a:ext cx="960" cy="864"/>
            </a:xfrm>
            <a:prstGeom prst="roundRect">
              <a:avLst>
                <a:gd name="adj" fmla="val 897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87" name="Text Box 18"/>
            <p:cNvSpPr txBox="1">
              <a:spLocks noChangeArrowheads="1"/>
            </p:cNvSpPr>
            <p:nvPr/>
          </p:nvSpPr>
          <p:spPr bwMode="auto">
            <a:xfrm>
              <a:off x="1094" y="3284"/>
              <a:ext cx="394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VOTE MULTIPLE DATA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48000" y="2874963"/>
            <a:ext cx="1143000" cy="1066800"/>
            <a:chOff x="1776" y="3120"/>
            <a:chExt cx="720" cy="672"/>
          </a:xfrm>
        </p:grpSpPr>
        <p:sp>
          <p:nvSpPr>
            <p:cNvPr id="10281" name="Rectangle 20"/>
            <p:cNvSpPr>
              <a:spLocks noChangeArrowheads="1"/>
            </p:cNvSpPr>
            <p:nvPr/>
          </p:nvSpPr>
          <p:spPr bwMode="auto">
            <a:xfrm>
              <a:off x="1776" y="3120"/>
              <a:ext cx="48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1</a:t>
              </a:r>
            </a:p>
          </p:txBody>
        </p:sp>
        <p:cxnSp>
          <p:nvCxnSpPr>
            <p:cNvPr id="10282" name="AutoShape 21"/>
            <p:cNvCxnSpPr>
              <a:cxnSpLocks noChangeShapeType="1"/>
              <a:stCxn id="10281" idx="3"/>
            </p:cNvCxnSpPr>
            <p:nvPr/>
          </p:nvCxnSpPr>
          <p:spPr bwMode="auto">
            <a:xfrm>
              <a:off x="2256" y="321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sp>
          <p:nvSpPr>
            <p:cNvPr id="10283" name="Rectangle 22"/>
            <p:cNvSpPr>
              <a:spLocks noChangeArrowheads="1"/>
            </p:cNvSpPr>
            <p:nvPr/>
          </p:nvSpPr>
          <p:spPr bwMode="auto">
            <a:xfrm>
              <a:off x="1776" y="3360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2</a:t>
              </a:r>
            </a:p>
          </p:txBody>
        </p:sp>
        <p:sp>
          <p:nvSpPr>
            <p:cNvPr id="10284" name="Rectangle 23"/>
            <p:cNvSpPr>
              <a:spLocks noChangeArrowheads="1"/>
            </p:cNvSpPr>
            <p:nvPr/>
          </p:nvSpPr>
          <p:spPr bwMode="auto">
            <a:xfrm>
              <a:off x="1776" y="3600"/>
              <a:ext cx="48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3</a:t>
              </a:r>
            </a:p>
          </p:txBody>
        </p:sp>
        <p:cxnSp>
          <p:nvCxnSpPr>
            <p:cNvPr id="10285" name="AutoShape 24"/>
            <p:cNvCxnSpPr>
              <a:cxnSpLocks noChangeShapeType="1"/>
              <a:stCxn id="10284" idx="3"/>
            </p:cNvCxnSpPr>
            <p:nvPr/>
          </p:nvCxnSpPr>
          <p:spPr bwMode="auto">
            <a:xfrm>
              <a:off x="2256" y="369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752600" y="3611563"/>
            <a:ext cx="1069975" cy="1182687"/>
            <a:chOff x="960" y="2064"/>
            <a:chExt cx="674" cy="745"/>
          </a:xfrm>
        </p:grpSpPr>
        <p:sp>
          <p:nvSpPr>
            <p:cNvPr id="10279" name="Text Box 28"/>
            <p:cNvSpPr txBox="1">
              <a:spLocks noChangeArrowheads="1"/>
            </p:cNvSpPr>
            <p:nvPr/>
          </p:nvSpPr>
          <p:spPr bwMode="auto">
            <a:xfrm>
              <a:off x="960" y="2592"/>
              <a:ext cx="674" cy="21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VERIFIED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AVAILABILITY</a:t>
              </a:r>
            </a:p>
          </p:txBody>
        </p:sp>
        <p:cxnSp>
          <p:nvCxnSpPr>
            <p:cNvPr id="10280" name="AutoShape 29"/>
            <p:cNvCxnSpPr>
              <a:cxnSpLocks noChangeShapeType="1"/>
              <a:stCxn id="10279" idx="0"/>
              <a:endCxn id="10287" idx="2"/>
            </p:cNvCxnSpPr>
            <p:nvPr/>
          </p:nvCxnSpPr>
          <p:spPr bwMode="auto">
            <a:xfrm flipH="1" flipV="1">
              <a:off x="1253" y="2064"/>
              <a:ext cx="44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553200" y="3516314"/>
            <a:ext cx="1069975" cy="1277938"/>
            <a:chOff x="3984" y="2004"/>
            <a:chExt cx="674" cy="805"/>
          </a:xfrm>
        </p:grpSpPr>
        <p:sp>
          <p:nvSpPr>
            <p:cNvPr id="10277" name="Text Box 30"/>
            <p:cNvSpPr txBox="1">
              <a:spLocks noChangeArrowheads="1"/>
            </p:cNvSpPr>
            <p:nvPr/>
          </p:nvSpPr>
          <p:spPr bwMode="auto">
            <a:xfrm>
              <a:off x="3984" y="2592"/>
              <a:ext cx="674" cy="21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VERIFIED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INTEGRITY</a:t>
              </a:r>
            </a:p>
          </p:txBody>
        </p:sp>
        <p:cxnSp>
          <p:nvCxnSpPr>
            <p:cNvPr id="10278" name="AutoShape 31"/>
            <p:cNvCxnSpPr>
              <a:cxnSpLocks noChangeShapeType="1"/>
              <a:stCxn id="10277" idx="0"/>
              <a:endCxn id="10292" idx="2"/>
            </p:cNvCxnSpPr>
            <p:nvPr/>
          </p:nvCxnSpPr>
          <p:spPr bwMode="auto">
            <a:xfrm flipH="1" flipV="1">
              <a:off x="4272" y="2004"/>
              <a:ext cx="49" cy="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048000" y="4410075"/>
            <a:ext cx="2819400" cy="496888"/>
            <a:chOff x="1776" y="2496"/>
            <a:chExt cx="1776" cy="313"/>
          </a:xfrm>
        </p:grpSpPr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177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55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2"/>
            <p:cNvSpPr>
              <a:spLocks noChangeShapeType="1"/>
            </p:cNvSpPr>
            <p:nvPr/>
          </p:nvSpPr>
          <p:spPr bwMode="auto">
            <a:xfrm>
              <a:off x="1776" y="2544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2350" y="2592"/>
              <a:ext cx="674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ARCHITECTURE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MODEL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600200" y="4297363"/>
            <a:ext cx="6172200" cy="1089025"/>
            <a:chOff x="864" y="2496"/>
            <a:chExt cx="3888" cy="686"/>
          </a:xfrm>
        </p:grpSpPr>
        <p:sp>
          <p:nvSpPr>
            <p:cNvPr id="10271" name="AutoShape 41"/>
            <p:cNvSpPr>
              <a:spLocks noChangeArrowheads="1"/>
            </p:cNvSpPr>
            <p:nvPr/>
          </p:nvSpPr>
          <p:spPr bwMode="auto">
            <a:xfrm>
              <a:off x="864" y="2496"/>
              <a:ext cx="3888" cy="4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72" name="Text Box 42"/>
            <p:cNvSpPr txBox="1">
              <a:spLocks noChangeArrowheads="1"/>
            </p:cNvSpPr>
            <p:nvPr/>
          </p:nvSpPr>
          <p:spPr bwMode="auto">
            <a:xfrm>
              <a:off x="1680" y="2951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COMPOSITIONAL PROOF OF CORRECTNESS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(ASSUME – GUARANTEE)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791200" y="4983163"/>
            <a:ext cx="1828800" cy="762000"/>
            <a:chOff x="3504" y="3552"/>
            <a:chExt cx="1152" cy="480"/>
          </a:xfrm>
        </p:grpSpPr>
        <p:sp>
          <p:nvSpPr>
            <p:cNvPr id="10269" name="Text Box 45"/>
            <p:cNvSpPr txBox="1">
              <a:spLocks noChangeArrowheads="1"/>
            </p:cNvSpPr>
            <p:nvPr/>
          </p:nvSpPr>
          <p:spPr bwMode="auto">
            <a:xfrm>
              <a:off x="3504" y="3792"/>
              <a:ext cx="1152" cy="240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SAFETY, BEHAVIORAL, PERFORMANCE PROPERTIES</a:t>
              </a:r>
            </a:p>
          </p:txBody>
        </p:sp>
        <p:cxnSp>
          <p:nvCxnSpPr>
            <p:cNvPr id="10270" name="AutoShape 46"/>
            <p:cNvCxnSpPr>
              <a:cxnSpLocks noChangeShapeType="1"/>
              <a:stCxn id="10269" idx="0"/>
            </p:cNvCxnSpPr>
            <p:nvPr/>
          </p:nvCxnSpPr>
          <p:spPr bwMode="auto">
            <a:xfrm flipV="1">
              <a:off x="4080" y="35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8077200" y="2692401"/>
            <a:ext cx="430213" cy="1379538"/>
            <a:chOff x="4944" y="1485"/>
            <a:chExt cx="271" cy="869"/>
          </a:xfrm>
        </p:grpSpPr>
        <p:sp>
          <p:nvSpPr>
            <p:cNvPr id="10267" name="Freeform 51"/>
            <p:cNvSpPr>
              <a:spLocks/>
            </p:cNvSpPr>
            <p:nvPr/>
          </p:nvSpPr>
          <p:spPr bwMode="auto">
            <a:xfrm>
              <a:off x="4944" y="1488"/>
              <a:ext cx="96" cy="864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864 h 864"/>
                <a:gd name="T6" fmla="*/ 0 w 96"/>
                <a:gd name="T7" fmla="*/ 864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8" name="Text Box 54"/>
            <p:cNvSpPr txBox="1">
              <a:spLocks noChangeArrowheads="1"/>
            </p:cNvSpPr>
            <p:nvPr/>
          </p:nvSpPr>
          <p:spPr bwMode="auto">
            <a:xfrm rot="5400000">
              <a:off x="4693" y="1833"/>
              <a:ext cx="8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ABSTRACTION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8077206" y="3951288"/>
            <a:ext cx="623888" cy="1339850"/>
            <a:chOff x="4944" y="2278"/>
            <a:chExt cx="393" cy="844"/>
          </a:xfrm>
        </p:grpSpPr>
        <p:sp>
          <p:nvSpPr>
            <p:cNvPr id="10265" name="Freeform 52"/>
            <p:cNvSpPr>
              <a:spLocks/>
            </p:cNvSpPr>
            <p:nvPr/>
          </p:nvSpPr>
          <p:spPr bwMode="auto">
            <a:xfrm>
              <a:off x="4944" y="2400"/>
              <a:ext cx="96" cy="576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576 h 864"/>
                <a:gd name="T6" fmla="*/ 0 w 96"/>
                <a:gd name="T7" fmla="*/ 576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6" name="Text Box 55"/>
            <p:cNvSpPr txBox="1">
              <a:spLocks noChangeArrowheads="1"/>
            </p:cNvSpPr>
            <p:nvPr/>
          </p:nvSpPr>
          <p:spPr bwMode="auto">
            <a:xfrm rot="5400000">
              <a:off x="4770" y="2554"/>
              <a:ext cx="8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VERIFICATION</a:t>
              </a:r>
            </a:p>
            <a:p>
              <a:pPr algn="ctr"/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REUSE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1600200" y="5867400"/>
            <a:ext cx="6172200" cy="428624"/>
            <a:chOff x="864" y="3552"/>
            <a:chExt cx="3888" cy="270"/>
          </a:xfrm>
        </p:grpSpPr>
        <p:sp>
          <p:nvSpPr>
            <p:cNvPr id="10263" name="Freeform 53"/>
            <p:cNvSpPr>
              <a:spLocks/>
            </p:cNvSpPr>
            <p:nvPr/>
          </p:nvSpPr>
          <p:spPr bwMode="auto">
            <a:xfrm rot="5400000">
              <a:off x="2760" y="1656"/>
              <a:ext cx="96" cy="3888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3888 h 864"/>
                <a:gd name="T6" fmla="*/ 0 w 96"/>
                <a:gd name="T7" fmla="*/ 388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4" name="Text Box 56"/>
            <p:cNvSpPr txBox="1">
              <a:spLocks noChangeArrowheads="1"/>
            </p:cNvSpPr>
            <p:nvPr/>
          </p:nvSpPr>
          <p:spPr bwMode="auto">
            <a:xfrm>
              <a:off x="2416" y="3648"/>
              <a:ext cx="8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COMPOSITION</a:t>
              </a:r>
            </a:p>
          </p:txBody>
        </p:sp>
      </p:grpSp>
      <p:sp>
        <p:nvSpPr>
          <p:cNvPr id="10262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099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System verification </a:t>
            </a:r>
            <a:endParaRPr lang="en-US" sz="44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D97-A415-431A-95AD-DA5E445264B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250" y="1447800"/>
            <a:ext cx="8286750" cy="3962400"/>
            <a:chOff x="468" y="1307"/>
            <a:chExt cx="5136" cy="2389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2328" y="1737"/>
              <a:ext cx="1344" cy="1410"/>
            </a:xfrm>
            <a:custGeom>
              <a:avLst/>
              <a:gdLst>
                <a:gd name="G0" fmla="+- -5887686 0 0"/>
                <a:gd name="G1" fmla="+- -10019528 0 0"/>
                <a:gd name="G2" fmla="+- -5887686 0 -10019528"/>
                <a:gd name="G3" fmla="+- 10800 0 0"/>
                <a:gd name="G4" fmla="+- 0 0 -58876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38 0 0"/>
                <a:gd name="G9" fmla="+- 0 0 -10019528"/>
                <a:gd name="G10" fmla="+- 8538 0 2700"/>
                <a:gd name="G11" fmla="cos G10 -5887686"/>
                <a:gd name="G12" fmla="sin G10 -5887686"/>
                <a:gd name="G13" fmla="cos 13500 -5887686"/>
                <a:gd name="G14" fmla="sin 13500 -5887686"/>
                <a:gd name="G15" fmla="+- G11 10800 0"/>
                <a:gd name="G16" fmla="+- G12 10800 0"/>
                <a:gd name="G17" fmla="+- G13 10800 0"/>
                <a:gd name="G18" fmla="+- G14 10800 0"/>
                <a:gd name="G19" fmla="*/ 8538 1 2"/>
                <a:gd name="G20" fmla="+- G19 5400 0"/>
                <a:gd name="G21" fmla="cos G20 -5887686"/>
                <a:gd name="G22" fmla="sin G20 -5887686"/>
                <a:gd name="G23" fmla="+- G21 10800 0"/>
                <a:gd name="G24" fmla="+- G12 G23 G22"/>
                <a:gd name="G25" fmla="+- G22 G23 G11"/>
                <a:gd name="G26" fmla="cos 10800 -5887686"/>
                <a:gd name="G27" fmla="sin 10800 -5887686"/>
                <a:gd name="G28" fmla="cos 8538 -5887686"/>
                <a:gd name="G29" fmla="sin 8538 -58876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019528"/>
                <a:gd name="G36" fmla="sin G34 -10019528"/>
                <a:gd name="G37" fmla="+/ -10019528 -58876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38 G39"/>
                <a:gd name="G43" fmla="sin 853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179 w 21600"/>
                <a:gd name="T5" fmla="*/ 1577 h 21600"/>
                <a:gd name="T6" fmla="*/ 2193 w 21600"/>
                <a:gd name="T7" fmla="*/ 6393 h 21600"/>
                <a:gd name="T8" fmla="*/ 6356 w 21600"/>
                <a:gd name="T9" fmla="*/ 3509 h 21600"/>
                <a:gd name="T10" fmla="*/ 10837 w 21600"/>
                <a:gd name="T11" fmla="*/ -2700 h 21600"/>
                <a:gd name="T12" fmla="*/ 14658 w 21600"/>
                <a:gd name="T13" fmla="*/ 1142 h 21600"/>
                <a:gd name="T14" fmla="*/ 10816 w 21600"/>
                <a:gd name="T15" fmla="*/ 49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823" y="2262"/>
                  </a:moveTo>
                  <a:cubicBezTo>
                    <a:pt x="10815" y="2262"/>
                    <a:pt x="10807" y="2262"/>
                    <a:pt x="10800" y="2262"/>
                  </a:cubicBezTo>
                  <a:cubicBezTo>
                    <a:pt x="7595" y="2261"/>
                    <a:pt x="4660" y="4056"/>
                    <a:pt x="3200" y="6908"/>
                  </a:cubicBezTo>
                  <a:lnTo>
                    <a:pt x="1186" y="5877"/>
                  </a:lnTo>
                  <a:cubicBezTo>
                    <a:pt x="3034" y="2269"/>
                    <a:pt x="6746" y="-1"/>
                    <a:pt x="10800" y="0"/>
                  </a:cubicBezTo>
                  <a:cubicBezTo>
                    <a:pt x="10810" y="0"/>
                    <a:pt x="10820" y="0"/>
                    <a:pt x="10830" y="0"/>
                  </a:cubicBezTo>
                  <a:lnTo>
                    <a:pt x="10837" y="-2700"/>
                  </a:lnTo>
                  <a:lnTo>
                    <a:pt x="14658" y="1142"/>
                  </a:lnTo>
                  <a:lnTo>
                    <a:pt x="10816" y="4962"/>
                  </a:lnTo>
                  <a:lnTo>
                    <a:pt x="10823" y="2262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328" y="1833"/>
              <a:ext cx="1344" cy="1410"/>
            </a:xfrm>
            <a:custGeom>
              <a:avLst/>
              <a:gdLst>
                <a:gd name="G0" fmla="+- 9400203 0 0"/>
                <a:gd name="G1" fmla="+- 4750589 0 0"/>
                <a:gd name="G2" fmla="+- 9400203 0 4750589"/>
                <a:gd name="G3" fmla="+- 10800 0 0"/>
                <a:gd name="G4" fmla="+- 0 0 940020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3 0 0"/>
                <a:gd name="G9" fmla="+- 0 0 4750589"/>
                <a:gd name="G10" fmla="+- 8473 0 2700"/>
                <a:gd name="G11" fmla="cos G10 9400203"/>
                <a:gd name="G12" fmla="sin G10 9400203"/>
                <a:gd name="G13" fmla="cos 13500 9400203"/>
                <a:gd name="G14" fmla="sin 13500 9400203"/>
                <a:gd name="G15" fmla="+- G11 10800 0"/>
                <a:gd name="G16" fmla="+- G12 10800 0"/>
                <a:gd name="G17" fmla="+- G13 10800 0"/>
                <a:gd name="G18" fmla="+- G14 10800 0"/>
                <a:gd name="G19" fmla="*/ 8473 1 2"/>
                <a:gd name="G20" fmla="+- G19 5400 0"/>
                <a:gd name="G21" fmla="cos G20 9400203"/>
                <a:gd name="G22" fmla="sin G20 9400203"/>
                <a:gd name="G23" fmla="+- G21 10800 0"/>
                <a:gd name="G24" fmla="+- G12 G23 G22"/>
                <a:gd name="G25" fmla="+- G22 G23 G11"/>
                <a:gd name="G26" fmla="cos 10800 9400203"/>
                <a:gd name="G27" fmla="sin 10800 9400203"/>
                <a:gd name="G28" fmla="cos 8473 9400203"/>
                <a:gd name="G29" fmla="sin 8473 940020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4750589"/>
                <a:gd name="G36" fmla="sin G34 4750589"/>
                <a:gd name="G37" fmla="+/ 4750589 940020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3 G39"/>
                <a:gd name="G43" fmla="sin 847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469 w 21600"/>
                <a:gd name="T5" fmla="*/ 21073 h 21600"/>
                <a:gd name="T6" fmla="*/ 13699 w 21600"/>
                <a:gd name="T7" fmla="*/ 19990 h 21600"/>
                <a:gd name="T8" fmla="*/ 8187 w 21600"/>
                <a:gd name="T9" fmla="*/ 18860 h 21600"/>
                <a:gd name="T10" fmla="*/ -44 w 21600"/>
                <a:gd name="T11" fmla="*/ 18842 h 21600"/>
                <a:gd name="T12" fmla="*/ 758 w 21600"/>
                <a:gd name="T13" fmla="*/ 13436 h 21600"/>
                <a:gd name="T14" fmla="*/ 6163 w 21600"/>
                <a:gd name="T15" fmla="*/ 142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994" y="15847"/>
                  </a:moveTo>
                  <a:cubicBezTo>
                    <a:pt x="5592" y="18002"/>
                    <a:pt x="8117" y="19273"/>
                    <a:pt x="10800" y="19273"/>
                  </a:cubicBezTo>
                  <a:cubicBezTo>
                    <a:pt x="11664" y="19272"/>
                    <a:pt x="12524" y="19140"/>
                    <a:pt x="13349" y="18880"/>
                  </a:cubicBezTo>
                  <a:lnTo>
                    <a:pt x="14049" y="21099"/>
                  </a:lnTo>
                  <a:cubicBezTo>
                    <a:pt x="12998" y="21431"/>
                    <a:pt x="11902" y="21599"/>
                    <a:pt x="10800" y="21600"/>
                  </a:cubicBezTo>
                  <a:cubicBezTo>
                    <a:pt x="7380" y="21600"/>
                    <a:pt x="4162" y="19980"/>
                    <a:pt x="2125" y="17233"/>
                  </a:cubicBezTo>
                  <a:lnTo>
                    <a:pt x="-44" y="18842"/>
                  </a:lnTo>
                  <a:lnTo>
                    <a:pt x="758" y="13436"/>
                  </a:lnTo>
                  <a:lnTo>
                    <a:pt x="6163" y="14239"/>
                  </a:lnTo>
                  <a:lnTo>
                    <a:pt x="3994" y="15847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376" y="1785"/>
              <a:ext cx="1344" cy="1411"/>
            </a:xfrm>
            <a:custGeom>
              <a:avLst/>
              <a:gdLst>
                <a:gd name="G0" fmla="+- 828442 0 0"/>
                <a:gd name="G1" fmla="+- -2156272 0 0"/>
                <a:gd name="G2" fmla="+- 828442 0 -2156272"/>
                <a:gd name="G3" fmla="+- 10800 0 0"/>
                <a:gd name="G4" fmla="+- 0 0 8284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17 0 0"/>
                <a:gd name="G9" fmla="+- 0 0 -2156272"/>
                <a:gd name="G10" fmla="+- 8417 0 2700"/>
                <a:gd name="G11" fmla="cos G10 828442"/>
                <a:gd name="G12" fmla="sin G10 828442"/>
                <a:gd name="G13" fmla="cos 13500 828442"/>
                <a:gd name="G14" fmla="sin 13500 828442"/>
                <a:gd name="G15" fmla="+- G11 10800 0"/>
                <a:gd name="G16" fmla="+- G12 10800 0"/>
                <a:gd name="G17" fmla="+- G13 10800 0"/>
                <a:gd name="G18" fmla="+- G14 10800 0"/>
                <a:gd name="G19" fmla="*/ 8417 1 2"/>
                <a:gd name="G20" fmla="+- G19 5400 0"/>
                <a:gd name="G21" fmla="cos G20 828442"/>
                <a:gd name="G22" fmla="sin G20 828442"/>
                <a:gd name="G23" fmla="+- G21 10800 0"/>
                <a:gd name="G24" fmla="+- G12 G23 G22"/>
                <a:gd name="G25" fmla="+- G22 G23 G11"/>
                <a:gd name="G26" fmla="cos 10800 828442"/>
                <a:gd name="G27" fmla="sin 10800 828442"/>
                <a:gd name="G28" fmla="cos 8417 828442"/>
                <a:gd name="G29" fmla="sin 8417 8284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156272"/>
                <a:gd name="G36" fmla="sin G34 -2156272"/>
                <a:gd name="G37" fmla="+/ -2156272 8284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17 G39"/>
                <a:gd name="G43" fmla="sin 841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31 w 21600"/>
                <a:gd name="T5" fmla="*/ 8900 h 21600"/>
                <a:gd name="T6" fmla="*/ 18867 w 21600"/>
                <a:gd name="T7" fmla="*/ 5580 h 21600"/>
                <a:gd name="T8" fmla="*/ 19085 w 21600"/>
                <a:gd name="T9" fmla="*/ 9319 h 21600"/>
                <a:gd name="T10" fmla="*/ 23972 w 21600"/>
                <a:gd name="T11" fmla="*/ 13754 h 21600"/>
                <a:gd name="T12" fmla="*/ 19325 w 21600"/>
                <a:gd name="T13" fmla="*/ 16700 h 21600"/>
                <a:gd name="T14" fmla="*/ 16378 w 21600"/>
                <a:gd name="T15" fmla="*/ 120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12" y="12641"/>
                  </a:moveTo>
                  <a:cubicBezTo>
                    <a:pt x="19148" y="12037"/>
                    <a:pt x="19217" y="11419"/>
                    <a:pt x="19217" y="10800"/>
                  </a:cubicBezTo>
                  <a:cubicBezTo>
                    <a:pt x="19217" y="9177"/>
                    <a:pt x="18748" y="7589"/>
                    <a:pt x="17866" y="6227"/>
                  </a:cubicBezTo>
                  <a:lnTo>
                    <a:pt x="19867" y="4933"/>
                  </a:lnTo>
                  <a:cubicBezTo>
                    <a:pt x="20998" y="6681"/>
                    <a:pt x="21600" y="8718"/>
                    <a:pt x="21600" y="10800"/>
                  </a:cubicBezTo>
                  <a:cubicBezTo>
                    <a:pt x="21600" y="11595"/>
                    <a:pt x="21512" y="12387"/>
                    <a:pt x="21338" y="13163"/>
                  </a:cubicBezTo>
                  <a:lnTo>
                    <a:pt x="23972" y="13754"/>
                  </a:lnTo>
                  <a:lnTo>
                    <a:pt x="19325" y="16700"/>
                  </a:lnTo>
                  <a:lnTo>
                    <a:pt x="16378" y="12051"/>
                  </a:lnTo>
                  <a:lnTo>
                    <a:pt x="19012" y="1264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295" name="AutoShape 4"/>
            <p:cNvSpPr>
              <a:spLocks noChangeArrowheads="1"/>
            </p:cNvSpPr>
            <p:nvPr/>
          </p:nvSpPr>
          <p:spPr bwMode="auto">
            <a:xfrm>
              <a:off x="1236" y="2265"/>
              <a:ext cx="420" cy="441"/>
            </a:xfrm>
            <a:prstGeom prst="can">
              <a:avLst>
                <a:gd name="adj" fmla="val 2503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PATTERN &amp; COMP SPEC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LIBRARY</a:t>
              </a:r>
            </a:p>
          </p:txBody>
        </p:sp>
        <p:sp>
          <p:nvSpPr>
            <p:cNvPr id="268296" name="Rectangle 6"/>
            <p:cNvSpPr>
              <a:spLocks noChangeArrowheads="1"/>
            </p:cNvSpPr>
            <p:nvPr/>
          </p:nvSpPr>
          <p:spPr bwMode="auto">
            <a:xfrm>
              <a:off x="1992" y="2265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dirty="0">
                  <a:latin typeface="Verdana" pitchFamily="34" charset="0"/>
                </a:rPr>
                <a:t>SYSTEM MODELING ENVIRONMENT</a:t>
              </a:r>
            </a:p>
          </p:txBody>
        </p:sp>
        <p:sp>
          <p:nvSpPr>
            <p:cNvPr id="268297" name="Rectangle 7"/>
            <p:cNvSpPr>
              <a:spLocks noChangeArrowheads="1"/>
            </p:cNvSpPr>
            <p:nvPr/>
          </p:nvSpPr>
          <p:spPr bwMode="auto">
            <a:xfrm>
              <a:off x="3432" y="1593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dirty="0">
                  <a:latin typeface="Verdana" pitchFamily="34" charset="0"/>
                </a:rPr>
                <a:t>INSTANTIATE </a:t>
              </a:r>
              <a:r>
                <a:rPr lang="en-US" sz="800" dirty="0" smtClean="0">
                  <a:latin typeface="Verdana" pitchFamily="34" charset="0"/>
                </a:rPr>
                <a:t>ARCHITECTURAL </a:t>
              </a:r>
              <a:r>
                <a:rPr lang="en-US" sz="800" dirty="0">
                  <a:latin typeface="Verdana" pitchFamily="34" charset="0"/>
                </a:rPr>
                <a:t>PATTERNS </a:t>
              </a:r>
            </a:p>
          </p:txBody>
        </p:sp>
        <p:sp>
          <p:nvSpPr>
            <p:cNvPr id="268299" name="AutoShape 9"/>
            <p:cNvSpPr>
              <a:spLocks noChangeArrowheads="1"/>
            </p:cNvSpPr>
            <p:nvPr/>
          </p:nvSpPr>
          <p:spPr bwMode="auto">
            <a:xfrm>
              <a:off x="2952" y="2217"/>
              <a:ext cx="420" cy="529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SYSTEM MODEL</a:t>
              </a:r>
            </a:p>
          </p:txBody>
        </p:sp>
        <p:sp>
          <p:nvSpPr>
            <p:cNvPr id="268300" name="Rectangle 10"/>
            <p:cNvSpPr>
              <a:spLocks noChangeArrowheads="1"/>
            </p:cNvSpPr>
            <p:nvPr/>
          </p:nvSpPr>
          <p:spPr bwMode="auto">
            <a:xfrm>
              <a:off x="4356" y="2265"/>
              <a:ext cx="420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AUTO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GENERATE</a:t>
              </a:r>
            </a:p>
          </p:txBody>
        </p:sp>
        <p:sp>
          <p:nvSpPr>
            <p:cNvPr id="268301" name="AutoShape 11"/>
            <p:cNvSpPr>
              <a:spLocks noChangeArrowheads="1"/>
            </p:cNvSpPr>
            <p:nvPr/>
          </p:nvSpPr>
          <p:spPr bwMode="auto">
            <a:xfrm>
              <a:off x="4944" y="2265"/>
              <a:ext cx="588" cy="441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SYSTEM IMPLEMENTATION</a:t>
              </a:r>
            </a:p>
          </p:txBody>
        </p:sp>
        <p:cxnSp>
          <p:nvCxnSpPr>
            <p:cNvPr id="268302" name="AutoShape 12"/>
            <p:cNvCxnSpPr>
              <a:cxnSpLocks noChangeShapeType="1"/>
              <a:stCxn id="268300" idx="3"/>
              <a:endCxn id="268301" idx="1"/>
            </p:cNvCxnSpPr>
            <p:nvPr/>
          </p:nvCxnSpPr>
          <p:spPr bwMode="auto">
            <a:xfrm>
              <a:off x="4776" y="2485"/>
              <a:ext cx="1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3" name="AutoShape 18"/>
            <p:cNvCxnSpPr>
              <a:cxnSpLocks noChangeShapeType="1"/>
              <a:stCxn id="268295" idx="4"/>
              <a:endCxn id="268296" idx="1"/>
            </p:cNvCxnSpPr>
            <p:nvPr/>
          </p:nvCxnSpPr>
          <p:spPr bwMode="auto">
            <a:xfrm>
              <a:off x="1656" y="2485"/>
              <a:ext cx="3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4" name="AutoShape 19"/>
            <p:cNvCxnSpPr>
              <a:cxnSpLocks noChangeShapeType="1"/>
              <a:stCxn id="268296" idx="3"/>
              <a:endCxn id="268299" idx="1"/>
            </p:cNvCxnSpPr>
            <p:nvPr/>
          </p:nvCxnSpPr>
          <p:spPr bwMode="auto">
            <a:xfrm flipV="1">
              <a:off x="2580" y="2481"/>
              <a:ext cx="37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5" name="AutoShape 20"/>
            <p:cNvCxnSpPr>
              <a:cxnSpLocks noChangeShapeType="1"/>
              <a:stCxn id="268299" idx="3"/>
              <a:endCxn id="268300" idx="1"/>
            </p:cNvCxnSpPr>
            <p:nvPr/>
          </p:nvCxnSpPr>
          <p:spPr bwMode="auto">
            <a:xfrm>
              <a:off x="3372" y="2481"/>
              <a:ext cx="984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6" name="AutoShape 21"/>
            <p:cNvCxnSpPr>
              <a:cxnSpLocks noChangeShapeType="1"/>
              <a:stCxn id="268297" idx="1"/>
              <a:endCxn id="268299" idx="0"/>
            </p:cNvCxnSpPr>
            <p:nvPr/>
          </p:nvCxnSpPr>
          <p:spPr bwMode="auto">
            <a:xfrm rot="10800000" flipV="1">
              <a:off x="3162" y="1813"/>
              <a:ext cx="270" cy="4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7" name="AutoShape 22"/>
            <p:cNvCxnSpPr>
              <a:cxnSpLocks noChangeShapeType="1"/>
              <a:stCxn id="268298" idx="1"/>
              <a:endCxn id="268299" idx="2"/>
            </p:cNvCxnSpPr>
            <p:nvPr/>
          </p:nvCxnSpPr>
          <p:spPr bwMode="auto">
            <a:xfrm rot="10800000">
              <a:off x="3162" y="2746"/>
              <a:ext cx="270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308" name="Freeform 23"/>
            <p:cNvSpPr>
              <a:spLocks/>
            </p:cNvSpPr>
            <p:nvPr/>
          </p:nvSpPr>
          <p:spPr bwMode="auto">
            <a:xfrm>
              <a:off x="1476" y="2716"/>
              <a:ext cx="3094" cy="884"/>
            </a:xfrm>
            <a:custGeom>
              <a:avLst/>
              <a:gdLst>
                <a:gd name="T0" fmla="*/ 8 w 2900"/>
                <a:gd name="T1" fmla="*/ 624 h 912"/>
                <a:gd name="T2" fmla="*/ 14 w 2900"/>
                <a:gd name="T3" fmla="*/ 864 h 912"/>
                <a:gd name="T4" fmla="*/ 92 w 2900"/>
                <a:gd name="T5" fmla="*/ 912 h 912"/>
                <a:gd name="T6" fmla="*/ 2837 w 2900"/>
                <a:gd name="T7" fmla="*/ 912 h 912"/>
                <a:gd name="T8" fmla="*/ 2894 w 2900"/>
                <a:gd name="T9" fmla="*/ 864 h 912"/>
                <a:gd name="T10" fmla="*/ 2894 w 2900"/>
                <a:gd name="T11" fmla="*/ 0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0"/>
                <a:gd name="T19" fmla="*/ 0 h 912"/>
                <a:gd name="T20" fmla="*/ 2900 w 2900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0" h="912">
                  <a:moveTo>
                    <a:pt x="8" y="624"/>
                  </a:moveTo>
                  <a:cubicBezTo>
                    <a:pt x="7" y="664"/>
                    <a:pt x="0" y="816"/>
                    <a:pt x="14" y="864"/>
                  </a:cubicBezTo>
                  <a:cubicBezTo>
                    <a:pt x="14" y="864"/>
                    <a:pt x="32" y="912"/>
                    <a:pt x="92" y="912"/>
                  </a:cubicBezTo>
                  <a:cubicBezTo>
                    <a:pt x="1464" y="912"/>
                    <a:pt x="2837" y="912"/>
                    <a:pt x="2837" y="912"/>
                  </a:cubicBezTo>
                  <a:cubicBezTo>
                    <a:pt x="2900" y="909"/>
                    <a:pt x="2894" y="864"/>
                    <a:pt x="2894" y="864"/>
                  </a:cubicBezTo>
                  <a:lnTo>
                    <a:pt x="289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8309" name="AutoShape 24"/>
            <p:cNvSpPr>
              <a:spLocks noChangeArrowheads="1"/>
            </p:cNvSpPr>
            <p:nvPr/>
          </p:nvSpPr>
          <p:spPr bwMode="auto">
            <a:xfrm>
              <a:off x="564" y="1689"/>
              <a:ext cx="420" cy="352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ARCH PATTERN MODELS</a:t>
              </a:r>
            </a:p>
          </p:txBody>
        </p:sp>
        <p:sp>
          <p:nvSpPr>
            <p:cNvPr id="268310" name="AutoShape 25"/>
            <p:cNvSpPr>
              <a:spLocks noChangeArrowheads="1"/>
            </p:cNvSpPr>
            <p:nvPr/>
          </p:nvSpPr>
          <p:spPr bwMode="auto">
            <a:xfrm>
              <a:off x="564" y="2937"/>
              <a:ext cx="420" cy="352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COMPONENT MODELS</a:t>
              </a:r>
            </a:p>
          </p:txBody>
        </p:sp>
        <p:sp>
          <p:nvSpPr>
            <p:cNvPr id="268311" name="Rectangle 26"/>
            <p:cNvSpPr>
              <a:spLocks noChangeArrowheads="1"/>
            </p:cNvSpPr>
            <p:nvPr/>
          </p:nvSpPr>
          <p:spPr bwMode="auto">
            <a:xfrm>
              <a:off x="564" y="2265"/>
              <a:ext cx="420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ANNOTATE 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&amp; VERIFY MODELS</a:t>
              </a:r>
            </a:p>
          </p:txBody>
        </p:sp>
        <p:cxnSp>
          <p:nvCxnSpPr>
            <p:cNvPr id="268312" name="AutoShape 27"/>
            <p:cNvCxnSpPr>
              <a:cxnSpLocks noChangeShapeType="1"/>
              <a:stCxn id="268311" idx="3"/>
              <a:endCxn id="268295" idx="2"/>
            </p:cNvCxnSpPr>
            <p:nvPr/>
          </p:nvCxnSpPr>
          <p:spPr bwMode="auto">
            <a:xfrm>
              <a:off x="984" y="2485"/>
              <a:ext cx="25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13" name="AutoShape 29"/>
            <p:cNvCxnSpPr>
              <a:cxnSpLocks noChangeShapeType="1"/>
              <a:stCxn id="268309" idx="2"/>
              <a:endCxn id="268311" idx="0"/>
            </p:cNvCxnSpPr>
            <p:nvPr/>
          </p:nvCxnSpPr>
          <p:spPr bwMode="auto">
            <a:xfrm rot="5400000">
              <a:off x="662" y="2153"/>
              <a:ext cx="22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14" name="AutoShape 30"/>
            <p:cNvCxnSpPr>
              <a:cxnSpLocks noChangeShapeType="1"/>
              <a:stCxn id="268310" idx="0"/>
              <a:endCxn id="268311" idx="2"/>
            </p:cNvCxnSpPr>
            <p:nvPr/>
          </p:nvCxnSpPr>
          <p:spPr bwMode="auto">
            <a:xfrm rot="5400000" flipH="1" flipV="1">
              <a:off x="658" y="2821"/>
              <a:ext cx="23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315" name="AutoShape 31"/>
            <p:cNvSpPr>
              <a:spLocks noChangeArrowheads="1"/>
            </p:cNvSpPr>
            <p:nvPr/>
          </p:nvSpPr>
          <p:spPr bwMode="auto">
            <a:xfrm>
              <a:off x="1236" y="2889"/>
              <a:ext cx="420" cy="441"/>
            </a:xfrm>
            <a:prstGeom prst="can">
              <a:avLst>
                <a:gd name="adj" fmla="val 2503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COMPONENT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LIBRARY</a:t>
              </a:r>
            </a:p>
          </p:txBody>
        </p:sp>
        <p:cxnSp>
          <p:nvCxnSpPr>
            <p:cNvPr id="268316" name="AutoShape 32"/>
            <p:cNvCxnSpPr>
              <a:cxnSpLocks noChangeShapeType="1"/>
              <a:stCxn id="268310" idx="3"/>
              <a:endCxn id="268315" idx="2"/>
            </p:cNvCxnSpPr>
            <p:nvPr/>
          </p:nvCxnSpPr>
          <p:spPr bwMode="auto">
            <a:xfrm flipV="1">
              <a:off x="984" y="3109"/>
              <a:ext cx="25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908" y="1449"/>
              <a:ext cx="2220" cy="224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4260" y="1449"/>
              <a:ext cx="1344" cy="224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68" y="1449"/>
              <a:ext cx="1260" cy="2247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320" name="Text Box 36"/>
            <p:cNvSpPr txBox="1">
              <a:spLocks noChangeArrowheads="1"/>
            </p:cNvSpPr>
            <p:nvPr/>
          </p:nvSpPr>
          <p:spPr bwMode="auto">
            <a:xfrm>
              <a:off x="684" y="1307"/>
              <a:ext cx="7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SPECIFICATION</a:t>
              </a:r>
            </a:p>
          </p:txBody>
        </p:sp>
        <p:sp>
          <p:nvSpPr>
            <p:cNvPr id="268321" name="Text Box 37"/>
            <p:cNvSpPr txBox="1">
              <a:spLocks noChangeArrowheads="1"/>
            </p:cNvSpPr>
            <p:nvPr/>
          </p:nvSpPr>
          <p:spPr bwMode="auto">
            <a:xfrm>
              <a:off x="1986" y="1307"/>
              <a:ext cx="184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SYSTEM DEVELOPMENT</a:t>
              </a:r>
            </a:p>
          </p:txBody>
        </p:sp>
        <p:sp>
          <p:nvSpPr>
            <p:cNvPr id="268322" name="Text Box 38"/>
            <p:cNvSpPr txBox="1">
              <a:spLocks noChangeArrowheads="1"/>
            </p:cNvSpPr>
            <p:nvPr/>
          </p:nvSpPr>
          <p:spPr bwMode="auto">
            <a:xfrm>
              <a:off x="4629" y="1311"/>
              <a:ext cx="72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FOUNDRY</a:t>
              </a:r>
            </a:p>
          </p:txBody>
        </p:sp>
        <p:sp>
          <p:nvSpPr>
            <p:cNvPr id="268298" name="Rectangle 8"/>
            <p:cNvSpPr>
              <a:spLocks noChangeArrowheads="1"/>
            </p:cNvSpPr>
            <p:nvPr/>
          </p:nvSpPr>
          <p:spPr bwMode="auto">
            <a:xfrm>
              <a:off x="3432" y="3015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COMPOSITIONAL REASONING &amp; ANALYSIS</a:t>
              </a:r>
            </a:p>
          </p:txBody>
        </p:sp>
      </p:grpSp>
      <p:sp>
        <p:nvSpPr>
          <p:cNvPr id="38" name="Rounded Rectangular Callout 37"/>
          <p:cNvSpPr>
            <a:spLocks noChangeArrowheads="1"/>
          </p:cNvSpPr>
          <p:nvPr/>
        </p:nvSpPr>
        <p:spPr bwMode="auto">
          <a:xfrm>
            <a:off x="3352800" y="5105400"/>
            <a:ext cx="2743200" cy="1143000"/>
          </a:xfrm>
          <a:prstGeom prst="wedgeRoundRectCallout">
            <a:avLst>
              <a:gd name="adj1" fmla="val -38974"/>
              <a:gd name="adj2" fmla="val -188547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Instantiation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  <a:p>
            <a:r>
              <a:rPr lang="en-US" sz="1300" dirty="0">
                <a:solidFill>
                  <a:srgbClr val="FFFFFF"/>
                </a:solidFill>
                <a:latin typeface="Verdana" pitchFamily="34" charset="0"/>
              </a:rPr>
              <a:t>Check structural </a:t>
            </a:r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constraints, Embed assumptions &amp; guarantees in system model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Rounded Rectangular Callout 39"/>
          <p:cNvSpPr>
            <a:spLocks noChangeArrowheads="1"/>
          </p:cNvSpPr>
          <p:nvPr/>
        </p:nvSpPr>
        <p:spPr bwMode="auto">
          <a:xfrm>
            <a:off x="6207274" y="5105400"/>
            <a:ext cx="2860525" cy="1143000"/>
          </a:xfrm>
          <a:prstGeom prst="wedgeRoundRectCallout">
            <a:avLst>
              <a:gd name="adj1" fmla="val -51653"/>
              <a:gd name="adj2" fmla="val -95694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Compositional Verification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  </a:t>
            </a:r>
            <a:endParaRPr lang="en-US" sz="13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System properties are verified by model checking using component &amp; pattern contracts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7" name="Rounded Rectangular Callout 36"/>
          <p:cNvSpPr>
            <a:spLocks noChangeArrowheads="1"/>
          </p:cNvSpPr>
          <p:nvPr/>
        </p:nvSpPr>
        <p:spPr bwMode="auto">
          <a:xfrm>
            <a:off x="203396" y="5105400"/>
            <a:ext cx="3028527" cy="1143000"/>
          </a:xfrm>
          <a:prstGeom prst="wedgeRoundRectCallout">
            <a:avLst>
              <a:gd name="adj1" fmla="val -18847"/>
              <a:gd name="adj2" fmla="val -177720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Reusable Verification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  <a:p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Proof of component and pattern requirements (guarantees) and specification of context (assumptions)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2" name="Freeform 45"/>
          <p:cNvSpPr>
            <a:spLocks/>
          </p:cNvSpPr>
          <p:nvPr/>
        </p:nvSpPr>
        <p:spPr bwMode="auto">
          <a:xfrm>
            <a:off x="2054217" y="2133600"/>
            <a:ext cx="3204339" cy="903141"/>
          </a:xfrm>
          <a:custGeom>
            <a:avLst/>
            <a:gdLst>
              <a:gd name="T0" fmla="*/ 4177 w 3097975"/>
              <a:gd name="T1" fmla="*/ 928643 h 928643"/>
              <a:gd name="T2" fmla="*/ 0 w 3097975"/>
              <a:gd name="T3" fmla="*/ 238124 h 928643"/>
              <a:gd name="T4" fmla="*/ 234290 w 3097975"/>
              <a:gd name="T5" fmla="*/ 7051 h 928643"/>
              <a:gd name="T6" fmla="*/ 3097975 w 3097975"/>
              <a:gd name="T7" fmla="*/ 0 h 928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97975" h="928643">
                <a:moveTo>
                  <a:pt x="4177" y="928643"/>
                </a:moveTo>
                <a:cubicBezTo>
                  <a:pt x="790" y="572878"/>
                  <a:pt x="7525" y="687346"/>
                  <a:pt x="0" y="238124"/>
                </a:cubicBezTo>
                <a:cubicBezTo>
                  <a:pt x="5999" y="51336"/>
                  <a:pt x="111827" y="11112"/>
                  <a:pt x="234290" y="7051"/>
                </a:cubicBezTo>
                <a:lnTo>
                  <a:pt x="309797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331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76200"/>
            <a:ext cx="79400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reasoning about systems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4038600" cy="4800600"/>
          </a:xfrm>
        </p:spPr>
        <p:txBody>
          <a:bodyPr>
            <a:noAutofit/>
          </a:bodyPr>
          <a:lstStyle/>
          <a:p>
            <a:r>
              <a:rPr lang="en-US" sz="2400" dirty="0"/>
              <a:t>Avionics </a:t>
            </a:r>
            <a:r>
              <a:rPr lang="en-US" sz="2400" dirty="0" smtClean="0"/>
              <a:t>system </a:t>
            </a:r>
            <a:r>
              <a:rPr lang="en-US" sz="2400" dirty="0" err="1" smtClean="0"/>
              <a:t>req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requirement</a:t>
            </a: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Relies upon</a:t>
            </a:r>
          </a:p>
          <a:p>
            <a:pPr lvl="1"/>
            <a:r>
              <a:rPr lang="en-US" sz="2000" dirty="0" smtClean="0"/>
              <a:t>Accuracy of air data sensors</a:t>
            </a:r>
          </a:p>
          <a:p>
            <a:pPr lvl="1"/>
            <a:r>
              <a:rPr lang="en-US" sz="2000" dirty="0" smtClean="0"/>
              <a:t>Control commands from FCS</a:t>
            </a:r>
          </a:p>
          <a:p>
            <a:pPr lvl="2"/>
            <a:r>
              <a:rPr lang="en-US" sz="1800" dirty="0" smtClean="0"/>
              <a:t>Mode of FGS</a:t>
            </a:r>
          </a:p>
          <a:p>
            <a:pPr lvl="2"/>
            <a:r>
              <a:rPr lang="en-US" sz="1800" dirty="0" smtClean="0"/>
              <a:t>FGS control law behavior</a:t>
            </a:r>
          </a:p>
          <a:p>
            <a:pPr lvl="2"/>
            <a:r>
              <a:rPr lang="en-US" sz="1800" dirty="0" smtClean="0"/>
              <a:t>Failover behavior between FGS systems</a:t>
            </a:r>
          </a:p>
          <a:p>
            <a:pPr lvl="2"/>
            <a:r>
              <a:rPr lang="en-US" sz="1800" dirty="0" smtClean="0"/>
              <a:t>…. </a:t>
            </a:r>
          </a:p>
          <a:p>
            <a:pPr lvl="1"/>
            <a:r>
              <a:rPr lang="en-US" sz="2000" dirty="0" smtClean="0"/>
              <a:t>Response of Actuators</a:t>
            </a:r>
          </a:p>
          <a:p>
            <a:pPr lvl="1"/>
            <a:r>
              <a:rPr lang="en-US" sz="2000" dirty="0" smtClean="0"/>
              <a:t>Timing/Lag/Latency of Communications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D172-FF62-4F87-8712-D3560D03A483}" type="slidenum">
              <a:rPr lang="en-US"/>
              <a:pPr/>
              <a:t>6</a:t>
            </a:fld>
            <a:endParaRPr lang="en-U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7239000" y="2590800"/>
            <a:ext cx="979487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6356350" y="1447800"/>
            <a:ext cx="1046163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Avionics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cxnSp>
        <p:nvCxnSpPr>
          <p:cNvPr id="240662" name="AutoShape 22"/>
          <p:cNvCxnSpPr>
            <a:cxnSpLocks noChangeShapeType="1"/>
            <a:stCxn id="240660" idx="2"/>
            <a:endCxn id="240644" idx="0"/>
          </p:cNvCxnSpPr>
          <p:nvPr/>
        </p:nvCxnSpPr>
        <p:spPr bwMode="auto">
          <a:xfrm>
            <a:off x="6879432" y="2197100"/>
            <a:ext cx="84931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1219200" y="1752600"/>
            <a:ext cx="3733800" cy="1064567"/>
          </a:xfrm>
          <a:prstGeom prst="rect">
            <a:avLst/>
          </a:prstGeom>
          <a:solidFill>
            <a:srgbClr val="63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</a:rPr>
              <a:t>Under single-fault assumption,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GC </a:t>
            </a:r>
            <a:r>
              <a:rPr lang="en-US" b="1" dirty="0">
                <a:solidFill>
                  <a:schemeClr val="bg1"/>
                </a:solidFill>
              </a:rPr>
              <a:t>output transient response is bounded in time and magnitude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7162800" y="3810000"/>
            <a:ext cx="12192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Autopilot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181600" y="38100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FGS_L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172200" y="38100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FGS_R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5181600" y="25908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ADS_L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6248400" y="25908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ADS_R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10600" y="2662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dirty="0"/>
          </a:p>
        </p:txBody>
      </p:sp>
      <p:cxnSp>
        <p:nvCxnSpPr>
          <p:cNvPr id="60" name="AutoShape 22"/>
          <p:cNvCxnSpPr>
            <a:cxnSpLocks noChangeShapeType="1"/>
            <a:stCxn id="240660" idx="2"/>
            <a:endCxn id="57" idx="0"/>
          </p:cNvCxnSpPr>
          <p:nvPr/>
        </p:nvCxnSpPr>
        <p:spPr bwMode="auto">
          <a:xfrm flipH="1">
            <a:off x="5638800" y="2197100"/>
            <a:ext cx="124063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22"/>
          <p:cNvCxnSpPr>
            <a:cxnSpLocks noChangeShapeType="1"/>
            <a:stCxn id="240660" idx="2"/>
            <a:endCxn id="58" idx="0"/>
          </p:cNvCxnSpPr>
          <p:nvPr/>
        </p:nvCxnSpPr>
        <p:spPr bwMode="auto">
          <a:xfrm flipH="1">
            <a:off x="6705600" y="2197100"/>
            <a:ext cx="17383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22"/>
          <p:cNvCxnSpPr>
            <a:cxnSpLocks noChangeShapeType="1"/>
            <a:stCxn id="240660" idx="2"/>
            <a:endCxn id="59" idx="0"/>
          </p:cNvCxnSpPr>
          <p:nvPr/>
        </p:nvCxnSpPr>
        <p:spPr bwMode="auto">
          <a:xfrm>
            <a:off x="6879432" y="2197100"/>
            <a:ext cx="1997868" cy="46543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86106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dirty="0"/>
          </a:p>
        </p:txBody>
      </p:sp>
      <p:cxnSp>
        <p:nvCxnSpPr>
          <p:cNvPr id="71" name="AutoShape 22"/>
          <p:cNvCxnSpPr>
            <a:cxnSpLocks noChangeShapeType="1"/>
            <a:stCxn id="56" idx="2"/>
            <a:endCxn id="102" idx="0"/>
          </p:cNvCxnSpPr>
          <p:nvPr/>
        </p:nvCxnSpPr>
        <p:spPr bwMode="auto">
          <a:xfrm>
            <a:off x="6629400" y="4559300"/>
            <a:ext cx="2667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AutoShape 22"/>
          <p:cNvCxnSpPr>
            <a:cxnSpLocks noChangeShapeType="1"/>
            <a:stCxn id="240644" idx="2"/>
            <a:endCxn id="55" idx="0"/>
          </p:cNvCxnSpPr>
          <p:nvPr/>
        </p:nvCxnSpPr>
        <p:spPr bwMode="auto">
          <a:xfrm flipH="1">
            <a:off x="5638800" y="3340100"/>
            <a:ext cx="2089944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22"/>
          <p:cNvCxnSpPr>
            <a:cxnSpLocks noChangeShapeType="1"/>
            <a:stCxn id="240644" idx="2"/>
            <a:endCxn id="56" idx="0"/>
          </p:cNvCxnSpPr>
          <p:nvPr/>
        </p:nvCxnSpPr>
        <p:spPr bwMode="auto">
          <a:xfrm flipH="1">
            <a:off x="6629400" y="3340100"/>
            <a:ext cx="1099344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22"/>
          <p:cNvCxnSpPr>
            <a:cxnSpLocks noChangeShapeType="1"/>
            <a:stCxn id="240644" idx="2"/>
            <a:endCxn id="70" idx="0"/>
          </p:cNvCxnSpPr>
          <p:nvPr/>
        </p:nvCxnSpPr>
        <p:spPr bwMode="auto">
          <a:xfrm>
            <a:off x="7728744" y="3340100"/>
            <a:ext cx="1148556" cy="546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5257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System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6400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Laws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7543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Co-</a:t>
            </a:r>
            <a:r>
              <a:rPr lang="en-US" b="1" dirty="0" err="1" smtClean="0">
                <a:solidFill>
                  <a:schemeClr val="bg1"/>
                </a:solidFill>
              </a:rPr>
              <a:t>ord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4" name="AutoShape 22"/>
          <p:cNvCxnSpPr>
            <a:cxnSpLocks noChangeShapeType="1"/>
            <a:stCxn id="56" idx="2"/>
            <a:endCxn id="103" idx="0"/>
          </p:cNvCxnSpPr>
          <p:nvPr/>
        </p:nvCxnSpPr>
        <p:spPr bwMode="auto">
          <a:xfrm>
            <a:off x="6629400" y="4559300"/>
            <a:ext cx="14097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22"/>
          <p:cNvCxnSpPr>
            <a:cxnSpLocks noChangeShapeType="1"/>
            <a:stCxn id="240644" idx="2"/>
            <a:endCxn id="54" idx="0"/>
          </p:cNvCxnSpPr>
          <p:nvPr/>
        </p:nvCxnSpPr>
        <p:spPr bwMode="auto">
          <a:xfrm>
            <a:off x="7728744" y="3340100"/>
            <a:ext cx="43656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22"/>
          <p:cNvCxnSpPr>
            <a:cxnSpLocks noChangeShapeType="1"/>
            <a:stCxn id="56" idx="2"/>
            <a:endCxn id="101" idx="0"/>
          </p:cNvCxnSpPr>
          <p:nvPr/>
        </p:nvCxnSpPr>
        <p:spPr bwMode="auto">
          <a:xfrm flipH="1">
            <a:off x="5753100" y="4559300"/>
            <a:ext cx="8763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Compositional Reasoning for Active Standby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124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400" dirty="0" smtClean="0"/>
              <a:t>Want to prove a </a:t>
            </a:r>
            <a:r>
              <a:rPr lang="en-US" sz="1400" b="1" dirty="0" smtClean="0"/>
              <a:t>transient response </a:t>
            </a:r>
            <a:r>
              <a:rPr lang="en-US" sz="1400" dirty="0" smtClean="0"/>
              <a:t>property</a:t>
            </a:r>
          </a:p>
          <a:p>
            <a:pPr lvl="1" eaLnBrk="1" hangingPunct="1"/>
            <a:r>
              <a:rPr lang="en-US" sz="1200" dirty="0" smtClean="0"/>
              <a:t>The autopilot will not cause a sharp change in pitch of aircraft.</a:t>
            </a:r>
          </a:p>
          <a:p>
            <a:pPr lvl="1" eaLnBrk="1" hangingPunct="1"/>
            <a:r>
              <a:rPr lang="en-US" sz="1200" dirty="0" smtClean="0"/>
              <a:t>Even when one FGS fails and the other assumes control</a:t>
            </a:r>
          </a:p>
          <a:p>
            <a:pPr eaLnBrk="1" hangingPunct="1"/>
            <a:r>
              <a:rPr lang="en-US" sz="1400" dirty="0" smtClean="0"/>
              <a:t>Given assumptions about the </a:t>
            </a:r>
            <a:r>
              <a:rPr lang="en-US" sz="1400" b="1" dirty="0" smtClean="0"/>
              <a:t>environment</a:t>
            </a:r>
          </a:p>
          <a:p>
            <a:pPr lvl="1" eaLnBrk="1" hangingPunct="1"/>
            <a:r>
              <a:rPr lang="en-US" sz="1200" dirty="0" smtClean="0"/>
              <a:t>The sensed aircraft pitch from the air data system is within some absolute bound and doesn’t change too quickly</a:t>
            </a:r>
          </a:p>
          <a:p>
            <a:pPr lvl="1" eaLnBrk="1" hangingPunct="1"/>
            <a:r>
              <a:rPr lang="en-US" sz="1200" dirty="0" smtClean="0"/>
              <a:t>The discrepancy in sensed pitch between left and right side sensors is bounded.</a:t>
            </a:r>
          </a:p>
          <a:p>
            <a:pPr eaLnBrk="1" hangingPunct="1"/>
            <a:r>
              <a:rPr lang="en-US" sz="1400" dirty="0" smtClean="0"/>
              <a:t>and guarantees provided by </a:t>
            </a:r>
            <a:r>
              <a:rPr lang="en-US" sz="1400" b="1" dirty="0" smtClean="0"/>
              <a:t>components</a:t>
            </a:r>
          </a:p>
          <a:p>
            <a:pPr lvl="1" eaLnBrk="1" hangingPunct="1"/>
            <a:r>
              <a:rPr lang="en-US" sz="1200" dirty="0" smtClean="0"/>
              <a:t>When a FGS is active, it will generate an acceptable pitch rate</a:t>
            </a:r>
          </a:p>
          <a:p>
            <a:pPr eaLnBrk="1" hangingPunct="1"/>
            <a:r>
              <a:rPr lang="en-US" sz="1400" dirty="0" smtClean="0"/>
              <a:t>As well as </a:t>
            </a:r>
            <a:r>
              <a:rPr lang="en-US" sz="1400" b="1" dirty="0" smtClean="0"/>
              <a:t>facts </a:t>
            </a:r>
            <a:r>
              <a:rPr lang="en-US" sz="1400" dirty="0" smtClean="0"/>
              <a:t>provided by pattern application</a:t>
            </a:r>
          </a:p>
          <a:p>
            <a:pPr lvl="1" eaLnBrk="1" hangingPunct="1"/>
            <a:r>
              <a:rPr lang="en-US" sz="1200" dirty="0" smtClean="0"/>
              <a:t>Leader selection: at least one FGS will always be active (modulo one “failover” step)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2CF3-EE27-4CD6-A5CF-D5AD26794F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87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29718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6800" y="29718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3716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4800" y="5614987"/>
            <a:ext cx="5257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ourier New" pitchFamily="49" charset="0"/>
              </a:rPr>
              <a:t>transient_response_1 : assert true -&gt; </a:t>
            </a:r>
            <a:br>
              <a:rPr lang="en-US" sz="1100" b="1" dirty="0">
                <a:latin typeface="Courier New" pitchFamily="49" charset="0"/>
              </a:rPr>
            </a:br>
            <a:r>
              <a:rPr lang="en-US" sz="1100" b="1" dirty="0">
                <a:latin typeface="Courier New" pitchFamily="49" charset="0"/>
              </a:rPr>
              <a:t>  abs(</a:t>
            </a:r>
            <a:r>
              <a:rPr lang="en-US" sz="1100" b="1" dirty="0" err="1">
                <a:latin typeface="Courier New" pitchFamily="49" charset="0"/>
              </a:rPr>
              <a:t>CSA.CSA_Pitch_Delta</a:t>
            </a:r>
            <a:r>
              <a:rPr lang="en-US" sz="1100" b="1" dirty="0">
                <a:latin typeface="Courier New" pitchFamily="49" charset="0"/>
              </a:rPr>
              <a:t>) &lt; CSA_MAX_PITCH_DELTA ;</a:t>
            </a:r>
          </a:p>
          <a:p>
            <a:r>
              <a:rPr lang="en-US" sz="1100" b="1" dirty="0">
                <a:latin typeface="Courier New" pitchFamily="49" charset="0"/>
              </a:rPr>
              <a:t>transient_response_2 : assert true -&gt; </a:t>
            </a:r>
            <a:br>
              <a:rPr lang="en-US" sz="1100" b="1" dirty="0">
                <a:latin typeface="Courier New" pitchFamily="49" charset="0"/>
              </a:rPr>
            </a:br>
            <a:r>
              <a:rPr lang="en-US" sz="1100" b="1" dirty="0">
                <a:latin typeface="Courier New" pitchFamily="49" charset="0"/>
              </a:rPr>
              <a:t>  abs(</a:t>
            </a:r>
            <a:r>
              <a:rPr lang="en-US" sz="1100" b="1" dirty="0" err="1">
                <a:latin typeface="Courier New" pitchFamily="49" charset="0"/>
              </a:rPr>
              <a:t>CSA.CSA_Pitch_Delta</a:t>
            </a:r>
            <a:r>
              <a:rPr lang="en-US" sz="1100" b="1" dirty="0">
                <a:latin typeface="Courier New" pitchFamily="49" charset="0"/>
              </a:rPr>
              <a:t> - </a:t>
            </a:r>
            <a:r>
              <a:rPr lang="en-US" sz="1100" b="1" dirty="0" err="1">
                <a:latin typeface="Courier New" pitchFamily="49" charset="0"/>
              </a:rPr>
              <a:t>prev</a:t>
            </a:r>
            <a:r>
              <a:rPr lang="en-US" sz="1100" b="1" dirty="0">
                <a:latin typeface="Courier New" pitchFamily="49" charset="0"/>
              </a:rPr>
              <a:t>(</a:t>
            </a:r>
            <a:r>
              <a:rPr lang="en-US" sz="1100" b="1" dirty="0" err="1">
                <a:latin typeface="Courier New" pitchFamily="49" charset="0"/>
              </a:rPr>
              <a:t>CSA.CSA_Pitch_Delta</a:t>
            </a:r>
            <a:r>
              <a:rPr lang="en-US" sz="1100" b="1" dirty="0">
                <a:latin typeface="Courier New" pitchFamily="49" charset="0"/>
              </a:rPr>
              <a:t>, 0.0))  </a:t>
            </a:r>
            <a:br>
              <a:rPr lang="en-US" sz="1100" b="1" dirty="0">
                <a:latin typeface="Courier New" pitchFamily="49" charset="0"/>
              </a:rPr>
            </a:br>
            <a:r>
              <a:rPr lang="en-US" sz="1100" b="1" dirty="0">
                <a:latin typeface="Courier New" pitchFamily="49" charset="0"/>
              </a:rPr>
              <a:t>     &lt; CSA_MAX_PITCH_DELTA_STEP 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1981200"/>
            <a:ext cx="3429000" cy="2286000"/>
          </a:xfrm>
          <a:prstGeom prst="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8194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28194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057400"/>
            <a:ext cx="990600" cy="5334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4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Contracts between patterns and components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1130808" y="1447800"/>
            <a:ext cx="3593592" cy="4800600"/>
          </a:xfrm>
        </p:spPr>
        <p:txBody>
          <a:bodyPr>
            <a:noAutofit/>
          </a:bodyPr>
          <a:lstStyle/>
          <a:p>
            <a:r>
              <a:rPr lang="en-US" sz="2000" dirty="0"/>
              <a:t>Avionics system requirement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Relies upon</a:t>
            </a:r>
          </a:p>
          <a:p>
            <a:pPr lvl="1"/>
            <a:r>
              <a:rPr lang="en-US" sz="1800" dirty="0"/>
              <a:t>Guarantees provided by patterns and components</a:t>
            </a:r>
          </a:p>
          <a:p>
            <a:pPr lvl="1"/>
            <a:r>
              <a:rPr lang="en-US" sz="1800" dirty="0"/>
              <a:t>Structural properties of model</a:t>
            </a:r>
          </a:p>
          <a:p>
            <a:pPr lvl="1"/>
            <a:r>
              <a:rPr lang="en-US" sz="1800" dirty="0"/>
              <a:t>Resource allocation feasibility</a:t>
            </a:r>
          </a:p>
          <a:p>
            <a:pPr lvl="1"/>
            <a:r>
              <a:rPr lang="en-US" sz="1800" dirty="0"/>
              <a:t>Probabilistic system-level failure characteristics</a:t>
            </a: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D172-FF62-4F87-8712-D3560D03A483}" type="slidenum">
              <a:rPr lang="en-US"/>
              <a:pPr/>
              <a:t>8</a:t>
            </a:fld>
            <a:endParaRPr lang="en-U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589713" y="2376488"/>
            <a:ext cx="784225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LS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6132513" y="3671888"/>
            <a:ext cx="784225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PALS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7046913" y="3671888"/>
            <a:ext cx="784225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6132513" y="4965700"/>
            <a:ext cx="1698625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Platform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89563" y="3125788"/>
            <a:ext cx="1668538" cy="546100"/>
            <a:chOff x="2911" y="1968"/>
            <a:chExt cx="1225" cy="384"/>
          </a:xfrm>
        </p:grpSpPr>
        <p:cxnSp>
          <p:nvCxnSpPr>
            <p:cNvPr id="240649" name="AutoShape 9"/>
            <p:cNvCxnSpPr>
              <a:cxnSpLocks noChangeShapeType="1"/>
              <a:stCxn id="240644" idx="2"/>
              <a:endCxn id="240645" idx="0"/>
            </p:cNvCxnSpPr>
            <p:nvPr/>
          </p:nvCxnSpPr>
          <p:spPr bwMode="auto">
            <a:xfrm flipH="1">
              <a:off x="3800" y="1968"/>
              <a:ext cx="336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650" name="Text Box 10"/>
            <p:cNvSpPr txBox="1">
              <a:spLocks noChangeArrowheads="1"/>
            </p:cNvSpPr>
            <p:nvPr/>
          </p:nvSpPr>
          <p:spPr bwMode="auto">
            <a:xfrm>
              <a:off x="2911" y="1984"/>
              <a:ext cx="88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synchronous</a:t>
              </a:r>
            </a:p>
            <a:p>
              <a:pPr algn="r"/>
              <a:r>
                <a:rPr lang="en-US" sz="1200"/>
                <a:t>communication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058090" y="3125788"/>
            <a:ext cx="1255648" cy="546100"/>
            <a:chOff x="4136" y="1968"/>
            <a:chExt cx="922" cy="384"/>
          </a:xfrm>
        </p:grpSpPr>
        <p:cxnSp>
          <p:nvCxnSpPr>
            <p:cNvPr id="240652" name="AutoShape 12"/>
            <p:cNvCxnSpPr>
              <a:cxnSpLocks noChangeShapeType="1"/>
              <a:stCxn id="240644" idx="2"/>
              <a:endCxn id="240646" idx="0"/>
            </p:cNvCxnSpPr>
            <p:nvPr/>
          </p:nvCxnSpPr>
          <p:spPr bwMode="auto">
            <a:xfrm>
              <a:off x="4136" y="1968"/>
              <a:ext cx="336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653" name="Text Box 13"/>
            <p:cNvSpPr txBox="1">
              <a:spLocks noChangeArrowheads="1"/>
            </p:cNvSpPr>
            <p:nvPr/>
          </p:nvSpPr>
          <p:spPr bwMode="auto">
            <a:xfrm>
              <a:off x="4372" y="1984"/>
              <a:ext cx="68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one node</a:t>
              </a:r>
            </a:p>
            <a:p>
              <a:r>
                <a:rPr lang="en-US" sz="1200"/>
                <a:t>operational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78463" y="4421188"/>
            <a:ext cx="1046162" cy="544512"/>
            <a:chOff x="2976" y="2880"/>
            <a:chExt cx="768" cy="384"/>
          </a:xfrm>
        </p:grpSpPr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>
              <a:off x="374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6" name="Text Box 16"/>
            <p:cNvSpPr txBox="1">
              <a:spLocks noChangeArrowheads="1"/>
            </p:cNvSpPr>
            <p:nvPr/>
          </p:nvSpPr>
          <p:spPr bwMode="auto">
            <a:xfrm>
              <a:off x="2976" y="2896"/>
              <a:ext cx="675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timing</a:t>
              </a:r>
            </a:p>
            <a:p>
              <a:pPr algn="r"/>
              <a:r>
                <a:rPr lang="en-US" sz="1200"/>
                <a:t>constraints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439025" y="4421188"/>
            <a:ext cx="1014413" cy="544512"/>
            <a:chOff x="4416" y="2880"/>
            <a:chExt cx="745" cy="384"/>
          </a:xfrm>
        </p:grpSpPr>
        <p:sp>
          <p:nvSpPr>
            <p:cNvPr id="240658" name="Line 18"/>
            <p:cNvSpPr>
              <a:spLocks noChangeShapeType="1"/>
            </p:cNvSpPr>
            <p:nvPr/>
          </p:nvSpPr>
          <p:spPr bwMode="auto">
            <a:xfrm>
              <a:off x="4416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9" name="Text Box 19"/>
            <p:cNvSpPr txBox="1">
              <a:spLocks noChangeArrowheads="1"/>
            </p:cNvSpPr>
            <p:nvPr/>
          </p:nvSpPr>
          <p:spPr bwMode="auto">
            <a:xfrm>
              <a:off x="4512" y="2896"/>
              <a:ext cx="649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not</a:t>
              </a:r>
            </a:p>
            <a:p>
              <a:r>
                <a:rPr lang="en-US" sz="1200"/>
                <a:t>co-located</a:t>
              </a:r>
            </a:p>
          </p:txBody>
        </p:sp>
      </p:grp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6457950" y="1219200"/>
            <a:ext cx="1046163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Avionics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056703" y="1968500"/>
            <a:ext cx="1579294" cy="493713"/>
            <a:chOff x="4135" y="1152"/>
            <a:chExt cx="1160" cy="348"/>
          </a:xfrm>
        </p:grpSpPr>
        <p:cxnSp>
          <p:nvCxnSpPr>
            <p:cNvPr id="240662" name="AutoShape 22"/>
            <p:cNvCxnSpPr>
              <a:cxnSpLocks noChangeShapeType="1"/>
              <a:stCxn id="240660" idx="2"/>
              <a:endCxn id="240644" idx="0"/>
            </p:cNvCxnSpPr>
            <p:nvPr/>
          </p:nvCxnSpPr>
          <p:spPr bwMode="auto">
            <a:xfrm>
              <a:off x="4135" y="1152"/>
              <a:ext cx="1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663" name="Text Box 23"/>
            <p:cNvSpPr txBox="1">
              <a:spLocks noChangeArrowheads="1"/>
            </p:cNvSpPr>
            <p:nvPr/>
          </p:nvSpPr>
          <p:spPr bwMode="auto">
            <a:xfrm>
              <a:off x="4367" y="1178"/>
              <a:ext cx="92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leader transition</a:t>
              </a:r>
            </a:p>
            <a:p>
              <a:r>
                <a:rPr lang="en-US" sz="1200"/>
                <a:t>bounded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499475" y="3090863"/>
            <a:ext cx="304800" cy="2357437"/>
            <a:chOff x="5194" y="1779"/>
            <a:chExt cx="192" cy="1485"/>
          </a:xfrm>
        </p:grpSpPr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 rot="-5400000">
              <a:off x="4821" y="2152"/>
              <a:ext cx="9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ASSUMPTIONS</a:t>
              </a:r>
            </a:p>
          </p:txBody>
        </p:sp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5304" y="27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8763000" y="2286000"/>
            <a:ext cx="304800" cy="2259013"/>
            <a:chOff x="5330" y="1272"/>
            <a:chExt cx="192" cy="1423"/>
          </a:xfrm>
        </p:grpSpPr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 flipV="1">
              <a:off x="5424" y="12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 rot="-5400000">
              <a:off x="4975" y="2149"/>
              <a:ext cx="9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GUARANTEES</a:t>
              </a:r>
            </a:p>
          </p:txBody>
        </p:sp>
      </p:grpSp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1524000" y="1905000"/>
            <a:ext cx="3429000" cy="838200"/>
          </a:xfrm>
          <a:prstGeom prst="rect">
            <a:avLst/>
          </a:prstGeom>
          <a:solidFill>
            <a:srgbClr val="63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Under single-fault assumption, GC output transient response is bounded in time and magnitude</a:t>
            </a:r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>
            <a:off x="6502400" y="571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6172200" y="6019800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RT </a:t>
            </a:r>
            <a:r>
              <a:rPr lang="en-US" sz="1200" dirty="0" err="1"/>
              <a:t>sched</a:t>
            </a:r>
            <a:endParaRPr lang="en-US" sz="1200" dirty="0"/>
          </a:p>
          <a:p>
            <a:r>
              <a:rPr lang="en-US" sz="1200" dirty="0"/>
              <a:t>&amp; latency</a:t>
            </a:r>
          </a:p>
        </p:txBody>
      </p:sp>
      <p:sp>
        <p:nvSpPr>
          <p:cNvPr id="240678" name="Line 38"/>
          <p:cNvSpPr>
            <a:spLocks noChangeShapeType="1"/>
          </p:cNvSpPr>
          <p:nvPr/>
        </p:nvSpPr>
        <p:spPr bwMode="auto">
          <a:xfrm>
            <a:off x="7416800" y="571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9" name="Text Box 39"/>
          <p:cNvSpPr txBox="1">
            <a:spLocks noChangeArrowheads="1"/>
          </p:cNvSpPr>
          <p:nvPr/>
        </p:nvSpPr>
        <p:spPr bwMode="auto">
          <a:xfrm>
            <a:off x="7204075" y="60198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Error</a:t>
            </a:r>
          </a:p>
          <a:p>
            <a:r>
              <a:rPr lang="en-US" sz="1200" dirty="0"/>
              <a:t>model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283200" y="1905000"/>
            <a:ext cx="3429000" cy="1828800"/>
            <a:chOff x="3168" y="1344"/>
            <a:chExt cx="2160" cy="1152"/>
          </a:xfrm>
        </p:grpSpPr>
        <p:sp>
          <p:nvSpPr>
            <p:cNvPr id="240675" name="AutoShape 35"/>
            <p:cNvSpPr>
              <a:spLocks noChangeArrowheads="1"/>
            </p:cNvSpPr>
            <p:nvPr/>
          </p:nvSpPr>
          <p:spPr bwMode="auto">
            <a:xfrm>
              <a:off x="3168" y="1344"/>
              <a:ext cx="2160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1" name="Text Box 41"/>
            <p:cNvSpPr txBox="1">
              <a:spLocks noChangeArrowheads="1"/>
            </p:cNvSpPr>
            <p:nvPr/>
          </p:nvSpPr>
          <p:spPr bwMode="auto">
            <a:xfrm>
              <a:off x="3168" y="1411"/>
              <a:ext cx="5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Behavior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283200" y="4267200"/>
            <a:ext cx="3429000" cy="685800"/>
            <a:chOff x="3168" y="2832"/>
            <a:chExt cx="2160" cy="432"/>
          </a:xfrm>
        </p:grpSpPr>
        <p:sp>
          <p:nvSpPr>
            <p:cNvPr id="240676" name="AutoShape 36"/>
            <p:cNvSpPr>
              <a:spLocks noChangeArrowheads="1"/>
            </p:cNvSpPr>
            <p:nvPr/>
          </p:nvSpPr>
          <p:spPr bwMode="auto">
            <a:xfrm>
              <a:off x="3168" y="2832"/>
              <a:ext cx="2160" cy="4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2" name="Text Box 42"/>
            <p:cNvSpPr txBox="1">
              <a:spLocks noChangeArrowheads="1"/>
            </p:cNvSpPr>
            <p:nvPr/>
          </p:nvSpPr>
          <p:spPr bwMode="auto">
            <a:xfrm>
              <a:off x="3168" y="2851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Structure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283200" y="5715000"/>
            <a:ext cx="1676400" cy="762000"/>
            <a:chOff x="3168" y="3744"/>
            <a:chExt cx="1056" cy="480"/>
          </a:xfrm>
        </p:grpSpPr>
        <p:sp>
          <p:nvSpPr>
            <p:cNvPr id="240677" name="AutoShape 37"/>
            <p:cNvSpPr>
              <a:spLocks noChangeArrowheads="1"/>
            </p:cNvSpPr>
            <p:nvPr/>
          </p:nvSpPr>
          <p:spPr bwMode="auto">
            <a:xfrm>
              <a:off x="3168" y="3744"/>
              <a:ext cx="1056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3" name="Text Box 43"/>
            <p:cNvSpPr txBox="1">
              <a:spLocks noChangeArrowheads="1"/>
            </p:cNvSpPr>
            <p:nvPr/>
          </p:nvSpPr>
          <p:spPr bwMode="auto">
            <a:xfrm>
              <a:off x="3168" y="3763"/>
              <a:ext cx="5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Resource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7035800" y="5715000"/>
            <a:ext cx="1722438" cy="762000"/>
            <a:chOff x="4272" y="3744"/>
            <a:chExt cx="1085" cy="480"/>
          </a:xfrm>
        </p:grpSpPr>
        <p:sp>
          <p:nvSpPr>
            <p:cNvPr id="240680" name="AutoShape 40"/>
            <p:cNvSpPr>
              <a:spLocks noChangeArrowheads="1"/>
            </p:cNvSpPr>
            <p:nvPr/>
          </p:nvSpPr>
          <p:spPr bwMode="auto">
            <a:xfrm>
              <a:off x="4272" y="3744"/>
              <a:ext cx="1056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4" name="Text Box 44"/>
            <p:cNvSpPr txBox="1">
              <a:spLocks noChangeArrowheads="1"/>
            </p:cNvSpPr>
            <p:nvPr/>
          </p:nvSpPr>
          <p:spPr bwMode="auto">
            <a:xfrm>
              <a:off x="4664" y="3763"/>
              <a:ext cx="6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Probabilistic</a:t>
              </a:r>
            </a:p>
          </p:txBody>
        </p:sp>
      </p:grp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1524000" y="5645150"/>
            <a:ext cx="3124200" cy="679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en-US" b="1" i="1" dirty="0" smtClean="0">
                <a:solidFill>
                  <a:schemeClr val="bg1"/>
                </a:solidFill>
              </a:rPr>
              <a:t>Principled mechanism for “passing the buck”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Contracts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1493838"/>
            <a:ext cx="35814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Derived from </a:t>
            </a:r>
            <a:r>
              <a:rPr lang="en-US" sz="2000" dirty="0" err="1" smtClean="0"/>
              <a:t>Lustre</a:t>
            </a:r>
            <a:r>
              <a:rPr lang="en-US" sz="2000" dirty="0" smtClean="0"/>
              <a:t> and Property Specification Language (PSL) formalism</a:t>
            </a:r>
          </a:p>
          <a:p>
            <a:pPr lvl="1" eaLnBrk="1" hangingPunct="1"/>
            <a:r>
              <a:rPr lang="en-US" sz="1800" dirty="0" smtClean="0"/>
              <a:t>IEEE standard </a:t>
            </a:r>
          </a:p>
          <a:p>
            <a:pPr lvl="1" eaLnBrk="1" hangingPunct="1"/>
            <a:r>
              <a:rPr lang="en-US" sz="1800" dirty="0" smtClean="0"/>
              <a:t>In wide use for hardware verification</a:t>
            </a:r>
          </a:p>
          <a:p>
            <a:pPr eaLnBrk="1" hangingPunct="1"/>
            <a:r>
              <a:rPr lang="en-US" sz="2000" dirty="0" smtClean="0"/>
              <a:t>Assume / Guarantee style specification</a:t>
            </a:r>
          </a:p>
          <a:p>
            <a:pPr lvl="1" eaLnBrk="1" hangingPunct="1"/>
            <a:r>
              <a:rPr lang="en-US" sz="1800" dirty="0" smtClean="0"/>
              <a:t>Assumptions:  “Under these conditions”</a:t>
            </a:r>
          </a:p>
          <a:p>
            <a:pPr lvl="1" eaLnBrk="1" hangingPunct="1"/>
            <a:r>
              <a:rPr lang="en-US" sz="1800" dirty="0" smtClean="0"/>
              <a:t>Promises (Guarantees): “…the system will do X”</a:t>
            </a:r>
          </a:p>
          <a:p>
            <a:pPr eaLnBrk="1" hangingPunct="1"/>
            <a:r>
              <a:rPr lang="en-US" sz="2000" dirty="0" smtClean="0"/>
              <a:t>Local definitions can be created to simplify properties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0CFD-1268-4810-AA3D-73C5801A90D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8200" y="1461730"/>
            <a:ext cx="4343400" cy="486287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Courier New" pitchFamily="49" charset="0"/>
              </a:rPr>
              <a:t>Contract: </a:t>
            </a: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fun abs(x: real) : real = if (x &gt; 0) then x else -x ; </a:t>
            </a: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const ADS_MAX_PITCH_DELTA: real = 3.0 ;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const FCS_MAX_PITCH_SIDE_DELTA: real = 2.0 ;</a:t>
            </a:r>
          </a:p>
          <a:p>
            <a:pPr>
              <a:defRPr/>
            </a:pPr>
            <a:r>
              <a:rPr lang="en-US" sz="1000" dirty="0" smtClean="0">
                <a:latin typeface="Courier New" pitchFamily="49" charset="0"/>
              </a:rPr>
              <a:t>…</a:t>
            </a: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property </a:t>
            </a:r>
            <a:r>
              <a:rPr lang="en-US" sz="1000" dirty="0" err="1">
                <a:latin typeface="Courier New" pitchFamily="49" charset="0"/>
              </a:rPr>
              <a:t>AD_L_Pitch_Step_Delta_Valid</a:t>
            </a:r>
            <a:r>
              <a:rPr lang="en-US" sz="1000" dirty="0">
                <a:latin typeface="Courier New" pitchFamily="49" charset="0"/>
              </a:rPr>
              <a:t> = 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  true -&gt; </a:t>
            </a:r>
            <a:br>
              <a:rPr lang="en-US" sz="1000" dirty="0">
                <a:latin typeface="Courier New" pitchFamily="49" charset="0"/>
              </a:rPr>
            </a:br>
            <a:r>
              <a:rPr lang="en-US" sz="1000" dirty="0">
                <a:latin typeface="Courier New" pitchFamily="49" charset="0"/>
              </a:rPr>
              <a:t>    abs(</a:t>
            </a:r>
            <a:r>
              <a:rPr lang="en-US" sz="1000" dirty="0" err="1">
                <a:latin typeface="Courier New" pitchFamily="49" charset="0"/>
              </a:rPr>
              <a:t>AD_L.pitch.val</a:t>
            </a:r>
            <a:r>
              <a:rPr lang="en-US" sz="1000" dirty="0">
                <a:latin typeface="Courier New" pitchFamily="49" charset="0"/>
              </a:rPr>
              <a:t> - </a:t>
            </a:r>
            <a:r>
              <a:rPr lang="en-US" sz="1000" dirty="0" err="1">
                <a:latin typeface="Courier New" pitchFamily="49" charset="0"/>
              </a:rPr>
              <a:t>prev</a:t>
            </a:r>
            <a:r>
              <a:rPr lang="en-US" sz="1000" dirty="0">
                <a:latin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</a:rPr>
              <a:t>AD_L.pitch.val</a:t>
            </a:r>
            <a:r>
              <a:rPr lang="en-US" sz="1000" dirty="0">
                <a:latin typeface="Courier New" pitchFamily="49" charset="0"/>
              </a:rPr>
              <a:t>, 0.0)) &lt; </a:t>
            </a:r>
            <a:r>
              <a:rPr lang="en-US" sz="1000" dirty="0" smtClean="0">
                <a:latin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</a:rPr>
            </a:br>
            <a:r>
              <a:rPr lang="en-US" sz="1000" dirty="0" smtClean="0">
                <a:latin typeface="Courier New" pitchFamily="49" charset="0"/>
              </a:rPr>
              <a:t>        ADS_MAX_PITCH_DELTA </a:t>
            </a:r>
            <a:r>
              <a:rPr lang="en-US" sz="1000" dirty="0">
                <a:latin typeface="Courier New" pitchFamily="49" charset="0"/>
              </a:rPr>
              <a:t>;</a:t>
            </a: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 smtClean="0">
                <a:latin typeface="Courier New" pitchFamily="49" charset="0"/>
              </a:rPr>
              <a:t>…</a:t>
            </a: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 err="1">
                <a:latin typeface="Courier New" pitchFamily="49" charset="0"/>
              </a:rPr>
              <a:t>active_assumption</a:t>
            </a:r>
            <a:r>
              <a:rPr lang="en-US" sz="1000" dirty="0">
                <a:latin typeface="Courier New" pitchFamily="49" charset="0"/>
              </a:rPr>
              <a:t>: assume </a:t>
            </a:r>
            <a:r>
              <a:rPr lang="en-US" sz="1000" dirty="0" err="1">
                <a:latin typeface="Courier New" pitchFamily="49" charset="0"/>
              </a:rPr>
              <a:t>some_fgs_active</a:t>
            </a:r>
            <a:r>
              <a:rPr lang="en-US" sz="1000" dirty="0">
                <a:latin typeface="Courier New" pitchFamily="49" charset="0"/>
              </a:rPr>
              <a:t> ;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		  </a:t>
            </a:r>
          </a:p>
          <a:p>
            <a:pPr>
              <a:defRPr/>
            </a:pPr>
            <a:r>
              <a:rPr lang="en-US" sz="1000" dirty="0" err="1">
                <a:latin typeface="Courier New" pitchFamily="49" charset="0"/>
              </a:rPr>
              <a:t>transient_assumption</a:t>
            </a:r>
            <a:r>
              <a:rPr lang="en-US" sz="1000" dirty="0">
                <a:latin typeface="Courier New" pitchFamily="49" charset="0"/>
              </a:rPr>
              <a:t> :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  assume </a:t>
            </a:r>
            <a:r>
              <a:rPr lang="en-US" sz="1000" dirty="0" err="1">
                <a:latin typeface="Courier New" pitchFamily="49" charset="0"/>
              </a:rPr>
              <a:t>AD_L_Pitch_Step_Delta_Valid</a:t>
            </a:r>
            <a:r>
              <a:rPr lang="en-US" sz="1000" dirty="0">
                <a:latin typeface="Courier New" pitchFamily="49" charset="0"/>
              </a:rPr>
              <a:t> and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         </a:t>
            </a:r>
            <a:r>
              <a:rPr lang="en-US" sz="1000" dirty="0" err="1">
                <a:latin typeface="Courier New" pitchFamily="49" charset="0"/>
              </a:rPr>
              <a:t>AD_R_Pitch_Step_Delta_Valid</a:t>
            </a:r>
            <a:r>
              <a:rPr lang="en-US" sz="1000" dirty="0">
                <a:latin typeface="Courier New" pitchFamily="49" charset="0"/>
              </a:rPr>
              <a:t> and </a:t>
            </a:r>
            <a:r>
              <a:rPr lang="en-US" sz="1000" dirty="0" err="1">
                <a:latin typeface="Courier New" pitchFamily="49" charset="0"/>
              </a:rPr>
              <a:t>Pitch_lr_ok</a:t>
            </a:r>
            <a:r>
              <a:rPr lang="en-US" sz="1000" dirty="0">
                <a:latin typeface="Courier New" pitchFamily="49" charset="0"/>
              </a:rPr>
              <a:t> ; 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		  </a:t>
            </a:r>
          </a:p>
          <a:p>
            <a:pPr>
              <a:defRPr/>
            </a:pPr>
            <a:endParaRPr lang="en-US" sz="1000" dirty="0">
              <a:latin typeface="Courier New" pitchFamily="49" charset="0"/>
            </a:endParaRP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transient_response_1 : 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  assert true -&gt; abs(</a:t>
            </a:r>
            <a:r>
              <a:rPr lang="en-US" sz="1000" dirty="0" err="1">
                <a:latin typeface="Courier New" pitchFamily="49" charset="0"/>
              </a:rPr>
              <a:t>CSA.CSA_Pitch_Delta</a:t>
            </a:r>
            <a:r>
              <a:rPr lang="en-US" sz="1000" dirty="0">
                <a:latin typeface="Courier New" pitchFamily="49" charset="0"/>
              </a:rPr>
              <a:t>) &lt; </a:t>
            </a:r>
            <a:r>
              <a:rPr lang="en-US" sz="1000" dirty="0" smtClean="0">
                <a:latin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</a:rPr>
            </a:br>
            <a:r>
              <a:rPr lang="en-US" sz="1000" dirty="0" smtClean="0">
                <a:latin typeface="Courier New" pitchFamily="49" charset="0"/>
              </a:rPr>
              <a:t>                     CSA_MAX_PITCH_DELTA </a:t>
            </a:r>
            <a:r>
              <a:rPr lang="en-US" sz="1000" dirty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transient_response_2 : </a:t>
            </a:r>
          </a:p>
          <a:p>
            <a:pPr>
              <a:defRPr/>
            </a:pPr>
            <a:r>
              <a:rPr lang="en-US" sz="1000" dirty="0">
                <a:latin typeface="Courier New" pitchFamily="49" charset="0"/>
              </a:rPr>
              <a:t>  assert true -&gt; </a:t>
            </a:r>
            <a:br>
              <a:rPr lang="en-US" sz="1000" dirty="0">
                <a:latin typeface="Courier New" pitchFamily="49" charset="0"/>
              </a:rPr>
            </a:br>
            <a:r>
              <a:rPr lang="en-US" sz="1000" dirty="0">
                <a:latin typeface="Courier New" pitchFamily="49" charset="0"/>
              </a:rPr>
              <a:t>      abs(</a:t>
            </a:r>
            <a:r>
              <a:rPr lang="en-US" sz="1000" dirty="0" err="1">
                <a:latin typeface="Courier New" pitchFamily="49" charset="0"/>
              </a:rPr>
              <a:t>CSA.CSA_Pitch_Delta</a:t>
            </a:r>
            <a:r>
              <a:rPr lang="en-US" sz="1000" dirty="0">
                <a:latin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</a:rPr>
              <a:t>– </a:t>
            </a:r>
            <a:br>
              <a:rPr lang="en-US" sz="1000" dirty="0" smtClean="0">
                <a:latin typeface="Courier New" pitchFamily="49" charset="0"/>
              </a:rPr>
            </a:br>
            <a:r>
              <a:rPr lang="en-US" sz="1000" dirty="0" smtClean="0">
                <a:latin typeface="Courier New" pitchFamily="49" charset="0"/>
              </a:rPr>
              <a:t>          </a:t>
            </a:r>
            <a:r>
              <a:rPr lang="en-US" sz="1000" dirty="0" err="1" smtClean="0">
                <a:latin typeface="Courier New" pitchFamily="49" charset="0"/>
              </a:rPr>
              <a:t>prev</a:t>
            </a:r>
            <a:r>
              <a:rPr lang="en-US" sz="1000" dirty="0" smtClean="0">
                <a:latin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</a:rPr>
              <a:t>CSA.CSA_Pitch_Delta</a:t>
            </a:r>
            <a:r>
              <a:rPr lang="en-US" sz="1000" dirty="0">
                <a:latin typeface="Courier New" pitchFamily="49" charset="0"/>
              </a:rPr>
              <a:t>, 0.0)) &lt;  </a:t>
            </a:r>
            <a:br>
              <a:rPr lang="en-US" sz="1000" dirty="0">
                <a:latin typeface="Courier New" pitchFamily="49" charset="0"/>
              </a:rPr>
            </a:br>
            <a:r>
              <a:rPr lang="en-US" sz="1000" dirty="0">
                <a:latin typeface="Courier New" pitchFamily="49" charset="0"/>
              </a:rPr>
              <a:t>      </a:t>
            </a:r>
            <a:r>
              <a:rPr lang="en-US" sz="1000" dirty="0" smtClean="0">
                <a:latin typeface="Courier New" pitchFamily="49" charset="0"/>
              </a:rPr>
              <a:t>         CSA_MAX_PITCH_DELTA_STEP ;</a:t>
            </a:r>
            <a:endParaRPr lang="en-US" sz="1000" dirty="0">
              <a:latin typeface="Courier New" pitchFamily="49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19885</TotalTime>
  <Words>1554</Words>
  <Application>Microsoft Office PowerPoint</Application>
  <PresentationFormat>On-screen Show (4:3)</PresentationFormat>
  <Paragraphs>542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2</vt:i4>
      </vt:variant>
    </vt:vector>
  </HeadingPairs>
  <TitlesOfParts>
    <vt:vector size="27" baseType="lpstr">
      <vt:lpstr>Custom Design</vt:lpstr>
      <vt:lpstr>Solstice</vt:lpstr>
      <vt:lpstr>Compositional Analysis of System Architectures (using Lustre)</vt:lpstr>
      <vt:lpstr>Acknowledgements</vt:lpstr>
      <vt:lpstr>Component Level Formal Analysis Efforts</vt:lpstr>
      <vt:lpstr>Vision</vt:lpstr>
      <vt:lpstr>System verification </vt:lpstr>
      <vt:lpstr>Hierarchical reasoning about systems</vt:lpstr>
      <vt:lpstr>Compositional Reasoning for Active Standby</vt:lpstr>
      <vt:lpstr>Contracts between patterns and components</vt:lpstr>
      <vt:lpstr>Contracts </vt:lpstr>
      <vt:lpstr>Reasoning about contracts</vt:lpstr>
      <vt:lpstr>Reasoning about Contracts</vt:lpstr>
      <vt:lpstr>Composition Formulation</vt:lpstr>
      <vt:lpstr>A concrete example</vt:lpstr>
      <vt:lpstr>Tool Chain</vt:lpstr>
      <vt:lpstr>Research Challenges</vt:lpstr>
      <vt:lpstr>Proving</vt:lpstr>
      <vt:lpstr>Scaling</vt:lpstr>
      <vt:lpstr>Assigning blame</vt:lpstr>
      <vt:lpstr>“Argument Engineering”</vt:lpstr>
      <vt:lpstr>Dealing with Time</vt:lpstr>
      <vt:lpstr>Provocations</vt:lpstr>
      <vt:lpstr>Conclusions</vt:lpstr>
      <vt:lpstr>Thank you!</vt:lpstr>
      <vt:lpstr>Lecture</vt:lpstr>
      <vt:lpstr>Handout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Mats Heimdahl</dc:creator>
  <cp:lastModifiedBy>Michael Whalen</cp:lastModifiedBy>
  <cp:revision>555</cp:revision>
  <dcterms:created xsi:type="dcterms:W3CDTF">2010-09-23T17:30:44Z</dcterms:created>
  <dcterms:modified xsi:type="dcterms:W3CDTF">2012-09-20T15:22:50Z</dcterms:modified>
</cp:coreProperties>
</file>