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342" r:id="rId2"/>
    <p:sldId id="345" r:id="rId3"/>
    <p:sldId id="364" r:id="rId4"/>
    <p:sldId id="346" r:id="rId5"/>
    <p:sldId id="347" r:id="rId6"/>
    <p:sldId id="343" r:id="rId7"/>
    <p:sldId id="344" r:id="rId8"/>
    <p:sldId id="349" r:id="rId9"/>
    <p:sldId id="350" r:id="rId10"/>
    <p:sldId id="366" r:id="rId11"/>
    <p:sldId id="353" r:id="rId12"/>
    <p:sldId id="430" r:id="rId13"/>
    <p:sldId id="431" r:id="rId14"/>
    <p:sldId id="432" r:id="rId15"/>
    <p:sldId id="433" r:id="rId16"/>
    <p:sldId id="434" r:id="rId17"/>
    <p:sldId id="355" r:id="rId18"/>
    <p:sldId id="356" r:id="rId19"/>
    <p:sldId id="357" r:id="rId20"/>
    <p:sldId id="388" r:id="rId21"/>
    <p:sldId id="389" r:id="rId22"/>
    <p:sldId id="390" r:id="rId23"/>
    <p:sldId id="391" r:id="rId24"/>
    <p:sldId id="392" r:id="rId25"/>
    <p:sldId id="395" r:id="rId26"/>
    <p:sldId id="396" r:id="rId27"/>
    <p:sldId id="397" r:id="rId28"/>
    <p:sldId id="398" r:id="rId29"/>
    <p:sldId id="415" r:id="rId30"/>
    <p:sldId id="418" r:id="rId31"/>
    <p:sldId id="422" r:id="rId32"/>
    <p:sldId id="425" r:id="rId33"/>
    <p:sldId id="435" r:id="rId34"/>
  </p:sldIdLst>
  <p:sldSz cx="9144000" cy="6858000" type="screen4x3"/>
  <p:notesSz cx="7099300" cy="10234613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D2D2D2"/>
    <a:srgbClr val="FAFAFA"/>
    <a:srgbClr val="EBF7FF"/>
    <a:srgbClr val="F7FCFF"/>
    <a:srgbClr val="E1F4FF"/>
    <a:srgbClr val="EFF9FF"/>
    <a:srgbClr val="99CCFF"/>
    <a:srgbClr val="CCE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247" autoAdjust="0"/>
    <p:restoredTop sz="92784" autoAdjust="0"/>
  </p:normalViewPr>
  <p:slideViewPr>
    <p:cSldViewPr>
      <p:cViewPr varScale="1">
        <p:scale>
          <a:sx n="88" d="100"/>
          <a:sy n="88" d="100"/>
        </p:scale>
        <p:origin x="-124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3" Type="http://schemas.openxmlformats.org/officeDocument/2006/relationships/image" Target="../media/image28.wmf"/><Relationship Id="rId7" Type="http://schemas.openxmlformats.org/officeDocument/2006/relationships/image" Target="../media/image32.wmf"/><Relationship Id="rId2" Type="http://schemas.openxmlformats.org/officeDocument/2006/relationships/image" Target="../media/image27.wmf"/><Relationship Id="rId1" Type="http://schemas.openxmlformats.org/officeDocument/2006/relationships/image" Target="../media/image26.emf"/><Relationship Id="rId6" Type="http://schemas.openxmlformats.org/officeDocument/2006/relationships/image" Target="../media/image31.wmf"/><Relationship Id="rId5" Type="http://schemas.openxmlformats.org/officeDocument/2006/relationships/image" Target="../media/image30.wmf"/><Relationship Id="rId4" Type="http://schemas.openxmlformats.org/officeDocument/2006/relationships/image" Target="../media/image2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7" Type="http://schemas.openxmlformats.org/officeDocument/2006/relationships/image" Target="../media/image33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6" Type="http://schemas.openxmlformats.org/officeDocument/2006/relationships/image" Target="../media/image32.wmf"/><Relationship Id="rId5" Type="http://schemas.openxmlformats.org/officeDocument/2006/relationships/image" Target="../media/image31.wmf"/><Relationship Id="rId4" Type="http://schemas.openxmlformats.org/officeDocument/2006/relationships/image" Target="../media/image3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60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 smtClean="0"/>
            </a:lvl1pPr>
          </a:lstStyle>
          <a:p>
            <a:pPr>
              <a:defRPr/>
            </a:pPr>
            <a:fld id="{A7364925-11A3-4CB7-A1F0-54C9968CD5E3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87363" y="684213"/>
            <a:ext cx="6126162" cy="45942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5521325"/>
            <a:ext cx="5680075" cy="394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839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39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 smtClean="0"/>
            </a:lvl1pPr>
          </a:lstStyle>
          <a:p>
            <a:pPr>
              <a:defRPr/>
            </a:pPr>
            <a:fld id="{E87F76F4-7DEC-4334-BCE1-3F9613F68822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758825" y="692150"/>
            <a:ext cx="7772400" cy="442913"/>
          </a:xfrm>
        </p:spPr>
        <p:txBody>
          <a:bodyPr/>
          <a:lstStyle>
            <a:lvl1pPr>
              <a:tabLst>
                <a:tab pos="2038350" algn="l"/>
              </a:tabLst>
              <a:defRPr/>
            </a:lvl1pPr>
          </a:lstStyle>
          <a:p>
            <a:r>
              <a:rPr lang="en-US"/>
              <a:t>Mastertitelformat bearbeiten</a:t>
            </a:r>
          </a:p>
        </p:txBody>
      </p:sp>
      <p:sp>
        <p:nvSpPr>
          <p:cNvPr id="85081" name="Rectangle 89"/>
          <p:cNvSpPr>
            <a:spLocks noGrp="1" noChangeArrowheads="1"/>
          </p:cNvSpPr>
          <p:nvPr>
            <p:ph type="subTitle" idx="1"/>
          </p:nvPr>
        </p:nvSpPr>
        <p:spPr>
          <a:xfrm>
            <a:off x="758825" y="1268413"/>
            <a:ext cx="7773988" cy="800100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rgbClr val="434343"/>
                </a:solidFill>
              </a:defRPr>
            </a:lvl1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Rectangle 32"/>
          <p:cNvSpPr>
            <a:spLocks noGrp="1" noChangeArrowheads="1"/>
          </p:cNvSpPr>
          <p:nvPr>
            <p:ph type="sldNum" sz="quarter" idx="10"/>
          </p:nvPr>
        </p:nvSpPr>
        <p:spPr bwMode="auto">
          <a:xfrm>
            <a:off x="3200400" y="6477000"/>
            <a:ext cx="5562600" cy="15398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0" tIns="720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454545"/>
                </a:solidFill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D9786FEC-0533-4916-B41D-64800F345D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5" name="Picture 25" descr="modelica_5"/>
          <p:cNvPicPr>
            <a:picLocks noChangeAspect="1" noChangeArrowheads="1"/>
          </p:cNvPicPr>
          <p:nvPr userDrawn="1"/>
        </p:nvPicPr>
        <p:blipFill>
          <a:blip r:embed="rId2" cstate="print"/>
          <a:srcRect l="9343" t="5556" r="4559" b="53510"/>
          <a:stretch>
            <a:fillRect/>
          </a:stretch>
        </p:blipFill>
        <p:spPr bwMode="auto">
          <a:xfrm>
            <a:off x="34925" y="6406728"/>
            <a:ext cx="860425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7" descr="BD21318_"/>
          <p:cNvPicPr>
            <a:picLocks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369050"/>
            <a:ext cx="9177338" cy="36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707188" y="381000"/>
            <a:ext cx="2055812" cy="5715000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539750" y="381000"/>
            <a:ext cx="6015038" cy="5715000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755798" y="1123951"/>
            <a:ext cx="7848650" cy="396549"/>
          </a:xfrm>
        </p:spPr>
        <p:txBody>
          <a:bodyPr>
            <a:spAutoFit/>
          </a:bodyPr>
          <a:lstStyle>
            <a:lvl1pPr>
              <a:buFont typeface="Arial" pitchFamily="34" charset="0"/>
              <a:buNone/>
              <a:defRPr baseline="0"/>
            </a:lvl1pPr>
          </a:lstStyle>
          <a:p>
            <a:pPr lvl="0"/>
            <a:r>
              <a:rPr lang="en-US" dirty="0" smtClean="0"/>
              <a:t>Click to add subtitle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5"/>
          </p:nvPr>
        </p:nvSpPr>
        <p:spPr>
          <a:xfrm>
            <a:off x="863601" y="1701800"/>
            <a:ext cx="7777163" cy="4223477"/>
          </a:xfrm>
        </p:spPr>
        <p:txBody>
          <a:bodyPr/>
          <a:lstStyle>
            <a:lvl1pPr marL="252000" indent="-252000">
              <a:spcBef>
                <a:spcPts val="800"/>
              </a:spcBef>
              <a:defRPr/>
            </a:lvl1pPr>
            <a:lvl2pPr>
              <a:spcBef>
                <a:spcPts val="600"/>
              </a:spcBef>
              <a:defRPr/>
            </a:lvl2pPr>
            <a:lvl3pPr>
              <a:spcBef>
                <a:spcPts val="400"/>
              </a:spcBef>
              <a:defRPr/>
            </a:lvl3pPr>
            <a:lvl4pPr>
              <a:spcBef>
                <a:spcPts val="400"/>
              </a:spcBef>
              <a:defRPr/>
            </a:lvl4pPr>
            <a:lvl5pPr>
              <a:spcBef>
                <a:spcPts val="40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611188" y="1447800"/>
            <a:ext cx="3998912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762500" y="1447800"/>
            <a:ext cx="40005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 smtClean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9750" y="381000"/>
            <a:ext cx="822325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Mastertitelformat bearbeiten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1188" y="1447800"/>
            <a:ext cx="8151812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Mastertextformat bearbeiten</a:t>
            </a:r>
          </a:p>
          <a:p>
            <a:pPr lvl="1"/>
            <a:r>
              <a:rPr lang="en-US" smtClean="0"/>
              <a:t>Zweite Ebene</a:t>
            </a:r>
          </a:p>
          <a:p>
            <a:pPr lvl="2"/>
            <a:r>
              <a:rPr lang="en-US" smtClean="0"/>
              <a:t>Dritte Ebene</a:t>
            </a:r>
          </a:p>
          <a:p>
            <a:pPr lvl="3"/>
            <a:r>
              <a:rPr lang="en-US" smtClean="0"/>
              <a:t>Vierte Ebene</a:t>
            </a:r>
          </a:p>
          <a:p>
            <a:pPr lvl="4"/>
            <a:r>
              <a:rPr lang="en-US" smtClean="0"/>
              <a:t>Fünfte Ebene</a:t>
            </a:r>
          </a:p>
        </p:txBody>
      </p:sp>
      <p:sp>
        <p:nvSpPr>
          <p:cNvPr id="1046" name="Rectangle 22"/>
          <p:cNvSpPr>
            <a:spLocks noChangeArrowheads="1"/>
          </p:cNvSpPr>
          <p:nvPr/>
        </p:nvSpPr>
        <p:spPr bwMode="auto">
          <a:xfrm>
            <a:off x="684213" y="6453188"/>
            <a:ext cx="8081962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7200" rIns="0" bIns="0"/>
          <a:lstStyle/>
          <a:p>
            <a:pPr algn="r">
              <a:defRPr/>
            </a:pPr>
            <a:r>
              <a:rPr lang="en-US" sz="1200" dirty="0" smtClean="0"/>
              <a:t>    </a:t>
            </a:r>
            <a:r>
              <a:rPr lang="en-US" sz="1200" dirty="0"/>
              <a:t>Slide </a:t>
            </a:r>
            <a:fld id="{5E8A8121-916D-45F5-B2B9-9773CF23BCE2}" type="slidenum">
              <a:rPr lang="en-US" sz="1200"/>
              <a:pPr algn="r">
                <a:defRPr/>
              </a:pPr>
              <a:t>‹#›</a:t>
            </a:fld>
            <a:endParaRPr lang="en-US" sz="1200" dirty="0"/>
          </a:p>
        </p:txBody>
      </p:sp>
      <p:pic>
        <p:nvPicPr>
          <p:cNvPr id="3077" name="Picture 25" descr="modelica_5"/>
          <p:cNvPicPr>
            <a:picLocks noChangeAspect="1" noChangeArrowheads="1"/>
          </p:cNvPicPr>
          <p:nvPr userDrawn="1"/>
        </p:nvPicPr>
        <p:blipFill>
          <a:blip r:embed="rId14" cstate="print"/>
          <a:srcRect l="9343" t="5556" r="4559" b="53510"/>
          <a:stretch>
            <a:fillRect/>
          </a:stretch>
        </p:blipFill>
        <p:spPr bwMode="auto">
          <a:xfrm>
            <a:off x="34925" y="6406728"/>
            <a:ext cx="860425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27" descr="BD21318_"/>
          <p:cNvPicPr>
            <a:picLocks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6369050"/>
            <a:ext cx="9177338" cy="36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4" r:id="rId12"/>
  </p:sldLayoutIdLst>
  <p:txStyles>
    <p:titleStyle>
      <a:lvl1pPr algn="l" rtl="0" eaLnBrk="0" fontAlgn="base" hangingPunct="0">
        <a:lnSpc>
          <a:spcPts val="2900"/>
        </a:lnSpc>
        <a:spcBef>
          <a:spcPct val="0"/>
        </a:spcBef>
        <a:spcAft>
          <a:spcPct val="0"/>
        </a:spcAft>
        <a:defRPr sz="2400" b="1">
          <a:solidFill>
            <a:srgbClr val="5F5F5F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2900"/>
        </a:lnSpc>
        <a:spcBef>
          <a:spcPct val="0"/>
        </a:spcBef>
        <a:spcAft>
          <a:spcPct val="0"/>
        </a:spcAft>
        <a:defRPr sz="2400" b="1">
          <a:solidFill>
            <a:srgbClr val="5F5F5F"/>
          </a:solidFill>
          <a:latin typeface="Arial" charset="0"/>
        </a:defRPr>
      </a:lvl2pPr>
      <a:lvl3pPr algn="l" rtl="0" eaLnBrk="0" fontAlgn="base" hangingPunct="0">
        <a:lnSpc>
          <a:spcPts val="2900"/>
        </a:lnSpc>
        <a:spcBef>
          <a:spcPct val="0"/>
        </a:spcBef>
        <a:spcAft>
          <a:spcPct val="0"/>
        </a:spcAft>
        <a:defRPr sz="2400" b="1">
          <a:solidFill>
            <a:srgbClr val="5F5F5F"/>
          </a:solidFill>
          <a:latin typeface="Arial" charset="0"/>
        </a:defRPr>
      </a:lvl3pPr>
      <a:lvl4pPr algn="l" rtl="0" eaLnBrk="0" fontAlgn="base" hangingPunct="0">
        <a:lnSpc>
          <a:spcPts val="2900"/>
        </a:lnSpc>
        <a:spcBef>
          <a:spcPct val="0"/>
        </a:spcBef>
        <a:spcAft>
          <a:spcPct val="0"/>
        </a:spcAft>
        <a:defRPr sz="2400" b="1">
          <a:solidFill>
            <a:srgbClr val="5F5F5F"/>
          </a:solidFill>
          <a:latin typeface="Arial" charset="0"/>
        </a:defRPr>
      </a:lvl4pPr>
      <a:lvl5pPr algn="l" rtl="0" eaLnBrk="0" fontAlgn="base" hangingPunct="0">
        <a:lnSpc>
          <a:spcPts val="2900"/>
        </a:lnSpc>
        <a:spcBef>
          <a:spcPct val="0"/>
        </a:spcBef>
        <a:spcAft>
          <a:spcPct val="0"/>
        </a:spcAft>
        <a:defRPr sz="2400" b="1">
          <a:solidFill>
            <a:srgbClr val="5F5F5F"/>
          </a:solidFill>
          <a:latin typeface="Arial" charset="0"/>
        </a:defRPr>
      </a:lvl5pPr>
      <a:lvl6pPr marL="457200" algn="l" rtl="0" fontAlgn="base">
        <a:lnSpc>
          <a:spcPts val="2900"/>
        </a:lnSpc>
        <a:spcBef>
          <a:spcPct val="0"/>
        </a:spcBef>
        <a:spcAft>
          <a:spcPct val="0"/>
        </a:spcAft>
        <a:defRPr sz="2400" b="1">
          <a:solidFill>
            <a:srgbClr val="5F5F5F"/>
          </a:solidFill>
          <a:latin typeface="Arial" charset="0"/>
        </a:defRPr>
      </a:lvl6pPr>
      <a:lvl7pPr marL="914400" algn="l" rtl="0" fontAlgn="base">
        <a:lnSpc>
          <a:spcPts val="2900"/>
        </a:lnSpc>
        <a:spcBef>
          <a:spcPct val="0"/>
        </a:spcBef>
        <a:spcAft>
          <a:spcPct val="0"/>
        </a:spcAft>
        <a:defRPr sz="2400" b="1">
          <a:solidFill>
            <a:srgbClr val="5F5F5F"/>
          </a:solidFill>
          <a:latin typeface="Arial" charset="0"/>
        </a:defRPr>
      </a:lvl7pPr>
      <a:lvl8pPr marL="1371600" algn="l" rtl="0" fontAlgn="base">
        <a:lnSpc>
          <a:spcPts val="2900"/>
        </a:lnSpc>
        <a:spcBef>
          <a:spcPct val="0"/>
        </a:spcBef>
        <a:spcAft>
          <a:spcPct val="0"/>
        </a:spcAft>
        <a:defRPr sz="2400" b="1">
          <a:solidFill>
            <a:srgbClr val="5F5F5F"/>
          </a:solidFill>
          <a:latin typeface="Arial" charset="0"/>
        </a:defRPr>
      </a:lvl8pPr>
      <a:lvl9pPr marL="1828800" algn="l" rtl="0" fontAlgn="base">
        <a:lnSpc>
          <a:spcPts val="2900"/>
        </a:lnSpc>
        <a:spcBef>
          <a:spcPct val="0"/>
        </a:spcBef>
        <a:spcAft>
          <a:spcPct val="0"/>
        </a:spcAft>
        <a:defRPr sz="2400" b="1">
          <a:solidFill>
            <a:srgbClr val="5F5F5F"/>
          </a:solidFill>
          <a:latin typeface="Arial" charset="0"/>
        </a:defRPr>
      </a:lvl9pPr>
    </p:titleStyle>
    <p:bodyStyle>
      <a:lvl1pPr marL="381000" indent="-381000" algn="l" rtl="0" eaLnBrk="0" fontAlgn="base" hangingPunct="0">
        <a:spcBef>
          <a:spcPct val="25000"/>
        </a:spcBef>
        <a:spcAft>
          <a:spcPct val="0"/>
        </a:spcAft>
        <a:buClr>
          <a:schemeClr val="tx1"/>
        </a:buClr>
        <a:buSzPct val="120000"/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950913" indent="-379413" algn="l" rtl="0" eaLnBrk="0" fontAlgn="base" hangingPunct="0">
        <a:spcBef>
          <a:spcPct val="25000"/>
        </a:spcBef>
        <a:spcAft>
          <a:spcPct val="0"/>
        </a:spcAft>
        <a:buClr>
          <a:schemeClr val="tx1"/>
        </a:buClr>
        <a:buSzPct val="120000"/>
        <a:buChar char="•"/>
        <a:defRPr>
          <a:solidFill>
            <a:schemeClr val="tx1"/>
          </a:solidFill>
          <a:latin typeface="+mn-lt"/>
        </a:defRPr>
      </a:lvl2pPr>
      <a:lvl3pPr marL="1520825" indent="-379413" algn="l" rtl="0" eaLnBrk="0" fontAlgn="base" hangingPunct="0">
        <a:spcBef>
          <a:spcPct val="25000"/>
        </a:spcBef>
        <a:spcAft>
          <a:spcPct val="0"/>
        </a:spcAft>
        <a:buClr>
          <a:schemeClr val="tx1"/>
        </a:buClr>
        <a:buSzPct val="120000"/>
        <a:buChar char="•"/>
        <a:defRPr>
          <a:solidFill>
            <a:schemeClr val="tx1"/>
          </a:solidFill>
          <a:latin typeface="+mn-lt"/>
        </a:defRPr>
      </a:lvl3pPr>
      <a:lvl4pPr marL="2092325" indent="-381000" algn="l" rtl="0" eaLnBrk="0" fontAlgn="base" hangingPunct="0">
        <a:spcBef>
          <a:spcPct val="25000"/>
        </a:spcBef>
        <a:spcAft>
          <a:spcPct val="0"/>
        </a:spcAft>
        <a:buClr>
          <a:schemeClr val="tx1"/>
        </a:buClr>
        <a:buSzPct val="120000"/>
        <a:buChar char="•"/>
        <a:defRPr>
          <a:solidFill>
            <a:schemeClr val="tx1"/>
          </a:solidFill>
          <a:latin typeface="+mn-lt"/>
        </a:defRPr>
      </a:lvl4pPr>
      <a:lvl5pPr marL="2663825" indent="-381000" algn="l" rtl="0" eaLnBrk="0" fontAlgn="base" hangingPunct="0">
        <a:spcBef>
          <a:spcPct val="25000"/>
        </a:spcBef>
        <a:spcAft>
          <a:spcPct val="0"/>
        </a:spcAft>
        <a:buClr>
          <a:schemeClr val="tx1"/>
        </a:buClr>
        <a:buSzPct val="120000"/>
        <a:buChar char="•"/>
        <a:defRPr>
          <a:solidFill>
            <a:schemeClr val="tx1"/>
          </a:solidFill>
          <a:latin typeface="+mn-lt"/>
        </a:defRPr>
      </a:lvl5pPr>
      <a:lvl6pPr marL="3121025" indent="-381000" algn="l" rtl="0" fontAlgn="base">
        <a:spcBef>
          <a:spcPct val="25000"/>
        </a:spcBef>
        <a:spcAft>
          <a:spcPct val="0"/>
        </a:spcAft>
        <a:buClr>
          <a:schemeClr val="tx1"/>
        </a:buClr>
        <a:buSzPct val="120000"/>
        <a:buChar char="•"/>
        <a:defRPr>
          <a:solidFill>
            <a:schemeClr val="tx1"/>
          </a:solidFill>
          <a:latin typeface="+mn-lt"/>
        </a:defRPr>
      </a:lvl6pPr>
      <a:lvl7pPr marL="3578225" indent="-381000" algn="l" rtl="0" fontAlgn="base">
        <a:spcBef>
          <a:spcPct val="25000"/>
        </a:spcBef>
        <a:spcAft>
          <a:spcPct val="0"/>
        </a:spcAft>
        <a:buClr>
          <a:schemeClr val="tx1"/>
        </a:buClr>
        <a:buSzPct val="120000"/>
        <a:buChar char="•"/>
        <a:defRPr>
          <a:solidFill>
            <a:schemeClr val="tx1"/>
          </a:solidFill>
          <a:latin typeface="+mn-lt"/>
        </a:defRPr>
      </a:lvl7pPr>
      <a:lvl8pPr marL="4035425" indent="-381000" algn="l" rtl="0" fontAlgn="base">
        <a:spcBef>
          <a:spcPct val="25000"/>
        </a:spcBef>
        <a:spcAft>
          <a:spcPct val="0"/>
        </a:spcAft>
        <a:buClr>
          <a:schemeClr val="tx1"/>
        </a:buClr>
        <a:buSzPct val="120000"/>
        <a:buChar char="•"/>
        <a:defRPr>
          <a:solidFill>
            <a:schemeClr val="tx1"/>
          </a:solidFill>
          <a:latin typeface="+mn-lt"/>
        </a:defRPr>
      </a:lvl8pPr>
      <a:lvl9pPr marL="4492625" indent="-381000" algn="l" rtl="0" fontAlgn="base">
        <a:spcBef>
          <a:spcPct val="25000"/>
        </a:spcBef>
        <a:spcAft>
          <a:spcPct val="0"/>
        </a:spcAft>
        <a:buClr>
          <a:schemeClr val="tx1"/>
        </a:buClr>
        <a:buSzPct val="120000"/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image" Target="../media/image34.png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oleObject" Target="../embeddings/oleObject7.bin"/><Relationship Id="rId5" Type="http://schemas.openxmlformats.org/officeDocument/2006/relationships/oleObject" Target="../embeddings/oleObject1.bin"/><Relationship Id="rId10" Type="http://schemas.openxmlformats.org/officeDocument/2006/relationships/oleObject" Target="../embeddings/oleObject6.bin"/><Relationship Id="rId4" Type="http://schemas.openxmlformats.org/officeDocument/2006/relationships/oleObject" Target="../embeddings/Microsoft_Office_Word_97_-_2003_Document1.doc"/><Relationship Id="rId9" Type="http://schemas.openxmlformats.org/officeDocument/2006/relationships/oleObject" Target="../embeddings/oleObject5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image" Target="../media/image35.emf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0.bin"/><Relationship Id="rId5" Type="http://schemas.openxmlformats.org/officeDocument/2006/relationships/oleObject" Target="../embeddings/oleObject9.bin"/><Relationship Id="rId10" Type="http://schemas.openxmlformats.org/officeDocument/2006/relationships/oleObject" Target="../embeddings/oleObject14.bin"/><Relationship Id="rId4" Type="http://schemas.openxmlformats.org/officeDocument/2006/relationships/oleObject" Target="../embeddings/oleObject8.bin"/><Relationship Id="rId9" Type="http://schemas.openxmlformats.org/officeDocument/2006/relationships/oleObject" Target="../embeddings/oleObject13.bin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emf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1772816"/>
            <a:ext cx="8496944" cy="442913"/>
          </a:xfrm>
        </p:spPr>
        <p:txBody>
          <a:bodyPr/>
          <a:lstStyle/>
          <a:p>
            <a:r>
              <a:rPr lang="en-US" dirty="0" smtClean="0"/>
              <a:t>Synchronous Control and State Machines in Modelica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2780928"/>
            <a:ext cx="7773988" cy="2232248"/>
          </a:xfrm>
        </p:spPr>
        <p:txBody>
          <a:bodyPr/>
          <a:lstStyle/>
          <a:p>
            <a:pPr algn="ctr"/>
            <a:r>
              <a:rPr lang="en-US" dirty="0" smtClean="0"/>
              <a:t>Hilding Elmqvist</a:t>
            </a:r>
          </a:p>
          <a:p>
            <a:pPr algn="ctr"/>
            <a:r>
              <a:rPr lang="sv-SE" sz="1600" dirty="0" smtClean="0"/>
              <a:t>Dassault </a:t>
            </a:r>
            <a:r>
              <a:rPr lang="sv-SE" sz="1600" dirty="0" err="1" smtClean="0"/>
              <a:t>Systèmes</a:t>
            </a:r>
            <a:endParaRPr lang="sv-SE" sz="1600" dirty="0" smtClean="0"/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Sven Erik </a:t>
            </a:r>
            <a:r>
              <a:rPr lang="en-US" dirty="0" err="1" smtClean="0"/>
              <a:t>Mattsson</a:t>
            </a:r>
            <a:r>
              <a:rPr lang="en-US" dirty="0" smtClean="0"/>
              <a:t>, </a:t>
            </a:r>
            <a:r>
              <a:rPr lang="fr-FR" dirty="0" smtClean="0"/>
              <a:t>Fabien Gaucher, Francois Dupont</a:t>
            </a:r>
            <a:r>
              <a:rPr lang="fr-FR" baseline="30000" dirty="0" smtClean="0"/>
              <a:t> </a:t>
            </a:r>
          </a:p>
          <a:p>
            <a:pPr algn="ctr"/>
            <a:r>
              <a:rPr lang="sv-SE" sz="1600" dirty="0" smtClean="0"/>
              <a:t>Dassault </a:t>
            </a:r>
            <a:r>
              <a:rPr lang="sv-SE" sz="1600" dirty="0" err="1" smtClean="0"/>
              <a:t>Systèmes</a:t>
            </a:r>
            <a:endParaRPr lang="sv-SE" sz="1600" dirty="0" smtClean="0"/>
          </a:p>
          <a:p>
            <a:pPr algn="ctr"/>
            <a:endParaRPr lang="sv-SE" sz="1600" dirty="0" smtClean="0"/>
          </a:p>
          <a:p>
            <a:pPr algn="ctr"/>
            <a:r>
              <a:rPr lang="en-US" dirty="0" smtClean="0"/>
              <a:t>Martin Otter, Bernhard Thiele</a:t>
            </a:r>
            <a:endParaRPr lang="en-US" sz="1600" dirty="0" smtClean="0"/>
          </a:p>
          <a:p>
            <a:pPr algn="ctr"/>
            <a:r>
              <a:rPr lang="sv-SE" sz="1600" dirty="0" smtClean="0"/>
              <a:t>DLR</a:t>
            </a:r>
          </a:p>
          <a:p>
            <a:pPr algn="ctr"/>
            <a:endParaRPr lang="sv-SE" sz="1400" dirty="0" smtClean="0"/>
          </a:p>
          <a:p>
            <a:pPr algn="ctr"/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 and super sampling and phase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39552" y="908720"/>
            <a:ext cx="4572000" cy="418576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dirty="0" smtClean="0">
                <a:solidFill>
                  <a:srgbClr val="0000FF"/>
                </a:solidFill>
                <a:latin typeface="Courier New,courier"/>
              </a:rPr>
              <a:t>model</a:t>
            </a:r>
            <a:r>
              <a:rPr lang="en-US" sz="1400" dirty="0" smtClean="0">
                <a:latin typeface="Courier New,courier"/>
              </a:rPr>
              <a:t> </a:t>
            </a:r>
            <a:r>
              <a:rPr lang="en-US" sz="1400" dirty="0" err="1" smtClean="0">
                <a:latin typeface="Courier New,courier"/>
              </a:rPr>
              <a:t>SynchronousOperators</a:t>
            </a:r>
            <a:endParaRPr lang="en-US" sz="1400" dirty="0" smtClean="0">
              <a:latin typeface="MS Shell Dlg 2"/>
            </a:endParaRPr>
          </a:p>
          <a:p>
            <a:r>
              <a:rPr lang="en-US" sz="1400" dirty="0" smtClean="0">
                <a:latin typeface="Courier New,courier"/>
              </a:rPr>
              <a:t>  </a:t>
            </a:r>
            <a:r>
              <a:rPr lang="en-US" sz="1400" dirty="0" smtClean="0">
                <a:solidFill>
                  <a:srgbClr val="FF0000"/>
                </a:solidFill>
                <a:latin typeface="Courier New,courier"/>
              </a:rPr>
              <a:t>Real</a:t>
            </a:r>
            <a:r>
              <a:rPr lang="en-US" sz="1400" dirty="0" smtClean="0">
                <a:latin typeface="Courier New,courier"/>
              </a:rPr>
              <a:t> u;</a:t>
            </a:r>
            <a:endParaRPr lang="en-US" sz="1400" dirty="0" smtClean="0">
              <a:latin typeface="MS Shell Dlg 2"/>
            </a:endParaRPr>
          </a:p>
          <a:p>
            <a:endParaRPr lang="en-US" sz="1400" dirty="0" smtClean="0">
              <a:latin typeface="Courier New,courier"/>
            </a:endParaRPr>
          </a:p>
          <a:p>
            <a:r>
              <a:rPr lang="en-US" sz="1400" dirty="0" smtClean="0">
                <a:latin typeface="Courier New,courier"/>
              </a:rPr>
              <a:t>  </a:t>
            </a:r>
            <a:r>
              <a:rPr lang="en-US" sz="1400" dirty="0" smtClean="0">
                <a:solidFill>
                  <a:srgbClr val="FF0000"/>
                </a:solidFill>
                <a:latin typeface="Courier New,courier"/>
              </a:rPr>
              <a:t>Real</a:t>
            </a:r>
            <a:r>
              <a:rPr lang="en-US" sz="1400" dirty="0" smtClean="0">
                <a:latin typeface="Courier New,courier"/>
              </a:rPr>
              <a:t> </a:t>
            </a:r>
            <a:r>
              <a:rPr lang="en-US" sz="1400" dirty="0" smtClean="0">
                <a:solidFill>
                  <a:srgbClr val="000000"/>
                </a:solidFill>
                <a:latin typeface="Courier New,courier"/>
              </a:rPr>
              <a:t>sub</a:t>
            </a:r>
            <a:r>
              <a:rPr lang="en-US" sz="1400" dirty="0" smtClean="0">
                <a:latin typeface="Courier New,courier"/>
              </a:rPr>
              <a:t>;</a:t>
            </a:r>
            <a:endParaRPr lang="en-US" sz="1400" dirty="0" smtClean="0">
              <a:latin typeface="MS Shell Dlg 2"/>
            </a:endParaRPr>
          </a:p>
          <a:p>
            <a:r>
              <a:rPr lang="en-US" sz="1400" dirty="0" smtClean="0">
                <a:latin typeface="Courier New,courier"/>
              </a:rPr>
              <a:t>  </a:t>
            </a:r>
            <a:r>
              <a:rPr lang="en-US" sz="1400" dirty="0" smtClean="0">
                <a:solidFill>
                  <a:srgbClr val="FF0000"/>
                </a:solidFill>
                <a:latin typeface="Courier New,courier"/>
              </a:rPr>
              <a:t>Real</a:t>
            </a:r>
            <a:r>
              <a:rPr lang="en-US" sz="1400" dirty="0" smtClean="0">
                <a:latin typeface="Courier New,courier"/>
              </a:rPr>
              <a:t> </a:t>
            </a:r>
            <a:r>
              <a:rPr lang="en-US" sz="1400" dirty="0" smtClean="0">
                <a:solidFill>
                  <a:srgbClr val="000000"/>
                </a:solidFill>
                <a:latin typeface="Courier New,courier"/>
              </a:rPr>
              <a:t>super</a:t>
            </a:r>
            <a:r>
              <a:rPr lang="en-US" sz="1400" dirty="0" smtClean="0">
                <a:latin typeface="Courier New,courier"/>
              </a:rPr>
              <a:t>;</a:t>
            </a:r>
            <a:endParaRPr lang="en-US" sz="1400" dirty="0" smtClean="0">
              <a:latin typeface="MS Shell Dlg 2"/>
            </a:endParaRPr>
          </a:p>
          <a:p>
            <a:endParaRPr lang="en-US" sz="1400" dirty="0" smtClean="0">
              <a:latin typeface="Courier New,courier"/>
            </a:endParaRPr>
          </a:p>
          <a:p>
            <a:r>
              <a:rPr lang="en-US" sz="1400" dirty="0" smtClean="0">
                <a:latin typeface="Courier New,courier"/>
              </a:rPr>
              <a:t>  </a:t>
            </a:r>
            <a:r>
              <a:rPr lang="en-US" sz="1400" dirty="0" smtClean="0">
                <a:solidFill>
                  <a:srgbClr val="FF0000"/>
                </a:solidFill>
                <a:latin typeface="Courier New,courier"/>
              </a:rPr>
              <a:t>Real</a:t>
            </a:r>
            <a:r>
              <a:rPr lang="en-US" sz="1400" dirty="0" smtClean="0">
                <a:latin typeface="Courier New,courier"/>
              </a:rPr>
              <a:t> </a:t>
            </a:r>
            <a:r>
              <a:rPr lang="en-US" sz="1400" dirty="0" smtClean="0">
                <a:solidFill>
                  <a:srgbClr val="000000"/>
                </a:solidFill>
                <a:latin typeface="Courier New,courier"/>
              </a:rPr>
              <a:t>shift(start=0.5)</a:t>
            </a:r>
            <a:r>
              <a:rPr lang="en-US" sz="1400" dirty="0" smtClean="0">
                <a:latin typeface="Courier New,courier"/>
              </a:rPr>
              <a:t>;</a:t>
            </a:r>
            <a:endParaRPr lang="en-US" sz="1400" dirty="0" smtClean="0">
              <a:latin typeface="MS Shell Dlg 2"/>
            </a:endParaRPr>
          </a:p>
          <a:p>
            <a:r>
              <a:rPr lang="en-US" sz="1400" dirty="0" smtClean="0">
                <a:latin typeface="Courier New,courier"/>
              </a:rPr>
              <a:t>  </a:t>
            </a:r>
            <a:r>
              <a:rPr lang="en-US" sz="1400" dirty="0" smtClean="0">
                <a:solidFill>
                  <a:srgbClr val="FF0000"/>
                </a:solidFill>
                <a:latin typeface="Courier New,courier"/>
              </a:rPr>
              <a:t>Real</a:t>
            </a:r>
            <a:r>
              <a:rPr lang="en-US" sz="1400" dirty="0" smtClean="0">
                <a:latin typeface="Courier New,courier"/>
              </a:rPr>
              <a:t> </a:t>
            </a:r>
            <a:r>
              <a:rPr lang="en-US" sz="1400" dirty="0" smtClean="0">
                <a:solidFill>
                  <a:srgbClr val="000000"/>
                </a:solidFill>
                <a:latin typeface="Courier New,courier"/>
              </a:rPr>
              <a:t>back</a:t>
            </a:r>
            <a:r>
              <a:rPr lang="en-US" sz="1400" dirty="0" smtClean="0">
                <a:latin typeface="Courier New,courier"/>
              </a:rPr>
              <a:t>;</a:t>
            </a:r>
            <a:endParaRPr lang="en-US" sz="1400" dirty="0" smtClean="0">
              <a:latin typeface="MS Shell Dlg 2"/>
            </a:endParaRPr>
          </a:p>
          <a:p>
            <a:r>
              <a:rPr lang="en-US" sz="1400" dirty="0" smtClean="0">
                <a:solidFill>
                  <a:srgbClr val="0000FF"/>
                </a:solidFill>
                <a:latin typeface="Courier New,courier"/>
              </a:rPr>
              <a:t>equation </a:t>
            </a:r>
            <a:endParaRPr lang="en-US" sz="1400" dirty="0" smtClean="0">
              <a:latin typeface="MS Shell Dlg 2"/>
            </a:endParaRPr>
          </a:p>
          <a:p>
            <a:r>
              <a:rPr lang="en-US" sz="1400" dirty="0" smtClean="0">
                <a:latin typeface="Courier New,courier"/>
              </a:rPr>
              <a:t>  u =</a:t>
            </a:r>
            <a:r>
              <a:rPr lang="en-US" sz="1400" dirty="0" smtClean="0">
                <a:solidFill>
                  <a:srgbClr val="FF0000"/>
                </a:solidFill>
                <a:latin typeface="Courier New,courier"/>
              </a:rPr>
              <a:t> sample</a:t>
            </a:r>
            <a:r>
              <a:rPr lang="en-US" sz="1400" dirty="0" smtClean="0">
                <a:latin typeface="Courier New,courier"/>
              </a:rPr>
              <a:t>(time,</a:t>
            </a:r>
            <a:r>
              <a:rPr lang="en-US" sz="1400" dirty="0" smtClean="0">
                <a:solidFill>
                  <a:srgbClr val="FF0000"/>
                </a:solidFill>
                <a:latin typeface="Courier New,courier"/>
              </a:rPr>
              <a:t> Clock</a:t>
            </a:r>
            <a:r>
              <a:rPr lang="en-US" sz="1400" dirty="0" smtClean="0">
                <a:latin typeface="Courier New,courier"/>
              </a:rPr>
              <a:t>(0.1));</a:t>
            </a:r>
            <a:endParaRPr lang="en-US" sz="1400" dirty="0" smtClean="0">
              <a:latin typeface="MS Shell Dlg 2"/>
            </a:endParaRPr>
          </a:p>
          <a:p>
            <a:endParaRPr lang="en-US" sz="1400" dirty="0" smtClean="0">
              <a:latin typeface="Courier New,courier"/>
            </a:endParaRPr>
          </a:p>
          <a:p>
            <a:r>
              <a:rPr lang="en-US" sz="1400" dirty="0" smtClean="0">
                <a:solidFill>
                  <a:srgbClr val="000000"/>
                </a:solidFill>
                <a:latin typeface="Courier New,courier"/>
              </a:rPr>
              <a:t>  sub</a:t>
            </a:r>
            <a:r>
              <a:rPr lang="en-US" sz="1400" dirty="0" smtClean="0">
                <a:latin typeface="Courier New,courier"/>
              </a:rPr>
              <a:t> =</a:t>
            </a:r>
            <a:r>
              <a:rPr lang="en-US" sz="1400" dirty="0" smtClean="0">
                <a:solidFill>
                  <a:srgbClr val="FF0000"/>
                </a:solidFill>
                <a:latin typeface="Courier New,courier"/>
              </a:rPr>
              <a:t> </a:t>
            </a:r>
            <a:r>
              <a:rPr lang="en-US" sz="1400" dirty="0" err="1" smtClean="0">
                <a:solidFill>
                  <a:srgbClr val="FF0000"/>
                </a:solidFill>
                <a:latin typeface="Courier New,courier"/>
              </a:rPr>
              <a:t>subSample</a:t>
            </a:r>
            <a:r>
              <a:rPr lang="en-US" sz="1400" dirty="0" smtClean="0">
                <a:latin typeface="Courier New,courier"/>
              </a:rPr>
              <a:t>(u, 4);</a:t>
            </a:r>
            <a:endParaRPr lang="en-US" sz="1400" dirty="0" smtClean="0">
              <a:latin typeface="MS Shell Dlg 2"/>
            </a:endParaRPr>
          </a:p>
          <a:p>
            <a:r>
              <a:rPr lang="en-US" sz="1400" dirty="0" smtClean="0">
                <a:solidFill>
                  <a:srgbClr val="000000"/>
                </a:solidFill>
                <a:latin typeface="Courier New,courier"/>
              </a:rPr>
              <a:t>  super</a:t>
            </a:r>
            <a:r>
              <a:rPr lang="en-US" sz="1400" dirty="0" smtClean="0">
                <a:latin typeface="Courier New,courier"/>
              </a:rPr>
              <a:t> =</a:t>
            </a:r>
            <a:r>
              <a:rPr lang="en-US" sz="1400" dirty="0" smtClean="0">
                <a:solidFill>
                  <a:srgbClr val="FF0000"/>
                </a:solidFill>
                <a:latin typeface="Courier New,courier"/>
              </a:rPr>
              <a:t> </a:t>
            </a:r>
            <a:r>
              <a:rPr lang="en-US" sz="1400" dirty="0" err="1" smtClean="0">
                <a:solidFill>
                  <a:srgbClr val="FF0000"/>
                </a:solidFill>
                <a:latin typeface="Courier New,courier"/>
              </a:rPr>
              <a:t>superSample</a:t>
            </a:r>
            <a:r>
              <a:rPr lang="en-US" sz="1400" dirty="0" smtClean="0">
                <a:latin typeface="Courier New,courier"/>
              </a:rPr>
              <a:t>(</a:t>
            </a:r>
            <a:r>
              <a:rPr lang="en-US" sz="1400" dirty="0" smtClean="0">
                <a:solidFill>
                  <a:srgbClr val="000000"/>
                </a:solidFill>
                <a:latin typeface="Courier New,courier"/>
              </a:rPr>
              <a:t>sub</a:t>
            </a:r>
            <a:r>
              <a:rPr lang="en-US" sz="1400" dirty="0" smtClean="0">
                <a:latin typeface="Courier New,courier"/>
              </a:rPr>
              <a:t>, 2);</a:t>
            </a:r>
          </a:p>
          <a:p>
            <a:endParaRPr lang="en-US" sz="1400" dirty="0" smtClean="0">
              <a:latin typeface="MS Shell Dlg 2"/>
            </a:endParaRPr>
          </a:p>
          <a:p>
            <a:r>
              <a:rPr lang="en-US" sz="1400" dirty="0" smtClean="0">
                <a:latin typeface="Courier New,courier"/>
              </a:rPr>
              <a:t>  </a:t>
            </a:r>
            <a:r>
              <a:rPr lang="en-US" sz="1400" dirty="0" smtClean="0">
                <a:solidFill>
                  <a:srgbClr val="000000"/>
                </a:solidFill>
                <a:latin typeface="Courier New,courier"/>
              </a:rPr>
              <a:t>shift</a:t>
            </a:r>
            <a:r>
              <a:rPr lang="en-US" sz="1400" dirty="0" smtClean="0">
                <a:latin typeface="Courier New,courier"/>
              </a:rPr>
              <a:t> =</a:t>
            </a:r>
            <a:r>
              <a:rPr lang="en-US" sz="1400" dirty="0" smtClean="0">
                <a:solidFill>
                  <a:srgbClr val="FF0000"/>
                </a:solidFill>
                <a:latin typeface="Courier New,courier"/>
              </a:rPr>
              <a:t> </a:t>
            </a:r>
            <a:r>
              <a:rPr lang="en-US" sz="1400" dirty="0" err="1" smtClean="0">
                <a:solidFill>
                  <a:srgbClr val="FF0000"/>
                </a:solidFill>
                <a:latin typeface="Courier New,courier"/>
              </a:rPr>
              <a:t>shiftSample</a:t>
            </a:r>
            <a:r>
              <a:rPr lang="en-US" sz="1400" dirty="0" smtClean="0">
                <a:latin typeface="Courier New,courier"/>
              </a:rPr>
              <a:t>(u, 2, 3);</a:t>
            </a:r>
            <a:endParaRPr lang="en-US" sz="1400" dirty="0" smtClean="0">
              <a:latin typeface="MS Shell Dlg 2"/>
            </a:endParaRPr>
          </a:p>
          <a:p>
            <a:r>
              <a:rPr lang="en-US" sz="1400" dirty="0" smtClean="0">
                <a:latin typeface="Courier New,courier"/>
              </a:rPr>
              <a:t>  </a:t>
            </a:r>
            <a:r>
              <a:rPr lang="en-US" sz="1400" dirty="0" smtClean="0">
                <a:solidFill>
                  <a:srgbClr val="000000"/>
                </a:solidFill>
                <a:latin typeface="Courier New,courier"/>
              </a:rPr>
              <a:t>back</a:t>
            </a:r>
            <a:r>
              <a:rPr lang="en-US" sz="1400" dirty="0" smtClean="0">
                <a:latin typeface="Courier New,courier"/>
              </a:rPr>
              <a:t> =</a:t>
            </a:r>
            <a:r>
              <a:rPr lang="en-US" sz="1400" dirty="0" smtClean="0">
                <a:solidFill>
                  <a:srgbClr val="FF0000"/>
                </a:solidFill>
                <a:latin typeface="Courier New,courier"/>
              </a:rPr>
              <a:t> </a:t>
            </a:r>
            <a:r>
              <a:rPr lang="en-US" sz="1400" dirty="0" err="1" smtClean="0">
                <a:solidFill>
                  <a:srgbClr val="FF0000"/>
                </a:solidFill>
                <a:latin typeface="Courier New,courier"/>
              </a:rPr>
              <a:t>backSample</a:t>
            </a:r>
            <a:r>
              <a:rPr lang="en-US" sz="1400" dirty="0" smtClean="0">
                <a:latin typeface="Courier New,courier"/>
              </a:rPr>
              <a:t>(</a:t>
            </a:r>
            <a:r>
              <a:rPr lang="en-US" sz="1400" dirty="0" smtClean="0">
                <a:solidFill>
                  <a:srgbClr val="000000"/>
                </a:solidFill>
                <a:latin typeface="Courier New,courier"/>
              </a:rPr>
              <a:t>shift</a:t>
            </a:r>
            <a:r>
              <a:rPr lang="en-US" sz="1400" dirty="0" smtClean="0">
                <a:latin typeface="Courier New,courier"/>
              </a:rPr>
              <a:t>, 1, 3);</a:t>
            </a:r>
            <a:endParaRPr lang="en-US" sz="1400" dirty="0" smtClean="0">
              <a:latin typeface="MS Shell Dlg 2"/>
            </a:endParaRPr>
          </a:p>
          <a:p>
            <a:r>
              <a:rPr lang="en-US" sz="1400" dirty="0" smtClean="0">
                <a:solidFill>
                  <a:srgbClr val="0000FF"/>
                </a:solidFill>
                <a:latin typeface="Courier New,courier"/>
              </a:rPr>
              <a:t>end </a:t>
            </a:r>
            <a:r>
              <a:rPr lang="en-US" sz="1400" dirty="0" err="1" smtClean="0">
                <a:latin typeface="Courier New,courier"/>
              </a:rPr>
              <a:t>SynchronousOperators</a:t>
            </a:r>
            <a:r>
              <a:rPr lang="en-US" sz="1400" dirty="0" smtClean="0">
                <a:latin typeface="Courier New,courier"/>
              </a:rPr>
              <a:t>;</a:t>
            </a:r>
            <a:endParaRPr lang="en-US" sz="1400" dirty="0" smtClean="0">
              <a:latin typeface="MS Shell Dlg 2"/>
            </a:endParaRPr>
          </a:p>
          <a:p>
            <a:r>
              <a:rPr lang="en-US" sz="1400" dirty="0" smtClean="0">
                <a:latin typeface="Courier New,courier"/>
              </a:rPr>
              <a:t/>
            </a:r>
            <a:br>
              <a:rPr lang="en-US" sz="1400" dirty="0" smtClean="0">
                <a:latin typeface="Courier New,courier"/>
              </a:rPr>
            </a:br>
            <a:endParaRPr lang="en-US" sz="1400" b="0" i="0" dirty="0">
              <a:latin typeface="Courier New,courier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48175" y="692696"/>
            <a:ext cx="4695825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33900" y="3867150"/>
            <a:ext cx="4610100" cy="299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Straight Arrow Connector 9"/>
          <p:cNvCxnSpPr/>
          <p:nvPr/>
        </p:nvCxnSpPr>
        <p:spPr>
          <a:xfrm flipV="1">
            <a:off x="827584" y="1556792"/>
            <a:ext cx="4680520" cy="13681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1043608" y="1196752"/>
            <a:ext cx="6984776" cy="20882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1115616" y="3284984"/>
            <a:ext cx="5328592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1043608" y="4077072"/>
            <a:ext cx="432048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1115616" y="4365104"/>
            <a:ext cx="3888432" cy="14401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2123728" y="2420888"/>
            <a:ext cx="2952328" cy="33123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1115616" y="2780928"/>
            <a:ext cx="6984776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1043608" y="2780928"/>
            <a:ext cx="7056784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899592" y="4077072"/>
            <a:ext cx="4392488" cy="22322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Exact</a:t>
            </a:r>
            <a:r>
              <a:rPr lang="sv-SE" dirty="0" smtClean="0"/>
              <a:t> </a:t>
            </a:r>
            <a:r>
              <a:rPr lang="sv-SE" dirty="0" err="1" smtClean="0"/>
              <a:t>Periodic</a:t>
            </a:r>
            <a:r>
              <a:rPr lang="sv-SE" dirty="0" smtClean="0"/>
              <a:t> Clocks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Clocks </a:t>
            </a:r>
            <a:r>
              <a:rPr lang="sv-SE" dirty="0" err="1" smtClean="0"/>
              <a:t>defined</a:t>
            </a:r>
            <a:r>
              <a:rPr lang="sv-SE" dirty="0" smtClean="0"/>
              <a:t> by Real </a:t>
            </a:r>
            <a:r>
              <a:rPr lang="sv-SE" dirty="0" err="1" smtClean="0"/>
              <a:t>number</a:t>
            </a:r>
            <a:r>
              <a:rPr lang="sv-SE" dirty="0" smtClean="0"/>
              <a:t> period are not </a:t>
            </a:r>
            <a:r>
              <a:rPr lang="sv-SE" dirty="0" err="1" smtClean="0"/>
              <a:t>synchronized</a:t>
            </a:r>
            <a:r>
              <a:rPr lang="sv-SE" dirty="0" smtClean="0"/>
              <a:t>:</a:t>
            </a:r>
          </a:p>
          <a:p>
            <a:pPr marL="1139825" lvl="2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Courier New,courier"/>
                <a:ea typeface="Times New Roman"/>
                <a:cs typeface="MS Shell Dlg 2"/>
              </a:rPr>
              <a:t>  </a:t>
            </a:r>
            <a:r>
              <a:rPr lang="en-US" dirty="0" smtClean="0">
                <a:solidFill>
                  <a:srgbClr val="FF0000"/>
                </a:solidFill>
                <a:latin typeface="Courier New,courier"/>
                <a:ea typeface="Times New Roman"/>
                <a:cs typeface="MS Shell Dlg 2"/>
              </a:rPr>
              <a:t>Clock</a:t>
            </a:r>
            <a:r>
              <a:rPr lang="en-US" dirty="0" smtClean="0">
                <a:latin typeface="Courier New,courier"/>
                <a:ea typeface="Times New Roman"/>
                <a:cs typeface="MS Shell Dlg 2"/>
              </a:rPr>
              <a:t> c1 =</a:t>
            </a:r>
            <a:r>
              <a:rPr lang="en-US" dirty="0" smtClean="0">
                <a:solidFill>
                  <a:srgbClr val="FF0000"/>
                </a:solidFill>
                <a:latin typeface="Courier New,courier"/>
                <a:ea typeface="Times New Roman"/>
                <a:cs typeface="MS Shell Dlg 2"/>
              </a:rPr>
              <a:t> Clock</a:t>
            </a:r>
            <a:r>
              <a:rPr lang="en-US" dirty="0" smtClean="0">
                <a:latin typeface="Courier New,courier"/>
                <a:ea typeface="Times New Roman"/>
                <a:cs typeface="MS Shell Dlg 2"/>
              </a:rPr>
              <a:t>(0.1);</a:t>
            </a:r>
            <a:endParaRPr lang="en-US" sz="3200" dirty="0" smtClean="0">
              <a:latin typeface="Times New Roman"/>
              <a:ea typeface="Times New Roman"/>
              <a:cs typeface="MS Shell Dlg 2"/>
            </a:endParaRPr>
          </a:p>
          <a:p>
            <a:pPr marL="1139825" lvl="2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Courier New,courier"/>
                <a:ea typeface="Times New Roman"/>
                <a:cs typeface="MS Shell Dlg 2"/>
              </a:rPr>
              <a:t>  </a:t>
            </a:r>
            <a:r>
              <a:rPr lang="en-US" dirty="0" smtClean="0">
                <a:solidFill>
                  <a:srgbClr val="FF0000"/>
                </a:solidFill>
                <a:latin typeface="Courier New,courier"/>
                <a:ea typeface="Times New Roman"/>
                <a:cs typeface="MS Shell Dlg 2"/>
              </a:rPr>
              <a:t>Clock</a:t>
            </a:r>
            <a:r>
              <a:rPr lang="en-US" dirty="0" smtClean="0">
                <a:latin typeface="Courier New,courier"/>
                <a:ea typeface="Times New Roman"/>
                <a:cs typeface="MS Shell Dlg 2"/>
              </a:rPr>
              <a:t> c2 =</a:t>
            </a:r>
            <a:r>
              <a:rPr lang="en-US" dirty="0" smtClean="0">
                <a:solidFill>
                  <a:srgbClr val="FF0000"/>
                </a:solidFill>
                <a:latin typeface="Courier New,courier"/>
                <a:ea typeface="Times New Roman"/>
                <a:cs typeface="MS Shell Dlg 2"/>
              </a:rPr>
              <a:t> </a:t>
            </a:r>
            <a:r>
              <a:rPr lang="en-US" dirty="0" err="1" smtClean="0">
                <a:solidFill>
                  <a:srgbClr val="FF0000"/>
                </a:solidFill>
                <a:latin typeface="Courier New,courier"/>
                <a:ea typeface="Times New Roman"/>
                <a:cs typeface="MS Shell Dlg 2"/>
              </a:rPr>
              <a:t>superSample</a:t>
            </a:r>
            <a:r>
              <a:rPr lang="en-US" dirty="0" smtClean="0">
                <a:latin typeface="Courier New,courier"/>
                <a:ea typeface="Times New Roman"/>
                <a:cs typeface="MS Shell Dlg 2"/>
              </a:rPr>
              <a:t>(c1,3);</a:t>
            </a:r>
            <a:endParaRPr lang="en-US" sz="3200" dirty="0" smtClean="0">
              <a:latin typeface="Times New Roman"/>
              <a:ea typeface="Times New Roman"/>
            </a:endParaRPr>
          </a:p>
          <a:p>
            <a:pPr marL="1139825" lvl="2"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 smtClean="0">
                <a:latin typeface="Courier New,courier"/>
                <a:ea typeface="Times New Roman"/>
                <a:cs typeface="MS Shell Dlg 2"/>
              </a:rPr>
              <a:t>  </a:t>
            </a:r>
            <a:r>
              <a:rPr lang="en-US" dirty="0" smtClean="0">
                <a:solidFill>
                  <a:srgbClr val="FF0000"/>
                </a:solidFill>
                <a:latin typeface="Courier New,courier"/>
                <a:ea typeface="Times New Roman"/>
                <a:cs typeface="MS Shell Dlg 2"/>
              </a:rPr>
              <a:t>Clock</a:t>
            </a:r>
            <a:r>
              <a:rPr lang="en-US" dirty="0" smtClean="0">
                <a:latin typeface="Courier New,courier"/>
                <a:ea typeface="Times New Roman"/>
                <a:cs typeface="MS Shell Dlg 2"/>
              </a:rPr>
              <a:t> c3 =</a:t>
            </a:r>
            <a:r>
              <a:rPr lang="en-US" dirty="0" smtClean="0">
                <a:solidFill>
                  <a:srgbClr val="FF0000"/>
                </a:solidFill>
                <a:latin typeface="Courier New,courier"/>
                <a:ea typeface="Times New Roman"/>
                <a:cs typeface="MS Shell Dlg 2"/>
              </a:rPr>
              <a:t> Clock</a:t>
            </a:r>
            <a:r>
              <a:rPr lang="en-US" dirty="0" smtClean="0">
                <a:latin typeface="Courier New,courier"/>
                <a:ea typeface="Times New Roman"/>
                <a:cs typeface="MS Shell Dlg 2"/>
              </a:rPr>
              <a:t>(0.1/3);  // Not synchronized with c2</a:t>
            </a:r>
            <a:endParaRPr lang="en-US" sz="3200" dirty="0" smtClean="0">
              <a:latin typeface="Times New Roman"/>
              <a:ea typeface="Times New Roman"/>
            </a:endParaRPr>
          </a:p>
          <a:p>
            <a:r>
              <a:rPr lang="sv-SE" dirty="0" smtClean="0"/>
              <a:t>Clocks </a:t>
            </a:r>
            <a:r>
              <a:rPr lang="sv-SE" dirty="0" err="1" smtClean="0"/>
              <a:t>defined</a:t>
            </a:r>
            <a:r>
              <a:rPr lang="sv-SE" dirty="0" smtClean="0"/>
              <a:t> by </a:t>
            </a:r>
            <a:r>
              <a:rPr lang="sv-SE" dirty="0" err="1" smtClean="0"/>
              <a:t>rational</a:t>
            </a:r>
            <a:r>
              <a:rPr lang="sv-SE" dirty="0" smtClean="0"/>
              <a:t> </a:t>
            </a:r>
            <a:r>
              <a:rPr lang="sv-SE" dirty="0" err="1" smtClean="0"/>
              <a:t>number</a:t>
            </a:r>
            <a:r>
              <a:rPr lang="sv-SE" dirty="0" smtClean="0"/>
              <a:t> period are </a:t>
            </a:r>
            <a:r>
              <a:rPr lang="sv-SE" dirty="0" err="1" smtClean="0"/>
              <a:t>synchronized</a:t>
            </a:r>
            <a:r>
              <a:rPr lang="sv-SE" dirty="0" smtClean="0"/>
              <a:t>:</a:t>
            </a:r>
          </a:p>
          <a:p>
            <a:pPr marL="1139825" lvl="2">
              <a:spcBef>
                <a:spcPts val="600"/>
              </a:spcBef>
              <a:spcAft>
                <a:spcPts val="0"/>
              </a:spcAft>
              <a:buNone/>
            </a:pPr>
            <a:r>
              <a:rPr lang="en-US" dirty="0" smtClean="0">
                <a:latin typeface="Courier New,courier"/>
                <a:ea typeface="Times New Roman"/>
                <a:cs typeface="MS Shell Dlg 2"/>
              </a:rPr>
              <a:t>  </a:t>
            </a:r>
            <a:r>
              <a:rPr lang="en-US" dirty="0" smtClean="0">
                <a:solidFill>
                  <a:srgbClr val="FF0000"/>
                </a:solidFill>
                <a:latin typeface="Courier New,courier"/>
                <a:ea typeface="Times New Roman"/>
                <a:cs typeface="MS Shell Dlg 2"/>
              </a:rPr>
              <a:t>Clock</a:t>
            </a:r>
            <a:r>
              <a:rPr lang="en-US" dirty="0" smtClean="0">
                <a:latin typeface="Courier New,courier"/>
                <a:ea typeface="Times New Roman"/>
                <a:cs typeface="MS Shell Dlg 2"/>
              </a:rPr>
              <a:t> c1 =</a:t>
            </a:r>
            <a:r>
              <a:rPr lang="en-US" dirty="0" smtClean="0">
                <a:solidFill>
                  <a:srgbClr val="FF0000"/>
                </a:solidFill>
                <a:latin typeface="Courier New,courier"/>
                <a:ea typeface="Times New Roman"/>
                <a:cs typeface="MS Shell Dlg 2"/>
              </a:rPr>
              <a:t> Clock</a:t>
            </a:r>
            <a:r>
              <a:rPr lang="en-US" dirty="0" smtClean="0">
                <a:latin typeface="Courier New,courier"/>
                <a:ea typeface="Times New Roman"/>
                <a:cs typeface="MS Shell Dlg 2"/>
              </a:rPr>
              <a:t>(</a:t>
            </a:r>
            <a:r>
              <a:rPr lang="en-US" dirty="0" smtClean="0">
                <a:solidFill>
                  <a:srgbClr val="000000"/>
                </a:solidFill>
                <a:latin typeface="Courier New,courier"/>
                <a:ea typeface="Times New Roman"/>
                <a:cs typeface="MS Shell Dlg 2"/>
              </a:rPr>
              <a:t>1,10</a:t>
            </a:r>
            <a:r>
              <a:rPr lang="en-US" dirty="0" smtClean="0">
                <a:latin typeface="Courier New,courier"/>
                <a:ea typeface="Times New Roman"/>
                <a:cs typeface="MS Shell Dlg 2"/>
              </a:rPr>
              <a:t>);             </a:t>
            </a:r>
            <a:r>
              <a:rPr lang="en-US" dirty="0" smtClean="0">
                <a:solidFill>
                  <a:srgbClr val="000000"/>
                </a:solidFill>
                <a:latin typeface="Courier New,courier"/>
                <a:ea typeface="Times New Roman"/>
                <a:cs typeface="MS Shell Dlg 2"/>
              </a:rPr>
              <a:t>// period = 1/10</a:t>
            </a:r>
            <a:endParaRPr lang="en-US" sz="3200" dirty="0" smtClean="0">
              <a:latin typeface="Times New Roman"/>
              <a:ea typeface="Times New Roman"/>
            </a:endParaRPr>
          </a:p>
          <a:p>
            <a:pPr marL="1139825" lvl="2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Courier New,courier"/>
                <a:ea typeface="Times New Roman"/>
                <a:cs typeface="MS Shell Dlg 2"/>
              </a:rPr>
              <a:t>  </a:t>
            </a:r>
            <a:r>
              <a:rPr lang="en-US" dirty="0" smtClean="0">
                <a:solidFill>
                  <a:srgbClr val="FF0000"/>
                </a:solidFill>
                <a:latin typeface="Courier New,courier"/>
                <a:ea typeface="Times New Roman"/>
                <a:cs typeface="MS Shell Dlg 2"/>
              </a:rPr>
              <a:t>Clock</a:t>
            </a:r>
            <a:r>
              <a:rPr lang="en-US" dirty="0" smtClean="0">
                <a:latin typeface="Courier New,courier"/>
                <a:ea typeface="Times New Roman"/>
                <a:cs typeface="MS Shell Dlg 2"/>
              </a:rPr>
              <a:t> c2 =</a:t>
            </a:r>
            <a:r>
              <a:rPr lang="en-US" dirty="0" smtClean="0">
                <a:solidFill>
                  <a:srgbClr val="FF0000"/>
                </a:solidFill>
                <a:latin typeface="Courier New,courier"/>
                <a:ea typeface="Times New Roman"/>
                <a:cs typeface="MS Shell Dlg 2"/>
              </a:rPr>
              <a:t> </a:t>
            </a:r>
            <a:r>
              <a:rPr lang="en-US" dirty="0" err="1" smtClean="0">
                <a:solidFill>
                  <a:srgbClr val="FF0000"/>
                </a:solidFill>
                <a:latin typeface="Courier New,courier"/>
                <a:ea typeface="Times New Roman"/>
                <a:cs typeface="MS Shell Dlg 2"/>
              </a:rPr>
              <a:t>superSample</a:t>
            </a:r>
            <a:r>
              <a:rPr lang="en-US" dirty="0" smtClean="0">
                <a:latin typeface="Courier New,courier"/>
                <a:ea typeface="Times New Roman"/>
                <a:cs typeface="MS Shell Dlg 2"/>
              </a:rPr>
              <a:t>(c1,3);  </a:t>
            </a:r>
            <a:r>
              <a:rPr lang="en-US" dirty="0" smtClean="0">
                <a:solidFill>
                  <a:srgbClr val="000000"/>
                </a:solidFill>
                <a:latin typeface="Courier New,courier"/>
                <a:ea typeface="Times New Roman"/>
                <a:cs typeface="MS Shell Dlg 2"/>
              </a:rPr>
              <a:t>// period = 1/30</a:t>
            </a:r>
            <a:endParaRPr lang="en-US" sz="3200" dirty="0" smtClean="0">
              <a:latin typeface="Times New Roman"/>
              <a:ea typeface="Times New Roman"/>
            </a:endParaRPr>
          </a:p>
          <a:p>
            <a:pPr marL="1139825" lvl="2"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 smtClean="0">
                <a:latin typeface="Courier New,courier"/>
                <a:ea typeface="Times New Roman"/>
                <a:cs typeface="MS Shell Dlg 2"/>
              </a:rPr>
              <a:t>  </a:t>
            </a:r>
            <a:r>
              <a:rPr lang="en-US" dirty="0" smtClean="0">
                <a:solidFill>
                  <a:srgbClr val="FF0000"/>
                </a:solidFill>
                <a:latin typeface="Courier New,courier"/>
                <a:ea typeface="Times New Roman"/>
                <a:cs typeface="MS Shell Dlg 2"/>
              </a:rPr>
              <a:t>Clock</a:t>
            </a:r>
            <a:r>
              <a:rPr lang="en-US" dirty="0" smtClean="0">
                <a:latin typeface="Courier New,courier"/>
                <a:ea typeface="Times New Roman"/>
                <a:cs typeface="MS Shell Dlg 2"/>
              </a:rPr>
              <a:t> c3 =</a:t>
            </a:r>
            <a:r>
              <a:rPr lang="en-US" dirty="0" smtClean="0">
                <a:solidFill>
                  <a:srgbClr val="FF0000"/>
                </a:solidFill>
                <a:latin typeface="Courier New,courier"/>
                <a:ea typeface="Times New Roman"/>
                <a:cs typeface="MS Shell Dlg 2"/>
              </a:rPr>
              <a:t> Clock</a:t>
            </a:r>
            <a:r>
              <a:rPr lang="en-US" dirty="0" smtClean="0">
                <a:latin typeface="Courier New,courier"/>
                <a:ea typeface="Times New Roman"/>
                <a:cs typeface="MS Shell Dlg 2"/>
              </a:rPr>
              <a:t>(</a:t>
            </a:r>
            <a:r>
              <a:rPr lang="en-US" dirty="0" smtClean="0">
                <a:solidFill>
                  <a:srgbClr val="000000"/>
                </a:solidFill>
                <a:latin typeface="Courier New,courier"/>
                <a:ea typeface="Times New Roman"/>
                <a:cs typeface="MS Shell Dlg 2"/>
              </a:rPr>
              <a:t>1,30</a:t>
            </a:r>
            <a:r>
              <a:rPr lang="en-US" dirty="0" smtClean="0">
                <a:latin typeface="Courier New,courier"/>
                <a:ea typeface="Times New Roman"/>
                <a:cs typeface="MS Shell Dlg 2"/>
              </a:rPr>
              <a:t>);             </a:t>
            </a:r>
            <a:r>
              <a:rPr lang="en-US" dirty="0" smtClean="0">
                <a:solidFill>
                  <a:srgbClr val="000000"/>
                </a:solidFill>
                <a:latin typeface="Courier New,courier"/>
                <a:ea typeface="Times New Roman"/>
                <a:cs typeface="MS Shell Dlg 2"/>
              </a:rPr>
              <a:t>// period = 1/30</a:t>
            </a:r>
            <a:endParaRPr lang="en-US" sz="3200" dirty="0" smtClean="0">
              <a:latin typeface="Times New Roman"/>
              <a:ea typeface="Times New Roman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Modelica_Synchronous</a:t>
            </a:r>
            <a:r>
              <a:rPr lang="en-US" dirty="0" smtClean="0"/>
              <a:t> library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Synchronous language elements of </a:t>
            </a:r>
            <a:r>
              <a:rPr lang="en-US" dirty="0" err="1" smtClean="0"/>
              <a:t>Modelica</a:t>
            </a:r>
            <a:r>
              <a:rPr lang="en-US" dirty="0" smtClean="0"/>
              <a:t> 3.3</a:t>
            </a:r>
            <a:br>
              <a:rPr lang="en-US" dirty="0" smtClean="0"/>
            </a:br>
            <a:r>
              <a:rPr lang="en-US" dirty="0" smtClean="0"/>
              <a:t>are “low level”: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  <a:p>
            <a:r>
              <a:rPr lang="en-US" dirty="0" err="1" smtClean="0"/>
              <a:t>Modelica_Synchronous</a:t>
            </a:r>
            <a:r>
              <a:rPr lang="en-US" dirty="0" smtClean="0"/>
              <a:t> library developed to access language elements in a convenient way graphically: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2699792" y="1772816"/>
            <a:ext cx="252028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urier New,courier"/>
              </a:rPr>
              <a:t>  </a:t>
            </a:r>
            <a:r>
              <a:rPr lang="en-US" sz="1400" dirty="0">
                <a:solidFill>
                  <a:srgbClr val="006400"/>
                </a:solidFill>
                <a:latin typeface="Courier New,courier"/>
              </a:rPr>
              <a:t>// speed sensor</a:t>
            </a:r>
            <a:endParaRPr lang="en-US" sz="1400" dirty="0">
              <a:solidFill>
                <a:srgbClr val="006400"/>
              </a:solidFill>
              <a:latin typeface="MS Shell Dlg 2"/>
            </a:endParaRPr>
          </a:p>
          <a:p>
            <a:r>
              <a:rPr lang="en-US" sz="1400" dirty="0">
                <a:latin typeface="Courier New,courier"/>
              </a:rPr>
              <a:t>  </a:t>
            </a:r>
            <a:r>
              <a:rPr lang="en-US" sz="1400" dirty="0" err="1">
                <a:latin typeface="Courier New,courier"/>
              </a:rPr>
              <a:t>vd</a:t>
            </a:r>
            <a:r>
              <a:rPr lang="en-US" sz="1400" dirty="0">
                <a:latin typeface="Courier New,courier"/>
              </a:rPr>
              <a:t> =</a:t>
            </a:r>
            <a:r>
              <a:rPr lang="en-US" sz="1400" dirty="0">
                <a:solidFill>
                  <a:srgbClr val="FF0000"/>
                </a:solidFill>
                <a:latin typeface="Courier New,courier"/>
              </a:rPr>
              <a:t> sample(v, Clock(0.01));</a:t>
            </a:r>
            <a:endParaRPr lang="en-US" sz="1400" dirty="0">
              <a:solidFill>
                <a:srgbClr val="FF0000"/>
              </a:solidFill>
              <a:latin typeface="MS Shell Dlg 2"/>
            </a:endParaRPr>
          </a:p>
          <a:p>
            <a:endParaRPr lang="en-US" sz="1400" dirty="0">
              <a:latin typeface="Courier New,courier"/>
            </a:endParaRPr>
          </a:p>
          <a:p>
            <a:r>
              <a:rPr lang="en-US" sz="1400" dirty="0">
                <a:latin typeface="Courier New,courier"/>
              </a:rPr>
              <a:t>  </a:t>
            </a:r>
            <a:r>
              <a:rPr lang="en-US" sz="1400" dirty="0">
                <a:solidFill>
                  <a:srgbClr val="006400"/>
                </a:solidFill>
                <a:latin typeface="Courier New,courier"/>
              </a:rPr>
              <a:t>// P controller for speed</a:t>
            </a:r>
            <a:endParaRPr lang="en-US" sz="1400" dirty="0">
              <a:solidFill>
                <a:srgbClr val="006400"/>
              </a:solidFill>
              <a:latin typeface="MS Shell Dlg 2"/>
            </a:endParaRPr>
          </a:p>
          <a:p>
            <a:r>
              <a:rPr lang="en-US" sz="1400" dirty="0">
                <a:latin typeface="Courier New,courier"/>
              </a:rPr>
              <a:t>  u = K*(</a:t>
            </a:r>
            <a:r>
              <a:rPr lang="en-US" sz="1400" dirty="0" err="1">
                <a:latin typeface="Courier New,courier"/>
              </a:rPr>
              <a:t>vref-vd</a:t>
            </a:r>
            <a:r>
              <a:rPr lang="en-US" sz="1400" dirty="0">
                <a:latin typeface="Courier New,courier"/>
              </a:rPr>
              <a:t>);</a:t>
            </a:r>
            <a:endParaRPr lang="en-US" sz="1400" dirty="0">
              <a:latin typeface="MS Shell Dlg 2"/>
            </a:endParaRPr>
          </a:p>
          <a:p>
            <a:endParaRPr lang="en-US" sz="1400" dirty="0">
              <a:latin typeface="Courier New,courier"/>
            </a:endParaRPr>
          </a:p>
          <a:p>
            <a:r>
              <a:rPr lang="en-US" sz="1400" dirty="0">
                <a:latin typeface="Courier New,courier"/>
              </a:rPr>
              <a:t>  </a:t>
            </a:r>
            <a:r>
              <a:rPr lang="en-US" sz="1400" dirty="0">
                <a:solidFill>
                  <a:srgbClr val="006400"/>
                </a:solidFill>
                <a:latin typeface="Courier New,courier"/>
              </a:rPr>
              <a:t>// force actuator</a:t>
            </a:r>
            <a:endParaRPr lang="en-US" sz="1400" dirty="0">
              <a:solidFill>
                <a:srgbClr val="006400"/>
              </a:solidFill>
              <a:latin typeface="MS Shell Dlg 2"/>
            </a:endParaRPr>
          </a:p>
          <a:p>
            <a:r>
              <a:rPr lang="en-US" sz="1400" dirty="0">
                <a:latin typeface="Courier New,courier"/>
              </a:rPr>
              <a:t>  f =</a:t>
            </a:r>
            <a:r>
              <a:rPr lang="en-US" sz="1400" dirty="0">
                <a:solidFill>
                  <a:srgbClr val="FF0000"/>
                </a:solidFill>
                <a:latin typeface="Courier New,courier"/>
              </a:rPr>
              <a:t> hold(u</a:t>
            </a:r>
            <a:r>
              <a:rPr lang="en-US" sz="1400" dirty="0" smtClean="0">
                <a:solidFill>
                  <a:srgbClr val="FF0000"/>
                </a:solidFill>
                <a:latin typeface="Courier New,courier"/>
              </a:rPr>
              <a:t>);</a:t>
            </a:r>
            <a:endParaRPr lang="en-US" sz="1400" dirty="0">
              <a:solidFill>
                <a:srgbClr val="FF0000"/>
              </a:solidFill>
              <a:latin typeface="MS Shell Dlg 2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437112"/>
            <a:ext cx="5172075" cy="14382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877752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395536" y="323364"/>
            <a:ext cx="4608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Blocks that generate clock signals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980728"/>
            <a:ext cx="1362075" cy="1095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52936"/>
            <a:ext cx="1314450" cy="111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806" y="4972397"/>
            <a:ext cx="923925" cy="90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feld 4"/>
          <p:cNvSpPr txBox="1"/>
          <p:nvPr/>
        </p:nvSpPr>
        <p:spPr>
          <a:xfrm>
            <a:off x="2339752" y="908720"/>
            <a:ext cx="4896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Generates a periodic clock with a Real period</a:t>
            </a:r>
            <a:endParaRPr lang="en-US" dirty="0"/>
          </a:p>
        </p:txBody>
      </p:sp>
      <p:sp>
        <p:nvSpPr>
          <p:cNvPr id="6" name="Textfeld 5"/>
          <p:cNvSpPr txBox="1"/>
          <p:nvPr/>
        </p:nvSpPr>
        <p:spPr>
          <a:xfrm>
            <a:off x="2699792" y="1268760"/>
            <a:ext cx="53285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  </a:t>
            </a:r>
            <a:r>
              <a:rPr lang="en-US" sz="16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parameter </a:t>
            </a:r>
            <a:r>
              <a:rPr lang="en-US" sz="16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Modelica.SIunits.Time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 period;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  </a:t>
            </a:r>
            <a:r>
              <a:rPr lang="en-US" sz="16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ClockOutput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 y;</a:t>
            </a:r>
          </a:p>
          <a:p>
            <a:r>
              <a:rPr lang="en-US" sz="16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equation 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  y =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 Clock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(period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2339752" y="2564904"/>
            <a:ext cx="59766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Generates a periodic clock </a:t>
            </a:r>
            <a:r>
              <a:rPr lang="en-US" dirty="0"/>
              <a:t>as an integer </a:t>
            </a:r>
            <a:r>
              <a:rPr lang="en-US" dirty="0" smtClean="0"/>
              <a:t>multiple</a:t>
            </a:r>
            <a:br>
              <a:rPr lang="en-US" dirty="0" smtClean="0"/>
            </a:br>
            <a:r>
              <a:rPr lang="en-US" dirty="0" smtClean="0"/>
              <a:t>of </a:t>
            </a:r>
            <a:r>
              <a:rPr lang="en-US" dirty="0"/>
              <a:t>a </a:t>
            </a:r>
            <a:r>
              <a:rPr lang="en-US" dirty="0" smtClean="0"/>
              <a:t>resolution (defined by an enumeration).</a:t>
            </a:r>
            <a:endParaRPr lang="en-US" dirty="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1312" y="2664103"/>
            <a:ext cx="1306192" cy="144016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4" name="Gerade Verbindung 13"/>
          <p:cNvCxnSpPr/>
          <p:nvPr/>
        </p:nvCxnSpPr>
        <p:spPr>
          <a:xfrm>
            <a:off x="251520" y="2457271"/>
            <a:ext cx="8579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feld 14"/>
          <p:cNvSpPr txBox="1"/>
          <p:nvPr/>
        </p:nvSpPr>
        <p:spPr>
          <a:xfrm>
            <a:off x="2339752" y="3356992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Code for 20 </a:t>
            </a:r>
            <a:r>
              <a:rPr lang="en-US" dirty="0" err="1" smtClean="0"/>
              <a:t>ms</a:t>
            </a:r>
            <a:r>
              <a:rPr lang="en-US" dirty="0" smtClean="0"/>
              <a:t> period:</a:t>
            </a:r>
            <a:endParaRPr lang="en-US" dirty="0"/>
          </a:p>
        </p:txBody>
      </p:sp>
      <p:sp>
        <p:nvSpPr>
          <p:cNvPr id="16" name="Textfeld 15"/>
          <p:cNvSpPr txBox="1"/>
          <p:nvPr/>
        </p:nvSpPr>
        <p:spPr>
          <a:xfrm>
            <a:off x="2690367" y="3666510"/>
            <a:ext cx="42578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y =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 </a:t>
            </a:r>
            <a:r>
              <a:rPr lang="en-US" sz="16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superSample</a:t>
            </a:r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Clock</a:t>
            </a:r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(20), 1000);</a:t>
            </a:r>
            <a:endParaRPr lang="en-US" sz="16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20" name="Gerade Verbindung mit Pfeil 19"/>
          <p:cNvCxnSpPr/>
          <p:nvPr/>
        </p:nvCxnSpPr>
        <p:spPr>
          <a:xfrm flipV="1">
            <a:off x="4541020" y="4005064"/>
            <a:ext cx="463028" cy="309350"/>
          </a:xfrm>
          <a:prstGeom prst="straightConnector1">
            <a:avLst/>
          </a:prstGeom>
          <a:ln w="190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feld 18"/>
          <p:cNvSpPr txBox="1"/>
          <p:nvPr/>
        </p:nvSpPr>
        <p:spPr>
          <a:xfrm>
            <a:off x="3207402" y="4314414"/>
            <a:ext cx="19367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Clock with period 20 s</a:t>
            </a:r>
            <a:endParaRPr lang="en-US" sz="1400" dirty="0"/>
          </a:p>
        </p:txBody>
      </p:sp>
      <p:cxnSp>
        <p:nvCxnSpPr>
          <p:cNvPr id="25" name="Gerade Verbindung mit Pfeil 24"/>
          <p:cNvCxnSpPr/>
          <p:nvPr/>
        </p:nvCxnSpPr>
        <p:spPr>
          <a:xfrm flipH="1" flipV="1">
            <a:off x="6300192" y="3967362"/>
            <a:ext cx="360040" cy="347052"/>
          </a:xfrm>
          <a:prstGeom prst="straightConnector1">
            <a:avLst/>
          </a:prstGeom>
          <a:ln w="190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feld 27"/>
          <p:cNvSpPr txBox="1"/>
          <p:nvPr/>
        </p:nvSpPr>
        <p:spPr>
          <a:xfrm>
            <a:off x="5364088" y="4293096"/>
            <a:ext cx="25827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super-sample clock with 1000</a:t>
            </a:r>
            <a:endParaRPr lang="en-US" sz="1400" dirty="0"/>
          </a:p>
        </p:txBody>
      </p:sp>
      <p:cxnSp>
        <p:nvCxnSpPr>
          <p:cNvPr id="29" name="Gerade Verbindung 28"/>
          <p:cNvCxnSpPr/>
          <p:nvPr/>
        </p:nvCxnSpPr>
        <p:spPr>
          <a:xfrm>
            <a:off x="318504" y="4869160"/>
            <a:ext cx="8579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feld 29"/>
          <p:cNvSpPr txBox="1"/>
          <p:nvPr/>
        </p:nvSpPr>
        <p:spPr>
          <a:xfrm>
            <a:off x="2367726" y="5014917"/>
            <a:ext cx="65297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Generates an event clock: The clock ticks whenever the continuous-time Boolean input changes from false to true.</a:t>
            </a:r>
            <a:endParaRPr lang="en-US" dirty="0"/>
          </a:p>
        </p:txBody>
      </p:sp>
      <p:sp>
        <p:nvSpPr>
          <p:cNvPr id="24" name="Textfeld 23"/>
          <p:cNvSpPr txBox="1"/>
          <p:nvPr/>
        </p:nvSpPr>
        <p:spPr>
          <a:xfrm>
            <a:off x="3815916" y="5661248"/>
            <a:ext cx="23762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y =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 </a:t>
            </a:r>
            <a:r>
              <a:rPr lang="en-US" sz="16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Clock</a:t>
            </a:r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(u);</a:t>
            </a:r>
            <a:endParaRPr lang="en-US" sz="16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4361078" y="4561383"/>
            <a:ext cx="23711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period = 20 / 1000 = 20 </a:t>
            </a:r>
            <a:r>
              <a:rPr lang="en-US" sz="1400" dirty="0" err="1" smtClean="0"/>
              <a:t>ms</a:t>
            </a:r>
            <a:endParaRPr lang="en-US" sz="1400" dirty="0"/>
          </a:p>
        </p:txBody>
      </p:sp>
    </p:spTree>
    <p:extLst>
      <p:ext uri="{BB962C8B-B14F-4D97-AF65-F5344CB8AC3E}">
        <p14:creationId xmlns="" xmlns:p14="http://schemas.microsoft.com/office/powerpoint/2010/main" val="752657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and Hold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3" y="1888976"/>
            <a:ext cx="8513763" cy="312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hteck 2"/>
          <p:cNvSpPr/>
          <p:nvPr/>
        </p:nvSpPr>
        <p:spPr>
          <a:xfrm>
            <a:off x="4084762" y="1071320"/>
            <a:ext cx="489654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Holds a </a:t>
            </a:r>
            <a:r>
              <a:rPr lang="en-US" sz="1400" dirty="0" smtClean="0"/>
              <a:t>clocked </a:t>
            </a:r>
            <a:r>
              <a:rPr lang="en-US" sz="1400" dirty="0"/>
              <a:t>signal and generates a continuous-time signal</a:t>
            </a:r>
            <a:r>
              <a:rPr lang="en-US" sz="1400" dirty="0" smtClean="0"/>
              <a:t>. Before </a:t>
            </a:r>
            <a:r>
              <a:rPr lang="en-US" sz="1400" dirty="0"/>
              <a:t>the first clock tick, the continuous-time output y is set </a:t>
            </a:r>
            <a:r>
              <a:rPr lang="en-US" sz="1400" dirty="0" smtClean="0"/>
              <a:t>to </a:t>
            </a:r>
            <a:r>
              <a:rPr lang="en-US" sz="1400" dirty="0"/>
              <a:t>parameter </a:t>
            </a:r>
            <a:r>
              <a:rPr lang="en-US" sz="1400" dirty="0" err="1"/>
              <a:t>y_start</a:t>
            </a:r>
            <a:endParaRPr lang="en-US" sz="1400" dirty="0"/>
          </a:p>
        </p:txBody>
      </p:sp>
      <p:cxnSp>
        <p:nvCxnSpPr>
          <p:cNvPr id="6" name="Gerade Verbindung mit Pfeil 5"/>
          <p:cNvCxnSpPr/>
          <p:nvPr/>
        </p:nvCxnSpPr>
        <p:spPr>
          <a:xfrm flipH="1">
            <a:off x="5652120" y="1888976"/>
            <a:ext cx="144016" cy="675928"/>
          </a:xfrm>
          <a:prstGeom prst="straightConnector1">
            <a:avLst/>
          </a:prstGeom>
          <a:ln w="19050">
            <a:solidFill>
              <a:schemeClr val="tx1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hteck 9"/>
          <p:cNvSpPr/>
          <p:nvPr/>
        </p:nvSpPr>
        <p:spPr>
          <a:xfrm>
            <a:off x="1058664" y="1286763"/>
            <a:ext cx="250522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Discrete-time PI controller</a:t>
            </a:r>
          </a:p>
        </p:txBody>
      </p:sp>
      <p:cxnSp>
        <p:nvCxnSpPr>
          <p:cNvPr id="11" name="Gerade Verbindung mit Pfeil 10"/>
          <p:cNvCxnSpPr/>
          <p:nvPr/>
        </p:nvCxnSpPr>
        <p:spPr>
          <a:xfrm>
            <a:off x="2555776" y="1594540"/>
            <a:ext cx="1440160" cy="1122764"/>
          </a:xfrm>
          <a:prstGeom prst="straightConnector1">
            <a:avLst/>
          </a:prstGeom>
          <a:ln w="19050">
            <a:solidFill>
              <a:schemeClr val="tx1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hteck 13"/>
          <p:cNvSpPr/>
          <p:nvPr/>
        </p:nvSpPr>
        <p:spPr>
          <a:xfrm>
            <a:off x="6156176" y="5229200"/>
            <a:ext cx="25922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Purely algebraic block from</a:t>
            </a:r>
            <a:br>
              <a:rPr lang="en-US" sz="1400" dirty="0" smtClean="0"/>
            </a:br>
            <a:r>
              <a:rPr lang="en-US" sz="1400" dirty="0" err="1" smtClean="0"/>
              <a:t>Modelica.Blocks.Math</a:t>
            </a:r>
            <a:endParaRPr lang="en-US" sz="1400" dirty="0" smtClean="0"/>
          </a:p>
        </p:txBody>
      </p:sp>
      <p:cxnSp>
        <p:nvCxnSpPr>
          <p:cNvPr id="15" name="Gerade Verbindung mit Pfeil 14"/>
          <p:cNvCxnSpPr/>
          <p:nvPr/>
        </p:nvCxnSpPr>
        <p:spPr>
          <a:xfrm flipH="1" flipV="1">
            <a:off x="3563888" y="3356992"/>
            <a:ext cx="2520280" cy="2016224"/>
          </a:xfrm>
          <a:prstGeom prst="straightConnector1">
            <a:avLst/>
          </a:prstGeom>
          <a:ln w="19050">
            <a:solidFill>
              <a:schemeClr val="tx1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hteck 15"/>
          <p:cNvSpPr/>
          <p:nvPr/>
        </p:nvSpPr>
        <p:spPr>
          <a:xfrm>
            <a:off x="2771800" y="5360956"/>
            <a:ext cx="305416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Samples a continuous-time </a:t>
            </a:r>
            <a:r>
              <a:rPr lang="en-US" sz="1400" dirty="0" smtClean="0"/>
              <a:t>signal</a:t>
            </a:r>
            <a:br>
              <a:rPr lang="en-US" sz="1400" dirty="0" smtClean="0"/>
            </a:br>
            <a:r>
              <a:rPr lang="en-US" sz="1400" dirty="0" smtClean="0"/>
              <a:t>and </a:t>
            </a:r>
            <a:r>
              <a:rPr lang="en-US" sz="1400" dirty="0"/>
              <a:t>generates a clocked signal</a:t>
            </a:r>
            <a:r>
              <a:rPr lang="en-US" sz="1400" dirty="0" smtClean="0"/>
              <a:t>.</a:t>
            </a:r>
            <a:endParaRPr lang="en-US" sz="1400" dirty="0"/>
          </a:p>
        </p:txBody>
      </p:sp>
      <p:cxnSp>
        <p:nvCxnSpPr>
          <p:cNvPr id="19" name="Gerade Verbindung mit Pfeil 18"/>
          <p:cNvCxnSpPr/>
          <p:nvPr/>
        </p:nvCxnSpPr>
        <p:spPr>
          <a:xfrm flipH="1" flipV="1">
            <a:off x="2555776" y="3068960"/>
            <a:ext cx="216024" cy="2815216"/>
          </a:xfrm>
          <a:prstGeom prst="straightConnector1">
            <a:avLst/>
          </a:prstGeom>
          <a:ln w="19050">
            <a:solidFill>
              <a:schemeClr val="tx1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mit Pfeil 22"/>
          <p:cNvCxnSpPr/>
          <p:nvPr/>
        </p:nvCxnSpPr>
        <p:spPr>
          <a:xfrm flipV="1">
            <a:off x="5544108" y="4509120"/>
            <a:ext cx="180020" cy="1440160"/>
          </a:xfrm>
          <a:prstGeom prst="straightConnector1">
            <a:avLst/>
          </a:prstGeom>
          <a:ln w="19050">
            <a:solidFill>
              <a:schemeClr val="tx1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feld 29"/>
          <p:cNvSpPr txBox="1"/>
          <p:nvPr/>
        </p:nvSpPr>
        <p:spPr>
          <a:xfrm>
            <a:off x="1058664" y="5972278"/>
            <a:ext cx="25052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y =</a:t>
            </a:r>
            <a:r>
              <a:rPr lang="en-US" sz="1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 </a:t>
            </a:r>
            <a:r>
              <a:rPr lang="en-US" sz="1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sample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(u, clock);</a:t>
            </a:r>
            <a:endParaRPr lang="en-US" sz="14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4355976" y="5949280"/>
            <a:ext cx="23762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y =</a:t>
            </a:r>
            <a:r>
              <a:rPr lang="en-US" sz="1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 </a:t>
            </a:r>
            <a:r>
              <a:rPr lang="en-US" sz="1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sample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(u);</a:t>
            </a:r>
            <a:endParaRPr lang="en-US" sz="14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6465831" y="1521658"/>
            <a:ext cx="2376264" cy="3385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y =</a:t>
            </a:r>
            <a:r>
              <a:rPr lang="en-US" sz="1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 </a:t>
            </a:r>
            <a:r>
              <a:rPr lang="en-US" sz="1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hold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(u);</a:t>
            </a:r>
            <a:endParaRPr lang="en-US" sz="14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5435" y="51408"/>
            <a:ext cx="2069736" cy="10435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786483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Sub- and Super-Sampling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587" y="2547938"/>
            <a:ext cx="7932737" cy="350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Gerade Verbindung mit Pfeil 4"/>
          <p:cNvCxnSpPr/>
          <p:nvPr/>
        </p:nvCxnSpPr>
        <p:spPr>
          <a:xfrm flipH="1">
            <a:off x="4059161" y="2060848"/>
            <a:ext cx="531794" cy="864096"/>
          </a:xfrm>
          <a:prstGeom prst="straightConnector1">
            <a:avLst/>
          </a:prstGeom>
          <a:ln w="19050">
            <a:solidFill>
              <a:schemeClr val="tx1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hteck 5"/>
          <p:cNvSpPr/>
          <p:nvPr/>
        </p:nvSpPr>
        <p:spPr>
          <a:xfrm>
            <a:off x="4355976" y="980728"/>
            <a:ext cx="448704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Defines that the output signal is an integer factor faster as the input signal, using a “hold” semantics for the signal. By default, this factor is </a:t>
            </a:r>
            <a:r>
              <a:rPr lang="en-US" sz="1600" dirty="0" smtClean="0"/>
              <a:t>inferred. It can also be defined explicitly.</a:t>
            </a:r>
            <a:endParaRPr lang="en-US" sz="1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587" y="785813"/>
            <a:ext cx="3352800" cy="176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5" name="Gerade Verbindung mit Pfeil 14"/>
          <p:cNvCxnSpPr/>
          <p:nvPr/>
        </p:nvCxnSpPr>
        <p:spPr>
          <a:xfrm>
            <a:off x="3779912" y="2060848"/>
            <a:ext cx="197475" cy="864096"/>
          </a:xfrm>
          <a:prstGeom prst="straightConnector1">
            <a:avLst/>
          </a:prstGeom>
          <a:ln w="19050">
            <a:solidFill>
              <a:schemeClr val="tx1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feld 20"/>
          <p:cNvSpPr txBox="1"/>
          <p:nvPr/>
        </p:nvSpPr>
        <p:spPr>
          <a:xfrm>
            <a:off x="5411368" y="1988840"/>
            <a:ext cx="23762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y =</a:t>
            </a:r>
            <a:r>
              <a:rPr lang="en-US" sz="1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 </a:t>
            </a:r>
            <a:r>
              <a:rPr lang="en-US" sz="14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superSample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(u);</a:t>
            </a:r>
            <a:endParaRPr lang="en-US" sz="14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52720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692696"/>
            <a:ext cx="7932737" cy="350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hteck 3"/>
          <p:cNvSpPr/>
          <p:nvPr/>
        </p:nvSpPr>
        <p:spPr>
          <a:xfrm>
            <a:off x="395536" y="4558925"/>
            <a:ext cx="43204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Defines that the output signal is an integer factor </a:t>
            </a:r>
            <a:r>
              <a:rPr lang="en-US" sz="1600" dirty="0" smtClean="0"/>
              <a:t>slower </a:t>
            </a:r>
            <a:r>
              <a:rPr lang="en-US" sz="1600" dirty="0"/>
              <a:t>as the input signal, </a:t>
            </a:r>
            <a:r>
              <a:rPr lang="en-US" sz="1600" dirty="0" smtClean="0"/>
              <a:t>picking every n-</a:t>
            </a:r>
            <a:r>
              <a:rPr lang="en-US" sz="1600" dirty="0" err="1" smtClean="0"/>
              <a:t>th</a:t>
            </a:r>
            <a:r>
              <a:rPr lang="en-US" sz="1600" dirty="0" smtClean="0"/>
              <a:t> value of the input.</a:t>
            </a:r>
            <a:endParaRPr lang="en-US" sz="16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6396" y="4365104"/>
            <a:ext cx="3886200" cy="171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Gerade Verbindung mit Pfeil 5"/>
          <p:cNvCxnSpPr/>
          <p:nvPr/>
        </p:nvCxnSpPr>
        <p:spPr>
          <a:xfrm flipH="1" flipV="1">
            <a:off x="4996396" y="4077072"/>
            <a:ext cx="1087773" cy="481854"/>
          </a:xfrm>
          <a:prstGeom prst="straightConnector1">
            <a:avLst/>
          </a:prstGeom>
          <a:ln w="19050">
            <a:solidFill>
              <a:schemeClr val="tx1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mit Pfeil 6"/>
          <p:cNvCxnSpPr/>
          <p:nvPr/>
        </p:nvCxnSpPr>
        <p:spPr>
          <a:xfrm flipV="1">
            <a:off x="3347864" y="4077072"/>
            <a:ext cx="864096" cy="481854"/>
          </a:xfrm>
          <a:prstGeom prst="straightConnector1">
            <a:avLst/>
          </a:prstGeom>
          <a:ln w="19050">
            <a:solidFill>
              <a:schemeClr val="tx1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feld 14"/>
          <p:cNvSpPr txBox="1"/>
          <p:nvPr/>
        </p:nvSpPr>
        <p:spPr>
          <a:xfrm>
            <a:off x="755576" y="5389922"/>
            <a:ext cx="28159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y =</a:t>
            </a:r>
            <a:r>
              <a:rPr lang="en-US" sz="1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 </a:t>
            </a:r>
            <a:r>
              <a:rPr lang="en-US" sz="14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subSample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u,factor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sz="14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7312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Varying</a:t>
            </a:r>
            <a:r>
              <a:rPr lang="sv-SE" dirty="0" smtClean="0"/>
              <a:t> Interval Clocks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The first argument of Clock(ticks, resolution) </a:t>
            </a:r>
            <a:r>
              <a:rPr lang="sv-SE" dirty="0" err="1" smtClean="0"/>
              <a:t>may</a:t>
            </a:r>
            <a:r>
              <a:rPr lang="sv-SE" dirty="0" smtClean="0"/>
              <a:t> be time </a:t>
            </a:r>
            <a:r>
              <a:rPr lang="sv-SE" dirty="0" err="1" smtClean="0"/>
              <a:t>dependent</a:t>
            </a:r>
            <a:endParaRPr lang="sv-SE" dirty="0" smtClean="0"/>
          </a:p>
          <a:p>
            <a:r>
              <a:rPr lang="sv-SE" dirty="0" smtClean="0"/>
              <a:t>Resolution must not be time </a:t>
            </a:r>
            <a:r>
              <a:rPr lang="sv-SE" dirty="0" err="1" smtClean="0"/>
              <a:t>dependent</a:t>
            </a:r>
            <a:endParaRPr lang="sv-SE" dirty="0" smtClean="0"/>
          </a:p>
          <a:p>
            <a:r>
              <a:rPr lang="sv-SE" dirty="0" err="1" smtClean="0"/>
              <a:t>Allowing</a:t>
            </a:r>
            <a:r>
              <a:rPr lang="sv-SE" dirty="0" smtClean="0"/>
              <a:t> </a:t>
            </a:r>
            <a:r>
              <a:rPr lang="sv-SE" dirty="0" err="1" smtClean="0"/>
              <a:t>varying</a:t>
            </a:r>
            <a:r>
              <a:rPr lang="sv-SE" dirty="0" smtClean="0"/>
              <a:t> interval </a:t>
            </a:r>
            <a:r>
              <a:rPr lang="sv-SE" dirty="0" err="1" smtClean="0"/>
              <a:t>clocks</a:t>
            </a:r>
            <a:endParaRPr lang="sv-SE" dirty="0" smtClean="0"/>
          </a:p>
          <a:p>
            <a:r>
              <a:rPr lang="sv-SE" dirty="0" smtClean="0"/>
              <a:t>Can be </a:t>
            </a:r>
            <a:r>
              <a:rPr lang="sv-SE" dirty="0" err="1" smtClean="0"/>
              <a:t>sub</a:t>
            </a:r>
            <a:r>
              <a:rPr lang="sv-SE" dirty="0" smtClean="0"/>
              <a:t> and super </a:t>
            </a:r>
            <a:r>
              <a:rPr lang="sv-SE" dirty="0" err="1" smtClean="0"/>
              <a:t>sampled</a:t>
            </a:r>
            <a:r>
              <a:rPr lang="sv-SE" dirty="0" smtClean="0"/>
              <a:t> and </a:t>
            </a:r>
            <a:r>
              <a:rPr lang="sv-SE" dirty="0" err="1" smtClean="0"/>
              <a:t>phased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 b="48213"/>
          <a:stretch>
            <a:fillRect/>
          </a:stretch>
        </p:blipFill>
        <p:spPr bwMode="auto">
          <a:xfrm>
            <a:off x="4355976" y="3645024"/>
            <a:ext cx="4572000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539552" y="2924944"/>
            <a:ext cx="3584636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urier New,courier" charset="0"/>
                <a:ea typeface="Times New Roman" pitchFamily="18" charset="0"/>
                <a:cs typeface="MS Shell Dlg 2" charset="0"/>
              </a:rPr>
              <a:t>model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,courier" charset="0"/>
                <a:ea typeface="Times New Roman" pitchFamily="18" charset="0"/>
                <a:cs typeface="MS Shell Dlg 2" charset="0"/>
              </a:rPr>
              <a:t> 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,courier" charset="0"/>
                <a:ea typeface="Times New Roman" pitchFamily="18" charset="0"/>
                <a:cs typeface="MS Shell Dlg 2" charset="0"/>
              </a:rPr>
              <a:t>VaryingClock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,courier" charset="0"/>
                <a:ea typeface="Times New Roman" pitchFamily="18" charset="0"/>
                <a:cs typeface="MS Shell Dlg 2" charset="0"/>
              </a:rPr>
              <a:t>  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,courier" charset="0"/>
                <a:ea typeface="Times New Roman" pitchFamily="18" charset="0"/>
                <a:cs typeface="MS Shell Dlg 2" charset="0"/>
              </a:rPr>
              <a:t>Integer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,courier" charset="0"/>
                <a:ea typeface="Times New Roman" pitchFamily="18" charset="0"/>
                <a:cs typeface="MS Shell Dlg 2" charset="0"/>
              </a:rPr>
              <a:t> 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,courier" charset="0"/>
                <a:ea typeface="Times New Roman" pitchFamily="18" charset="0"/>
                <a:cs typeface="MS Shell Dlg 2" charset="0"/>
              </a:rPr>
              <a:t>nextInterval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,courier" charset="0"/>
                <a:ea typeface="Times New Roman" pitchFamily="18" charset="0"/>
                <a:cs typeface="MS Shell Dlg 2" charset="0"/>
              </a:rPr>
              <a:t>(start=1);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,courier" charset="0"/>
                <a:ea typeface="Times New Roman" pitchFamily="18" charset="0"/>
                <a:cs typeface="MS Shell Dlg 2" charset="0"/>
              </a:rPr>
              <a:t>  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,courier" charset="0"/>
                <a:ea typeface="Times New Roman" pitchFamily="18" charset="0"/>
                <a:cs typeface="MS Shell Dlg 2" charset="0"/>
              </a:rPr>
              <a:t>Clock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,courier" charset="0"/>
                <a:ea typeface="Times New Roman" pitchFamily="18" charset="0"/>
                <a:cs typeface="MS Shell Dlg 2" charset="0"/>
              </a:rPr>
              <a:t> c =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,courier" charset="0"/>
                <a:ea typeface="Times New Roman" pitchFamily="18" charset="0"/>
                <a:cs typeface="MS Shell Dlg 2" charset="0"/>
              </a:rPr>
              <a:t> Clock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,courier" charset="0"/>
                <a:ea typeface="Times New Roman" pitchFamily="18" charset="0"/>
                <a:cs typeface="MS Shell Dlg 2" charset="0"/>
              </a:rPr>
              <a:t>(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,courier" charset="0"/>
                <a:ea typeface="Times New Roman" pitchFamily="18" charset="0"/>
                <a:cs typeface="MS Shell Dlg 2" charset="0"/>
              </a:rPr>
              <a:t>nextInterval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,courier" charset="0"/>
                <a:ea typeface="Times New Roman" pitchFamily="18" charset="0"/>
                <a:cs typeface="MS Shell Dlg 2" charset="0"/>
              </a:rPr>
              <a:t>, 100);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,courier" charset="0"/>
                <a:ea typeface="Times New Roman" pitchFamily="18" charset="0"/>
                <a:cs typeface="MS Shell Dlg 2" charset="0"/>
              </a:rPr>
              <a:t>  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,courier" charset="0"/>
                <a:ea typeface="Times New Roman" pitchFamily="18" charset="0"/>
                <a:cs typeface="MS Shell Dlg 2" charset="0"/>
              </a:rPr>
              <a:t>Real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,courier" charset="0"/>
                <a:ea typeface="Times New Roman" pitchFamily="18" charset="0"/>
                <a:cs typeface="MS Shell Dlg 2" charset="0"/>
              </a:rPr>
              <a:t>  v(start=0.2);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urier New,courier" charset="0"/>
                <a:ea typeface="Times New Roman" pitchFamily="18" charset="0"/>
                <a:cs typeface="MS Shell Dlg 2" charset="0"/>
              </a:rPr>
              <a:t>equation 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,courier" charset="0"/>
                <a:ea typeface="Times New Roman" pitchFamily="18" charset="0"/>
                <a:cs typeface="MS Shell Dlg 2" charset="0"/>
              </a:rPr>
              <a:t>  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urier New,courier" charset="0"/>
                <a:ea typeface="Times New Roman" pitchFamily="18" charset="0"/>
                <a:cs typeface="MS Shell Dlg 2" charset="0"/>
              </a:rPr>
              <a:t>when 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,courier" charset="0"/>
                <a:ea typeface="Times New Roman" pitchFamily="18" charset="0"/>
                <a:cs typeface="MS Shell Dlg 2" charset="0"/>
              </a:rPr>
              <a:t>c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urier New,courier" charset="0"/>
                <a:ea typeface="Times New Roman" pitchFamily="18" charset="0"/>
                <a:cs typeface="MS Shell Dlg 2" charset="0"/>
              </a:rPr>
              <a:t> then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,courier" charset="0"/>
                <a:ea typeface="Times New Roman" pitchFamily="18" charset="0"/>
                <a:cs typeface="MS Shell Dlg 2" charset="0"/>
              </a:rPr>
              <a:t>    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,courier" charset="0"/>
                <a:ea typeface="Times New Roman" pitchFamily="18" charset="0"/>
                <a:cs typeface="MS Shell Dlg 2" charset="0"/>
              </a:rPr>
              <a:t>nextInterval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,courier" charset="0"/>
                <a:ea typeface="Times New Roman" pitchFamily="18" charset="0"/>
                <a:cs typeface="MS Shell Dlg 2" charset="0"/>
              </a:rPr>
              <a:t> =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,courier" charset="0"/>
                <a:ea typeface="Times New Roman" pitchFamily="18" charset="0"/>
                <a:cs typeface="MS Shell Dlg 2" charset="0"/>
              </a:rPr>
              <a:t> previous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,courier" charset="0"/>
                <a:ea typeface="Times New Roman" pitchFamily="18" charset="0"/>
                <a:cs typeface="MS Shell Dlg 2" charset="0"/>
              </a:rPr>
              <a:t>(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,courier" charset="0"/>
                <a:ea typeface="Times New Roman" pitchFamily="18" charset="0"/>
                <a:cs typeface="MS Shell Dlg 2" charset="0"/>
              </a:rPr>
              <a:t>nextInterval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,courier" charset="0"/>
                <a:ea typeface="Times New Roman" pitchFamily="18" charset="0"/>
                <a:cs typeface="MS Shell Dlg 2" charset="0"/>
              </a:rPr>
              <a:t>) + 1;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,courier" charset="0"/>
                <a:ea typeface="Times New Roman" pitchFamily="18" charset="0"/>
                <a:cs typeface="MS Shell Dlg 2" charset="0"/>
              </a:rPr>
              <a:t>    v =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,courier" charset="0"/>
                <a:ea typeface="Times New Roman" pitchFamily="18" charset="0"/>
                <a:cs typeface="MS Shell Dlg 2" charset="0"/>
              </a:rPr>
              <a:t> previous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,courier" charset="0"/>
                <a:ea typeface="Times New Roman" pitchFamily="18" charset="0"/>
                <a:cs typeface="MS Shell Dlg 2" charset="0"/>
              </a:rPr>
              <a:t>(v) + 1;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,courier" charset="0"/>
                <a:ea typeface="Times New Roman" pitchFamily="18" charset="0"/>
                <a:cs typeface="MS Shell Dlg 2" charset="0"/>
              </a:rPr>
              <a:t>  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urier New,courier" charset="0"/>
                <a:ea typeface="Times New Roman" pitchFamily="18" charset="0"/>
                <a:cs typeface="MS Shell Dlg 2" charset="0"/>
              </a:rPr>
              <a:t>end when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,courier" charset="0"/>
                <a:ea typeface="Times New Roman" pitchFamily="18" charset="0"/>
                <a:cs typeface="MS Shell Dlg 2" charset="0"/>
              </a:rPr>
              <a:t>;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urier New,courier" charset="0"/>
                <a:ea typeface="Times New Roman" pitchFamily="18" charset="0"/>
                <a:cs typeface="MS Shell Dlg 2" charset="0"/>
              </a:rPr>
              <a:t>end 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,courier" charset="0"/>
                <a:ea typeface="Times New Roman" pitchFamily="18" charset="0"/>
                <a:cs typeface="MS Shell Dlg 2" charset="0"/>
              </a:rPr>
              <a:t>VaryingClock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,courier" charset="0"/>
                <a:ea typeface="Times New Roman" pitchFamily="18" charset="0"/>
                <a:cs typeface="MS Shell Dlg 2" charset="0"/>
              </a:rPr>
              <a:t>;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Boolean</a:t>
            </a:r>
            <a:r>
              <a:rPr lang="sv-SE" dirty="0" smtClean="0"/>
              <a:t> Clocks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980728"/>
            <a:ext cx="8151812" cy="4648200"/>
          </a:xfrm>
        </p:spPr>
        <p:txBody>
          <a:bodyPr/>
          <a:lstStyle/>
          <a:p>
            <a:r>
              <a:rPr lang="en-US" dirty="0" smtClean="0"/>
              <a:t>Possible to define clocks that tick when a Boolean expression changes from false to true. </a:t>
            </a:r>
          </a:p>
          <a:p>
            <a:r>
              <a:rPr lang="en-US" dirty="0" smtClean="0"/>
              <a:t>Assume that a clock shall tick whenever the shaft of a drive train passes 180</a:t>
            </a:r>
            <a:r>
              <a:rPr lang="en-US" baseline="30000" dirty="0" smtClean="0"/>
              <a:t>o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11560" y="2852936"/>
            <a:ext cx="7128792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0000FF"/>
                </a:solidFill>
                <a:latin typeface="Courier New,courier"/>
              </a:rPr>
              <a:t>model</a:t>
            </a:r>
            <a:r>
              <a:rPr lang="en-US" sz="1400" dirty="0" smtClean="0">
                <a:latin typeface="Courier New,courier"/>
              </a:rPr>
              <a:t> </a:t>
            </a:r>
            <a:r>
              <a:rPr lang="en-US" sz="1400" dirty="0" err="1" smtClean="0">
                <a:latin typeface="Courier New,courier"/>
              </a:rPr>
              <a:t>BooleanClock</a:t>
            </a:r>
            <a:endParaRPr lang="en-US" sz="1400" dirty="0" smtClean="0">
              <a:latin typeface="MS Shell Dlg 2"/>
            </a:endParaRPr>
          </a:p>
          <a:p>
            <a:r>
              <a:rPr lang="en-US" sz="1400" dirty="0" smtClean="0">
                <a:latin typeface="Courier New,courier"/>
              </a:rPr>
              <a:t>  </a:t>
            </a:r>
            <a:r>
              <a:rPr lang="en-US" sz="1400" dirty="0" err="1" smtClean="0">
                <a:solidFill>
                  <a:srgbClr val="FF0000"/>
                </a:solidFill>
                <a:latin typeface="Courier New,courier"/>
              </a:rPr>
              <a:t>Modelica.SIunits.Angle</a:t>
            </a:r>
            <a:r>
              <a:rPr lang="en-US" sz="1400" dirty="0" smtClean="0">
                <a:latin typeface="Courier New,courier"/>
              </a:rPr>
              <a:t> angle(start=0,fixed=true);</a:t>
            </a:r>
            <a:endParaRPr lang="en-US" sz="1400" dirty="0" smtClean="0">
              <a:latin typeface="MS Shell Dlg 2"/>
            </a:endParaRPr>
          </a:p>
          <a:p>
            <a:r>
              <a:rPr lang="en-US" sz="1400" dirty="0" smtClean="0">
                <a:latin typeface="Courier New,courier"/>
              </a:rPr>
              <a:t>  </a:t>
            </a:r>
            <a:r>
              <a:rPr lang="en-US" sz="1400" dirty="0" err="1" smtClean="0">
                <a:solidFill>
                  <a:srgbClr val="FF0000"/>
                </a:solidFill>
                <a:latin typeface="Courier New,courier"/>
              </a:rPr>
              <a:t>Modelica.SIunits.AngularVelocity</a:t>
            </a:r>
            <a:r>
              <a:rPr lang="en-US" sz="1400" dirty="0" smtClean="0">
                <a:latin typeface="Courier New,courier"/>
              </a:rPr>
              <a:t> w(start=0,fixed=true);</a:t>
            </a:r>
            <a:endParaRPr lang="en-US" sz="1400" dirty="0" smtClean="0">
              <a:latin typeface="MS Shell Dlg 2"/>
            </a:endParaRPr>
          </a:p>
          <a:p>
            <a:r>
              <a:rPr lang="en-US" sz="1400" dirty="0" smtClean="0">
                <a:latin typeface="Courier New,courier"/>
              </a:rPr>
              <a:t>  </a:t>
            </a:r>
            <a:r>
              <a:rPr lang="en-US" sz="1400" dirty="0" err="1" smtClean="0">
                <a:solidFill>
                  <a:srgbClr val="FF0000"/>
                </a:solidFill>
                <a:latin typeface="Courier New,courier"/>
              </a:rPr>
              <a:t>Modelica.SIunits.Torque</a:t>
            </a:r>
            <a:r>
              <a:rPr lang="en-US" sz="1400" dirty="0" smtClean="0">
                <a:latin typeface="Courier New,courier"/>
              </a:rPr>
              <a:t> tau=10;</a:t>
            </a:r>
            <a:endParaRPr lang="en-US" sz="1400" dirty="0" smtClean="0">
              <a:latin typeface="MS Shell Dlg 2"/>
            </a:endParaRPr>
          </a:p>
          <a:p>
            <a:r>
              <a:rPr lang="en-US" sz="1400" dirty="0" smtClean="0">
                <a:latin typeface="Courier New,courier"/>
              </a:rPr>
              <a:t>  </a:t>
            </a:r>
            <a:r>
              <a:rPr lang="en-US" sz="1400" dirty="0" smtClean="0">
                <a:solidFill>
                  <a:srgbClr val="0000FF"/>
                </a:solidFill>
                <a:latin typeface="Courier New,courier"/>
              </a:rPr>
              <a:t>parameter </a:t>
            </a:r>
            <a:r>
              <a:rPr lang="en-US" sz="1400" dirty="0" err="1" smtClean="0">
                <a:solidFill>
                  <a:srgbClr val="FF0000"/>
                </a:solidFill>
                <a:latin typeface="Courier New,courier"/>
              </a:rPr>
              <a:t>Modelica.SIunits.Inertia</a:t>
            </a:r>
            <a:r>
              <a:rPr lang="en-US" sz="1400" dirty="0" smtClean="0">
                <a:latin typeface="Courier New,courier"/>
              </a:rPr>
              <a:t> J=1;</a:t>
            </a:r>
            <a:endParaRPr lang="en-US" sz="1400" dirty="0" smtClean="0">
              <a:latin typeface="MS Shell Dlg 2"/>
            </a:endParaRPr>
          </a:p>
          <a:p>
            <a:r>
              <a:rPr lang="en-US" sz="1400" dirty="0" smtClean="0">
                <a:latin typeface="Courier New,courier"/>
              </a:rPr>
              <a:t>  </a:t>
            </a:r>
            <a:r>
              <a:rPr lang="en-US" sz="1400" dirty="0" err="1" smtClean="0">
                <a:solidFill>
                  <a:srgbClr val="FF0000"/>
                </a:solidFill>
                <a:latin typeface="Courier New,courier"/>
              </a:rPr>
              <a:t>Modelica.SIunits.Angle</a:t>
            </a:r>
            <a:r>
              <a:rPr lang="en-US" sz="1400" dirty="0" smtClean="0">
                <a:latin typeface="Courier New,courier"/>
              </a:rPr>
              <a:t> offset;</a:t>
            </a:r>
            <a:endParaRPr lang="en-US" sz="1400" dirty="0" smtClean="0">
              <a:latin typeface="MS Shell Dlg 2"/>
            </a:endParaRPr>
          </a:p>
          <a:p>
            <a:r>
              <a:rPr lang="en-US" sz="1400" dirty="0" smtClean="0">
                <a:solidFill>
                  <a:srgbClr val="0000FF"/>
                </a:solidFill>
                <a:latin typeface="Courier New,courier"/>
              </a:rPr>
              <a:t>equation </a:t>
            </a:r>
            <a:endParaRPr lang="en-US" sz="1400" dirty="0" smtClean="0">
              <a:latin typeface="MS Shell Dlg 2"/>
            </a:endParaRPr>
          </a:p>
          <a:p>
            <a:r>
              <a:rPr lang="en-US" sz="1400" dirty="0" smtClean="0">
                <a:latin typeface="Courier New,courier"/>
              </a:rPr>
              <a:t>  w =</a:t>
            </a:r>
            <a:r>
              <a:rPr lang="en-US" sz="1400" dirty="0" smtClean="0">
                <a:solidFill>
                  <a:srgbClr val="FF0000"/>
                </a:solidFill>
                <a:latin typeface="Courier New,courier"/>
              </a:rPr>
              <a:t> </a:t>
            </a:r>
            <a:r>
              <a:rPr lang="en-US" sz="1400" dirty="0" err="1" smtClean="0">
                <a:solidFill>
                  <a:srgbClr val="FF0000"/>
                </a:solidFill>
                <a:latin typeface="Courier New,courier"/>
              </a:rPr>
              <a:t>der</a:t>
            </a:r>
            <a:r>
              <a:rPr lang="en-US" sz="1400" dirty="0" smtClean="0">
                <a:latin typeface="Courier New,courier"/>
              </a:rPr>
              <a:t>(angle);</a:t>
            </a:r>
            <a:endParaRPr lang="en-US" sz="1400" dirty="0" smtClean="0">
              <a:latin typeface="MS Shell Dlg 2"/>
            </a:endParaRPr>
          </a:p>
          <a:p>
            <a:r>
              <a:rPr lang="en-US" sz="1400" dirty="0" smtClean="0">
                <a:latin typeface="Courier New,courier"/>
              </a:rPr>
              <a:t>  J*</a:t>
            </a:r>
            <a:r>
              <a:rPr lang="en-US" sz="1400" dirty="0" err="1" smtClean="0">
                <a:solidFill>
                  <a:srgbClr val="FF0000"/>
                </a:solidFill>
                <a:latin typeface="Courier New,courier"/>
              </a:rPr>
              <a:t>der</a:t>
            </a:r>
            <a:r>
              <a:rPr lang="en-US" sz="1400" dirty="0" smtClean="0">
                <a:latin typeface="Courier New,courier"/>
              </a:rPr>
              <a:t>(w) = tau;</a:t>
            </a:r>
            <a:endParaRPr lang="en-US" sz="1400" dirty="0" smtClean="0">
              <a:latin typeface="MS Shell Dlg 2"/>
            </a:endParaRPr>
          </a:p>
          <a:p>
            <a:r>
              <a:rPr lang="en-US" sz="1400" dirty="0" smtClean="0">
                <a:latin typeface="Courier New,courier"/>
              </a:rPr>
              <a:t>  </a:t>
            </a:r>
            <a:r>
              <a:rPr lang="en-US" sz="1400" dirty="0" smtClean="0">
                <a:solidFill>
                  <a:srgbClr val="0000FF"/>
                </a:solidFill>
                <a:latin typeface="Courier New,courier"/>
              </a:rPr>
              <a:t>when </a:t>
            </a:r>
            <a:r>
              <a:rPr lang="en-US" sz="1400" dirty="0" smtClean="0">
                <a:solidFill>
                  <a:srgbClr val="FF0000"/>
                </a:solidFill>
                <a:latin typeface="Courier New,courier"/>
              </a:rPr>
              <a:t>Clock</a:t>
            </a:r>
            <a:r>
              <a:rPr lang="en-US" sz="1400" dirty="0" smtClean="0">
                <a:latin typeface="Courier New,courier"/>
              </a:rPr>
              <a:t>(angle &gt;=</a:t>
            </a:r>
            <a:r>
              <a:rPr lang="en-US" sz="1400" dirty="0" smtClean="0">
                <a:solidFill>
                  <a:srgbClr val="FF0000"/>
                </a:solidFill>
                <a:latin typeface="Courier New,courier"/>
              </a:rPr>
              <a:t> hold</a:t>
            </a:r>
            <a:r>
              <a:rPr lang="en-US" sz="1400" dirty="0" smtClean="0">
                <a:latin typeface="Courier New,courier"/>
              </a:rPr>
              <a:t>(offset)+</a:t>
            </a:r>
            <a:r>
              <a:rPr lang="en-US" sz="1400" dirty="0" err="1" smtClean="0">
                <a:latin typeface="Courier New,courier"/>
              </a:rPr>
              <a:t>Modelica.Constants.pi</a:t>
            </a:r>
            <a:r>
              <a:rPr lang="en-US" sz="1400" dirty="0" smtClean="0">
                <a:latin typeface="Courier New,courier"/>
              </a:rPr>
              <a:t>)</a:t>
            </a:r>
            <a:r>
              <a:rPr lang="en-US" sz="1400" dirty="0" smtClean="0">
                <a:solidFill>
                  <a:srgbClr val="0000FF"/>
                </a:solidFill>
                <a:latin typeface="Courier New,courier"/>
              </a:rPr>
              <a:t> then</a:t>
            </a:r>
            <a:endParaRPr lang="en-US" sz="1400" dirty="0" smtClean="0">
              <a:latin typeface="MS Shell Dlg 2"/>
            </a:endParaRPr>
          </a:p>
          <a:p>
            <a:r>
              <a:rPr lang="en-US" sz="1400" dirty="0" smtClean="0">
                <a:latin typeface="Courier New,courier"/>
              </a:rPr>
              <a:t>    offset =</a:t>
            </a:r>
            <a:r>
              <a:rPr lang="en-US" sz="1400" dirty="0" smtClean="0">
                <a:solidFill>
                  <a:srgbClr val="FF0000"/>
                </a:solidFill>
                <a:latin typeface="Courier New,courier"/>
              </a:rPr>
              <a:t> sample</a:t>
            </a:r>
            <a:r>
              <a:rPr lang="en-US" sz="1400" dirty="0" smtClean="0">
                <a:latin typeface="Courier New,courier"/>
              </a:rPr>
              <a:t>(angle);</a:t>
            </a:r>
            <a:endParaRPr lang="en-US" sz="1400" dirty="0" smtClean="0">
              <a:latin typeface="MS Shell Dlg 2"/>
            </a:endParaRPr>
          </a:p>
          <a:p>
            <a:r>
              <a:rPr lang="en-US" sz="1400" dirty="0" smtClean="0">
                <a:latin typeface="Courier New,courier"/>
              </a:rPr>
              <a:t>  </a:t>
            </a:r>
            <a:r>
              <a:rPr lang="en-US" sz="1400" dirty="0" smtClean="0">
                <a:solidFill>
                  <a:srgbClr val="0000FF"/>
                </a:solidFill>
                <a:latin typeface="Courier New,courier"/>
              </a:rPr>
              <a:t>end when</a:t>
            </a:r>
            <a:r>
              <a:rPr lang="en-US" sz="1400" dirty="0" smtClean="0">
                <a:latin typeface="Courier New,courier"/>
              </a:rPr>
              <a:t>;</a:t>
            </a:r>
            <a:endParaRPr lang="en-US" sz="1400" dirty="0" smtClean="0">
              <a:latin typeface="MS Shell Dlg 2"/>
            </a:endParaRPr>
          </a:p>
          <a:p>
            <a:r>
              <a:rPr lang="en-US" sz="1400" dirty="0" smtClean="0">
                <a:solidFill>
                  <a:srgbClr val="0000FF"/>
                </a:solidFill>
                <a:latin typeface="Courier New,courier"/>
              </a:rPr>
              <a:t>end </a:t>
            </a:r>
            <a:r>
              <a:rPr lang="en-US" sz="1400" dirty="0" err="1" smtClean="0">
                <a:latin typeface="Courier New,courier"/>
              </a:rPr>
              <a:t>BooleanClock</a:t>
            </a:r>
            <a:r>
              <a:rPr lang="en-US" sz="1400" dirty="0" smtClean="0">
                <a:latin typeface="Courier New,courier"/>
              </a:rPr>
              <a:t>;</a:t>
            </a:r>
            <a:endParaRPr lang="en-US" sz="1400" dirty="0" smtClean="0">
              <a:latin typeface="MS Shell Dlg 2"/>
            </a:endParaRPr>
          </a:p>
        </p:txBody>
      </p:sp>
      <p:pic>
        <p:nvPicPr>
          <p:cNvPr id="6" name="Grafik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724128" y="2708920"/>
            <a:ext cx="2988310" cy="15887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Discretized</a:t>
            </a:r>
            <a:r>
              <a:rPr lang="sv-SE" dirty="0" smtClean="0"/>
              <a:t> </a:t>
            </a:r>
            <a:r>
              <a:rPr lang="sv-SE" dirty="0" err="1" smtClean="0"/>
              <a:t>Continuous</a:t>
            </a:r>
            <a:r>
              <a:rPr lang="sv-SE" dirty="0" smtClean="0"/>
              <a:t>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052736"/>
            <a:ext cx="8151812" cy="4648200"/>
          </a:xfrm>
        </p:spPr>
        <p:txBody>
          <a:bodyPr/>
          <a:lstStyle/>
          <a:p>
            <a:r>
              <a:rPr lang="sv-SE" dirty="0" err="1" smtClean="0"/>
              <a:t>Possible</a:t>
            </a:r>
            <a:r>
              <a:rPr lang="sv-SE" dirty="0" smtClean="0"/>
              <a:t> to </a:t>
            </a:r>
            <a:r>
              <a:rPr lang="sv-SE" dirty="0" err="1" smtClean="0"/>
              <a:t>convert</a:t>
            </a:r>
            <a:r>
              <a:rPr lang="sv-SE" dirty="0" smtClean="0"/>
              <a:t> </a:t>
            </a:r>
            <a:r>
              <a:rPr lang="sv-SE" dirty="0" err="1" smtClean="0"/>
              <a:t>continuous-time</a:t>
            </a:r>
            <a:r>
              <a:rPr lang="sv-SE" dirty="0" smtClean="0"/>
              <a:t> partitions to </a:t>
            </a:r>
            <a:r>
              <a:rPr lang="sv-SE" dirty="0" err="1" smtClean="0"/>
              <a:t>discrete-time</a:t>
            </a:r>
            <a:endParaRPr lang="en-US" dirty="0" smtClean="0"/>
          </a:p>
          <a:p>
            <a:r>
              <a:rPr lang="en-US" dirty="0" smtClean="0"/>
              <a:t>A powerful feature since in many cases it is no longer necessary to manually implement discrete-time components </a:t>
            </a:r>
          </a:p>
          <a:p>
            <a:r>
              <a:rPr lang="en-US" dirty="0" smtClean="0"/>
              <a:t>Build-up a inverse plant model or controller with continuous-time components and then sample the input signals and hold the output signals.</a:t>
            </a:r>
          </a:p>
          <a:p>
            <a:r>
              <a:rPr lang="sv-SE" dirty="0" smtClean="0"/>
              <a:t>And </a:t>
            </a:r>
            <a:r>
              <a:rPr lang="sv-SE" dirty="0" err="1" smtClean="0"/>
              <a:t>associate</a:t>
            </a:r>
            <a:r>
              <a:rPr lang="sv-SE" dirty="0" smtClean="0"/>
              <a:t> a </a:t>
            </a:r>
            <a:r>
              <a:rPr lang="sv-SE" dirty="0" err="1" smtClean="0"/>
              <a:t>solverMethod</a:t>
            </a:r>
            <a:r>
              <a:rPr lang="sv-SE" dirty="0" smtClean="0"/>
              <a:t> with the Clock.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83568" y="4421430"/>
            <a:ext cx="662473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0000FF"/>
                </a:solidFill>
                <a:latin typeface="Courier New,courier"/>
              </a:rPr>
              <a:t>model</a:t>
            </a:r>
            <a:r>
              <a:rPr lang="en-US" sz="1400" dirty="0" smtClean="0">
                <a:latin typeface="Courier New,courier"/>
              </a:rPr>
              <a:t> </a:t>
            </a:r>
            <a:r>
              <a:rPr lang="en-US" sz="1400" dirty="0" err="1" smtClean="0">
                <a:latin typeface="Courier New,courier"/>
              </a:rPr>
              <a:t>Discretized</a:t>
            </a:r>
            <a:endParaRPr lang="en-US" sz="1400" dirty="0" smtClean="0">
              <a:latin typeface="MS Shell Dlg 2"/>
            </a:endParaRPr>
          </a:p>
          <a:p>
            <a:r>
              <a:rPr lang="en-US" sz="1400" dirty="0" smtClean="0">
                <a:latin typeface="Courier New,courier"/>
              </a:rPr>
              <a:t>  </a:t>
            </a:r>
            <a:r>
              <a:rPr lang="en-US" sz="1400" dirty="0" smtClean="0">
                <a:solidFill>
                  <a:srgbClr val="FF0000"/>
                </a:solidFill>
                <a:latin typeface="Courier New,courier"/>
              </a:rPr>
              <a:t>Real</a:t>
            </a:r>
            <a:r>
              <a:rPr lang="en-US" sz="1400" dirty="0" smtClean="0">
                <a:latin typeface="Courier New,courier"/>
              </a:rPr>
              <a:t> x1(start=0,fixed=true);</a:t>
            </a:r>
            <a:endParaRPr lang="en-US" sz="1400" dirty="0" smtClean="0">
              <a:latin typeface="MS Shell Dlg 2"/>
            </a:endParaRPr>
          </a:p>
          <a:p>
            <a:r>
              <a:rPr lang="en-US" sz="1400" dirty="0" smtClean="0">
                <a:latin typeface="Courier New,courier"/>
              </a:rPr>
              <a:t>  </a:t>
            </a:r>
            <a:r>
              <a:rPr lang="en-US" sz="1400" dirty="0" smtClean="0">
                <a:solidFill>
                  <a:srgbClr val="FF0000"/>
                </a:solidFill>
                <a:latin typeface="Courier New,courier"/>
              </a:rPr>
              <a:t>Real</a:t>
            </a:r>
            <a:r>
              <a:rPr lang="en-US" sz="1400" dirty="0" smtClean="0">
                <a:latin typeface="Courier New,courier"/>
              </a:rPr>
              <a:t> x2(start=0,fixed=true);</a:t>
            </a:r>
            <a:endParaRPr lang="en-US" sz="1400" dirty="0" smtClean="0">
              <a:latin typeface="MS Shell Dlg 2"/>
            </a:endParaRPr>
          </a:p>
          <a:p>
            <a:r>
              <a:rPr lang="en-US" sz="1400" dirty="0" smtClean="0">
                <a:solidFill>
                  <a:srgbClr val="0000FF"/>
                </a:solidFill>
                <a:latin typeface="Courier New,courier"/>
              </a:rPr>
              <a:t>equation </a:t>
            </a:r>
            <a:endParaRPr lang="en-US" sz="1400" dirty="0" smtClean="0">
              <a:latin typeface="MS Shell Dlg 2"/>
            </a:endParaRPr>
          </a:p>
          <a:p>
            <a:r>
              <a:rPr lang="en-US" sz="1400" dirty="0" smtClean="0">
                <a:latin typeface="Courier New,courier"/>
              </a:rPr>
              <a:t>  </a:t>
            </a:r>
            <a:r>
              <a:rPr lang="en-US" sz="1400" dirty="0" err="1" smtClean="0">
                <a:solidFill>
                  <a:srgbClr val="FF0000"/>
                </a:solidFill>
                <a:latin typeface="Courier New,courier"/>
              </a:rPr>
              <a:t>der</a:t>
            </a:r>
            <a:r>
              <a:rPr lang="en-US" sz="1400" dirty="0" smtClean="0">
                <a:latin typeface="Courier New,courier"/>
              </a:rPr>
              <a:t>(x1) = -x1 + 1;</a:t>
            </a:r>
            <a:endParaRPr lang="en-US" sz="1400" dirty="0" smtClean="0">
              <a:latin typeface="MS Shell Dlg 2"/>
            </a:endParaRPr>
          </a:p>
          <a:p>
            <a:endParaRPr lang="en-US" sz="1400" dirty="0" smtClean="0">
              <a:latin typeface="Courier New,courier"/>
            </a:endParaRPr>
          </a:p>
          <a:p>
            <a:r>
              <a:rPr lang="en-US" sz="1400" dirty="0" smtClean="0">
                <a:latin typeface="Courier New,courier"/>
              </a:rPr>
              <a:t>  </a:t>
            </a:r>
            <a:r>
              <a:rPr lang="en-US" sz="1400" dirty="0" err="1" smtClean="0">
                <a:solidFill>
                  <a:srgbClr val="FF0000"/>
                </a:solidFill>
                <a:latin typeface="Courier New,courier"/>
              </a:rPr>
              <a:t>der</a:t>
            </a:r>
            <a:r>
              <a:rPr lang="en-US" sz="1400" dirty="0" smtClean="0">
                <a:latin typeface="Courier New,courier"/>
              </a:rPr>
              <a:t>(x2) = -x2 +</a:t>
            </a:r>
            <a:r>
              <a:rPr lang="en-US" sz="1400" dirty="0" smtClean="0">
                <a:solidFill>
                  <a:srgbClr val="FF0000"/>
                </a:solidFill>
                <a:latin typeface="Courier New,courier"/>
              </a:rPr>
              <a:t> sample</a:t>
            </a:r>
            <a:r>
              <a:rPr lang="en-US" sz="1400" dirty="0" smtClean="0">
                <a:latin typeface="Courier New,courier"/>
              </a:rPr>
              <a:t>(1,</a:t>
            </a:r>
            <a:r>
              <a:rPr lang="en-US" sz="1400" dirty="0" smtClean="0">
                <a:solidFill>
                  <a:srgbClr val="FF0000"/>
                </a:solidFill>
                <a:latin typeface="Courier New,courier"/>
              </a:rPr>
              <a:t> Clock</a:t>
            </a:r>
            <a:r>
              <a:rPr lang="en-US" sz="1400" dirty="0" smtClean="0">
                <a:latin typeface="Courier New,courier"/>
              </a:rPr>
              <a:t>(</a:t>
            </a:r>
            <a:r>
              <a:rPr lang="en-US" sz="1400" dirty="0" smtClean="0">
                <a:solidFill>
                  <a:srgbClr val="FF0000"/>
                </a:solidFill>
                <a:latin typeface="Courier New,courier"/>
              </a:rPr>
              <a:t>Clock</a:t>
            </a:r>
            <a:r>
              <a:rPr lang="en-US" sz="1400" dirty="0" smtClean="0">
                <a:latin typeface="Courier New,courier"/>
              </a:rPr>
              <a:t>(0.5), </a:t>
            </a:r>
            <a:r>
              <a:rPr lang="en-US" sz="1400" dirty="0" err="1" smtClean="0">
                <a:latin typeface="Courier New,courier"/>
              </a:rPr>
              <a:t>solverMethod</a:t>
            </a:r>
            <a:r>
              <a:rPr lang="en-US" sz="1400" dirty="0" smtClean="0">
                <a:latin typeface="Courier New,courier"/>
              </a:rPr>
              <a:t>="</a:t>
            </a:r>
            <a:r>
              <a:rPr lang="en-US" sz="1400" dirty="0" err="1" smtClean="0">
                <a:latin typeface="Courier New,courier"/>
              </a:rPr>
              <a:t>ExplicitEuler</a:t>
            </a:r>
            <a:r>
              <a:rPr lang="en-US" sz="1400" dirty="0" smtClean="0">
                <a:latin typeface="Courier New,courier"/>
              </a:rPr>
              <a:t>"));</a:t>
            </a:r>
            <a:endParaRPr lang="en-US" sz="1400" dirty="0" smtClean="0">
              <a:latin typeface="MS Shell Dlg 2"/>
            </a:endParaRPr>
          </a:p>
          <a:p>
            <a:r>
              <a:rPr lang="en-US" sz="1400" dirty="0" smtClean="0">
                <a:solidFill>
                  <a:srgbClr val="0000FF"/>
                </a:solidFill>
                <a:latin typeface="Courier New,courier"/>
              </a:rPr>
              <a:t>end </a:t>
            </a:r>
            <a:r>
              <a:rPr lang="en-US" sz="1400" dirty="0" err="1" smtClean="0">
                <a:latin typeface="Courier New,courier"/>
              </a:rPr>
              <a:t>Discretized</a:t>
            </a:r>
            <a:r>
              <a:rPr lang="en-US" sz="1400" dirty="0" smtClean="0">
                <a:latin typeface="Courier New,courier"/>
              </a:rPr>
              <a:t>;</a:t>
            </a:r>
            <a:endParaRPr lang="en-US" sz="1400" b="0" i="0" dirty="0">
              <a:latin typeface="Courier New,courier"/>
            </a:endParaRPr>
          </a:p>
        </p:txBody>
      </p:sp>
      <p:pic>
        <p:nvPicPr>
          <p:cNvPr id="12289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3068960"/>
            <a:ext cx="3691136" cy="2364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Synchronous Features of Modelica</a:t>
            </a:r>
          </a:p>
          <a:p>
            <a:pPr lvl="1"/>
            <a:r>
              <a:rPr lang="en-US" dirty="0" smtClean="0"/>
              <a:t>Synchronous Operators</a:t>
            </a:r>
          </a:p>
          <a:p>
            <a:pPr lvl="1"/>
            <a:r>
              <a:rPr lang="en-US" dirty="0" smtClean="0"/>
              <a:t>Base-clock and Sub-clock Partitioning</a:t>
            </a:r>
          </a:p>
          <a:p>
            <a:r>
              <a:rPr lang="en-US" dirty="0" err="1" smtClean="0"/>
              <a:t>Modelica_Synchronous</a:t>
            </a:r>
            <a:r>
              <a:rPr lang="en-US" dirty="0" smtClean="0"/>
              <a:t> library</a:t>
            </a:r>
          </a:p>
          <a:p>
            <a:r>
              <a:rPr lang="en-US" dirty="0" smtClean="0"/>
              <a:t>State Machines</a:t>
            </a:r>
          </a:p>
          <a:p>
            <a:r>
              <a:rPr lang="en-US" dirty="0" smtClean="0"/>
              <a:t>Conclusions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Machines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Modelica extended to allow modeling of control systems</a:t>
            </a:r>
          </a:p>
          <a:p>
            <a:endParaRPr lang="en-US" dirty="0" smtClean="0"/>
          </a:p>
          <a:p>
            <a:r>
              <a:rPr lang="en-US" dirty="0" smtClean="0"/>
              <a:t>Any block without continuous-time equations or algorithms can be a </a:t>
            </a:r>
            <a:r>
              <a:rPr lang="en-US" b="1" dirty="0" smtClean="0"/>
              <a:t>state</a:t>
            </a:r>
            <a:r>
              <a:rPr lang="en-US" dirty="0" smtClean="0"/>
              <a:t> of a state machine.</a:t>
            </a:r>
          </a:p>
          <a:p>
            <a:r>
              <a:rPr lang="en-US" dirty="0" smtClean="0"/>
              <a:t>Transitions between such blocks are represented by a new kind of connections associated with transition conditions.</a:t>
            </a:r>
          </a:p>
          <a:p>
            <a:r>
              <a:rPr lang="en-US" dirty="0" smtClean="0"/>
              <a:t>The complete semantics is described using only 13 Modelica equations.</a:t>
            </a:r>
          </a:p>
          <a:p>
            <a:r>
              <a:rPr lang="en-US" dirty="0" smtClean="0"/>
              <a:t>A cluster of block instances at the same hierarchical level which are coupled by </a:t>
            </a:r>
            <a:r>
              <a:rPr lang="en-US" b="1" dirty="0" smtClean="0"/>
              <a:t>transition</a:t>
            </a:r>
            <a:r>
              <a:rPr lang="en-US" dirty="0" smtClean="0"/>
              <a:t> equations constitutes a state machine. </a:t>
            </a:r>
          </a:p>
          <a:p>
            <a:r>
              <a:rPr lang="en-US" dirty="0" smtClean="0"/>
              <a:t>All parts of a state machine must have the same clock.  </a:t>
            </a:r>
            <a:r>
              <a:rPr lang="en-US" i="1" dirty="0" smtClean="0"/>
              <a:t>(We will work on removing this restriction ,allowing mixing clocks and allowing continuous equations, in future Modelica versions.)</a:t>
            </a:r>
          </a:p>
          <a:p>
            <a:r>
              <a:rPr lang="en-US" dirty="0" smtClean="0"/>
              <a:t>One and only one instance in each state machine must be marked as initial by appearing in an </a:t>
            </a:r>
            <a:r>
              <a:rPr lang="en-US" b="1" dirty="0" err="1" smtClean="0"/>
              <a:t>initialState</a:t>
            </a:r>
            <a:r>
              <a:rPr lang="en-US" dirty="0" smtClean="0"/>
              <a:t> equation.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A Simple State </a:t>
            </a:r>
            <a:r>
              <a:rPr lang="sv-SE" dirty="0" err="1" smtClean="0"/>
              <a:t>Machine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556792"/>
            <a:ext cx="2736304" cy="4028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476" y="1268760"/>
            <a:ext cx="3809524" cy="2666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Line Callout 2 6"/>
          <p:cNvSpPr/>
          <p:nvPr/>
        </p:nvSpPr>
        <p:spPr>
          <a:xfrm>
            <a:off x="4499992" y="4437112"/>
            <a:ext cx="2016224" cy="648072"/>
          </a:xfrm>
          <a:prstGeom prst="borderCallout2">
            <a:avLst>
              <a:gd name="adj1" fmla="val 63823"/>
              <a:gd name="adj2" fmla="val 566"/>
              <a:gd name="adj3" fmla="val 65782"/>
              <a:gd name="adj4" fmla="val -16667"/>
              <a:gd name="adj5" fmla="val -246118"/>
              <a:gd name="adj6" fmla="val -85949"/>
            </a:avLst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err="1" smtClean="0">
                <a:solidFill>
                  <a:srgbClr val="FF0000"/>
                </a:solidFill>
              </a:rPr>
              <a:t>outer</a:t>
            </a:r>
            <a:r>
              <a:rPr lang="sv-SE" dirty="0" smtClean="0">
                <a:solidFill>
                  <a:srgbClr val="FF0000"/>
                </a:solidFill>
              </a:rPr>
              <a:t> output i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Line Callout 2 7"/>
          <p:cNvSpPr/>
          <p:nvPr/>
        </p:nvSpPr>
        <p:spPr>
          <a:xfrm>
            <a:off x="4499992" y="4437112"/>
            <a:ext cx="2016224" cy="648072"/>
          </a:xfrm>
          <a:prstGeom prst="borderCallout2">
            <a:avLst>
              <a:gd name="adj1" fmla="val 63823"/>
              <a:gd name="adj2" fmla="val 566"/>
              <a:gd name="adj3" fmla="val 65782"/>
              <a:gd name="adj4" fmla="val -16667"/>
              <a:gd name="adj5" fmla="val -7040"/>
              <a:gd name="adj6" fmla="val -87839"/>
            </a:avLst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err="1" smtClean="0">
                <a:solidFill>
                  <a:srgbClr val="FF0000"/>
                </a:solidFill>
              </a:rPr>
              <a:t>outer</a:t>
            </a:r>
            <a:r>
              <a:rPr lang="sv-SE" dirty="0" smtClean="0">
                <a:solidFill>
                  <a:srgbClr val="FF0000"/>
                </a:solidFill>
              </a:rPr>
              <a:t> output i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Line Callout 2 9"/>
          <p:cNvSpPr/>
          <p:nvPr/>
        </p:nvSpPr>
        <p:spPr>
          <a:xfrm>
            <a:off x="4067944" y="836712"/>
            <a:ext cx="1296144" cy="648072"/>
          </a:xfrm>
          <a:prstGeom prst="borderCallout2">
            <a:avLst>
              <a:gd name="adj1" fmla="val 63823"/>
              <a:gd name="adj2" fmla="val 566"/>
              <a:gd name="adj3" fmla="val 65782"/>
              <a:gd name="adj4" fmla="val -16667"/>
              <a:gd name="adj5" fmla="val 104450"/>
              <a:gd name="adj6" fmla="val -211094"/>
            </a:avLst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rgbClr val="FF0000"/>
                </a:solidFill>
              </a:rPr>
              <a:t>inner i 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A Simple State </a:t>
            </a:r>
            <a:r>
              <a:rPr lang="sv-SE" dirty="0" err="1" smtClean="0"/>
              <a:t>Machine</a:t>
            </a:r>
            <a:r>
              <a:rPr lang="sv-SE" dirty="0" smtClean="0"/>
              <a:t> – Modelica Text Representation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556792"/>
            <a:ext cx="2276793" cy="3352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3923928" y="1484784"/>
            <a:ext cx="4392488" cy="461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urier New,courier"/>
                <a:ea typeface="Times New Roman" pitchFamily="18" charset="0"/>
                <a:cs typeface="MS Shell Dlg 2"/>
              </a:rPr>
              <a:t>model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,courier"/>
                <a:ea typeface="Times New Roman" pitchFamily="18" charset="0"/>
                <a:cs typeface="MS Shell Dlg 2"/>
              </a:rPr>
              <a:t> StateMachine1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,courier"/>
                <a:ea typeface="Times New Roman" pitchFamily="18" charset="0"/>
                <a:cs typeface="MS Shell Dlg 2"/>
              </a:rPr>
              <a:t>  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urier New,courier"/>
                <a:ea typeface="Times New Roman" pitchFamily="18" charset="0"/>
                <a:cs typeface="MS Shell Dlg 2"/>
              </a:rPr>
              <a:t>inner 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,courier"/>
                <a:ea typeface="Times New Roman" pitchFamily="18" charset="0"/>
                <a:cs typeface="MS Shell Dlg 2"/>
              </a:rPr>
              <a:t>Integer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,courier"/>
                <a:ea typeface="Times New Roman" pitchFamily="18" charset="0"/>
                <a:cs typeface="MS Shell Dlg 2"/>
              </a:rPr>
              <a:t> 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,courier"/>
                <a:ea typeface="Times New Roman" pitchFamily="18" charset="0"/>
                <a:cs typeface="MS Shell Dlg 2"/>
              </a:rPr>
              <a:t>i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,courier"/>
                <a:ea typeface="Times New Roman" pitchFamily="18" charset="0"/>
                <a:cs typeface="MS Shell Dlg 2"/>
              </a:rPr>
              <a:t>(start=0);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,courier"/>
                <a:ea typeface="Times New Roman" pitchFamily="18" charset="0"/>
                <a:cs typeface="MS Shell Dlg 2"/>
              </a:rPr>
              <a:t>  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urier New,courier"/>
                <a:ea typeface="Times New Roman" pitchFamily="18" charset="0"/>
                <a:cs typeface="MS Shell Dlg 2"/>
              </a:rPr>
              <a:t>block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,courier"/>
                <a:ea typeface="Times New Roman" pitchFamily="18" charset="0"/>
                <a:cs typeface="MS Shell Dlg 2"/>
              </a:rPr>
              <a:t> State1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,courier"/>
                <a:ea typeface="Times New Roman" pitchFamily="18" charset="0"/>
                <a:cs typeface="MS Shell Dlg 2"/>
              </a:rPr>
              <a:t>    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urier New,courier"/>
                <a:ea typeface="Times New Roman" pitchFamily="18" charset="0"/>
                <a:cs typeface="MS Shell Dlg 2"/>
              </a:rPr>
              <a:t>outer output 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,courier"/>
                <a:ea typeface="Times New Roman" pitchFamily="18" charset="0"/>
                <a:cs typeface="MS Shell Dlg 2"/>
              </a:rPr>
              <a:t>Integer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,courier"/>
                <a:ea typeface="Times New Roman" pitchFamily="18" charset="0"/>
                <a:cs typeface="MS Shell Dlg 2"/>
              </a:rPr>
              <a:t> 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,courier"/>
                <a:ea typeface="Times New Roman" pitchFamily="18" charset="0"/>
                <a:cs typeface="MS Shell Dlg 2"/>
              </a:rPr>
              <a:t>i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,courier"/>
                <a:ea typeface="Times New Roman" pitchFamily="18" charset="0"/>
                <a:cs typeface="MS Shell Dlg 2"/>
              </a:rPr>
              <a:t>;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,courier"/>
                <a:ea typeface="Times New Roman" pitchFamily="18" charset="0"/>
                <a:cs typeface="MS Shell Dlg 2"/>
              </a:rPr>
              <a:t>  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urier New,courier"/>
                <a:ea typeface="Times New Roman" pitchFamily="18" charset="0"/>
                <a:cs typeface="MS Shell Dlg 2"/>
              </a:rPr>
              <a:t>equation 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,courier"/>
                <a:ea typeface="Times New Roman" pitchFamily="18" charset="0"/>
                <a:cs typeface="MS Shell Dlg 2"/>
              </a:rPr>
              <a:t>    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,courier"/>
                <a:ea typeface="Times New Roman" pitchFamily="18" charset="0"/>
                <a:cs typeface="MS Shell Dlg 2"/>
              </a:rPr>
              <a:t>i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,courier"/>
                <a:ea typeface="Times New Roman" pitchFamily="18" charset="0"/>
                <a:cs typeface="MS Shell Dlg 2"/>
              </a:rPr>
              <a:t> = 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,courier"/>
                <a:ea typeface="Times New Roman" pitchFamily="18" charset="0"/>
                <a:cs typeface="MS Shell Dlg 2"/>
              </a:rPr>
              <a:t>previous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,courier"/>
                <a:ea typeface="Times New Roman" pitchFamily="18" charset="0"/>
                <a:cs typeface="MS Shell Dlg 2"/>
              </a:rPr>
              <a:t>(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,courier"/>
                <a:ea typeface="Times New Roman" pitchFamily="18" charset="0"/>
                <a:cs typeface="MS Shell Dlg 2"/>
              </a:rPr>
              <a:t>i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,courier"/>
                <a:ea typeface="Times New Roman" pitchFamily="18" charset="0"/>
                <a:cs typeface="MS Shell Dlg 2"/>
              </a:rPr>
              <a:t>) + 2;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,courier"/>
                <a:ea typeface="Times New Roman" pitchFamily="18" charset="0"/>
                <a:cs typeface="MS Shell Dlg 2"/>
              </a:rPr>
              <a:t>  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urier New,courier"/>
                <a:ea typeface="Times New Roman" pitchFamily="18" charset="0"/>
                <a:cs typeface="MS Shell Dlg 2"/>
              </a:rPr>
              <a:t>end 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,courier"/>
                <a:ea typeface="Times New Roman" pitchFamily="18" charset="0"/>
                <a:cs typeface="MS Shell Dlg 2"/>
              </a:rPr>
              <a:t>State1;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,courier"/>
                <a:ea typeface="Times New Roman" pitchFamily="18" charset="0"/>
                <a:cs typeface="MS Shell Dlg 2"/>
              </a:rPr>
              <a:t>  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,courier"/>
                <a:ea typeface="Times New Roman" pitchFamily="18" charset="0"/>
                <a:cs typeface="MS Shell Dlg 2"/>
              </a:rPr>
              <a:t>State1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,courier"/>
                <a:ea typeface="Times New Roman" pitchFamily="18" charset="0"/>
                <a:cs typeface="MS Shell Dlg 2"/>
              </a:rPr>
              <a:t> 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,courier"/>
                <a:ea typeface="Times New Roman" pitchFamily="18" charset="0"/>
                <a:cs typeface="MS Shell Dlg 2"/>
              </a:rPr>
              <a:t>state1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,courier"/>
                <a:ea typeface="Times New Roman" pitchFamily="18" charset="0"/>
                <a:cs typeface="MS Shell Dlg 2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,courier"/>
                <a:ea typeface="Times New Roman" pitchFamily="18" charset="0"/>
                <a:cs typeface="MS Shell Dlg 2"/>
              </a:rPr>
              <a:t>  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urier New,courier"/>
                <a:ea typeface="Times New Roman" pitchFamily="18" charset="0"/>
                <a:cs typeface="MS Shell Dlg 2"/>
              </a:rPr>
              <a:t>block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,courier"/>
                <a:ea typeface="Times New Roman" pitchFamily="18" charset="0"/>
                <a:cs typeface="MS Shell Dlg 2"/>
              </a:rPr>
              <a:t> State2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,courier"/>
                <a:ea typeface="Times New Roman" pitchFamily="18" charset="0"/>
                <a:cs typeface="MS Shell Dlg 2"/>
              </a:rPr>
              <a:t>    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urier New,courier"/>
                <a:ea typeface="Times New Roman" pitchFamily="18" charset="0"/>
                <a:cs typeface="MS Shell Dlg 2"/>
              </a:rPr>
              <a:t>outer output 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,courier"/>
                <a:ea typeface="Times New Roman" pitchFamily="18" charset="0"/>
                <a:cs typeface="MS Shell Dlg 2"/>
              </a:rPr>
              <a:t>Integer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,courier"/>
                <a:ea typeface="Times New Roman" pitchFamily="18" charset="0"/>
                <a:cs typeface="MS Shell Dlg 2"/>
              </a:rPr>
              <a:t> 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,courier"/>
                <a:ea typeface="Times New Roman" pitchFamily="18" charset="0"/>
                <a:cs typeface="MS Shell Dlg 2"/>
              </a:rPr>
              <a:t>i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,courier"/>
                <a:ea typeface="Times New Roman" pitchFamily="18" charset="0"/>
                <a:cs typeface="MS Shell Dlg 2"/>
              </a:rPr>
              <a:t>;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,courier"/>
                <a:ea typeface="Times New Roman" pitchFamily="18" charset="0"/>
                <a:cs typeface="MS Shell Dlg 2"/>
              </a:rPr>
              <a:t>  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urier New,courier"/>
                <a:ea typeface="Times New Roman" pitchFamily="18" charset="0"/>
                <a:cs typeface="MS Shell Dlg 2"/>
              </a:rPr>
              <a:t>equation 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,courier"/>
                <a:ea typeface="Times New Roman" pitchFamily="18" charset="0"/>
                <a:cs typeface="MS Shell Dlg 2"/>
              </a:rPr>
              <a:t>    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,courier"/>
                <a:ea typeface="Times New Roman" pitchFamily="18" charset="0"/>
                <a:cs typeface="MS Shell Dlg 2"/>
              </a:rPr>
              <a:t>i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,courier"/>
                <a:ea typeface="Times New Roman" pitchFamily="18" charset="0"/>
                <a:cs typeface="MS Shell Dlg 2"/>
              </a:rPr>
              <a:t> = 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,courier"/>
                <a:ea typeface="Times New Roman" pitchFamily="18" charset="0"/>
                <a:cs typeface="MS Shell Dlg 2"/>
              </a:rPr>
              <a:t>previous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,courier"/>
                <a:ea typeface="Times New Roman" pitchFamily="18" charset="0"/>
                <a:cs typeface="MS Shell Dlg 2"/>
              </a:rPr>
              <a:t>(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,courier"/>
                <a:ea typeface="Times New Roman" pitchFamily="18" charset="0"/>
                <a:cs typeface="MS Shell Dlg 2"/>
              </a:rPr>
              <a:t>i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,courier"/>
                <a:ea typeface="Times New Roman" pitchFamily="18" charset="0"/>
                <a:cs typeface="MS Shell Dlg 2"/>
              </a:rPr>
              <a:t>) - 1;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,courier"/>
                <a:ea typeface="Times New Roman" pitchFamily="18" charset="0"/>
                <a:cs typeface="MS Shell Dlg 2"/>
              </a:rPr>
              <a:t>  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urier New,courier"/>
                <a:ea typeface="Times New Roman" pitchFamily="18" charset="0"/>
                <a:cs typeface="MS Shell Dlg 2"/>
              </a:rPr>
              <a:t>end 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,courier"/>
                <a:ea typeface="Times New Roman" pitchFamily="18" charset="0"/>
                <a:cs typeface="MS Shell Dlg 2"/>
              </a:rPr>
              <a:t>State2;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,courier"/>
                <a:ea typeface="Times New Roman" pitchFamily="18" charset="0"/>
                <a:cs typeface="MS Shell Dlg 2"/>
              </a:rPr>
              <a:t>  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,courier"/>
                <a:ea typeface="Times New Roman" pitchFamily="18" charset="0"/>
                <a:cs typeface="MS Shell Dlg 2"/>
              </a:rPr>
              <a:t>State2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,courier"/>
                <a:ea typeface="Times New Roman" pitchFamily="18" charset="0"/>
                <a:cs typeface="MS Shell Dlg 2"/>
              </a:rPr>
              <a:t> 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,courier"/>
                <a:ea typeface="Times New Roman" pitchFamily="18" charset="0"/>
                <a:cs typeface="MS Shell Dlg 2"/>
              </a:rPr>
              <a:t>state2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,courier"/>
                <a:ea typeface="Times New Roman" pitchFamily="18" charset="0"/>
                <a:cs typeface="MS Shell Dlg 2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urier New,courier"/>
                <a:ea typeface="Times New Roman" pitchFamily="18" charset="0"/>
                <a:cs typeface="MS Shell Dlg 2"/>
              </a:rPr>
              <a:t>equation 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,courier"/>
                <a:ea typeface="Times New Roman" pitchFamily="18" charset="0"/>
                <a:cs typeface="MS Shell Dlg 2"/>
              </a:rPr>
              <a:t>  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urier New,courier"/>
                <a:ea typeface="Times New Roman" pitchFamily="18" charset="0"/>
                <a:cs typeface="MS Shell Dlg 2"/>
              </a:rPr>
              <a:t>initialState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,courier"/>
                <a:ea typeface="Times New Roman" pitchFamily="18" charset="0"/>
                <a:cs typeface="MS Shell Dlg 2"/>
              </a:rPr>
              <a:t>(state1);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,courier"/>
                <a:ea typeface="Times New Roman" pitchFamily="18" charset="0"/>
                <a:cs typeface="MS Shell Dlg 2"/>
              </a:rPr>
              <a:t>  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,courier"/>
                <a:ea typeface="Times New Roman" pitchFamily="18" charset="0"/>
                <a:cs typeface="MS Shell Dlg 2"/>
              </a:rPr>
              <a:t>transition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,courier"/>
                <a:ea typeface="Times New Roman" pitchFamily="18" charset="0"/>
                <a:cs typeface="MS Shell Dlg 2"/>
              </a:rPr>
              <a:t>(state1, state2,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,courier"/>
                <a:ea typeface="Times New Roman" pitchFamily="18" charset="0"/>
                <a:cs typeface="MS Shell Dlg 2"/>
              </a:rPr>
              <a:t>i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,courier"/>
                <a:ea typeface="Times New Roman" pitchFamily="18" charset="0"/>
                <a:cs typeface="MS Shell Dlg 2"/>
              </a:rPr>
              <a:t> &gt; 10, immediate=false);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,courier"/>
                <a:ea typeface="Times New Roman" pitchFamily="18" charset="0"/>
                <a:cs typeface="MS Shell Dlg 2"/>
              </a:rPr>
              <a:t>  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,courier"/>
                <a:ea typeface="Times New Roman" pitchFamily="18" charset="0"/>
                <a:cs typeface="MS Shell Dlg 2"/>
              </a:rPr>
              <a:t>transition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,courier"/>
                <a:ea typeface="Times New Roman" pitchFamily="18" charset="0"/>
                <a:cs typeface="MS Shell Dlg 2"/>
              </a:rPr>
              <a:t>(state2, state1,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,courier"/>
                <a:ea typeface="Times New Roman" pitchFamily="18" charset="0"/>
                <a:cs typeface="MS Shell Dlg 2"/>
              </a:rPr>
              <a:t>i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,courier"/>
                <a:ea typeface="Times New Roman" pitchFamily="18" charset="0"/>
                <a:cs typeface="MS Shell Dlg 2"/>
              </a:rPr>
              <a:t> &lt; 1, immediate=false);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urier New,courier"/>
                <a:ea typeface="Times New Roman" pitchFamily="18" charset="0"/>
                <a:cs typeface="MS Shell Dlg 2"/>
              </a:rPr>
              <a:t>end 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,courier"/>
                <a:ea typeface="Times New Roman" pitchFamily="18" charset="0"/>
                <a:cs typeface="MS Shell Dlg 2"/>
              </a:rPr>
              <a:t>StateMachine1;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Line Callout 2 5"/>
          <p:cNvSpPr/>
          <p:nvPr/>
        </p:nvSpPr>
        <p:spPr>
          <a:xfrm>
            <a:off x="4067944" y="1988840"/>
            <a:ext cx="2016224" cy="1296144"/>
          </a:xfrm>
          <a:prstGeom prst="borderCallout2">
            <a:avLst>
              <a:gd name="adj1" fmla="val 34428"/>
              <a:gd name="adj2" fmla="val 1196"/>
              <a:gd name="adj3" fmla="val 42266"/>
              <a:gd name="adj4" fmla="val -19186"/>
              <a:gd name="adj5" fmla="val 57629"/>
              <a:gd name="adj6" fmla="val -67052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Line Callout 2 6"/>
          <p:cNvSpPr/>
          <p:nvPr/>
        </p:nvSpPr>
        <p:spPr>
          <a:xfrm>
            <a:off x="4067944" y="3501008"/>
            <a:ext cx="2016224" cy="1296144"/>
          </a:xfrm>
          <a:prstGeom prst="borderCallout2">
            <a:avLst>
              <a:gd name="adj1" fmla="val 21690"/>
              <a:gd name="adj2" fmla="val 566"/>
              <a:gd name="adj3" fmla="val 29528"/>
              <a:gd name="adj4" fmla="val -22966"/>
              <a:gd name="adj5" fmla="val 44891"/>
              <a:gd name="adj6" fmla="val -70831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2019300" y="1698841"/>
            <a:ext cx="1943100" cy="3691020"/>
          </a:xfrm>
          <a:custGeom>
            <a:avLst/>
            <a:gdLst>
              <a:gd name="connsiteX0" fmla="*/ 0 w 1943100"/>
              <a:gd name="connsiteY0" fmla="*/ 334433 h 3699933"/>
              <a:gd name="connsiteX1" fmla="*/ 1168400 w 1943100"/>
              <a:gd name="connsiteY1" fmla="*/ 474133 h 3699933"/>
              <a:gd name="connsiteX2" fmla="*/ 1371600 w 1943100"/>
              <a:gd name="connsiteY2" fmla="*/ 3179233 h 3699933"/>
              <a:gd name="connsiteX3" fmla="*/ 1943100 w 1943100"/>
              <a:gd name="connsiteY3" fmla="*/ 3598333 h 3699933"/>
              <a:gd name="connsiteX0" fmla="*/ 0 w 1943100"/>
              <a:gd name="connsiteY0" fmla="*/ 333160 h 3691020"/>
              <a:gd name="connsiteX1" fmla="*/ 1168400 w 1943100"/>
              <a:gd name="connsiteY1" fmla="*/ 472860 h 3691020"/>
              <a:gd name="connsiteX2" fmla="*/ 1400572 w 1943100"/>
              <a:gd name="connsiteY2" fmla="*/ 3170320 h 3691020"/>
              <a:gd name="connsiteX3" fmla="*/ 1943100 w 1943100"/>
              <a:gd name="connsiteY3" fmla="*/ 3597060 h 3691020"/>
              <a:gd name="connsiteX0" fmla="*/ 0 w 1943100"/>
              <a:gd name="connsiteY0" fmla="*/ 333160 h 3691020"/>
              <a:gd name="connsiteX1" fmla="*/ 1168400 w 1943100"/>
              <a:gd name="connsiteY1" fmla="*/ 472860 h 3691020"/>
              <a:gd name="connsiteX2" fmla="*/ 1400572 w 1943100"/>
              <a:gd name="connsiteY2" fmla="*/ 3170320 h 3691020"/>
              <a:gd name="connsiteX3" fmla="*/ 1943100 w 1943100"/>
              <a:gd name="connsiteY3" fmla="*/ 3597060 h 3691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43100" h="3691020">
                <a:moveTo>
                  <a:pt x="0" y="333160"/>
                </a:moveTo>
                <a:cubicBezTo>
                  <a:pt x="469900" y="165943"/>
                  <a:pt x="934971" y="0"/>
                  <a:pt x="1168400" y="472860"/>
                </a:cubicBezTo>
                <a:cubicBezTo>
                  <a:pt x="1401829" y="945720"/>
                  <a:pt x="1271455" y="2649620"/>
                  <a:pt x="1400572" y="3170320"/>
                </a:cubicBezTo>
                <a:cubicBezTo>
                  <a:pt x="1529689" y="3691020"/>
                  <a:pt x="1722404" y="3629852"/>
                  <a:pt x="1943100" y="359706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2006600" y="3126317"/>
            <a:ext cx="1968500" cy="2453216"/>
          </a:xfrm>
          <a:custGeom>
            <a:avLst/>
            <a:gdLst>
              <a:gd name="connsiteX0" fmla="*/ 0 w 1968500"/>
              <a:gd name="connsiteY0" fmla="*/ 213783 h 2453216"/>
              <a:gd name="connsiteX1" fmla="*/ 825500 w 1968500"/>
              <a:gd name="connsiteY1" fmla="*/ 315383 h 2453216"/>
              <a:gd name="connsiteX2" fmla="*/ 1041400 w 1968500"/>
              <a:gd name="connsiteY2" fmla="*/ 2106083 h 2453216"/>
              <a:gd name="connsiteX3" fmla="*/ 1968500 w 1968500"/>
              <a:gd name="connsiteY3" fmla="*/ 2398183 h 24532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68500" h="2453216">
                <a:moveTo>
                  <a:pt x="0" y="213783"/>
                </a:moveTo>
                <a:cubicBezTo>
                  <a:pt x="325966" y="106891"/>
                  <a:pt x="651933" y="0"/>
                  <a:pt x="825500" y="315383"/>
                </a:cubicBezTo>
                <a:cubicBezTo>
                  <a:pt x="999067" y="630766"/>
                  <a:pt x="850900" y="1758950"/>
                  <a:pt x="1041400" y="2106083"/>
                </a:cubicBezTo>
                <a:cubicBezTo>
                  <a:pt x="1231900" y="2453216"/>
                  <a:pt x="1600200" y="2425699"/>
                  <a:pt x="1968500" y="2398183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981200" y="4669367"/>
            <a:ext cx="1943100" cy="1143000"/>
          </a:xfrm>
          <a:custGeom>
            <a:avLst/>
            <a:gdLst>
              <a:gd name="connsiteX0" fmla="*/ 0 w 1943100"/>
              <a:gd name="connsiteY0" fmla="*/ 55033 h 1143000"/>
              <a:gd name="connsiteX1" fmla="*/ 457200 w 1943100"/>
              <a:gd name="connsiteY1" fmla="*/ 156633 h 1143000"/>
              <a:gd name="connsiteX2" fmla="*/ 762000 w 1943100"/>
              <a:gd name="connsiteY2" fmla="*/ 994833 h 1143000"/>
              <a:gd name="connsiteX3" fmla="*/ 1943100 w 1943100"/>
              <a:gd name="connsiteY3" fmla="*/ 1045633 h 1143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43100" h="1143000">
                <a:moveTo>
                  <a:pt x="0" y="55033"/>
                </a:moveTo>
                <a:cubicBezTo>
                  <a:pt x="165100" y="27516"/>
                  <a:pt x="330200" y="0"/>
                  <a:pt x="457200" y="156633"/>
                </a:cubicBezTo>
                <a:cubicBezTo>
                  <a:pt x="584200" y="313266"/>
                  <a:pt x="514350" y="846666"/>
                  <a:pt x="762000" y="994833"/>
                </a:cubicBezTo>
                <a:cubicBezTo>
                  <a:pt x="1009650" y="1143000"/>
                  <a:pt x="1476375" y="1094316"/>
                  <a:pt x="1943100" y="1045633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  <p:bldP spid="10" grpId="0" animBg="1"/>
      <p:bldP spid="11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Merging Variable 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124744"/>
            <a:ext cx="8151812" cy="5112568"/>
          </a:xfrm>
        </p:spPr>
        <p:txBody>
          <a:bodyPr/>
          <a:lstStyle/>
          <a:p>
            <a:r>
              <a:rPr lang="en-US" dirty="0" smtClean="0"/>
              <a:t>An </a:t>
            </a:r>
            <a:r>
              <a:rPr lang="en-US" b="1" dirty="0" smtClean="0"/>
              <a:t>outer output</a:t>
            </a:r>
            <a:r>
              <a:rPr lang="en-US" dirty="0" smtClean="0"/>
              <a:t> declaration means that the equations have access to the corresponding variable declared </a:t>
            </a:r>
            <a:r>
              <a:rPr lang="en-US" b="1" dirty="0" smtClean="0"/>
              <a:t>inner</a:t>
            </a:r>
            <a:r>
              <a:rPr lang="en-US" dirty="0" smtClean="0"/>
              <a:t>.</a:t>
            </a:r>
          </a:p>
          <a:p>
            <a:r>
              <a:rPr lang="en-US" dirty="0" smtClean="0"/>
              <a:t>Needed to maintain the </a:t>
            </a:r>
            <a:r>
              <a:rPr lang="en-US" dirty="0" smtClean="0">
                <a:solidFill>
                  <a:srgbClr val="FF0000"/>
                </a:solidFill>
              </a:rPr>
              <a:t>single assignment </a:t>
            </a:r>
            <a:r>
              <a:rPr lang="en-US" dirty="0" smtClean="0"/>
              <a:t>rule.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Multiple definitions </a:t>
            </a:r>
            <a:r>
              <a:rPr lang="en-US" dirty="0" smtClean="0"/>
              <a:t>of such outer variables in different mutually exclusive states of one state machine need to be </a:t>
            </a:r>
            <a:r>
              <a:rPr lang="en-US" dirty="0" smtClean="0">
                <a:solidFill>
                  <a:srgbClr val="FF0000"/>
                </a:solidFill>
              </a:rPr>
              <a:t>merged</a:t>
            </a:r>
            <a:r>
              <a:rPr lang="en-US" dirty="0" smtClean="0"/>
              <a:t>. </a:t>
            </a:r>
          </a:p>
          <a:p>
            <a:r>
              <a:rPr lang="en-US" dirty="0" smtClean="0"/>
              <a:t>In each state, the outer output variables (</a:t>
            </a:r>
            <a:r>
              <a:rPr lang="en-US" dirty="0" err="1" smtClean="0"/>
              <a:t>v</a:t>
            </a:r>
            <a:r>
              <a:rPr lang="en-US" baseline="-25000" dirty="0" err="1" smtClean="0"/>
              <a:t>j</a:t>
            </a:r>
            <a:r>
              <a:rPr lang="en-US" dirty="0" smtClean="0"/>
              <a:t>) are solved for (</a:t>
            </a:r>
            <a:r>
              <a:rPr lang="en-US" dirty="0" err="1" smtClean="0"/>
              <a:t>expr</a:t>
            </a:r>
            <a:r>
              <a:rPr lang="en-US" baseline="-25000" dirty="0" err="1" smtClean="0"/>
              <a:t>j</a:t>
            </a:r>
            <a:r>
              <a:rPr lang="en-US" dirty="0" smtClean="0"/>
              <a:t>) and, for each such variable, a single definition is automatically formed:</a:t>
            </a:r>
          </a:p>
          <a:p>
            <a:r>
              <a:rPr lang="en-US" dirty="0" smtClean="0"/>
              <a:t>v := </a:t>
            </a:r>
            <a:r>
              <a:rPr lang="en-US" b="1" dirty="0" smtClean="0"/>
              <a:t>if</a:t>
            </a:r>
            <a:r>
              <a:rPr lang="en-US" dirty="0" smtClean="0"/>
              <a:t> </a:t>
            </a:r>
            <a:r>
              <a:rPr lang="en-US" dirty="0" err="1" smtClean="0"/>
              <a:t>activeState</a:t>
            </a:r>
            <a:r>
              <a:rPr lang="en-US" dirty="0" smtClean="0"/>
              <a:t>(state</a:t>
            </a:r>
            <a:r>
              <a:rPr lang="en-US" baseline="-25000" dirty="0" smtClean="0"/>
              <a:t>1</a:t>
            </a:r>
            <a:r>
              <a:rPr lang="en-US" dirty="0" smtClean="0"/>
              <a:t>) </a:t>
            </a:r>
            <a:r>
              <a:rPr lang="en-US" b="1" dirty="0" smtClean="0"/>
              <a:t>then</a:t>
            </a:r>
            <a:r>
              <a:rPr lang="en-US" dirty="0" smtClean="0"/>
              <a:t> expr</a:t>
            </a:r>
            <a:r>
              <a:rPr lang="en-US" baseline="-25000" dirty="0" smtClean="0"/>
              <a:t>1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       </a:t>
            </a:r>
            <a:r>
              <a:rPr lang="en-US" b="1" dirty="0" err="1" smtClean="0"/>
              <a:t>elseif</a:t>
            </a:r>
            <a:r>
              <a:rPr lang="en-US" dirty="0" smtClean="0"/>
              <a:t> </a:t>
            </a:r>
            <a:r>
              <a:rPr lang="en-US" dirty="0" err="1" smtClean="0"/>
              <a:t>activeState</a:t>
            </a:r>
            <a:r>
              <a:rPr lang="en-US" dirty="0" smtClean="0"/>
              <a:t>(state</a:t>
            </a:r>
            <a:r>
              <a:rPr lang="en-US" baseline="-25000" dirty="0" smtClean="0"/>
              <a:t>2</a:t>
            </a:r>
            <a:r>
              <a:rPr lang="en-US" dirty="0" smtClean="0"/>
              <a:t>) </a:t>
            </a:r>
            <a:r>
              <a:rPr lang="en-US" b="1" dirty="0" smtClean="0"/>
              <a:t>then</a:t>
            </a:r>
            <a:r>
              <a:rPr lang="en-US" dirty="0" smtClean="0"/>
              <a:t> expr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       </a:t>
            </a:r>
            <a:r>
              <a:rPr lang="en-US" b="1" dirty="0" err="1" smtClean="0"/>
              <a:t>elseif</a:t>
            </a:r>
            <a:r>
              <a:rPr lang="en-US" dirty="0" smtClean="0"/>
              <a:t> … </a:t>
            </a:r>
            <a:r>
              <a:rPr lang="en-US" b="1" dirty="0" smtClean="0"/>
              <a:t>else</a:t>
            </a:r>
            <a:r>
              <a:rPr lang="en-US" dirty="0" smtClean="0"/>
              <a:t> last(v)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r>
              <a:rPr lang="en-US" b="1" dirty="0" smtClean="0"/>
              <a:t>last</a:t>
            </a:r>
            <a:r>
              <a:rPr lang="en-US" dirty="0" smtClean="0"/>
              <a:t>() is a special internal semantic operator returning its input. It is just used to mark for the sorting that the incidence of its argument should be ignored.</a:t>
            </a:r>
          </a:p>
          <a:p>
            <a:r>
              <a:rPr lang="en-US" dirty="0" smtClean="0"/>
              <a:t>A start value must be given to the variable if not assigned in the initial state.</a:t>
            </a:r>
          </a:p>
          <a:p>
            <a:r>
              <a:rPr lang="en-US" dirty="0" smtClean="0"/>
              <a:t>Such a newly created assignment equation might be merged on higher levels in nested state machines.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Defining</a:t>
            </a:r>
            <a:r>
              <a:rPr lang="sv-SE" dirty="0" smtClean="0"/>
              <a:t> a State </a:t>
            </a:r>
            <a:r>
              <a:rPr lang="sv-SE" dirty="0" err="1" smtClean="0"/>
              <a:t>machine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052736"/>
            <a:ext cx="8151812" cy="4648200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transition(from, to, condition, immediate, reset, synchronize, priority)</a:t>
            </a:r>
            <a:endParaRPr lang="sv-SE" b="1" dirty="0" smtClean="0"/>
          </a:p>
          <a:p>
            <a:r>
              <a:rPr lang="en-US" sz="1600" dirty="0" smtClean="0"/>
              <a:t>This operator defines a transition from instance “from” to instance “to”. The “from” and “to” instances become states of a state machine. </a:t>
            </a:r>
          </a:p>
          <a:p>
            <a:r>
              <a:rPr lang="en-US" sz="1600" dirty="0" smtClean="0"/>
              <a:t>The transition fires when condition = true if immediate = true (this is called an “</a:t>
            </a:r>
            <a:r>
              <a:rPr lang="en-US" sz="1600" dirty="0" smtClean="0">
                <a:solidFill>
                  <a:srgbClr val="FF0000"/>
                </a:solidFill>
              </a:rPr>
              <a:t>immediate transition</a:t>
            </a:r>
            <a:r>
              <a:rPr lang="en-US" sz="1600" dirty="0" smtClean="0"/>
              <a:t>”) or previous(condition) when immediate = false (this is called a “</a:t>
            </a:r>
            <a:r>
              <a:rPr lang="en-US" sz="1600" dirty="0" smtClean="0">
                <a:solidFill>
                  <a:srgbClr val="FF0000"/>
                </a:solidFill>
              </a:rPr>
              <a:t>delayed transition</a:t>
            </a:r>
            <a:r>
              <a:rPr lang="en-US" sz="1600" dirty="0" smtClean="0"/>
              <a:t>”). </a:t>
            </a:r>
          </a:p>
          <a:p>
            <a:r>
              <a:rPr lang="en-US" sz="1600" dirty="0" smtClean="0"/>
              <a:t>If </a:t>
            </a:r>
            <a:r>
              <a:rPr lang="en-US" sz="1600" dirty="0" smtClean="0">
                <a:solidFill>
                  <a:srgbClr val="FF0000"/>
                </a:solidFill>
              </a:rPr>
              <a:t>reset</a:t>
            </a:r>
            <a:r>
              <a:rPr lang="en-US" sz="1600" dirty="0" smtClean="0"/>
              <a:t> = true, the states of the target state are reinitialized, i.e. state machines are restarted in initial state and state variables are reset to their start values. </a:t>
            </a:r>
          </a:p>
          <a:p>
            <a:r>
              <a:rPr lang="en-US" sz="1600" dirty="0" smtClean="0"/>
              <a:t>If </a:t>
            </a:r>
            <a:r>
              <a:rPr lang="en-US" sz="1600" dirty="0" smtClean="0">
                <a:solidFill>
                  <a:srgbClr val="FF0000"/>
                </a:solidFill>
              </a:rPr>
              <a:t>synchronize</a:t>
            </a:r>
            <a:r>
              <a:rPr lang="en-US" sz="1600" dirty="0" smtClean="0"/>
              <a:t> = true, the transition is disabled until all state machines within the from-state have reached the final states, i.e. states without outgoing transitions.</a:t>
            </a:r>
            <a:r>
              <a:rPr lang="en-US" dirty="0" smtClean="0"/>
              <a:t> </a:t>
            </a:r>
          </a:p>
          <a:p>
            <a:endParaRPr lang="en-US" sz="1100" dirty="0" smtClean="0"/>
          </a:p>
          <a:p>
            <a:r>
              <a:rPr lang="en-US" sz="1100" dirty="0" smtClean="0"/>
              <a:t>“from” and “to” are block instances and “condition” is a Boolean expression. </a:t>
            </a:r>
          </a:p>
          <a:p>
            <a:r>
              <a:rPr lang="en-US" sz="1100" dirty="0" smtClean="0"/>
              <a:t>“immediate”, “reset”, and “synchronize” (optional) are of type Boolean, have parametric variability and a default of true, true, false respectively. </a:t>
            </a:r>
          </a:p>
          <a:p>
            <a:r>
              <a:rPr lang="en-US" sz="1100" dirty="0" smtClean="0"/>
              <a:t>“priority” (optional) is of type Integer, has parametric variability and a default of 1 (highest priority). Defines the priority of firing when several transitions could fire.</a:t>
            </a:r>
          </a:p>
          <a:p>
            <a:endParaRPr lang="en-US" dirty="0" smtClean="0"/>
          </a:p>
          <a:p>
            <a:pPr>
              <a:buNone/>
            </a:pPr>
            <a:r>
              <a:rPr lang="en-US" b="1" dirty="0" err="1" smtClean="0"/>
              <a:t>initialState</a:t>
            </a:r>
            <a:r>
              <a:rPr lang="en-US" b="1" dirty="0" smtClean="0"/>
              <a:t>(state)</a:t>
            </a:r>
          </a:p>
          <a:p>
            <a:r>
              <a:rPr lang="en-US" sz="1600" dirty="0" smtClean="0">
                <a:ea typeface="Times New Roman"/>
                <a:cs typeface="Times New Roman"/>
              </a:rPr>
              <a:t>The argument “state” is the block instance that is defined to be the initial state of a state machine.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Conditional</a:t>
            </a:r>
            <a:r>
              <a:rPr lang="sv-SE" dirty="0" smtClean="0"/>
              <a:t> Data </a:t>
            </a:r>
            <a:r>
              <a:rPr lang="sv-SE" dirty="0" err="1" smtClean="0"/>
              <a:t>Flows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Alternative to using </a:t>
            </a:r>
            <a:r>
              <a:rPr lang="en-US" b="1" dirty="0" smtClean="0"/>
              <a:t>outer output </a:t>
            </a:r>
            <a:r>
              <a:rPr lang="en-US" dirty="0" smtClean="0"/>
              <a:t>variables is to use conditional data flows.</a:t>
            </a:r>
            <a:endParaRPr lang="en-US" dirty="0"/>
          </a:p>
        </p:txBody>
      </p:sp>
      <p:pic>
        <p:nvPicPr>
          <p:cNvPr id="5" name="Picture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132856"/>
            <a:ext cx="4073491" cy="2900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4459704" y="2060848"/>
            <a:ext cx="4684296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urier New,courier"/>
                <a:ea typeface="Times New Roman" pitchFamily="18" charset="0"/>
                <a:cs typeface="MS Shell Dlg 2"/>
              </a:rPr>
              <a:t>block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,courier"/>
                <a:ea typeface="Times New Roman" pitchFamily="18" charset="0"/>
                <a:cs typeface="MS Shell Dlg 2"/>
              </a:rPr>
              <a:t> Increment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,courier"/>
                <a:ea typeface="Times New Roman" pitchFamily="18" charset="0"/>
                <a:cs typeface="MS Shell Dlg 2"/>
              </a:rPr>
              <a:t>  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urier New,courier"/>
                <a:ea typeface="Times New Roman" pitchFamily="18" charset="0"/>
                <a:cs typeface="MS Shell Dlg 2"/>
              </a:rPr>
              <a:t>extends 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urier New,courier"/>
                <a:ea typeface="Times New Roman" pitchFamily="18" charset="0"/>
                <a:cs typeface="MS Shell Dlg 2"/>
              </a:rPr>
              <a:t>Modelica.Blocks.Interfaces.PartialIntegerSISO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,courier"/>
                <a:ea typeface="Times New Roman" pitchFamily="18" charset="0"/>
                <a:cs typeface="MS Shell Dlg 2"/>
              </a:rPr>
              <a:t>;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,courier"/>
                <a:ea typeface="Times New Roman" pitchFamily="18" charset="0"/>
                <a:cs typeface="MS Shell Dlg 2"/>
              </a:rPr>
              <a:t>  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urier New,courier"/>
                <a:ea typeface="Times New Roman" pitchFamily="18" charset="0"/>
                <a:cs typeface="MS Shell Dlg 2"/>
              </a:rPr>
              <a:t>parameter 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,courier"/>
                <a:ea typeface="Times New Roman" pitchFamily="18" charset="0"/>
                <a:cs typeface="MS Shell Dlg 2"/>
              </a:rPr>
              <a:t>Integer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,courier"/>
                <a:ea typeface="Times New Roman" pitchFamily="18" charset="0"/>
                <a:cs typeface="MS Shell Dlg 2"/>
              </a:rPr>
              <a:t> increment;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urier New,courier"/>
                <a:ea typeface="Times New Roman" pitchFamily="18" charset="0"/>
                <a:cs typeface="MS Shell Dlg 2"/>
              </a:rPr>
              <a:t>equation 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,courier"/>
                <a:ea typeface="Times New Roman" pitchFamily="18" charset="0"/>
                <a:cs typeface="MS Shell Dlg 2"/>
              </a:rPr>
              <a:t>  y = u + increment;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urier New,courier"/>
                <a:ea typeface="Times New Roman" pitchFamily="18" charset="0"/>
                <a:cs typeface="MS Shell Dlg 2"/>
              </a:rPr>
              <a:t>end 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,courier"/>
                <a:ea typeface="Times New Roman" pitchFamily="18" charset="0"/>
                <a:cs typeface="MS Shell Dlg 2"/>
              </a:rPr>
              <a:t>Increment;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4496216" y="3861048"/>
            <a:ext cx="4684296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urier New,courier" charset="0"/>
                <a:ea typeface="Times New Roman" pitchFamily="18" charset="0"/>
                <a:cs typeface="MS Shell Dlg 2" charset="0"/>
              </a:rPr>
              <a:t>block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,courier" charset="0"/>
                <a:ea typeface="Times New Roman" pitchFamily="18" charset="0"/>
                <a:cs typeface="MS Shell Dlg 2" charset="0"/>
              </a:rPr>
              <a:t> 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,courier" charset="0"/>
                <a:ea typeface="Times New Roman" pitchFamily="18" charset="0"/>
                <a:cs typeface="MS Shell Dlg 2" charset="0"/>
              </a:rPr>
              <a:t>Prev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,courier" charset="0"/>
                <a:ea typeface="Times New Roman" pitchFamily="18" charset="0"/>
                <a:cs typeface="MS Shell Dlg 2" charset="0"/>
              </a:rPr>
              <a:t>  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urier New,courier" charset="0"/>
                <a:ea typeface="Times New Roman" pitchFamily="18" charset="0"/>
                <a:cs typeface="MS Shell Dlg 2" charset="0"/>
              </a:rPr>
              <a:t>extends 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urier New,courier" charset="0"/>
                <a:ea typeface="Times New Roman" pitchFamily="18" charset="0"/>
                <a:cs typeface="MS Shell Dlg 2" charset="0"/>
              </a:rPr>
              <a:t>Modelica.Blocks.Interfaces.PartialIntegerSISO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,courier" charset="0"/>
                <a:ea typeface="Times New Roman" pitchFamily="18" charset="0"/>
                <a:cs typeface="MS Shell Dlg 2" charset="0"/>
              </a:rPr>
              <a:t>;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urier New,courier" charset="0"/>
                <a:ea typeface="Times New Roman" pitchFamily="18" charset="0"/>
                <a:cs typeface="MS Shell Dlg 2" charset="0"/>
              </a:rPr>
              <a:t>equation 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,courier" charset="0"/>
                <a:ea typeface="Times New Roman" pitchFamily="18" charset="0"/>
                <a:cs typeface="MS Shell Dlg 2" charset="0"/>
              </a:rPr>
              <a:t>  y =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,courier" charset="0"/>
                <a:ea typeface="Times New Roman" pitchFamily="18" charset="0"/>
                <a:cs typeface="MS Shell Dlg 2" charset="0"/>
              </a:rPr>
              <a:t> previous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,courier" charset="0"/>
                <a:ea typeface="Times New Roman" pitchFamily="18" charset="0"/>
                <a:cs typeface="MS Shell Dlg 2" charset="0"/>
              </a:rPr>
              <a:t>(u);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Courier New,courier" charset="0"/>
              <a:ea typeface="Times New Roman" pitchFamily="18" charset="0"/>
              <a:cs typeface="MS Shell Dlg 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urier New,courier" charset="0"/>
                <a:ea typeface="Times New Roman" pitchFamily="18" charset="0"/>
                <a:cs typeface="MS Shell Dlg 2" charset="0"/>
              </a:rPr>
              <a:t>end 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,courier" charset="0"/>
                <a:ea typeface="Times New Roman" pitchFamily="18" charset="0"/>
                <a:cs typeface="MS Shell Dlg 2" charset="0"/>
              </a:rPr>
              <a:t>Prev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,courier" charset="0"/>
                <a:ea typeface="Times New Roman" pitchFamily="18" charset="0"/>
                <a:cs typeface="MS Shell Dlg 2" charset="0"/>
              </a:rPr>
              <a:t>;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9" name="Line Callout 2 8"/>
          <p:cNvSpPr/>
          <p:nvPr/>
        </p:nvSpPr>
        <p:spPr>
          <a:xfrm>
            <a:off x="3203848" y="5517232"/>
            <a:ext cx="3168352" cy="648072"/>
          </a:xfrm>
          <a:prstGeom prst="borderCallout2">
            <a:avLst>
              <a:gd name="adj1" fmla="val -7575"/>
              <a:gd name="adj2" fmla="val 8563"/>
              <a:gd name="adj3" fmla="val -82113"/>
              <a:gd name="adj4" fmla="val 1414"/>
              <a:gd name="adj5" fmla="val -270532"/>
              <a:gd name="adj6" fmla="val -19587"/>
            </a:avLst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err="1" smtClean="0">
                <a:solidFill>
                  <a:srgbClr val="FF0000"/>
                </a:solidFill>
              </a:rPr>
              <a:t>protected</a:t>
            </a:r>
            <a:r>
              <a:rPr lang="sv-SE" dirty="0" smtClean="0">
                <a:solidFill>
                  <a:srgbClr val="FF0000"/>
                </a:solidFill>
              </a:rPr>
              <a:t> </a:t>
            </a:r>
            <a:r>
              <a:rPr lang="sv-SE" dirty="0" err="1" smtClean="0">
                <a:solidFill>
                  <a:srgbClr val="FF0000"/>
                </a:solidFill>
              </a:rPr>
              <a:t>connector</a:t>
            </a:r>
            <a:r>
              <a:rPr lang="sv-SE" dirty="0" smtClean="0">
                <a:solidFill>
                  <a:srgbClr val="FF0000"/>
                </a:solidFill>
              </a:rPr>
              <a:t> (</a:t>
            </a:r>
            <a:r>
              <a:rPr lang="sv-SE" dirty="0" err="1" smtClean="0">
                <a:solidFill>
                  <a:srgbClr val="FF0000"/>
                </a:solidFill>
              </a:rPr>
              <a:t>node</a:t>
            </a:r>
            <a:r>
              <a:rPr lang="sv-SE" dirty="0" smtClean="0">
                <a:solidFill>
                  <a:srgbClr val="FF0000"/>
                </a:solidFill>
              </a:rPr>
              <a:t>) i 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Merge</a:t>
            </a:r>
            <a:r>
              <a:rPr lang="sv-SE" dirty="0" smtClean="0"/>
              <a:t> of </a:t>
            </a:r>
            <a:r>
              <a:rPr lang="sv-SE" dirty="0" err="1" smtClean="0"/>
              <a:t>Conditional</a:t>
            </a:r>
            <a:r>
              <a:rPr lang="sv-SE" dirty="0" smtClean="0"/>
              <a:t> Data </a:t>
            </a:r>
            <a:r>
              <a:rPr lang="sv-SE" dirty="0" err="1" smtClean="0"/>
              <a:t>Flows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052736"/>
            <a:ext cx="8151812" cy="5184576"/>
          </a:xfrm>
        </p:spPr>
        <p:txBody>
          <a:bodyPr/>
          <a:lstStyle/>
          <a:p>
            <a:r>
              <a:rPr lang="en-US" dirty="0" smtClean="0"/>
              <a:t>It is possible to </a:t>
            </a:r>
            <a:r>
              <a:rPr lang="en-US" dirty="0" smtClean="0">
                <a:solidFill>
                  <a:srgbClr val="FF0000"/>
                </a:solidFill>
              </a:rPr>
              <a:t>connect several outputs to inputs </a:t>
            </a:r>
            <a:r>
              <a:rPr lang="en-US" dirty="0" smtClean="0"/>
              <a:t>if all the outputs come from states of the same state machine.  </a:t>
            </a:r>
          </a:p>
          <a:p>
            <a:pPr>
              <a:buNone/>
            </a:pPr>
            <a:r>
              <a:rPr lang="en-US" dirty="0" smtClean="0"/>
              <a:t>	u</a:t>
            </a:r>
            <a:r>
              <a:rPr lang="en-US" baseline="-25000" dirty="0" smtClean="0"/>
              <a:t>1</a:t>
            </a:r>
            <a:r>
              <a:rPr lang="en-US" dirty="0" smtClean="0"/>
              <a:t> = u</a:t>
            </a:r>
            <a:r>
              <a:rPr lang="en-US" baseline="-25000" dirty="0" smtClean="0"/>
              <a:t>2</a:t>
            </a:r>
            <a:r>
              <a:rPr lang="en-US" dirty="0" smtClean="0"/>
              <a:t> = … = </a:t>
            </a:r>
            <a:r>
              <a:rPr lang="en-US" dirty="0" smtClean="0">
                <a:solidFill>
                  <a:srgbClr val="FF0000"/>
                </a:solidFill>
              </a:rPr>
              <a:t>y</a:t>
            </a:r>
            <a:r>
              <a:rPr lang="en-US" baseline="-25000" dirty="0" smtClean="0">
                <a:solidFill>
                  <a:srgbClr val="FF0000"/>
                </a:solidFill>
              </a:rPr>
              <a:t>1</a:t>
            </a:r>
            <a:r>
              <a:rPr lang="en-US" dirty="0" smtClean="0">
                <a:solidFill>
                  <a:srgbClr val="FF0000"/>
                </a:solidFill>
              </a:rPr>
              <a:t> = y</a:t>
            </a:r>
            <a:r>
              <a:rPr lang="en-US" baseline="-25000" dirty="0" smtClean="0">
                <a:solidFill>
                  <a:srgbClr val="FF0000"/>
                </a:solidFill>
              </a:rPr>
              <a:t>2</a:t>
            </a:r>
            <a:r>
              <a:rPr lang="en-US" dirty="0" smtClean="0">
                <a:solidFill>
                  <a:srgbClr val="FF0000"/>
                </a:solidFill>
              </a:rPr>
              <a:t> = …</a:t>
            </a:r>
          </a:p>
          <a:p>
            <a:pPr>
              <a:buNone/>
            </a:pPr>
            <a:r>
              <a:rPr lang="en-US" dirty="0" smtClean="0"/>
              <a:t>	with </a:t>
            </a:r>
            <a:r>
              <a:rPr lang="en-US" dirty="0" err="1" smtClean="0"/>
              <a:t>u</a:t>
            </a:r>
            <a:r>
              <a:rPr lang="en-US" baseline="-25000" dirty="0" err="1" smtClean="0"/>
              <a:t>i</a:t>
            </a:r>
            <a:r>
              <a:rPr lang="en-US" dirty="0" smtClean="0"/>
              <a:t> inputs and </a:t>
            </a:r>
            <a:r>
              <a:rPr lang="en-US" dirty="0" err="1" smtClean="0"/>
              <a:t>y</a:t>
            </a:r>
            <a:r>
              <a:rPr lang="en-US" baseline="-25000" dirty="0" err="1" smtClean="0"/>
              <a:t>i</a:t>
            </a:r>
            <a:r>
              <a:rPr lang="en-US" dirty="0" smtClean="0"/>
              <a:t> outputs. </a:t>
            </a:r>
          </a:p>
          <a:p>
            <a:r>
              <a:rPr lang="en-US" dirty="0" smtClean="0"/>
              <a:t>Let variable v represent the signal flow and rewrite the equation above as a set of equations for </a:t>
            </a:r>
            <a:r>
              <a:rPr lang="en-US" dirty="0" err="1" smtClean="0"/>
              <a:t>u</a:t>
            </a:r>
            <a:r>
              <a:rPr lang="en-US" baseline="-25000" dirty="0" err="1" smtClean="0"/>
              <a:t>i</a:t>
            </a:r>
            <a:r>
              <a:rPr lang="en-US" dirty="0" smtClean="0"/>
              <a:t> and a set of assignment equations for v: </a:t>
            </a:r>
          </a:p>
          <a:p>
            <a:r>
              <a:rPr lang="en-US" dirty="0" smtClean="0"/>
              <a:t>v := </a:t>
            </a:r>
            <a:r>
              <a:rPr lang="en-US" b="1" dirty="0" smtClean="0"/>
              <a:t>if</a:t>
            </a:r>
            <a:r>
              <a:rPr lang="en-US" dirty="0" smtClean="0"/>
              <a:t> </a:t>
            </a:r>
            <a:r>
              <a:rPr lang="en-US" dirty="0" err="1" smtClean="0"/>
              <a:t>activeState</a:t>
            </a:r>
            <a:r>
              <a:rPr lang="en-US" dirty="0" smtClean="0"/>
              <a:t>(state</a:t>
            </a:r>
            <a:r>
              <a:rPr lang="en-US" baseline="-25000" dirty="0" smtClean="0"/>
              <a:t>1</a:t>
            </a:r>
            <a:r>
              <a:rPr lang="en-US" dirty="0" smtClean="0"/>
              <a:t>) </a:t>
            </a:r>
            <a:r>
              <a:rPr lang="en-US" b="1" dirty="0" smtClean="0"/>
              <a:t>then</a:t>
            </a:r>
            <a:r>
              <a:rPr lang="en-US" dirty="0" smtClean="0"/>
              <a:t> y</a:t>
            </a:r>
            <a:r>
              <a:rPr lang="en-US" baseline="-25000" dirty="0" smtClean="0"/>
              <a:t>1</a:t>
            </a:r>
            <a:r>
              <a:rPr lang="en-US" dirty="0" smtClean="0"/>
              <a:t> </a:t>
            </a:r>
            <a:r>
              <a:rPr lang="en-US" b="1" dirty="0" smtClean="0"/>
              <a:t>else</a:t>
            </a:r>
            <a:r>
              <a:rPr lang="en-US" dirty="0" smtClean="0"/>
              <a:t> last(v);</a:t>
            </a:r>
            <a:br>
              <a:rPr lang="en-US" dirty="0" smtClean="0"/>
            </a:br>
            <a:r>
              <a:rPr lang="en-US" dirty="0" smtClean="0"/>
              <a:t>v := </a:t>
            </a:r>
            <a:r>
              <a:rPr lang="en-US" b="1" dirty="0" smtClean="0"/>
              <a:t>if</a:t>
            </a:r>
            <a:r>
              <a:rPr lang="en-US" dirty="0" smtClean="0"/>
              <a:t> </a:t>
            </a:r>
            <a:r>
              <a:rPr lang="en-US" dirty="0" err="1" smtClean="0"/>
              <a:t>activeState</a:t>
            </a:r>
            <a:r>
              <a:rPr lang="en-US" dirty="0" smtClean="0"/>
              <a:t>(state</a:t>
            </a:r>
            <a:r>
              <a:rPr lang="en-US" baseline="-25000" dirty="0" smtClean="0"/>
              <a:t>2</a:t>
            </a:r>
            <a:r>
              <a:rPr lang="en-US" dirty="0" smtClean="0"/>
              <a:t>) </a:t>
            </a:r>
            <a:r>
              <a:rPr lang="en-US" b="1" dirty="0" smtClean="0"/>
              <a:t>then</a:t>
            </a:r>
            <a:r>
              <a:rPr lang="en-US" dirty="0" smtClean="0"/>
              <a:t> y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b="1" dirty="0" smtClean="0"/>
              <a:t>else</a:t>
            </a:r>
            <a:r>
              <a:rPr lang="en-US" dirty="0" smtClean="0"/>
              <a:t> last(v);</a:t>
            </a:r>
            <a:br>
              <a:rPr lang="en-US" dirty="0" smtClean="0"/>
            </a:br>
            <a:r>
              <a:rPr lang="en-US" dirty="0" smtClean="0"/>
              <a:t>…</a:t>
            </a:r>
            <a:br>
              <a:rPr lang="en-US" dirty="0" smtClean="0"/>
            </a:br>
            <a:r>
              <a:rPr lang="en-US" dirty="0" smtClean="0"/>
              <a:t>u</a:t>
            </a:r>
            <a:r>
              <a:rPr lang="en-US" baseline="-25000" dirty="0" smtClean="0"/>
              <a:t>1</a:t>
            </a:r>
            <a:r>
              <a:rPr lang="en-US" dirty="0" smtClean="0"/>
              <a:t> = v</a:t>
            </a:r>
            <a:br>
              <a:rPr lang="en-US" dirty="0" smtClean="0"/>
            </a:br>
            <a:r>
              <a:rPr lang="en-US" dirty="0" smtClean="0"/>
              <a:t>u</a:t>
            </a:r>
            <a:r>
              <a:rPr lang="en-US" baseline="-25000" dirty="0" smtClean="0"/>
              <a:t>2</a:t>
            </a:r>
            <a:r>
              <a:rPr lang="en-US" dirty="0" smtClean="0"/>
              <a:t> = v</a:t>
            </a:r>
            <a:br>
              <a:rPr lang="en-US" dirty="0" smtClean="0"/>
            </a:br>
            <a:r>
              <a:rPr lang="en-US" dirty="0" smtClean="0"/>
              <a:t>…</a:t>
            </a:r>
          </a:p>
          <a:p>
            <a:r>
              <a:rPr lang="en-US" dirty="0" smtClean="0"/>
              <a:t>The </a:t>
            </a:r>
            <a:r>
              <a:rPr lang="en-US" dirty="0" smtClean="0">
                <a:solidFill>
                  <a:srgbClr val="FF0000"/>
                </a:solidFill>
              </a:rPr>
              <a:t>merge</a:t>
            </a:r>
            <a:r>
              <a:rPr lang="en-US" dirty="0" smtClean="0"/>
              <a:t> of the definitions of v is then made as described previously:</a:t>
            </a:r>
          </a:p>
          <a:p>
            <a:pPr>
              <a:buNone/>
            </a:pPr>
            <a:r>
              <a:rPr lang="en-US" dirty="0" smtClean="0"/>
              <a:t>	v = </a:t>
            </a:r>
            <a:r>
              <a:rPr lang="en-US" b="1" dirty="0" smtClean="0"/>
              <a:t>if</a:t>
            </a:r>
            <a:r>
              <a:rPr lang="en-US" dirty="0" smtClean="0"/>
              <a:t> </a:t>
            </a:r>
            <a:r>
              <a:rPr lang="en-US" dirty="0" err="1" smtClean="0"/>
              <a:t>activeState</a:t>
            </a:r>
            <a:r>
              <a:rPr lang="en-US" dirty="0" smtClean="0"/>
              <a:t>(state</a:t>
            </a:r>
            <a:r>
              <a:rPr lang="en-US" baseline="-25000" dirty="0" smtClean="0"/>
              <a:t>1</a:t>
            </a:r>
            <a:r>
              <a:rPr lang="en-US" dirty="0" smtClean="0"/>
              <a:t>) </a:t>
            </a:r>
            <a:r>
              <a:rPr lang="en-US" b="1" dirty="0" smtClean="0"/>
              <a:t>then</a:t>
            </a:r>
            <a:r>
              <a:rPr lang="en-US" dirty="0" smtClean="0"/>
              <a:t> y</a:t>
            </a:r>
            <a:r>
              <a:rPr lang="en-US" baseline="-25000" dirty="0" smtClean="0"/>
              <a:t>1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	        </a:t>
            </a:r>
            <a:r>
              <a:rPr lang="en-US" b="1" dirty="0" err="1" smtClean="0"/>
              <a:t>elseif</a:t>
            </a:r>
            <a:r>
              <a:rPr lang="en-US" dirty="0" smtClean="0"/>
              <a:t> </a:t>
            </a:r>
            <a:r>
              <a:rPr lang="en-US" dirty="0" err="1" smtClean="0"/>
              <a:t>activeState</a:t>
            </a:r>
            <a:r>
              <a:rPr lang="en-US" dirty="0" smtClean="0"/>
              <a:t>(state</a:t>
            </a:r>
            <a:r>
              <a:rPr lang="en-US" baseline="-25000" dirty="0" smtClean="0"/>
              <a:t>2</a:t>
            </a:r>
            <a:r>
              <a:rPr lang="en-US" dirty="0" smtClean="0"/>
              <a:t>) </a:t>
            </a:r>
            <a:r>
              <a:rPr lang="en-US" b="1" dirty="0" smtClean="0"/>
              <a:t>then</a:t>
            </a:r>
            <a:r>
              <a:rPr lang="en-US" dirty="0" smtClean="0"/>
              <a:t> y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        </a:t>
            </a:r>
            <a:r>
              <a:rPr lang="en-US" b="1" dirty="0" err="1" smtClean="0"/>
              <a:t>elseif</a:t>
            </a:r>
            <a:r>
              <a:rPr lang="en-US" dirty="0" smtClean="0"/>
              <a:t> … </a:t>
            </a:r>
            <a:r>
              <a:rPr lang="en-US" b="1" dirty="0" smtClean="0"/>
              <a:t>else</a:t>
            </a:r>
            <a:r>
              <a:rPr lang="en-US" dirty="0" smtClean="0"/>
              <a:t> last(v)</a:t>
            </a:r>
            <a:br>
              <a:rPr lang="en-US" dirty="0" smtClean="0"/>
            </a:br>
            <a:r>
              <a:rPr lang="en-US" dirty="0" smtClean="0"/>
              <a:t>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Hierarchical </a:t>
            </a:r>
            <a:br>
              <a:rPr lang="en-US" dirty="0" smtClean="0"/>
            </a:br>
            <a:r>
              <a:rPr lang="en-US" dirty="0" smtClean="0"/>
              <a:t>State Machine Example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07924" y="116632"/>
            <a:ext cx="4828572" cy="6638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ounded Rectangle 4"/>
          <p:cNvSpPr/>
          <p:nvPr/>
        </p:nvSpPr>
        <p:spPr>
          <a:xfrm>
            <a:off x="4283968" y="991745"/>
            <a:ext cx="1584176" cy="144016"/>
          </a:xfrm>
          <a:prstGeom prst="round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4716016" y="1844824"/>
            <a:ext cx="1368152" cy="144016"/>
          </a:xfrm>
          <a:prstGeom prst="round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4716016" y="2852936"/>
            <a:ext cx="1368152" cy="144016"/>
          </a:xfrm>
          <a:prstGeom prst="round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5364088" y="6021288"/>
            <a:ext cx="1440160" cy="144016"/>
          </a:xfrm>
          <a:prstGeom prst="round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7020272" y="1916832"/>
            <a:ext cx="1296144" cy="144016"/>
          </a:xfrm>
          <a:prstGeom prst="round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4283968" y="260648"/>
            <a:ext cx="1440160" cy="144016"/>
          </a:xfrm>
          <a:prstGeom prst="round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4427984" y="404664"/>
            <a:ext cx="288032" cy="576064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4499992" y="1124744"/>
            <a:ext cx="360040" cy="72008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499992" y="1124744"/>
            <a:ext cx="360040" cy="1728192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499992" y="1124744"/>
            <a:ext cx="2664296" cy="792088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Freeform 21"/>
          <p:cNvSpPr/>
          <p:nvPr/>
        </p:nvSpPr>
        <p:spPr>
          <a:xfrm>
            <a:off x="3942014" y="261141"/>
            <a:ext cx="1577437" cy="5743052"/>
          </a:xfrm>
          <a:custGeom>
            <a:avLst/>
            <a:gdLst>
              <a:gd name="connsiteX0" fmla="*/ 396607 w 1498294"/>
              <a:gd name="connsiteY0" fmla="*/ 519629 h 6883706"/>
              <a:gd name="connsiteX1" fmla="*/ 33050 w 1498294"/>
              <a:gd name="connsiteY1" fmla="*/ 916236 h 6883706"/>
              <a:gd name="connsiteX2" fmla="*/ 594910 w 1498294"/>
              <a:gd name="connsiteY2" fmla="*/ 6017046 h 6883706"/>
              <a:gd name="connsiteX3" fmla="*/ 1487277 w 1498294"/>
              <a:gd name="connsiteY3" fmla="*/ 6116198 h 6883706"/>
              <a:gd name="connsiteX4" fmla="*/ 1487277 w 1498294"/>
              <a:gd name="connsiteY4" fmla="*/ 6116198 h 6883706"/>
              <a:gd name="connsiteX5" fmla="*/ 1498294 w 1498294"/>
              <a:gd name="connsiteY5" fmla="*/ 6105181 h 6883706"/>
              <a:gd name="connsiteX0" fmla="*/ 394904 w 1496591"/>
              <a:gd name="connsiteY0" fmla="*/ 544125 h 6908202"/>
              <a:gd name="connsiteX1" fmla="*/ 405124 w 1496591"/>
              <a:gd name="connsiteY1" fmla="*/ 397149 h 6908202"/>
              <a:gd name="connsiteX2" fmla="*/ 31347 w 1496591"/>
              <a:gd name="connsiteY2" fmla="*/ 940732 h 6908202"/>
              <a:gd name="connsiteX3" fmla="*/ 593207 w 1496591"/>
              <a:gd name="connsiteY3" fmla="*/ 6041542 h 6908202"/>
              <a:gd name="connsiteX4" fmla="*/ 1485574 w 1496591"/>
              <a:gd name="connsiteY4" fmla="*/ 6140694 h 6908202"/>
              <a:gd name="connsiteX5" fmla="*/ 1485574 w 1496591"/>
              <a:gd name="connsiteY5" fmla="*/ 6140694 h 6908202"/>
              <a:gd name="connsiteX6" fmla="*/ 1496591 w 1496591"/>
              <a:gd name="connsiteY6" fmla="*/ 6129677 h 6908202"/>
              <a:gd name="connsiteX0" fmla="*/ 842461 w 1944148"/>
              <a:gd name="connsiteY0" fmla="*/ 532124 h 6896201"/>
              <a:gd name="connsiteX1" fmla="*/ 60593 w 1944148"/>
              <a:gd name="connsiteY1" fmla="*/ 457156 h 6896201"/>
              <a:gd name="connsiteX2" fmla="*/ 478904 w 1944148"/>
              <a:gd name="connsiteY2" fmla="*/ 928731 h 6896201"/>
              <a:gd name="connsiteX3" fmla="*/ 1040764 w 1944148"/>
              <a:gd name="connsiteY3" fmla="*/ 6029541 h 6896201"/>
              <a:gd name="connsiteX4" fmla="*/ 1933131 w 1944148"/>
              <a:gd name="connsiteY4" fmla="*/ 6128693 h 6896201"/>
              <a:gd name="connsiteX5" fmla="*/ 1933131 w 1944148"/>
              <a:gd name="connsiteY5" fmla="*/ 6128693 h 6896201"/>
              <a:gd name="connsiteX6" fmla="*/ 1944148 w 1944148"/>
              <a:gd name="connsiteY6" fmla="*/ 6117676 h 6896201"/>
              <a:gd name="connsiteX0" fmla="*/ 396607 w 1498294"/>
              <a:gd name="connsiteY0" fmla="*/ 519629 h 6883706"/>
              <a:gd name="connsiteX1" fmla="*/ 33050 w 1498294"/>
              <a:gd name="connsiteY1" fmla="*/ 916236 h 6883706"/>
              <a:gd name="connsiteX2" fmla="*/ 594910 w 1498294"/>
              <a:gd name="connsiteY2" fmla="*/ 6017046 h 6883706"/>
              <a:gd name="connsiteX3" fmla="*/ 1487277 w 1498294"/>
              <a:gd name="connsiteY3" fmla="*/ 6116198 h 6883706"/>
              <a:gd name="connsiteX4" fmla="*/ 1487277 w 1498294"/>
              <a:gd name="connsiteY4" fmla="*/ 6116198 h 6883706"/>
              <a:gd name="connsiteX5" fmla="*/ 1498294 w 1498294"/>
              <a:gd name="connsiteY5" fmla="*/ 6105181 h 6883706"/>
              <a:gd name="connsiteX0" fmla="*/ 382870 w 1484557"/>
              <a:gd name="connsiteY0" fmla="*/ 199117 h 6509776"/>
              <a:gd name="connsiteX1" fmla="*/ 33050 w 1484557"/>
              <a:gd name="connsiteY1" fmla="*/ 916236 h 6509776"/>
              <a:gd name="connsiteX2" fmla="*/ 581173 w 1484557"/>
              <a:gd name="connsiteY2" fmla="*/ 5696534 h 6509776"/>
              <a:gd name="connsiteX3" fmla="*/ 1473540 w 1484557"/>
              <a:gd name="connsiteY3" fmla="*/ 5795686 h 6509776"/>
              <a:gd name="connsiteX4" fmla="*/ 1473540 w 1484557"/>
              <a:gd name="connsiteY4" fmla="*/ 5795686 h 6509776"/>
              <a:gd name="connsiteX5" fmla="*/ 1484557 w 1484557"/>
              <a:gd name="connsiteY5" fmla="*/ 5784669 h 6509776"/>
              <a:gd name="connsiteX0" fmla="*/ 375526 w 1477213"/>
              <a:gd name="connsiteY0" fmla="*/ 146483 h 6141340"/>
              <a:gd name="connsiteX1" fmla="*/ 25706 w 1477213"/>
              <a:gd name="connsiteY1" fmla="*/ 863602 h 6141340"/>
              <a:gd name="connsiteX2" fmla="*/ 529762 w 1477213"/>
              <a:gd name="connsiteY2" fmla="*/ 5328098 h 6141340"/>
              <a:gd name="connsiteX3" fmla="*/ 1466196 w 1477213"/>
              <a:gd name="connsiteY3" fmla="*/ 5743052 h 6141340"/>
              <a:gd name="connsiteX4" fmla="*/ 1466196 w 1477213"/>
              <a:gd name="connsiteY4" fmla="*/ 5743052 h 6141340"/>
              <a:gd name="connsiteX5" fmla="*/ 1477213 w 1477213"/>
              <a:gd name="connsiteY5" fmla="*/ 5732035 h 6141340"/>
              <a:gd name="connsiteX0" fmla="*/ 375526 w 1477213"/>
              <a:gd name="connsiteY0" fmla="*/ 146483 h 5940475"/>
              <a:gd name="connsiteX1" fmla="*/ 25706 w 1477213"/>
              <a:gd name="connsiteY1" fmla="*/ 863602 h 5940475"/>
              <a:gd name="connsiteX2" fmla="*/ 529762 w 1477213"/>
              <a:gd name="connsiteY2" fmla="*/ 5328098 h 5940475"/>
              <a:gd name="connsiteX3" fmla="*/ 1466196 w 1477213"/>
              <a:gd name="connsiteY3" fmla="*/ 5743052 h 5940475"/>
              <a:gd name="connsiteX4" fmla="*/ 1466196 w 1477213"/>
              <a:gd name="connsiteY4" fmla="*/ 5743052 h 5940475"/>
              <a:gd name="connsiteX5" fmla="*/ 1477213 w 1477213"/>
              <a:gd name="connsiteY5" fmla="*/ 5732035 h 5940475"/>
              <a:gd name="connsiteX0" fmla="*/ 375526 w 1477213"/>
              <a:gd name="connsiteY0" fmla="*/ 146483 h 5743052"/>
              <a:gd name="connsiteX1" fmla="*/ 25706 w 1477213"/>
              <a:gd name="connsiteY1" fmla="*/ 863602 h 5743052"/>
              <a:gd name="connsiteX2" fmla="*/ 529762 w 1477213"/>
              <a:gd name="connsiteY2" fmla="*/ 5328098 h 5743052"/>
              <a:gd name="connsiteX3" fmla="*/ 1466196 w 1477213"/>
              <a:gd name="connsiteY3" fmla="*/ 5743052 h 5743052"/>
              <a:gd name="connsiteX4" fmla="*/ 1466196 w 1477213"/>
              <a:gd name="connsiteY4" fmla="*/ 5743052 h 5743052"/>
              <a:gd name="connsiteX5" fmla="*/ 1477213 w 1477213"/>
              <a:gd name="connsiteY5" fmla="*/ 5732035 h 5743052"/>
              <a:gd name="connsiteX0" fmla="*/ 475750 w 1577437"/>
              <a:gd name="connsiteY0" fmla="*/ 146483 h 5743052"/>
              <a:gd name="connsiteX1" fmla="*/ 125930 w 1577437"/>
              <a:gd name="connsiteY1" fmla="*/ 863602 h 5743052"/>
              <a:gd name="connsiteX2" fmla="*/ 629986 w 1577437"/>
              <a:gd name="connsiteY2" fmla="*/ 5328098 h 5743052"/>
              <a:gd name="connsiteX3" fmla="*/ 1566420 w 1577437"/>
              <a:gd name="connsiteY3" fmla="*/ 5743052 h 5743052"/>
              <a:gd name="connsiteX4" fmla="*/ 1566420 w 1577437"/>
              <a:gd name="connsiteY4" fmla="*/ 5743052 h 5743052"/>
              <a:gd name="connsiteX5" fmla="*/ 1577437 w 1577437"/>
              <a:gd name="connsiteY5" fmla="*/ 5732035 h 57430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77437" h="5743052">
                <a:moveTo>
                  <a:pt x="475750" y="146483"/>
                </a:moveTo>
                <a:cubicBezTo>
                  <a:pt x="400009" y="229110"/>
                  <a:pt x="100224" y="0"/>
                  <a:pt x="125930" y="863602"/>
                </a:cubicBezTo>
                <a:cubicBezTo>
                  <a:pt x="151636" y="1727204"/>
                  <a:pt x="0" y="4868488"/>
                  <a:pt x="629986" y="5328098"/>
                </a:cubicBezTo>
                <a:cubicBezTo>
                  <a:pt x="1168650" y="5707356"/>
                  <a:pt x="1410348" y="5673893"/>
                  <a:pt x="1566420" y="5743052"/>
                </a:cubicBezTo>
                <a:lnTo>
                  <a:pt x="1566420" y="5743052"/>
                </a:lnTo>
                <a:lnTo>
                  <a:pt x="1577437" y="5732035"/>
                </a:lnTo>
              </a:path>
            </a:pathLst>
          </a:cu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179512" y="1268760"/>
            <a:ext cx="3888432" cy="4827240"/>
          </a:xfrm>
        </p:spPr>
        <p:txBody>
          <a:bodyPr/>
          <a:lstStyle/>
          <a:p>
            <a:r>
              <a:rPr lang="en-US" dirty="0" err="1" smtClean="0"/>
              <a:t>stateA</a:t>
            </a:r>
            <a:r>
              <a:rPr lang="en-US" dirty="0" smtClean="0"/>
              <a:t> declares v as ‘</a:t>
            </a:r>
            <a:r>
              <a:rPr lang="en-US" dirty="0" smtClean="0">
                <a:solidFill>
                  <a:srgbClr val="FF0000"/>
                </a:solidFill>
              </a:rPr>
              <a:t>outer output</a:t>
            </a:r>
            <a:r>
              <a:rPr lang="en-US" dirty="0" smtClean="0"/>
              <a:t>’.</a:t>
            </a:r>
          </a:p>
          <a:p>
            <a:r>
              <a:rPr lang="en-US" dirty="0" smtClean="0"/>
              <a:t>state1 is on an intermediate level and declares v as ‘</a:t>
            </a:r>
            <a:r>
              <a:rPr lang="en-US" dirty="0" smtClean="0">
                <a:solidFill>
                  <a:srgbClr val="FF0000"/>
                </a:solidFill>
              </a:rPr>
              <a:t>inner outer output</a:t>
            </a:r>
            <a:r>
              <a:rPr lang="en-US" dirty="0" smtClean="0"/>
              <a:t>’, i.e. matches lower level outer v by being inner and also matches higher level inner v by being outer. </a:t>
            </a:r>
          </a:p>
          <a:p>
            <a:r>
              <a:rPr lang="en-US" dirty="0" smtClean="0"/>
              <a:t>The top level declares v as </a:t>
            </a:r>
            <a:r>
              <a:rPr lang="en-US" dirty="0" smtClean="0">
                <a:solidFill>
                  <a:srgbClr val="FF0000"/>
                </a:solidFill>
              </a:rPr>
              <a:t>inner</a:t>
            </a:r>
            <a:r>
              <a:rPr lang="en-US" dirty="0" smtClean="0"/>
              <a:t> and gives the start value.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pic>
        <p:nvPicPr>
          <p:cNvPr id="27" name="Picture 26"/>
          <p:cNvPicPr/>
          <p:nvPr/>
        </p:nvPicPr>
        <p:blipFill>
          <a:blip r:embed="rId3" cstate="print"/>
          <a:srcRect l="7732"/>
          <a:stretch>
            <a:fillRect/>
          </a:stretch>
        </p:blipFill>
        <p:spPr bwMode="auto">
          <a:xfrm>
            <a:off x="683568" y="4005064"/>
            <a:ext cx="3001584" cy="2337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8" grpId="0" animBg="1"/>
      <p:bldP spid="9" grpId="0" animBg="1"/>
      <p:bldP spid="10" grpId="0" animBg="1"/>
      <p:bldP spid="10" grpId="1" animBg="1"/>
      <p:bldP spid="11" grpId="0" animBg="1"/>
      <p:bldP spid="12" grpId="0" animBg="1"/>
      <p:bldP spid="12" grpId="1" animBg="1"/>
      <p:bldP spid="22" grpId="0" animBg="1"/>
      <p:bldP spid="22" grpId="1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Reset and Synchronize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07924" y="116632"/>
            <a:ext cx="4828572" cy="6638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323528" y="1268760"/>
            <a:ext cx="3744416" cy="4827240"/>
          </a:xfrm>
        </p:spPr>
        <p:txBody>
          <a:bodyPr/>
          <a:lstStyle/>
          <a:p>
            <a:pPr lvl="0"/>
            <a:r>
              <a:rPr lang="en-US" dirty="0" smtClean="0"/>
              <a:t>count is defined with a start value in state1. It is </a:t>
            </a:r>
            <a:r>
              <a:rPr lang="en-US" dirty="0" smtClean="0">
                <a:solidFill>
                  <a:srgbClr val="FF0000"/>
                </a:solidFill>
              </a:rPr>
              <a:t>reset</a:t>
            </a:r>
            <a:r>
              <a:rPr lang="en-US" dirty="0" smtClean="0"/>
              <a:t> when a reset transition (v&gt;=20) is made to state1.</a:t>
            </a:r>
          </a:p>
          <a:p>
            <a:pPr lvl="0"/>
            <a:r>
              <a:rPr lang="en-US" dirty="0" err="1" smtClean="0"/>
              <a:t>stateY</a:t>
            </a:r>
            <a:r>
              <a:rPr lang="en-US" dirty="0" smtClean="0"/>
              <a:t> declares a local counter j. It is </a:t>
            </a:r>
            <a:r>
              <a:rPr lang="en-US" dirty="0" smtClean="0">
                <a:solidFill>
                  <a:srgbClr val="FF0000"/>
                </a:solidFill>
              </a:rPr>
              <a:t>reset</a:t>
            </a:r>
            <a:r>
              <a:rPr lang="en-US" dirty="0" smtClean="0"/>
              <a:t> at start and as a consequence of the reset transition (v&gt;=20) from state2 to state1. </a:t>
            </a:r>
          </a:p>
          <a:p>
            <a:pPr lvl="0"/>
            <a:r>
              <a:rPr lang="en-US" dirty="0" smtClean="0"/>
              <a:t>The </a:t>
            </a:r>
            <a:r>
              <a:rPr lang="en-US" dirty="0" smtClean="0">
                <a:solidFill>
                  <a:srgbClr val="FF0000"/>
                </a:solidFill>
              </a:rPr>
              <a:t>reset</a:t>
            </a:r>
            <a:r>
              <a:rPr lang="en-US" dirty="0" smtClean="0"/>
              <a:t> of j is </a:t>
            </a:r>
            <a:r>
              <a:rPr lang="en-US" dirty="0" smtClean="0">
                <a:solidFill>
                  <a:srgbClr val="FF0000"/>
                </a:solidFill>
              </a:rPr>
              <a:t>deferred</a:t>
            </a:r>
            <a:r>
              <a:rPr lang="en-US" dirty="0" smtClean="0"/>
              <a:t> until </a:t>
            </a:r>
            <a:r>
              <a:rPr lang="en-US" dirty="0" err="1" smtClean="0"/>
              <a:t>stateY</a:t>
            </a:r>
            <a:r>
              <a:rPr lang="en-US" dirty="0" smtClean="0"/>
              <a:t> is entered by transition (</a:t>
            </a:r>
            <a:r>
              <a:rPr lang="en-US" dirty="0" err="1" smtClean="0"/>
              <a:t>stateX.i</a:t>
            </a:r>
            <a:r>
              <a:rPr lang="en-US" dirty="0" smtClean="0"/>
              <a:t>&gt;20) although this transition is not a reset transition.</a:t>
            </a:r>
          </a:p>
          <a:p>
            <a:pPr lvl="0"/>
            <a:r>
              <a:rPr lang="en-US" dirty="0" smtClean="0">
                <a:solidFill>
                  <a:srgbClr val="FF0000"/>
                </a:solidFill>
              </a:rPr>
              <a:t>Synchronizing</a:t>
            </a:r>
            <a:r>
              <a:rPr lang="en-US" dirty="0" smtClean="0"/>
              <a:t> the exit from the two parallel state machines of state1 is done by using a synchronized transition.</a:t>
            </a:r>
          </a:p>
          <a:p>
            <a:endParaRPr lang="en-US" dirty="0"/>
          </a:p>
        </p:txBody>
      </p:sp>
      <p:cxnSp>
        <p:nvCxnSpPr>
          <p:cNvPr id="20" name="Straight Connector 19"/>
          <p:cNvCxnSpPr/>
          <p:nvPr/>
        </p:nvCxnSpPr>
        <p:spPr>
          <a:xfrm flipV="1">
            <a:off x="3635896" y="5445224"/>
            <a:ext cx="2016224" cy="288032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7236296" y="5229200"/>
            <a:ext cx="288032" cy="216024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7596336" y="3212976"/>
            <a:ext cx="288032" cy="216024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ounded Rectangle 24"/>
          <p:cNvSpPr/>
          <p:nvPr/>
        </p:nvSpPr>
        <p:spPr>
          <a:xfrm>
            <a:off x="7020272" y="3739066"/>
            <a:ext cx="1296144" cy="144016"/>
          </a:xfrm>
          <a:prstGeom prst="round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25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4157176"/>
            <a:ext cx="3352800" cy="260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2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Hybrid Automata (Modelica 3.2-, 2006)</a:t>
            </a:r>
            <a:endParaRPr lang="en-US" dirty="0"/>
          </a:p>
        </p:txBody>
      </p:sp>
      <p:graphicFrame>
        <p:nvGraphicFramePr>
          <p:cNvPr id="812035" name="Object 3"/>
          <p:cNvGraphicFramePr>
            <a:graphicFrameLocks noChangeAspect="1"/>
          </p:cNvGraphicFramePr>
          <p:nvPr>
            <p:ph sz="half" idx="1"/>
          </p:nvPr>
        </p:nvGraphicFramePr>
        <p:xfrm>
          <a:off x="5372100" y="1568450"/>
          <a:ext cx="3641725" cy="4665663"/>
        </p:xfrm>
        <a:graphic>
          <a:graphicData uri="http://schemas.openxmlformats.org/presentationml/2006/ole">
            <p:oleObj spid="_x0000_s1026" name="Document" r:id="rId4" imgW="3740310" imgH="4791501" progId="Word.Document.8">
              <p:embed/>
            </p:oleObj>
          </a:graphicData>
        </a:graphic>
      </p:graphicFrame>
      <p:sp>
        <p:nvSpPr>
          <p:cNvPr id="812036" name="Oval 4"/>
          <p:cNvSpPr>
            <a:spLocks noChangeArrowheads="1"/>
          </p:cNvSpPr>
          <p:nvPr/>
        </p:nvSpPr>
        <p:spPr bwMode="auto">
          <a:xfrm>
            <a:off x="771525" y="1789113"/>
            <a:ext cx="1079500" cy="7048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graphicFrame>
        <p:nvGraphicFramePr>
          <p:cNvPr id="812037" name="Object 5"/>
          <p:cNvGraphicFramePr>
            <a:graphicFrameLocks noChangeAspect="1"/>
          </p:cNvGraphicFramePr>
          <p:nvPr>
            <p:ph sz="half" idx="2"/>
          </p:nvPr>
        </p:nvGraphicFramePr>
        <p:xfrm>
          <a:off x="973138" y="2009775"/>
          <a:ext cx="661987" cy="357188"/>
        </p:xfrm>
        <a:graphic>
          <a:graphicData uri="http://schemas.openxmlformats.org/presentationml/2006/ole">
            <p:oleObj spid="_x0000_s1027" name="Equation" r:id="rId5" imgW="330120" imgH="177480" progId="">
              <p:embed/>
            </p:oleObj>
          </a:graphicData>
        </a:graphic>
      </p:graphicFrame>
      <p:sp>
        <p:nvSpPr>
          <p:cNvPr id="812038" name="Oval 6"/>
          <p:cNvSpPr>
            <a:spLocks noChangeArrowheads="1"/>
          </p:cNvSpPr>
          <p:nvPr/>
        </p:nvSpPr>
        <p:spPr bwMode="auto">
          <a:xfrm>
            <a:off x="3148013" y="1789113"/>
            <a:ext cx="1079500" cy="7048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graphicFrame>
        <p:nvGraphicFramePr>
          <p:cNvPr id="812039" name="Object 7"/>
          <p:cNvGraphicFramePr>
            <a:graphicFrameLocks noChangeAspect="1"/>
          </p:cNvGraphicFramePr>
          <p:nvPr/>
        </p:nvGraphicFramePr>
        <p:xfrm>
          <a:off x="3324225" y="2009775"/>
          <a:ext cx="712788" cy="357188"/>
        </p:xfrm>
        <a:graphic>
          <a:graphicData uri="http://schemas.openxmlformats.org/presentationml/2006/ole">
            <p:oleObj spid="_x0000_s1028" name="Equation" r:id="rId6" imgW="355320" imgH="177480" progId="">
              <p:embed/>
            </p:oleObj>
          </a:graphicData>
        </a:graphic>
      </p:graphicFrame>
      <p:sp>
        <p:nvSpPr>
          <p:cNvPr id="812040" name="Oval 8"/>
          <p:cNvSpPr>
            <a:spLocks noChangeArrowheads="1"/>
          </p:cNvSpPr>
          <p:nvPr/>
        </p:nvSpPr>
        <p:spPr bwMode="auto">
          <a:xfrm>
            <a:off x="1866900" y="3514725"/>
            <a:ext cx="1079500" cy="7048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graphicFrame>
        <p:nvGraphicFramePr>
          <p:cNvPr id="812041" name="Object 9"/>
          <p:cNvGraphicFramePr>
            <a:graphicFrameLocks noChangeAspect="1"/>
          </p:cNvGraphicFramePr>
          <p:nvPr/>
        </p:nvGraphicFramePr>
        <p:xfrm>
          <a:off x="1954213" y="3709988"/>
          <a:ext cx="890587" cy="357187"/>
        </p:xfrm>
        <a:graphic>
          <a:graphicData uri="http://schemas.openxmlformats.org/presentationml/2006/ole">
            <p:oleObj spid="_x0000_s1029" name="Equation" r:id="rId7" imgW="444240" imgH="177480" progId="">
              <p:embed/>
            </p:oleObj>
          </a:graphicData>
        </a:graphic>
      </p:graphicFrame>
      <p:sp>
        <p:nvSpPr>
          <p:cNvPr id="812042" name="Freeform 10"/>
          <p:cNvSpPr>
            <a:spLocks/>
          </p:cNvSpPr>
          <p:nvPr/>
        </p:nvSpPr>
        <p:spPr bwMode="auto">
          <a:xfrm>
            <a:off x="1563688" y="1503363"/>
            <a:ext cx="1728787" cy="287337"/>
          </a:xfrm>
          <a:custGeom>
            <a:avLst/>
            <a:gdLst/>
            <a:ahLst/>
            <a:cxnLst>
              <a:cxn ang="0">
                <a:pos x="1044" y="233"/>
              </a:cxn>
              <a:cxn ang="0">
                <a:pos x="590" y="7"/>
              </a:cxn>
              <a:cxn ang="0">
                <a:pos x="0" y="188"/>
              </a:cxn>
            </a:cxnLst>
            <a:rect l="0" t="0" r="r" b="b"/>
            <a:pathLst>
              <a:path w="1044" h="233">
                <a:moveTo>
                  <a:pt x="1044" y="233"/>
                </a:moveTo>
                <a:cubicBezTo>
                  <a:pt x="904" y="123"/>
                  <a:pt x="764" y="14"/>
                  <a:pt x="590" y="7"/>
                </a:cubicBezTo>
                <a:cubicBezTo>
                  <a:pt x="416" y="0"/>
                  <a:pt x="98" y="158"/>
                  <a:pt x="0" y="18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aphicFrame>
        <p:nvGraphicFramePr>
          <p:cNvPr id="812043" name="Object 11"/>
          <p:cNvGraphicFramePr>
            <a:graphicFrameLocks noChangeAspect="1"/>
          </p:cNvGraphicFramePr>
          <p:nvPr/>
        </p:nvGraphicFramePr>
        <p:xfrm>
          <a:off x="1838325" y="1125538"/>
          <a:ext cx="1238250" cy="306387"/>
        </p:xfrm>
        <a:graphic>
          <a:graphicData uri="http://schemas.openxmlformats.org/presentationml/2006/ole">
            <p:oleObj spid="_x0000_s1030" name="Equation" r:id="rId8" imgW="825480" imgH="203040" progId="">
              <p:embed/>
            </p:oleObj>
          </a:graphicData>
        </a:graphic>
      </p:graphicFrame>
      <p:sp>
        <p:nvSpPr>
          <p:cNvPr id="812044" name="Line 12"/>
          <p:cNvSpPr>
            <a:spLocks noChangeShapeType="1"/>
          </p:cNvSpPr>
          <p:nvPr/>
        </p:nvSpPr>
        <p:spPr bwMode="auto">
          <a:xfrm>
            <a:off x="1979613" y="2149475"/>
            <a:ext cx="1079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12045" name="Line 13"/>
          <p:cNvSpPr>
            <a:spLocks noChangeShapeType="1"/>
          </p:cNvSpPr>
          <p:nvPr/>
        </p:nvSpPr>
        <p:spPr bwMode="auto">
          <a:xfrm>
            <a:off x="1563688" y="2582863"/>
            <a:ext cx="576262" cy="8651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12046" name="Line 14"/>
          <p:cNvSpPr>
            <a:spLocks noChangeShapeType="1"/>
          </p:cNvSpPr>
          <p:nvPr/>
        </p:nvSpPr>
        <p:spPr bwMode="auto">
          <a:xfrm flipV="1">
            <a:off x="2787650" y="2582863"/>
            <a:ext cx="647700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aphicFrame>
        <p:nvGraphicFramePr>
          <p:cNvPr id="812047" name="Object 15"/>
          <p:cNvGraphicFramePr>
            <a:graphicFrameLocks noChangeAspect="1"/>
          </p:cNvGraphicFramePr>
          <p:nvPr/>
        </p:nvGraphicFramePr>
        <p:xfrm>
          <a:off x="3219450" y="3016250"/>
          <a:ext cx="1712913" cy="306388"/>
        </p:xfrm>
        <a:graphic>
          <a:graphicData uri="http://schemas.openxmlformats.org/presentationml/2006/ole">
            <p:oleObj spid="_x0000_s1031" name="Equation" r:id="rId9" imgW="1143000" imgH="203040" progId="">
              <p:embed/>
            </p:oleObj>
          </a:graphicData>
        </a:graphic>
      </p:graphicFrame>
      <p:graphicFrame>
        <p:nvGraphicFramePr>
          <p:cNvPr id="812048" name="Object 16"/>
          <p:cNvGraphicFramePr>
            <a:graphicFrameLocks noChangeAspect="1"/>
          </p:cNvGraphicFramePr>
          <p:nvPr/>
        </p:nvGraphicFramePr>
        <p:xfrm>
          <a:off x="334963" y="3016250"/>
          <a:ext cx="1579562" cy="306388"/>
        </p:xfrm>
        <a:graphic>
          <a:graphicData uri="http://schemas.openxmlformats.org/presentationml/2006/ole">
            <p:oleObj spid="_x0000_s1032" name="Equation" r:id="rId10" imgW="1054080" imgH="203040" progId="">
              <p:embed/>
            </p:oleObj>
          </a:graphicData>
        </a:graphic>
      </p:graphicFrame>
      <p:graphicFrame>
        <p:nvGraphicFramePr>
          <p:cNvPr id="812049" name="Object 17"/>
          <p:cNvGraphicFramePr>
            <a:graphicFrameLocks noChangeAspect="1"/>
          </p:cNvGraphicFramePr>
          <p:nvPr/>
        </p:nvGraphicFramePr>
        <p:xfrm>
          <a:off x="2381250" y="1838325"/>
          <a:ext cx="190500" cy="211138"/>
        </p:xfrm>
        <a:graphic>
          <a:graphicData uri="http://schemas.openxmlformats.org/presentationml/2006/ole">
            <p:oleObj spid="_x0000_s1033" name="Equation" r:id="rId11" imgW="126720" imgH="139680" progId="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836712"/>
            <a:ext cx="8151812" cy="4648200"/>
          </a:xfrm>
        </p:spPr>
        <p:txBody>
          <a:bodyPr/>
          <a:lstStyle/>
          <a:p>
            <a:r>
              <a:rPr lang="en-US" dirty="0" smtClean="0"/>
              <a:t>Why synchronous features in Modelica 3.3?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467544" y="1272952"/>
            <a:ext cx="4572000" cy="310854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dirty="0" smtClean="0">
                <a:solidFill>
                  <a:srgbClr val="0000FF"/>
                </a:solidFill>
                <a:latin typeface="Courier New,courier"/>
              </a:rPr>
              <a:t>model</a:t>
            </a:r>
            <a:r>
              <a:rPr lang="en-US" sz="1400" dirty="0" smtClean="0">
                <a:latin typeface="Courier New,courier"/>
              </a:rPr>
              <a:t> Asynchronous_Modelica32</a:t>
            </a:r>
            <a:endParaRPr lang="en-US" sz="1400" dirty="0" smtClean="0">
              <a:latin typeface="MS Shell Dlg 2"/>
            </a:endParaRPr>
          </a:p>
          <a:p>
            <a:r>
              <a:rPr lang="en-US" sz="1400" dirty="0" smtClean="0">
                <a:latin typeface="Courier New,courier"/>
              </a:rPr>
              <a:t>  </a:t>
            </a:r>
            <a:r>
              <a:rPr lang="en-US" sz="1400" dirty="0" smtClean="0">
                <a:solidFill>
                  <a:srgbClr val="FF0000"/>
                </a:solidFill>
                <a:latin typeface="Courier New,courier"/>
              </a:rPr>
              <a:t>Real</a:t>
            </a:r>
            <a:r>
              <a:rPr lang="en-US" sz="1400" dirty="0" smtClean="0">
                <a:latin typeface="Courier New,courier"/>
              </a:rPr>
              <a:t> x(start=0,fixed=true), </a:t>
            </a:r>
            <a:br>
              <a:rPr lang="en-US" sz="1400" dirty="0" smtClean="0">
                <a:latin typeface="Courier New,courier"/>
              </a:rPr>
            </a:br>
            <a:r>
              <a:rPr lang="en-US" sz="1400" dirty="0" smtClean="0">
                <a:latin typeface="Courier New,courier"/>
              </a:rPr>
              <a:t>    y(start=0,fixed=true), z;</a:t>
            </a:r>
            <a:endParaRPr lang="en-US" sz="1400" dirty="0" smtClean="0">
              <a:latin typeface="MS Shell Dlg 2"/>
            </a:endParaRPr>
          </a:p>
          <a:p>
            <a:r>
              <a:rPr lang="en-US" sz="1400" dirty="0" smtClean="0">
                <a:solidFill>
                  <a:srgbClr val="0000FF"/>
                </a:solidFill>
                <a:latin typeface="Courier New,courier"/>
              </a:rPr>
              <a:t>equation </a:t>
            </a:r>
            <a:endParaRPr lang="en-US" sz="1400" dirty="0" smtClean="0">
              <a:latin typeface="MS Shell Dlg 2"/>
            </a:endParaRPr>
          </a:p>
          <a:p>
            <a:r>
              <a:rPr lang="en-US" sz="1400" dirty="0" smtClean="0">
                <a:latin typeface="Courier New,courier"/>
              </a:rPr>
              <a:t>  </a:t>
            </a:r>
            <a:r>
              <a:rPr lang="en-US" sz="1400" dirty="0" smtClean="0">
                <a:solidFill>
                  <a:srgbClr val="0000FF"/>
                </a:solidFill>
                <a:latin typeface="Courier New,courier"/>
              </a:rPr>
              <a:t>when </a:t>
            </a:r>
            <a:r>
              <a:rPr lang="en-US" sz="1400" dirty="0" smtClean="0">
                <a:solidFill>
                  <a:srgbClr val="FF0000"/>
                </a:solidFill>
                <a:latin typeface="Courier New,courier"/>
              </a:rPr>
              <a:t>sample</a:t>
            </a:r>
            <a:r>
              <a:rPr lang="en-US" sz="1400" dirty="0" smtClean="0">
                <a:latin typeface="Courier New,courier"/>
              </a:rPr>
              <a:t>(0,0.33)</a:t>
            </a:r>
            <a:r>
              <a:rPr lang="en-US" sz="1400" dirty="0" smtClean="0">
                <a:solidFill>
                  <a:srgbClr val="0000FF"/>
                </a:solidFill>
                <a:latin typeface="Courier New,courier"/>
              </a:rPr>
              <a:t> then</a:t>
            </a:r>
            <a:endParaRPr lang="en-US" sz="1400" dirty="0" smtClean="0">
              <a:latin typeface="MS Shell Dlg 2"/>
            </a:endParaRPr>
          </a:p>
          <a:p>
            <a:r>
              <a:rPr lang="en-US" sz="1400" dirty="0" smtClean="0">
                <a:latin typeface="Courier New,courier"/>
              </a:rPr>
              <a:t>    x =</a:t>
            </a:r>
            <a:r>
              <a:rPr lang="en-US" sz="1400" dirty="0" smtClean="0">
                <a:solidFill>
                  <a:srgbClr val="FF0000"/>
                </a:solidFill>
                <a:latin typeface="Courier New,courier"/>
              </a:rPr>
              <a:t> pre</a:t>
            </a:r>
            <a:r>
              <a:rPr lang="en-US" sz="1400" dirty="0" smtClean="0">
                <a:latin typeface="Courier New,courier"/>
              </a:rPr>
              <a:t>(x)+1;</a:t>
            </a:r>
            <a:endParaRPr lang="en-US" sz="1400" dirty="0" smtClean="0">
              <a:latin typeface="MS Shell Dlg 2"/>
            </a:endParaRPr>
          </a:p>
          <a:p>
            <a:r>
              <a:rPr lang="en-US" sz="1400" dirty="0" smtClean="0">
                <a:latin typeface="Courier New,courier"/>
              </a:rPr>
              <a:t>  </a:t>
            </a:r>
            <a:r>
              <a:rPr lang="en-US" sz="1400" dirty="0" smtClean="0">
                <a:solidFill>
                  <a:srgbClr val="0000FF"/>
                </a:solidFill>
                <a:latin typeface="Courier New,courier"/>
              </a:rPr>
              <a:t>end when</a:t>
            </a:r>
            <a:r>
              <a:rPr lang="en-US" sz="1400" dirty="0" smtClean="0">
                <a:latin typeface="Courier New,courier"/>
              </a:rPr>
              <a:t>;</a:t>
            </a:r>
            <a:endParaRPr lang="en-US" sz="1400" dirty="0" smtClean="0">
              <a:latin typeface="MS Shell Dlg 2"/>
            </a:endParaRPr>
          </a:p>
          <a:p>
            <a:r>
              <a:rPr lang="en-US" sz="1400" dirty="0" smtClean="0">
                <a:latin typeface="Courier New,courier"/>
              </a:rPr>
              <a:t>  </a:t>
            </a:r>
            <a:r>
              <a:rPr lang="en-US" sz="1400" dirty="0" smtClean="0">
                <a:solidFill>
                  <a:srgbClr val="0000FF"/>
                </a:solidFill>
                <a:latin typeface="Courier New,courier"/>
              </a:rPr>
              <a:t>when </a:t>
            </a:r>
            <a:r>
              <a:rPr lang="en-US" sz="1400" dirty="0" smtClean="0">
                <a:solidFill>
                  <a:srgbClr val="FF0000"/>
                </a:solidFill>
                <a:latin typeface="Courier New,courier"/>
              </a:rPr>
              <a:t>sample</a:t>
            </a:r>
            <a:r>
              <a:rPr lang="en-US" sz="1400" dirty="0" smtClean="0">
                <a:latin typeface="Courier New,courier"/>
              </a:rPr>
              <a:t>(0,1/3)</a:t>
            </a:r>
            <a:r>
              <a:rPr lang="en-US" sz="1400" dirty="0" smtClean="0">
                <a:solidFill>
                  <a:srgbClr val="0000FF"/>
                </a:solidFill>
                <a:latin typeface="Courier New,courier"/>
              </a:rPr>
              <a:t> then</a:t>
            </a:r>
            <a:endParaRPr lang="en-US" sz="1400" dirty="0" smtClean="0">
              <a:latin typeface="MS Shell Dlg 2"/>
            </a:endParaRPr>
          </a:p>
          <a:p>
            <a:r>
              <a:rPr lang="en-US" sz="1400" dirty="0" smtClean="0">
                <a:latin typeface="Courier New,courier"/>
              </a:rPr>
              <a:t>    y =</a:t>
            </a:r>
            <a:r>
              <a:rPr lang="en-US" sz="1400" dirty="0" smtClean="0">
                <a:solidFill>
                  <a:srgbClr val="FF0000"/>
                </a:solidFill>
                <a:latin typeface="Courier New,courier"/>
              </a:rPr>
              <a:t> pre</a:t>
            </a:r>
            <a:r>
              <a:rPr lang="en-US" sz="1400" dirty="0" smtClean="0">
                <a:latin typeface="Courier New,courier"/>
              </a:rPr>
              <a:t>(y)+1;</a:t>
            </a:r>
            <a:endParaRPr lang="en-US" sz="1400" dirty="0" smtClean="0">
              <a:latin typeface="MS Shell Dlg 2"/>
            </a:endParaRPr>
          </a:p>
          <a:p>
            <a:r>
              <a:rPr lang="en-US" sz="1400" dirty="0" smtClean="0">
                <a:latin typeface="Courier New,courier"/>
              </a:rPr>
              <a:t>  </a:t>
            </a:r>
            <a:r>
              <a:rPr lang="en-US" sz="1400" dirty="0" smtClean="0">
                <a:solidFill>
                  <a:srgbClr val="0000FF"/>
                </a:solidFill>
                <a:latin typeface="Courier New,courier"/>
              </a:rPr>
              <a:t>end when</a:t>
            </a:r>
            <a:r>
              <a:rPr lang="en-US" sz="1400" dirty="0" smtClean="0">
                <a:latin typeface="Courier New,courier"/>
              </a:rPr>
              <a:t>;</a:t>
            </a:r>
          </a:p>
          <a:p>
            <a:r>
              <a:rPr lang="en-US" sz="1400" dirty="0" smtClean="0">
                <a:latin typeface="Courier New,courier"/>
              </a:rPr>
              <a:t>  z = x-y;</a:t>
            </a:r>
            <a:endParaRPr lang="en-US" sz="1400" dirty="0" smtClean="0">
              <a:latin typeface="MS Shell Dlg 2"/>
            </a:endParaRPr>
          </a:p>
          <a:p>
            <a:r>
              <a:rPr lang="en-US" sz="1400" dirty="0" smtClean="0">
                <a:solidFill>
                  <a:srgbClr val="0000FF"/>
                </a:solidFill>
                <a:latin typeface="Courier New,courier"/>
              </a:rPr>
              <a:t>end </a:t>
            </a:r>
            <a:r>
              <a:rPr lang="en-US" sz="1400" dirty="0" smtClean="0">
                <a:latin typeface="Courier New,courier"/>
              </a:rPr>
              <a:t>Asynchronous_Modelica32;</a:t>
            </a:r>
            <a:endParaRPr lang="en-US" sz="1400" dirty="0" smtClean="0">
              <a:latin typeface="MS Shell Dlg 2"/>
            </a:endParaRPr>
          </a:p>
          <a:p>
            <a:r>
              <a:rPr lang="en-US" sz="1400" dirty="0" smtClean="0">
                <a:latin typeface="Courier New,courier"/>
              </a:rPr>
              <a:t/>
            </a:r>
            <a:br>
              <a:rPr lang="en-US" sz="1400" dirty="0" smtClean="0">
                <a:latin typeface="Courier New,courier"/>
              </a:rPr>
            </a:br>
            <a:endParaRPr lang="en-US" sz="1400" b="0" i="0" dirty="0">
              <a:latin typeface="Courier New,courier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427984" y="1256060"/>
            <a:ext cx="4572000" cy="332398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dirty="0" smtClean="0">
                <a:solidFill>
                  <a:srgbClr val="0000FF"/>
                </a:solidFill>
                <a:latin typeface="Courier New,courier"/>
              </a:rPr>
              <a:t>model</a:t>
            </a:r>
            <a:r>
              <a:rPr lang="en-US" sz="1400" dirty="0" smtClean="0">
                <a:latin typeface="Courier New,courier"/>
              </a:rPr>
              <a:t> Asynchronous_Modelica33</a:t>
            </a:r>
            <a:endParaRPr lang="en-US" sz="1400" dirty="0" smtClean="0">
              <a:latin typeface="MS Shell Dlg 2"/>
            </a:endParaRPr>
          </a:p>
          <a:p>
            <a:r>
              <a:rPr lang="en-US" sz="1400" dirty="0" smtClean="0">
                <a:latin typeface="Courier New,courier"/>
              </a:rPr>
              <a:t>  </a:t>
            </a:r>
            <a:r>
              <a:rPr lang="en-US" sz="1400" dirty="0" smtClean="0">
                <a:solidFill>
                  <a:srgbClr val="FF0000"/>
                </a:solidFill>
                <a:latin typeface="Courier New,courier"/>
              </a:rPr>
              <a:t>Real</a:t>
            </a:r>
            <a:r>
              <a:rPr lang="en-US" sz="1400" dirty="0" smtClean="0">
                <a:latin typeface="Courier New,courier"/>
              </a:rPr>
              <a:t> x(start=0,fixed=true), </a:t>
            </a:r>
            <a:br>
              <a:rPr lang="en-US" sz="1400" dirty="0" smtClean="0">
                <a:latin typeface="Courier New,courier"/>
              </a:rPr>
            </a:br>
            <a:r>
              <a:rPr lang="en-US" sz="1400" dirty="0" smtClean="0">
                <a:latin typeface="Courier New,courier"/>
              </a:rPr>
              <a:t>    y(start=0,fixed=true), z;</a:t>
            </a:r>
            <a:endParaRPr lang="en-US" sz="1400" dirty="0" smtClean="0">
              <a:latin typeface="MS Shell Dlg 2"/>
            </a:endParaRPr>
          </a:p>
          <a:p>
            <a:r>
              <a:rPr lang="en-US" sz="1400" dirty="0" smtClean="0">
                <a:solidFill>
                  <a:srgbClr val="0000FF"/>
                </a:solidFill>
                <a:latin typeface="Courier New,courier"/>
              </a:rPr>
              <a:t>equation </a:t>
            </a:r>
            <a:endParaRPr lang="en-US" sz="1400" dirty="0" smtClean="0">
              <a:latin typeface="MS Shell Dlg 2"/>
            </a:endParaRPr>
          </a:p>
          <a:p>
            <a:r>
              <a:rPr lang="en-US" sz="1400" dirty="0" smtClean="0">
                <a:latin typeface="Courier New,courier"/>
              </a:rPr>
              <a:t>  </a:t>
            </a:r>
            <a:r>
              <a:rPr lang="en-US" sz="1400" dirty="0" smtClean="0">
                <a:solidFill>
                  <a:srgbClr val="0000FF"/>
                </a:solidFill>
                <a:latin typeface="Courier New,courier"/>
              </a:rPr>
              <a:t>when </a:t>
            </a:r>
            <a:r>
              <a:rPr lang="en-US" sz="1400" dirty="0" smtClean="0">
                <a:solidFill>
                  <a:srgbClr val="FF0000"/>
                </a:solidFill>
                <a:latin typeface="Courier New,courier"/>
              </a:rPr>
              <a:t>Clock</a:t>
            </a:r>
            <a:r>
              <a:rPr lang="en-US" sz="1400" dirty="0" smtClean="0">
                <a:latin typeface="Courier New,courier"/>
              </a:rPr>
              <a:t>(0.33)</a:t>
            </a:r>
            <a:r>
              <a:rPr lang="en-US" sz="1400" dirty="0" smtClean="0">
                <a:solidFill>
                  <a:srgbClr val="0000FF"/>
                </a:solidFill>
                <a:latin typeface="Courier New,courier"/>
              </a:rPr>
              <a:t> then</a:t>
            </a:r>
            <a:endParaRPr lang="en-US" sz="1400" dirty="0" smtClean="0">
              <a:latin typeface="MS Shell Dlg 2"/>
            </a:endParaRPr>
          </a:p>
          <a:p>
            <a:r>
              <a:rPr lang="en-US" sz="1400" dirty="0" smtClean="0">
                <a:latin typeface="Courier New,courier"/>
              </a:rPr>
              <a:t>    x =</a:t>
            </a:r>
            <a:r>
              <a:rPr lang="en-US" sz="1400" dirty="0" smtClean="0">
                <a:solidFill>
                  <a:srgbClr val="FF0000"/>
                </a:solidFill>
                <a:latin typeface="Courier New,courier"/>
              </a:rPr>
              <a:t> previous</a:t>
            </a:r>
            <a:r>
              <a:rPr lang="en-US" sz="1400" dirty="0" smtClean="0">
                <a:latin typeface="Courier New,courier"/>
              </a:rPr>
              <a:t>(x)+1;</a:t>
            </a:r>
            <a:endParaRPr lang="en-US" sz="1400" dirty="0" smtClean="0">
              <a:latin typeface="MS Shell Dlg 2"/>
            </a:endParaRPr>
          </a:p>
          <a:p>
            <a:r>
              <a:rPr lang="en-US" sz="1400" dirty="0" smtClean="0">
                <a:latin typeface="Courier New,courier"/>
              </a:rPr>
              <a:t>  </a:t>
            </a:r>
            <a:r>
              <a:rPr lang="en-US" sz="1400" dirty="0" smtClean="0">
                <a:solidFill>
                  <a:srgbClr val="0000FF"/>
                </a:solidFill>
                <a:latin typeface="Courier New,courier"/>
              </a:rPr>
              <a:t>end when</a:t>
            </a:r>
            <a:r>
              <a:rPr lang="en-US" sz="1400" dirty="0" smtClean="0">
                <a:latin typeface="Courier New,courier"/>
              </a:rPr>
              <a:t>;</a:t>
            </a:r>
            <a:endParaRPr lang="en-US" sz="1400" dirty="0" smtClean="0">
              <a:latin typeface="MS Shell Dlg 2"/>
            </a:endParaRPr>
          </a:p>
          <a:p>
            <a:r>
              <a:rPr lang="en-US" sz="1400" dirty="0" smtClean="0">
                <a:latin typeface="Courier New,courier"/>
              </a:rPr>
              <a:t>  </a:t>
            </a:r>
            <a:r>
              <a:rPr lang="en-US" sz="1400" dirty="0" smtClean="0">
                <a:solidFill>
                  <a:srgbClr val="0000FF"/>
                </a:solidFill>
                <a:latin typeface="Courier New,courier"/>
              </a:rPr>
              <a:t>when </a:t>
            </a:r>
            <a:r>
              <a:rPr lang="en-US" sz="1400" dirty="0" smtClean="0">
                <a:solidFill>
                  <a:srgbClr val="FF0000"/>
                </a:solidFill>
                <a:latin typeface="Courier New,courier"/>
              </a:rPr>
              <a:t>Clock</a:t>
            </a:r>
            <a:r>
              <a:rPr lang="en-US" sz="1400" dirty="0" smtClean="0">
                <a:latin typeface="Courier New,courier"/>
              </a:rPr>
              <a:t>(1,3)</a:t>
            </a:r>
            <a:r>
              <a:rPr lang="en-US" sz="1400" dirty="0" smtClean="0">
                <a:solidFill>
                  <a:srgbClr val="0000FF"/>
                </a:solidFill>
                <a:latin typeface="Courier New,courier"/>
              </a:rPr>
              <a:t> then</a:t>
            </a:r>
            <a:endParaRPr lang="en-US" sz="1400" dirty="0" smtClean="0">
              <a:latin typeface="MS Shell Dlg 2"/>
            </a:endParaRPr>
          </a:p>
          <a:p>
            <a:r>
              <a:rPr lang="en-US" sz="1400" dirty="0" smtClean="0">
                <a:latin typeface="Courier New,courier"/>
              </a:rPr>
              <a:t>    y =</a:t>
            </a:r>
            <a:r>
              <a:rPr lang="en-US" sz="1400" dirty="0" smtClean="0">
                <a:solidFill>
                  <a:srgbClr val="FF0000"/>
                </a:solidFill>
                <a:latin typeface="Courier New,courier"/>
              </a:rPr>
              <a:t> previous</a:t>
            </a:r>
            <a:r>
              <a:rPr lang="en-US" sz="1400" dirty="0" smtClean="0">
                <a:latin typeface="Courier New,courier"/>
              </a:rPr>
              <a:t>(y)+1;</a:t>
            </a:r>
            <a:endParaRPr lang="en-US" sz="1400" dirty="0" smtClean="0">
              <a:latin typeface="MS Shell Dlg 2"/>
            </a:endParaRPr>
          </a:p>
          <a:p>
            <a:r>
              <a:rPr lang="en-US" sz="1400" dirty="0" smtClean="0">
                <a:latin typeface="Courier New,courier"/>
              </a:rPr>
              <a:t>  </a:t>
            </a:r>
            <a:r>
              <a:rPr lang="en-US" sz="1400" dirty="0" smtClean="0">
                <a:solidFill>
                  <a:srgbClr val="0000FF"/>
                </a:solidFill>
                <a:latin typeface="Courier New,courier"/>
              </a:rPr>
              <a:t>end when</a:t>
            </a:r>
            <a:r>
              <a:rPr lang="en-US" sz="1400" dirty="0" smtClean="0">
                <a:latin typeface="Courier New,courier"/>
              </a:rPr>
              <a:t>;</a:t>
            </a:r>
          </a:p>
          <a:p>
            <a:r>
              <a:rPr lang="en-US" sz="1400" dirty="0" smtClean="0">
                <a:latin typeface="Courier New,courier"/>
              </a:rPr>
              <a:t>  z = x-y;</a:t>
            </a:r>
            <a:endParaRPr lang="en-US" sz="1400" dirty="0" smtClean="0">
              <a:latin typeface="MS Shell Dlg 2"/>
            </a:endParaRPr>
          </a:p>
          <a:p>
            <a:r>
              <a:rPr lang="en-US" sz="1400" dirty="0" smtClean="0">
                <a:solidFill>
                  <a:srgbClr val="0000FF"/>
                </a:solidFill>
                <a:latin typeface="Courier New,courier"/>
              </a:rPr>
              <a:t>end </a:t>
            </a:r>
            <a:r>
              <a:rPr lang="en-US" sz="1400" dirty="0" smtClean="0">
                <a:latin typeface="Courier New,courier"/>
              </a:rPr>
              <a:t>Asynchronous_Modelica33;</a:t>
            </a:r>
            <a:endParaRPr lang="en-US" sz="1400" dirty="0" smtClean="0">
              <a:latin typeface="MS Shell Dlg 2"/>
            </a:endParaRPr>
          </a:p>
          <a:p>
            <a:r>
              <a:rPr lang="en-US" sz="1400" dirty="0" smtClean="0">
                <a:latin typeface="Courier New,courier"/>
              </a:rPr>
              <a:t/>
            </a:r>
            <a:br>
              <a:rPr lang="en-US" sz="1400" dirty="0" smtClean="0">
                <a:latin typeface="Courier New,courier"/>
              </a:rPr>
            </a:br>
            <a:endParaRPr lang="en-US" sz="1400" dirty="0" smtClean="0">
              <a:latin typeface="Courier New,courier"/>
            </a:endParaRPr>
          </a:p>
          <a:p>
            <a:endParaRPr lang="en-US" sz="1400" b="0" i="0" dirty="0">
              <a:latin typeface="Courier New,courier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933056"/>
            <a:ext cx="2873629" cy="18525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0" y="4077072"/>
            <a:ext cx="3676650" cy="169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9612560" y="328498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9" name="Line Callout 2 8"/>
          <p:cNvSpPr/>
          <p:nvPr/>
        </p:nvSpPr>
        <p:spPr>
          <a:xfrm>
            <a:off x="6588224" y="3068960"/>
            <a:ext cx="2304256" cy="504056"/>
          </a:xfrm>
          <a:prstGeom prst="borderCallout2">
            <a:avLst>
              <a:gd name="adj1" fmla="val 54585"/>
              <a:gd name="adj2" fmla="val -760"/>
              <a:gd name="adj3" fmla="val 68861"/>
              <a:gd name="adj4" fmla="val -20010"/>
              <a:gd name="adj5" fmla="val 95423"/>
              <a:gd name="adj6" fmla="val -59496"/>
            </a:avLst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rgbClr val="FF0000"/>
                </a:solidFill>
              </a:rPr>
              <a:t>x and y must </a:t>
            </a:r>
            <a:r>
              <a:rPr lang="sv-SE" dirty="0" err="1" smtClean="0">
                <a:solidFill>
                  <a:srgbClr val="FF0000"/>
                </a:solidFill>
              </a:rPr>
              <a:t>have</a:t>
            </a:r>
            <a:r>
              <a:rPr lang="sv-SE" dirty="0" smtClean="0">
                <a:solidFill>
                  <a:srgbClr val="FF0000"/>
                </a:solidFill>
              </a:rPr>
              <a:t> </a:t>
            </a:r>
          </a:p>
          <a:p>
            <a:pPr algn="ctr"/>
            <a:r>
              <a:rPr lang="sv-SE" dirty="0" smtClean="0">
                <a:solidFill>
                  <a:srgbClr val="FF0000"/>
                </a:solidFill>
              </a:rPr>
              <a:t>the same </a:t>
            </a:r>
            <a:r>
              <a:rPr lang="sv-SE" dirty="0" err="1" smtClean="0">
                <a:solidFill>
                  <a:srgbClr val="FF0000"/>
                </a:solidFill>
              </a:rPr>
              <a:t>clock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" name="Line Callout 2 10"/>
          <p:cNvSpPr/>
          <p:nvPr/>
        </p:nvSpPr>
        <p:spPr>
          <a:xfrm>
            <a:off x="6588224" y="2348880"/>
            <a:ext cx="2304256" cy="504056"/>
          </a:xfrm>
          <a:prstGeom prst="borderCallout2">
            <a:avLst>
              <a:gd name="adj1" fmla="val 54585"/>
              <a:gd name="adj2" fmla="val -760"/>
              <a:gd name="adj3" fmla="val 57081"/>
              <a:gd name="adj4" fmla="val -20010"/>
              <a:gd name="adj5" fmla="val 85999"/>
              <a:gd name="adj6" fmla="val -34243"/>
            </a:avLst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err="1" smtClean="0">
                <a:solidFill>
                  <a:srgbClr val="FF0000"/>
                </a:solidFill>
              </a:rPr>
              <a:t>Rational</a:t>
            </a:r>
            <a:r>
              <a:rPr lang="sv-SE" dirty="0" smtClean="0">
                <a:solidFill>
                  <a:srgbClr val="FF0000"/>
                </a:solidFill>
              </a:rPr>
              <a:t> </a:t>
            </a:r>
            <a:r>
              <a:rPr lang="sv-SE" dirty="0" err="1" smtClean="0">
                <a:solidFill>
                  <a:srgbClr val="FF0000"/>
                </a:solidFill>
              </a:rPr>
              <a:t>number</a:t>
            </a:r>
            <a:r>
              <a:rPr lang="sv-SE" dirty="0" smtClean="0">
                <a:solidFill>
                  <a:srgbClr val="FF0000"/>
                </a:solidFill>
              </a:rPr>
              <a:t> 1/3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" name="Line Callout 2 11"/>
          <p:cNvSpPr/>
          <p:nvPr/>
        </p:nvSpPr>
        <p:spPr>
          <a:xfrm>
            <a:off x="3059832" y="4581128"/>
            <a:ext cx="1152128" cy="504056"/>
          </a:xfrm>
          <a:prstGeom prst="borderCallout2">
            <a:avLst>
              <a:gd name="adj1" fmla="val 54585"/>
              <a:gd name="adj2" fmla="val -760"/>
              <a:gd name="adj3" fmla="val 52370"/>
              <a:gd name="adj4" fmla="val -21041"/>
              <a:gd name="adj5" fmla="val 114271"/>
              <a:gd name="adj6" fmla="val -108971"/>
            </a:avLst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rgbClr val="FF0000"/>
                </a:solidFill>
              </a:rPr>
              <a:t>z = </a:t>
            </a:r>
            <a:r>
              <a:rPr lang="sv-SE" dirty="0" err="1" smtClean="0">
                <a:solidFill>
                  <a:srgbClr val="FF0000"/>
                </a:solidFill>
              </a:rPr>
              <a:t>x-y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355976" y="5805264"/>
            <a:ext cx="41120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  Error Diagnostics for safer systems!</a:t>
            </a:r>
          </a:p>
          <a:p>
            <a:endParaRPr lang="en-US" dirty="0"/>
          </a:p>
        </p:txBody>
      </p:sp>
      <p:sp>
        <p:nvSpPr>
          <p:cNvPr id="14" name="Line Callout 2 13"/>
          <p:cNvSpPr/>
          <p:nvPr/>
        </p:nvSpPr>
        <p:spPr>
          <a:xfrm>
            <a:off x="2123728" y="3212976"/>
            <a:ext cx="1872208" cy="360040"/>
          </a:xfrm>
          <a:prstGeom prst="borderCallout2">
            <a:avLst>
              <a:gd name="adj1" fmla="val 54585"/>
              <a:gd name="adj2" fmla="val -760"/>
              <a:gd name="adj3" fmla="val 68861"/>
              <a:gd name="adj4" fmla="val -20010"/>
              <a:gd name="adj5" fmla="val 103795"/>
              <a:gd name="adj6" fmla="val -42261"/>
            </a:avLst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rgbClr val="FF0000"/>
                </a:solidFill>
              </a:rPr>
              <a:t>Implicit </a:t>
            </a:r>
            <a:r>
              <a:rPr lang="sv-SE" dirty="0" err="1" smtClean="0">
                <a:solidFill>
                  <a:srgbClr val="FF0000"/>
                </a:solidFill>
              </a:rPr>
              <a:t>hold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Hybrid Automata with Modelica 3.3+ (prototype)</a:t>
            </a:r>
            <a:endParaRPr lang="en-US" dirty="0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124744"/>
            <a:ext cx="4705303" cy="4062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Oval 4"/>
          <p:cNvSpPr>
            <a:spLocks noChangeArrowheads="1"/>
          </p:cNvSpPr>
          <p:nvPr/>
        </p:nvSpPr>
        <p:spPr bwMode="auto">
          <a:xfrm>
            <a:off x="4983162" y="4216450"/>
            <a:ext cx="1079500" cy="7048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graphicFrame>
        <p:nvGraphicFramePr>
          <p:cNvPr id="5" name="Object 5"/>
          <p:cNvGraphicFramePr>
            <a:graphicFrameLocks noChangeAspect="1"/>
          </p:cNvGraphicFramePr>
          <p:nvPr/>
        </p:nvGraphicFramePr>
        <p:xfrm>
          <a:off x="5184775" y="4437112"/>
          <a:ext cx="661987" cy="357188"/>
        </p:xfrm>
        <a:graphic>
          <a:graphicData uri="http://schemas.openxmlformats.org/presentationml/2006/ole">
            <p:oleObj spid="_x0000_s3074" name="Equation" r:id="rId4" imgW="330120" imgH="177480" progId="">
              <p:embed/>
            </p:oleObj>
          </a:graphicData>
        </a:graphic>
      </p:graphicFrame>
      <p:sp>
        <p:nvSpPr>
          <p:cNvPr id="6" name="Oval 6"/>
          <p:cNvSpPr>
            <a:spLocks noChangeArrowheads="1"/>
          </p:cNvSpPr>
          <p:nvPr/>
        </p:nvSpPr>
        <p:spPr bwMode="auto">
          <a:xfrm>
            <a:off x="7359650" y="4216450"/>
            <a:ext cx="1079500" cy="7048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graphicFrame>
        <p:nvGraphicFramePr>
          <p:cNvPr id="7" name="Object 7"/>
          <p:cNvGraphicFramePr>
            <a:graphicFrameLocks noChangeAspect="1"/>
          </p:cNvGraphicFramePr>
          <p:nvPr/>
        </p:nvGraphicFramePr>
        <p:xfrm>
          <a:off x="7535862" y="4437112"/>
          <a:ext cx="712788" cy="357188"/>
        </p:xfrm>
        <a:graphic>
          <a:graphicData uri="http://schemas.openxmlformats.org/presentationml/2006/ole">
            <p:oleObj spid="_x0000_s3075" name="Equation" r:id="rId5" imgW="355320" imgH="177480" progId="">
              <p:embed/>
            </p:oleObj>
          </a:graphicData>
        </a:graphic>
      </p:graphicFrame>
      <p:sp>
        <p:nvSpPr>
          <p:cNvPr id="8" name="Oval 8"/>
          <p:cNvSpPr>
            <a:spLocks noChangeArrowheads="1"/>
          </p:cNvSpPr>
          <p:nvPr/>
        </p:nvSpPr>
        <p:spPr bwMode="auto">
          <a:xfrm>
            <a:off x="6078537" y="5942062"/>
            <a:ext cx="1079500" cy="7048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graphicFrame>
        <p:nvGraphicFramePr>
          <p:cNvPr id="9" name="Object 9"/>
          <p:cNvGraphicFramePr>
            <a:graphicFrameLocks noChangeAspect="1"/>
          </p:cNvGraphicFramePr>
          <p:nvPr/>
        </p:nvGraphicFramePr>
        <p:xfrm>
          <a:off x="6165850" y="6137325"/>
          <a:ext cx="890587" cy="357187"/>
        </p:xfrm>
        <a:graphic>
          <a:graphicData uri="http://schemas.openxmlformats.org/presentationml/2006/ole">
            <p:oleObj spid="_x0000_s3076" name="Equation" r:id="rId6" imgW="444240" imgH="177480" progId="">
              <p:embed/>
            </p:oleObj>
          </a:graphicData>
        </a:graphic>
      </p:graphicFrame>
      <p:sp>
        <p:nvSpPr>
          <p:cNvPr id="10" name="Freeform 10"/>
          <p:cNvSpPr>
            <a:spLocks/>
          </p:cNvSpPr>
          <p:nvPr/>
        </p:nvSpPr>
        <p:spPr bwMode="auto">
          <a:xfrm>
            <a:off x="5775325" y="3930700"/>
            <a:ext cx="1728787" cy="287337"/>
          </a:xfrm>
          <a:custGeom>
            <a:avLst/>
            <a:gdLst/>
            <a:ahLst/>
            <a:cxnLst>
              <a:cxn ang="0">
                <a:pos x="1044" y="233"/>
              </a:cxn>
              <a:cxn ang="0">
                <a:pos x="590" y="7"/>
              </a:cxn>
              <a:cxn ang="0">
                <a:pos x="0" y="188"/>
              </a:cxn>
            </a:cxnLst>
            <a:rect l="0" t="0" r="r" b="b"/>
            <a:pathLst>
              <a:path w="1044" h="233">
                <a:moveTo>
                  <a:pt x="1044" y="233"/>
                </a:moveTo>
                <a:cubicBezTo>
                  <a:pt x="904" y="123"/>
                  <a:pt x="764" y="14"/>
                  <a:pt x="590" y="7"/>
                </a:cubicBezTo>
                <a:cubicBezTo>
                  <a:pt x="416" y="0"/>
                  <a:pt x="98" y="158"/>
                  <a:pt x="0" y="18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aphicFrame>
        <p:nvGraphicFramePr>
          <p:cNvPr id="11" name="Object 11"/>
          <p:cNvGraphicFramePr>
            <a:graphicFrameLocks noChangeAspect="1"/>
          </p:cNvGraphicFramePr>
          <p:nvPr/>
        </p:nvGraphicFramePr>
        <p:xfrm>
          <a:off x="6049962" y="3552875"/>
          <a:ext cx="1238250" cy="306387"/>
        </p:xfrm>
        <a:graphic>
          <a:graphicData uri="http://schemas.openxmlformats.org/presentationml/2006/ole">
            <p:oleObj spid="_x0000_s3077" name="Equation" r:id="rId7" imgW="825480" imgH="203040" progId="">
              <p:embed/>
            </p:oleObj>
          </a:graphicData>
        </a:graphic>
      </p:graphicFrame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6191250" y="4576812"/>
            <a:ext cx="1079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5775325" y="5010200"/>
            <a:ext cx="576262" cy="8651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 flipV="1">
            <a:off x="6999287" y="5010200"/>
            <a:ext cx="647700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aphicFrame>
        <p:nvGraphicFramePr>
          <p:cNvPr id="15" name="Object 15"/>
          <p:cNvGraphicFramePr>
            <a:graphicFrameLocks noChangeAspect="1"/>
          </p:cNvGraphicFramePr>
          <p:nvPr/>
        </p:nvGraphicFramePr>
        <p:xfrm>
          <a:off x="7431087" y="5443587"/>
          <a:ext cx="1712913" cy="306388"/>
        </p:xfrm>
        <a:graphic>
          <a:graphicData uri="http://schemas.openxmlformats.org/presentationml/2006/ole">
            <p:oleObj spid="_x0000_s3078" name="Equation" r:id="rId8" imgW="1143000" imgH="203040" progId="">
              <p:embed/>
            </p:oleObj>
          </a:graphicData>
        </a:graphic>
      </p:graphicFrame>
      <p:graphicFrame>
        <p:nvGraphicFramePr>
          <p:cNvPr id="16" name="Object 16"/>
          <p:cNvGraphicFramePr>
            <a:graphicFrameLocks noChangeAspect="1"/>
          </p:cNvGraphicFramePr>
          <p:nvPr/>
        </p:nvGraphicFramePr>
        <p:xfrm>
          <a:off x="4546600" y="5443587"/>
          <a:ext cx="1579562" cy="306388"/>
        </p:xfrm>
        <a:graphic>
          <a:graphicData uri="http://schemas.openxmlformats.org/presentationml/2006/ole">
            <p:oleObj spid="_x0000_s3079" name="Equation" r:id="rId9" imgW="1054080" imgH="203040" progId="">
              <p:embed/>
            </p:oleObj>
          </a:graphicData>
        </a:graphic>
      </p:graphicFrame>
      <p:graphicFrame>
        <p:nvGraphicFramePr>
          <p:cNvPr id="17" name="Object 17"/>
          <p:cNvGraphicFramePr>
            <a:graphicFrameLocks noChangeAspect="1"/>
          </p:cNvGraphicFramePr>
          <p:nvPr/>
        </p:nvGraphicFramePr>
        <p:xfrm>
          <a:off x="6592887" y="4265662"/>
          <a:ext cx="190500" cy="211138"/>
        </p:xfrm>
        <a:graphic>
          <a:graphicData uri="http://schemas.openxmlformats.org/presentationml/2006/ole">
            <p:oleObj spid="_x0000_s3080" name="Equation" r:id="rId10" imgW="126720" imgH="13968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Acausal</a:t>
            </a:r>
            <a:r>
              <a:rPr lang="en-US" dirty="0" smtClean="0"/>
              <a:t> Models in States – Modelica 3.3+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876801" y="1828800"/>
            <a:ext cx="3733800" cy="2446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The equations of each state is guarded by the activity condition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Should time variable be stopped when not active?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Should time be reset locally in state by a reset transition?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Special Boolean operator exception() to detect a problem in one model and transition to another model</a:t>
            </a:r>
            <a:endParaRPr lang="en-US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143000"/>
            <a:ext cx="3924300" cy="481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</a:t>
            </a:r>
            <a:r>
              <a:rPr lang="en-US" dirty="0" err="1" smtClean="0"/>
              <a:t>Acasual</a:t>
            </a:r>
            <a:r>
              <a:rPr lang="en-US" dirty="0" smtClean="0"/>
              <a:t> Connections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4294967295"/>
          </p:nvPr>
        </p:nvSpPr>
        <p:spPr>
          <a:xfrm>
            <a:off x="539552" y="980728"/>
            <a:ext cx="8352448" cy="474336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en-US" sz="1400" dirty="0" smtClean="0">
                <a:solidFill>
                  <a:srgbClr val="006400"/>
                </a:solidFill>
                <a:latin typeface="Courier New,courier"/>
                <a:ea typeface="Calibri"/>
                <a:cs typeface="Times New Roman"/>
              </a:rPr>
              <a:t>//  </a:t>
            </a:r>
            <a:r>
              <a:rPr lang="en-US" sz="1400" dirty="0" err="1" smtClean="0">
                <a:solidFill>
                  <a:srgbClr val="006400"/>
                </a:solidFill>
                <a:latin typeface="Courier New,courier"/>
                <a:ea typeface="Calibri"/>
                <a:cs typeface="Times New Roman"/>
              </a:rPr>
              <a:t>C_p_i+brokenDiode_n_i+diode_n_i+load_p_i</a:t>
            </a:r>
            <a:r>
              <a:rPr lang="en-US" sz="1400" dirty="0" smtClean="0">
                <a:solidFill>
                  <a:srgbClr val="006400"/>
                </a:solidFill>
                <a:latin typeface="Courier New,courier"/>
                <a:ea typeface="Calibri"/>
                <a:cs typeface="Times New Roman"/>
              </a:rPr>
              <a:t> = 0.0;</a:t>
            </a:r>
            <a:endParaRPr lang="en-US" sz="1400" dirty="0" smtClean="0">
              <a:latin typeface="Calibri"/>
              <a:ea typeface="Calibri"/>
              <a:cs typeface="Times New Roman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en-US" sz="1400" dirty="0" smtClean="0">
                <a:latin typeface="Courier New,courier"/>
                <a:ea typeface="Calibri"/>
                <a:cs typeface="Times New Roman"/>
              </a:rPr>
              <a:t>Replaced by:</a:t>
            </a: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en-US" sz="1400" dirty="0" err="1" smtClean="0">
                <a:latin typeface="Courier New,courier"/>
                <a:ea typeface="Calibri"/>
                <a:cs typeface="Times New Roman"/>
              </a:rPr>
              <a:t>C_p_i</a:t>
            </a:r>
            <a:r>
              <a:rPr lang="en-US" sz="1400" dirty="0" smtClean="0">
                <a:latin typeface="Courier New,courier"/>
                <a:ea typeface="Calibri"/>
                <a:cs typeface="Times New Roman"/>
              </a:rPr>
              <a:t> + </a:t>
            </a:r>
            <a:br>
              <a:rPr lang="en-US" sz="1400" dirty="0" smtClean="0">
                <a:latin typeface="Courier New,courier"/>
                <a:ea typeface="Calibri"/>
                <a:cs typeface="Times New Roman"/>
              </a:rPr>
            </a:br>
            <a:r>
              <a:rPr lang="en-US" sz="1400" dirty="0" smtClean="0">
                <a:latin typeface="Courier New,courier"/>
                <a:ea typeface="Calibri"/>
                <a:cs typeface="Times New Roman"/>
              </a:rPr>
              <a:t>(</a:t>
            </a:r>
            <a:r>
              <a:rPr lang="en-US" sz="1400" dirty="0" smtClean="0">
                <a:solidFill>
                  <a:srgbClr val="0000FF"/>
                </a:solidFill>
                <a:latin typeface="Courier New,courier"/>
                <a:ea typeface="Calibri"/>
                <a:cs typeface="Times New Roman"/>
              </a:rPr>
              <a:t>if </a:t>
            </a:r>
            <a:r>
              <a:rPr lang="en-US" sz="1400" dirty="0" err="1" smtClean="0">
                <a:latin typeface="Courier New,courier"/>
                <a:ea typeface="Calibri"/>
                <a:cs typeface="Times New Roman"/>
              </a:rPr>
              <a:t>activeState</a:t>
            </a:r>
            <a:r>
              <a:rPr lang="en-US" sz="1400" dirty="0" smtClean="0">
                <a:latin typeface="Courier New,courier"/>
                <a:ea typeface="Calibri"/>
                <a:cs typeface="Times New Roman"/>
              </a:rPr>
              <a:t>(</a:t>
            </a:r>
            <a:r>
              <a:rPr lang="en-US" sz="1400" dirty="0" err="1" smtClean="0">
                <a:latin typeface="Courier New,courier"/>
                <a:ea typeface="Calibri"/>
                <a:cs typeface="Times New Roman"/>
              </a:rPr>
              <a:t>brokenDiode</a:t>
            </a:r>
            <a:r>
              <a:rPr lang="en-US" sz="1400" dirty="0" smtClean="0">
                <a:latin typeface="Courier New,courier"/>
                <a:ea typeface="Calibri"/>
                <a:cs typeface="Times New Roman"/>
              </a:rPr>
              <a:t>) </a:t>
            </a:r>
            <a:r>
              <a:rPr lang="en-US" sz="1400" dirty="0" smtClean="0">
                <a:solidFill>
                  <a:srgbClr val="0000FF"/>
                </a:solidFill>
                <a:latin typeface="Courier New,courier"/>
                <a:ea typeface="Calibri"/>
                <a:cs typeface="Times New Roman"/>
              </a:rPr>
              <a:t>then </a:t>
            </a:r>
            <a:r>
              <a:rPr lang="en-US" sz="1400" dirty="0" err="1" smtClean="0">
                <a:latin typeface="Courier New,courier"/>
                <a:ea typeface="Calibri"/>
                <a:cs typeface="Times New Roman"/>
              </a:rPr>
              <a:t>brokenDiode_n_i</a:t>
            </a:r>
            <a:r>
              <a:rPr lang="en-US" sz="1400" dirty="0" smtClean="0">
                <a:solidFill>
                  <a:srgbClr val="0000FF"/>
                </a:solidFill>
                <a:latin typeface="Courier New,courier"/>
                <a:ea typeface="Calibri"/>
                <a:cs typeface="Times New Roman"/>
              </a:rPr>
              <a:t> else </a:t>
            </a:r>
            <a:r>
              <a:rPr lang="en-US" sz="1400" dirty="0" smtClean="0">
                <a:latin typeface="Courier New,courier"/>
                <a:ea typeface="Calibri"/>
                <a:cs typeface="Times New Roman"/>
              </a:rPr>
              <a:t>0) + </a:t>
            </a:r>
            <a:br>
              <a:rPr lang="en-US" sz="1400" dirty="0" smtClean="0">
                <a:latin typeface="Courier New,courier"/>
                <a:ea typeface="Calibri"/>
                <a:cs typeface="Times New Roman"/>
              </a:rPr>
            </a:br>
            <a:r>
              <a:rPr lang="en-US" sz="1400" dirty="0" smtClean="0">
                <a:latin typeface="Courier New,courier"/>
                <a:ea typeface="Calibri"/>
                <a:cs typeface="Times New Roman"/>
              </a:rPr>
              <a:t>(</a:t>
            </a:r>
            <a:r>
              <a:rPr lang="en-US" sz="1400" dirty="0" smtClean="0">
                <a:solidFill>
                  <a:srgbClr val="0000FF"/>
                </a:solidFill>
                <a:latin typeface="Courier New,courier"/>
                <a:ea typeface="Calibri"/>
                <a:cs typeface="Times New Roman"/>
              </a:rPr>
              <a:t>if </a:t>
            </a:r>
            <a:r>
              <a:rPr lang="en-US" sz="1400" dirty="0" err="1" smtClean="0">
                <a:latin typeface="Courier New,courier"/>
                <a:ea typeface="Calibri"/>
                <a:cs typeface="Times New Roman"/>
              </a:rPr>
              <a:t>activeState</a:t>
            </a:r>
            <a:r>
              <a:rPr lang="en-US" sz="1400" dirty="0" smtClean="0">
                <a:latin typeface="Courier New,courier"/>
                <a:ea typeface="Calibri"/>
                <a:cs typeface="Times New Roman"/>
              </a:rPr>
              <a:t>(diode)             </a:t>
            </a:r>
            <a:r>
              <a:rPr lang="en-US" sz="1400" dirty="0" smtClean="0">
                <a:solidFill>
                  <a:srgbClr val="0000FF"/>
                </a:solidFill>
                <a:latin typeface="Courier New,courier"/>
                <a:ea typeface="Calibri"/>
                <a:cs typeface="Times New Roman"/>
              </a:rPr>
              <a:t>then </a:t>
            </a:r>
            <a:r>
              <a:rPr lang="en-US" sz="1400" dirty="0" err="1" smtClean="0">
                <a:latin typeface="Courier New,courier"/>
                <a:ea typeface="Calibri"/>
                <a:cs typeface="Times New Roman"/>
              </a:rPr>
              <a:t>diode_n_i</a:t>
            </a:r>
            <a:r>
              <a:rPr lang="en-US" sz="1400" dirty="0" smtClean="0">
                <a:solidFill>
                  <a:srgbClr val="0000FF"/>
                </a:solidFill>
                <a:latin typeface="Courier New,courier"/>
                <a:ea typeface="Calibri"/>
                <a:cs typeface="Times New Roman"/>
              </a:rPr>
              <a:t>             else </a:t>
            </a:r>
            <a:r>
              <a:rPr lang="en-US" sz="1400" dirty="0" smtClean="0">
                <a:latin typeface="Courier New,courier"/>
                <a:ea typeface="Calibri"/>
                <a:cs typeface="Times New Roman"/>
              </a:rPr>
              <a:t>0) + </a:t>
            </a:r>
            <a:br>
              <a:rPr lang="en-US" sz="1400" dirty="0" smtClean="0">
                <a:latin typeface="Courier New,courier"/>
                <a:ea typeface="Calibri"/>
                <a:cs typeface="Times New Roman"/>
              </a:rPr>
            </a:br>
            <a:r>
              <a:rPr lang="en-US" sz="1400" dirty="0" err="1" smtClean="0">
                <a:latin typeface="Courier New,courier"/>
                <a:ea typeface="Calibri"/>
                <a:cs typeface="Times New Roman"/>
              </a:rPr>
              <a:t>load_p_i</a:t>
            </a:r>
            <a:r>
              <a:rPr lang="en-US" sz="1400" dirty="0" smtClean="0">
                <a:latin typeface="Courier New,courier"/>
                <a:ea typeface="Calibri"/>
                <a:cs typeface="Times New Roman"/>
              </a:rPr>
              <a:t> = 0.0;</a:t>
            </a:r>
            <a:endParaRPr lang="en-US" sz="1400" dirty="0" smtClean="0">
              <a:latin typeface="Calibri"/>
              <a:ea typeface="Calibri"/>
              <a:cs typeface="Times New Roman"/>
            </a:endParaRPr>
          </a:p>
          <a:p>
            <a:endParaRPr lang="en-US" sz="1400" dirty="0"/>
          </a:p>
        </p:txBody>
      </p:sp>
      <p:pic>
        <p:nvPicPr>
          <p:cNvPr id="205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2774081"/>
            <a:ext cx="3771900" cy="375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3278137"/>
            <a:ext cx="3614738" cy="233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reeform 7"/>
          <p:cNvSpPr/>
          <p:nvPr/>
        </p:nvSpPr>
        <p:spPr>
          <a:xfrm>
            <a:off x="2683727" y="3456878"/>
            <a:ext cx="1546302" cy="1050073"/>
          </a:xfrm>
          <a:custGeom>
            <a:avLst/>
            <a:gdLst>
              <a:gd name="connsiteX0" fmla="*/ 360556 w 1546302"/>
              <a:gd name="connsiteY0" fmla="*/ 468351 h 1050073"/>
              <a:gd name="connsiteX1" fmla="*/ 92927 w 1546302"/>
              <a:gd name="connsiteY1" fmla="*/ 156117 h 1050073"/>
              <a:gd name="connsiteX2" fmla="*/ 918117 w 1546302"/>
              <a:gd name="connsiteY2" fmla="*/ 0 h 1050073"/>
              <a:gd name="connsiteX3" fmla="*/ 1486829 w 1546302"/>
              <a:gd name="connsiteY3" fmla="*/ 156117 h 1050073"/>
              <a:gd name="connsiteX4" fmla="*/ 1274956 w 1546302"/>
              <a:gd name="connsiteY4" fmla="*/ 936702 h 1050073"/>
              <a:gd name="connsiteX5" fmla="*/ 929268 w 1546302"/>
              <a:gd name="connsiteY5" fmla="*/ 836342 h 1050073"/>
              <a:gd name="connsiteX6" fmla="*/ 360556 w 1546302"/>
              <a:gd name="connsiteY6" fmla="*/ 468351 h 1050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46302" h="1050073">
                <a:moveTo>
                  <a:pt x="360556" y="468351"/>
                </a:moveTo>
                <a:cubicBezTo>
                  <a:pt x="221166" y="354980"/>
                  <a:pt x="0" y="234176"/>
                  <a:pt x="92927" y="156117"/>
                </a:cubicBezTo>
                <a:cubicBezTo>
                  <a:pt x="185854" y="78059"/>
                  <a:pt x="685800" y="0"/>
                  <a:pt x="918117" y="0"/>
                </a:cubicBezTo>
                <a:cubicBezTo>
                  <a:pt x="1150434" y="0"/>
                  <a:pt x="1427356" y="0"/>
                  <a:pt x="1486829" y="156117"/>
                </a:cubicBezTo>
                <a:cubicBezTo>
                  <a:pt x="1546302" y="312234"/>
                  <a:pt x="1367883" y="823331"/>
                  <a:pt x="1274956" y="936702"/>
                </a:cubicBezTo>
                <a:cubicBezTo>
                  <a:pt x="1182029" y="1050073"/>
                  <a:pt x="1083527" y="916259"/>
                  <a:pt x="929268" y="836342"/>
                </a:cubicBezTo>
                <a:cubicBezTo>
                  <a:pt x="775010" y="756425"/>
                  <a:pt x="499946" y="581722"/>
                  <a:pt x="360556" y="468351"/>
                </a:cubicBez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flipH="1" flipV="1">
            <a:off x="3657600" y="2590800"/>
            <a:ext cx="76200" cy="8382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052736"/>
            <a:ext cx="8151812" cy="4648200"/>
          </a:xfrm>
        </p:spPr>
        <p:txBody>
          <a:bodyPr/>
          <a:lstStyle/>
          <a:p>
            <a:r>
              <a:rPr lang="en-US" dirty="0" smtClean="0"/>
              <a:t>We have introduced synchronous features in Modelica 3.3. </a:t>
            </a:r>
          </a:p>
          <a:p>
            <a:r>
              <a:rPr lang="en-US" dirty="0" smtClean="0"/>
              <a:t>For a discrete-time variable, its clock is associated with the variable type and </a:t>
            </a:r>
            <a:r>
              <a:rPr lang="en-US" dirty="0" err="1" smtClean="0"/>
              <a:t>inferencing</a:t>
            </a:r>
            <a:r>
              <a:rPr lang="en-US" dirty="0" smtClean="0"/>
              <a:t> is supported.</a:t>
            </a:r>
          </a:p>
          <a:p>
            <a:r>
              <a:rPr lang="en-US" dirty="0" smtClean="0"/>
              <a:t>Special operators have to be used to convert between clocks. </a:t>
            </a:r>
          </a:p>
          <a:p>
            <a:r>
              <a:rPr lang="en-US" dirty="0" smtClean="0"/>
              <a:t>This gives an additional safety since correct synchronization is guaranteed by the compiler. </a:t>
            </a:r>
          </a:p>
          <a:p>
            <a:endParaRPr lang="en-US" dirty="0" smtClean="0"/>
          </a:p>
          <a:p>
            <a:r>
              <a:rPr lang="en-US" dirty="0" smtClean="0"/>
              <a:t>We have described how state machines can be modeled in Modelica 3.3.</a:t>
            </a:r>
          </a:p>
          <a:p>
            <a:r>
              <a:rPr lang="en-US" dirty="0" smtClean="0"/>
              <a:t>Instances of blocks connected by transitions with one such block marked as an initial state constitute a state machine. </a:t>
            </a:r>
          </a:p>
          <a:p>
            <a:r>
              <a:rPr lang="en-US" dirty="0" smtClean="0"/>
              <a:t>Hierarchical state machines can be defined with reset or resume semantics, when re-entering a previously executed state. </a:t>
            </a:r>
          </a:p>
          <a:p>
            <a:r>
              <a:rPr lang="en-US" dirty="0" smtClean="0"/>
              <a:t>Parallel sub-state machines can be synchronized when they reached their final states. </a:t>
            </a:r>
          </a:p>
          <a:p>
            <a:r>
              <a:rPr lang="en-US" dirty="0" smtClean="0"/>
              <a:t>Special merge semantics have been defined for multiple outer output definitions in mutually exclusive states as well as conditional data flows.</a:t>
            </a:r>
          </a:p>
          <a:p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Scope of Modelica extended </a:t>
            </a:r>
          </a:p>
          <a:p>
            <a:r>
              <a:rPr lang="en-US" dirty="0" smtClean="0"/>
              <a:t>Covers complete system descriptions including controllers</a:t>
            </a:r>
          </a:p>
          <a:p>
            <a:endParaRPr lang="en-US" dirty="0" smtClean="0"/>
          </a:p>
          <a:p>
            <a:r>
              <a:rPr lang="en-US" dirty="0" smtClean="0"/>
              <a:t>Clocked semantics</a:t>
            </a:r>
          </a:p>
          <a:p>
            <a:r>
              <a:rPr lang="en-US" dirty="0" smtClean="0"/>
              <a:t>Clock associated with variable type and inferred</a:t>
            </a:r>
          </a:p>
          <a:p>
            <a:r>
              <a:rPr lang="en-US" dirty="0" smtClean="0"/>
              <a:t>For increased correctness </a:t>
            </a:r>
          </a:p>
          <a:p>
            <a:r>
              <a:rPr lang="en-US" dirty="0" smtClean="0"/>
              <a:t>Based on ideas from Lucid </a:t>
            </a:r>
            <a:r>
              <a:rPr lang="en-US" dirty="0" err="1" smtClean="0"/>
              <a:t>Synchrone</a:t>
            </a:r>
            <a:r>
              <a:rPr lang="en-US" dirty="0" smtClean="0"/>
              <a:t> and other synchronous languages</a:t>
            </a:r>
          </a:p>
          <a:p>
            <a:r>
              <a:rPr lang="en-US" dirty="0" smtClean="0"/>
              <a:t>Extended with multi-rate periodic clocks, varying interval clocks and Boolean clocks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Synchronous Features of Modelica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Plant and Controller Partitioning</a:t>
            </a:r>
          </a:p>
          <a:p>
            <a:r>
              <a:rPr lang="en-US" dirty="0" smtClean="0"/>
              <a:t>Boundaries between continuous-time and discrete-time equations </a:t>
            </a:r>
            <a:br>
              <a:rPr lang="en-US" dirty="0" smtClean="0"/>
            </a:br>
            <a:r>
              <a:rPr lang="en-US" dirty="0" smtClean="0"/>
              <a:t>defined by operators.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sample</a:t>
            </a:r>
            <a:r>
              <a:rPr lang="en-US" dirty="0" smtClean="0"/>
              <a:t>(): samples a continuous-time variable and returns a clocked discrete-time expression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hold</a:t>
            </a:r>
            <a:r>
              <a:rPr lang="en-US" dirty="0" smtClean="0"/>
              <a:t>(): converts from clocked discrete-time to continuous-time by holding the value between clock ticks</a:t>
            </a:r>
          </a:p>
          <a:p>
            <a:r>
              <a:rPr lang="en-US" dirty="0" smtClean="0"/>
              <a:t>sample operator may take a Clock argument to define when sampling should occur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611560" y="1484784"/>
            <a:ext cx="727280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Courier New,courier"/>
              </a:rPr>
              <a:t>partial model </a:t>
            </a:r>
            <a:r>
              <a:rPr lang="en-US" dirty="0" err="1" smtClean="0">
                <a:solidFill>
                  <a:srgbClr val="0000FF"/>
                </a:solidFill>
                <a:latin typeface="Courier New,courier"/>
              </a:rPr>
              <a:t>MassWithSpringDamper</a:t>
            </a:r>
            <a:endParaRPr lang="en-US" dirty="0" smtClean="0">
              <a:solidFill>
                <a:srgbClr val="0000FF"/>
              </a:solidFill>
              <a:latin typeface="MS Shell Dlg 2"/>
            </a:endParaRPr>
          </a:p>
          <a:p>
            <a:r>
              <a:rPr lang="en-US" dirty="0" smtClean="0">
                <a:latin typeface="Courier New,courier"/>
              </a:rPr>
              <a:t>  </a:t>
            </a:r>
            <a:r>
              <a:rPr lang="en-US" dirty="0" smtClean="0">
                <a:solidFill>
                  <a:srgbClr val="0000FF"/>
                </a:solidFill>
                <a:latin typeface="Courier New,courier"/>
              </a:rPr>
              <a:t>parameter </a:t>
            </a:r>
            <a:r>
              <a:rPr lang="en-US" dirty="0" err="1" smtClean="0">
                <a:solidFill>
                  <a:srgbClr val="FF0000"/>
                </a:solidFill>
                <a:latin typeface="Courier New,courier"/>
              </a:rPr>
              <a:t>Modelica.SIunits.Mass</a:t>
            </a:r>
            <a:r>
              <a:rPr lang="en-US" dirty="0" smtClean="0">
                <a:solidFill>
                  <a:srgbClr val="FF0000"/>
                </a:solidFill>
                <a:latin typeface="Courier New,courier"/>
              </a:rPr>
              <a:t> m=1;</a:t>
            </a:r>
            <a:endParaRPr lang="en-US" dirty="0" smtClean="0">
              <a:solidFill>
                <a:srgbClr val="FF0000"/>
              </a:solidFill>
              <a:latin typeface="MS Shell Dlg 2"/>
            </a:endParaRPr>
          </a:p>
          <a:p>
            <a:r>
              <a:rPr lang="en-US" dirty="0" smtClean="0">
                <a:latin typeface="Courier New,courier"/>
              </a:rPr>
              <a:t>  </a:t>
            </a:r>
            <a:r>
              <a:rPr lang="en-US" dirty="0" smtClean="0">
                <a:solidFill>
                  <a:srgbClr val="0000FF"/>
                </a:solidFill>
                <a:latin typeface="Courier New,courier"/>
              </a:rPr>
              <a:t>parameter </a:t>
            </a:r>
            <a:r>
              <a:rPr lang="en-US" dirty="0" err="1" smtClean="0">
                <a:solidFill>
                  <a:srgbClr val="FF0000"/>
                </a:solidFill>
                <a:latin typeface="Courier New,courier"/>
              </a:rPr>
              <a:t>Modelica.SIunits.TranslationalSpringConstant</a:t>
            </a:r>
            <a:r>
              <a:rPr lang="en-US" dirty="0" smtClean="0">
                <a:solidFill>
                  <a:srgbClr val="FF0000"/>
                </a:solidFill>
                <a:latin typeface="Courier New,courier"/>
              </a:rPr>
              <a:t> k=1;</a:t>
            </a:r>
            <a:endParaRPr lang="en-US" dirty="0" smtClean="0">
              <a:solidFill>
                <a:srgbClr val="FF0000"/>
              </a:solidFill>
              <a:latin typeface="MS Shell Dlg 2"/>
            </a:endParaRPr>
          </a:p>
          <a:p>
            <a:r>
              <a:rPr lang="en-US" dirty="0" smtClean="0">
                <a:latin typeface="Courier New,courier"/>
              </a:rPr>
              <a:t>  </a:t>
            </a:r>
            <a:r>
              <a:rPr lang="en-US" dirty="0" smtClean="0">
                <a:solidFill>
                  <a:srgbClr val="0000FF"/>
                </a:solidFill>
                <a:latin typeface="Courier New,courier"/>
              </a:rPr>
              <a:t>parameter </a:t>
            </a:r>
            <a:r>
              <a:rPr lang="en-US" dirty="0" err="1" smtClean="0">
                <a:solidFill>
                  <a:srgbClr val="FF0000"/>
                </a:solidFill>
                <a:latin typeface="Courier New,courier"/>
              </a:rPr>
              <a:t>Modelica.SIunits.TranslationalDampingConstant</a:t>
            </a:r>
            <a:r>
              <a:rPr lang="en-US" dirty="0" smtClean="0">
                <a:solidFill>
                  <a:srgbClr val="FF0000"/>
                </a:solidFill>
                <a:latin typeface="Courier New,courier"/>
              </a:rPr>
              <a:t> d=0.1;</a:t>
            </a:r>
            <a:endParaRPr lang="en-US" dirty="0" smtClean="0">
              <a:solidFill>
                <a:srgbClr val="FF0000"/>
              </a:solidFill>
              <a:latin typeface="MS Shell Dlg 2"/>
            </a:endParaRPr>
          </a:p>
          <a:p>
            <a:r>
              <a:rPr lang="en-US" dirty="0" smtClean="0">
                <a:latin typeface="Courier New,courier"/>
              </a:rPr>
              <a:t>  </a:t>
            </a:r>
            <a:r>
              <a:rPr lang="en-US" dirty="0" err="1" smtClean="0">
                <a:solidFill>
                  <a:srgbClr val="FF0000"/>
                </a:solidFill>
                <a:latin typeface="Courier New,courier"/>
              </a:rPr>
              <a:t>Modelica.SIunits.Position</a:t>
            </a:r>
            <a:r>
              <a:rPr lang="en-US" dirty="0" smtClean="0">
                <a:solidFill>
                  <a:srgbClr val="FF0000"/>
                </a:solidFill>
                <a:latin typeface="Courier New,courier"/>
              </a:rPr>
              <a:t> x(start=1,fixed=true) </a:t>
            </a:r>
            <a:r>
              <a:rPr lang="en-US" dirty="0" smtClean="0">
                <a:solidFill>
                  <a:srgbClr val="006400"/>
                </a:solidFill>
                <a:latin typeface="Courier New,courier"/>
              </a:rPr>
              <a:t>"Position";</a:t>
            </a:r>
            <a:endParaRPr lang="en-US" dirty="0" smtClean="0">
              <a:solidFill>
                <a:srgbClr val="006400"/>
              </a:solidFill>
              <a:latin typeface="MS Shell Dlg 2"/>
            </a:endParaRPr>
          </a:p>
          <a:p>
            <a:r>
              <a:rPr lang="en-US" dirty="0" smtClean="0">
                <a:latin typeface="Courier New,courier"/>
              </a:rPr>
              <a:t>  </a:t>
            </a:r>
            <a:r>
              <a:rPr lang="en-US" dirty="0" err="1" smtClean="0">
                <a:solidFill>
                  <a:srgbClr val="FF0000"/>
                </a:solidFill>
                <a:latin typeface="Courier New,courier"/>
              </a:rPr>
              <a:t>Modelica.SIunits.Velocity</a:t>
            </a:r>
            <a:r>
              <a:rPr lang="en-US" dirty="0" smtClean="0">
                <a:solidFill>
                  <a:srgbClr val="FF0000"/>
                </a:solidFill>
                <a:latin typeface="Courier New,courier"/>
              </a:rPr>
              <a:t> v(start=0,fixed=true) </a:t>
            </a:r>
            <a:r>
              <a:rPr lang="en-US" dirty="0" smtClean="0">
                <a:solidFill>
                  <a:srgbClr val="006400"/>
                </a:solidFill>
                <a:latin typeface="Courier New,courier"/>
              </a:rPr>
              <a:t>"Velocity";</a:t>
            </a:r>
            <a:endParaRPr lang="en-US" dirty="0" smtClean="0">
              <a:solidFill>
                <a:srgbClr val="006400"/>
              </a:solidFill>
              <a:latin typeface="MS Shell Dlg 2"/>
            </a:endParaRPr>
          </a:p>
          <a:p>
            <a:r>
              <a:rPr lang="en-US" dirty="0" smtClean="0">
                <a:latin typeface="Courier New,courier"/>
              </a:rPr>
              <a:t>  </a:t>
            </a:r>
            <a:r>
              <a:rPr lang="en-US" dirty="0" err="1" smtClean="0">
                <a:solidFill>
                  <a:srgbClr val="FF0000"/>
                </a:solidFill>
                <a:latin typeface="Courier New,courier"/>
              </a:rPr>
              <a:t>Modelica.SIunits.Force</a:t>
            </a:r>
            <a:r>
              <a:rPr lang="en-US" dirty="0" smtClean="0">
                <a:solidFill>
                  <a:srgbClr val="FF0000"/>
                </a:solidFill>
                <a:latin typeface="Courier New,courier"/>
              </a:rPr>
              <a:t> f </a:t>
            </a:r>
            <a:r>
              <a:rPr lang="en-US" dirty="0" smtClean="0">
                <a:solidFill>
                  <a:srgbClr val="006400"/>
                </a:solidFill>
                <a:latin typeface="Courier New,courier"/>
              </a:rPr>
              <a:t>"Force";</a:t>
            </a:r>
            <a:endParaRPr lang="en-US" dirty="0" smtClean="0">
              <a:solidFill>
                <a:srgbClr val="006400"/>
              </a:solidFill>
              <a:latin typeface="MS Shell Dlg 2"/>
            </a:endParaRPr>
          </a:p>
          <a:p>
            <a:r>
              <a:rPr lang="de-DE" dirty="0" err="1" smtClean="0">
                <a:solidFill>
                  <a:srgbClr val="0000FF"/>
                </a:solidFill>
                <a:latin typeface="Courier New,courier"/>
              </a:rPr>
              <a:t>equation</a:t>
            </a:r>
            <a:r>
              <a:rPr lang="de-DE" dirty="0" smtClean="0">
                <a:solidFill>
                  <a:srgbClr val="0000FF"/>
                </a:solidFill>
                <a:latin typeface="Courier New,courier"/>
              </a:rPr>
              <a:t> </a:t>
            </a:r>
            <a:endParaRPr lang="de-DE" dirty="0" smtClean="0">
              <a:solidFill>
                <a:srgbClr val="0000FF"/>
              </a:solidFill>
              <a:latin typeface="MS Shell Dlg 2"/>
            </a:endParaRPr>
          </a:p>
          <a:p>
            <a:r>
              <a:rPr lang="de-DE" dirty="0" smtClean="0">
                <a:latin typeface="Courier New,courier"/>
              </a:rPr>
              <a:t>  </a:t>
            </a:r>
            <a:r>
              <a:rPr lang="de-DE" dirty="0" smtClean="0">
                <a:solidFill>
                  <a:srgbClr val="FF0000"/>
                </a:solidFill>
                <a:latin typeface="Courier New,courier"/>
              </a:rPr>
              <a:t>der(x) = v;</a:t>
            </a:r>
            <a:endParaRPr lang="de-DE" dirty="0" smtClean="0">
              <a:solidFill>
                <a:srgbClr val="FF0000"/>
              </a:solidFill>
              <a:latin typeface="MS Shell Dlg 2"/>
            </a:endParaRPr>
          </a:p>
          <a:p>
            <a:r>
              <a:rPr lang="de-DE" dirty="0" smtClean="0">
                <a:latin typeface="Courier New,courier"/>
              </a:rPr>
              <a:t>  m*</a:t>
            </a:r>
            <a:r>
              <a:rPr lang="de-DE" dirty="0" smtClean="0">
                <a:solidFill>
                  <a:srgbClr val="FF0000"/>
                </a:solidFill>
                <a:latin typeface="Courier New,courier"/>
              </a:rPr>
              <a:t>der(v) = f - k*x - d*v;</a:t>
            </a:r>
            <a:endParaRPr lang="de-DE" dirty="0" smtClean="0">
              <a:solidFill>
                <a:srgbClr val="FF0000"/>
              </a:solidFill>
              <a:latin typeface="MS Shell Dlg 2"/>
            </a:endParaRPr>
          </a:p>
          <a:p>
            <a:r>
              <a:rPr lang="en-US" dirty="0" smtClean="0">
                <a:solidFill>
                  <a:srgbClr val="0000FF"/>
                </a:solidFill>
                <a:latin typeface="Courier New,courier"/>
              </a:rPr>
              <a:t>end </a:t>
            </a:r>
            <a:r>
              <a:rPr lang="en-US" dirty="0" err="1" smtClean="0">
                <a:solidFill>
                  <a:srgbClr val="0000FF"/>
                </a:solidFill>
                <a:latin typeface="Courier New,courier"/>
              </a:rPr>
              <a:t>MassWithSpringDamper</a:t>
            </a:r>
            <a:r>
              <a:rPr lang="en-US" dirty="0" smtClean="0">
                <a:solidFill>
                  <a:srgbClr val="0000FF"/>
                </a:solidFill>
                <a:latin typeface="Courier New,courier"/>
              </a:rPr>
              <a:t>;</a:t>
            </a:r>
            <a:endParaRPr lang="en-US" dirty="0" smtClean="0">
              <a:solidFill>
                <a:srgbClr val="0000FF"/>
              </a:solidFill>
              <a:latin typeface="MS Shell Dlg 2"/>
            </a:endParaRPr>
          </a:p>
          <a:p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Mass</a:t>
            </a:r>
            <a:r>
              <a:rPr lang="sv-SE" dirty="0" smtClean="0"/>
              <a:t> with Spring </a:t>
            </a:r>
            <a:r>
              <a:rPr lang="sv-SE" dirty="0" err="1" smtClean="0"/>
              <a:t>Damper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539552" y="980728"/>
            <a:ext cx="8151812" cy="2592288"/>
          </a:xfrm>
        </p:spPr>
        <p:txBody>
          <a:bodyPr/>
          <a:lstStyle/>
          <a:p>
            <a:r>
              <a:rPr lang="sv-SE" dirty="0" err="1" smtClean="0"/>
              <a:t>Consider</a:t>
            </a:r>
            <a:r>
              <a:rPr lang="sv-SE" dirty="0" smtClean="0"/>
              <a:t> a </a:t>
            </a:r>
            <a:r>
              <a:rPr lang="sv-SE" dirty="0" err="1" smtClean="0"/>
              <a:t>continuous-time</a:t>
            </a:r>
            <a:r>
              <a:rPr lang="sv-SE" dirty="0" smtClean="0"/>
              <a:t> </a:t>
            </a:r>
            <a:r>
              <a:rPr lang="sv-SE" dirty="0" err="1" smtClean="0"/>
              <a:t>model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611560" y="1568981"/>
            <a:ext cx="727280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Courier New,courier"/>
              </a:rPr>
              <a:t>model </a:t>
            </a:r>
            <a:r>
              <a:rPr lang="en-US" dirty="0" err="1" smtClean="0">
                <a:solidFill>
                  <a:srgbClr val="0000FF"/>
                </a:solidFill>
                <a:latin typeface="Courier New,courier"/>
              </a:rPr>
              <a:t>SpeedControl</a:t>
            </a:r>
            <a:endParaRPr lang="en-US" dirty="0" smtClean="0">
              <a:solidFill>
                <a:srgbClr val="0000FF"/>
              </a:solidFill>
              <a:latin typeface="MS Shell Dlg 2"/>
            </a:endParaRPr>
          </a:p>
          <a:p>
            <a:r>
              <a:rPr lang="en-US" dirty="0" smtClean="0">
                <a:latin typeface="Courier New,courier"/>
              </a:rPr>
              <a:t>  </a:t>
            </a:r>
            <a:r>
              <a:rPr lang="en-US" dirty="0" smtClean="0">
                <a:solidFill>
                  <a:srgbClr val="0000FF"/>
                </a:solidFill>
                <a:latin typeface="Courier New,courier"/>
              </a:rPr>
              <a:t>extends </a:t>
            </a:r>
            <a:r>
              <a:rPr lang="en-US" dirty="0" err="1" smtClean="0">
                <a:solidFill>
                  <a:srgbClr val="FF0000"/>
                </a:solidFill>
                <a:latin typeface="Courier New,courier"/>
              </a:rPr>
              <a:t>MassWithSpringDamper</a:t>
            </a:r>
            <a:r>
              <a:rPr lang="en-US" dirty="0" smtClean="0">
                <a:solidFill>
                  <a:srgbClr val="FF0000"/>
                </a:solidFill>
                <a:latin typeface="Courier New,courier"/>
              </a:rPr>
              <a:t>;</a:t>
            </a:r>
            <a:endParaRPr lang="en-US" dirty="0" smtClean="0">
              <a:solidFill>
                <a:srgbClr val="FF0000"/>
              </a:solidFill>
              <a:latin typeface="MS Shell Dlg 2"/>
            </a:endParaRPr>
          </a:p>
          <a:p>
            <a:r>
              <a:rPr lang="en-US" dirty="0" smtClean="0">
                <a:latin typeface="Courier New,courier"/>
              </a:rPr>
              <a:t>  </a:t>
            </a:r>
            <a:r>
              <a:rPr lang="en-US" dirty="0" smtClean="0">
                <a:solidFill>
                  <a:srgbClr val="0000FF"/>
                </a:solidFill>
                <a:latin typeface="Courier New,courier"/>
              </a:rPr>
              <a:t>parameter </a:t>
            </a:r>
            <a:r>
              <a:rPr lang="en-US" dirty="0" smtClean="0">
                <a:solidFill>
                  <a:srgbClr val="FF0000"/>
                </a:solidFill>
                <a:latin typeface="Courier New,courier"/>
              </a:rPr>
              <a:t>Real K = 20 </a:t>
            </a:r>
            <a:r>
              <a:rPr lang="en-US" dirty="0" smtClean="0">
                <a:solidFill>
                  <a:srgbClr val="006400"/>
                </a:solidFill>
                <a:latin typeface="Courier New,courier"/>
              </a:rPr>
              <a:t>"Gain of speed P controller";</a:t>
            </a:r>
            <a:endParaRPr lang="en-US" dirty="0" smtClean="0">
              <a:solidFill>
                <a:srgbClr val="006400"/>
              </a:solidFill>
              <a:latin typeface="MS Shell Dlg 2"/>
            </a:endParaRPr>
          </a:p>
          <a:p>
            <a:r>
              <a:rPr lang="en-US" dirty="0" smtClean="0">
                <a:latin typeface="Courier New,courier"/>
              </a:rPr>
              <a:t>  </a:t>
            </a:r>
            <a:r>
              <a:rPr lang="en-US" dirty="0" smtClean="0">
                <a:solidFill>
                  <a:srgbClr val="0000FF"/>
                </a:solidFill>
                <a:latin typeface="Courier New,courier"/>
              </a:rPr>
              <a:t>parameter </a:t>
            </a:r>
            <a:r>
              <a:rPr lang="en-US" dirty="0" err="1" smtClean="0">
                <a:solidFill>
                  <a:srgbClr val="FF0000"/>
                </a:solidFill>
                <a:latin typeface="Courier New,courier"/>
              </a:rPr>
              <a:t>Modelica.SIunits.Velocity</a:t>
            </a:r>
            <a:r>
              <a:rPr lang="en-US" dirty="0" smtClean="0">
                <a:solidFill>
                  <a:srgbClr val="FF0000"/>
                </a:solidFill>
                <a:latin typeface="Courier New,courier"/>
              </a:rPr>
              <a:t> </a:t>
            </a:r>
            <a:r>
              <a:rPr lang="en-US" dirty="0" err="1" smtClean="0">
                <a:solidFill>
                  <a:srgbClr val="FF0000"/>
                </a:solidFill>
                <a:latin typeface="Courier New,courier"/>
              </a:rPr>
              <a:t>vref</a:t>
            </a:r>
            <a:r>
              <a:rPr lang="en-US" dirty="0" smtClean="0">
                <a:solidFill>
                  <a:srgbClr val="FF0000"/>
                </a:solidFill>
                <a:latin typeface="Courier New,courier"/>
              </a:rPr>
              <a:t> = 100 </a:t>
            </a:r>
            <a:r>
              <a:rPr lang="en-US" dirty="0" smtClean="0">
                <a:solidFill>
                  <a:srgbClr val="006400"/>
                </a:solidFill>
                <a:latin typeface="Courier New,courier"/>
              </a:rPr>
              <a:t>"Speed ref.";</a:t>
            </a:r>
            <a:endParaRPr lang="en-US" dirty="0" smtClean="0">
              <a:solidFill>
                <a:srgbClr val="006400"/>
              </a:solidFill>
              <a:latin typeface="MS Shell Dlg 2"/>
            </a:endParaRPr>
          </a:p>
          <a:p>
            <a:r>
              <a:rPr lang="en-US" dirty="0" smtClean="0">
                <a:latin typeface="Courier New,courier"/>
              </a:rPr>
              <a:t>  </a:t>
            </a:r>
            <a:r>
              <a:rPr lang="en-US" dirty="0" smtClean="0">
                <a:solidFill>
                  <a:srgbClr val="0000FF"/>
                </a:solidFill>
                <a:latin typeface="Courier New,courier"/>
              </a:rPr>
              <a:t>discrete </a:t>
            </a:r>
            <a:r>
              <a:rPr lang="en-US" dirty="0" smtClean="0">
                <a:solidFill>
                  <a:srgbClr val="FF0000"/>
                </a:solidFill>
                <a:latin typeface="Courier New,courier"/>
              </a:rPr>
              <a:t>Real </a:t>
            </a:r>
            <a:r>
              <a:rPr lang="en-US" dirty="0" err="1" smtClean="0">
                <a:solidFill>
                  <a:srgbClr val="FF0000"/>
                </a:solidFill>
                <a:latin typeface="Courier New,courier"/>
              </a:rPr>
              <a:t>vd</a:t>
            </a:r>
            <a:r>
              <a:rPr lang="en-US" dirty="0" smtClean="0">
                <a:solidFill>
                  <a:srgbClr val="FF0000"/>
                </a:solidFill>
                <a:latin typeface="Courier New,courier"/>
              </a:rPr>
              <a:t>;</a:t>
            </a:r>
            <a:endParaRPr lang="en-US" dirty="0" smtClean="0">
              <a:solidFill>
                <a:srgbClr val="FF0000"/>
              </a:solidFill>
              <a:latin typeface="MS Shell Dlg 2"/>
            </a:endParaRPr>
          </a:p>
          <a:p>
            <a:r>
              <a:rPr lang="en-US" dirty="0" smtClean="0">
                <a:latin typeface="Courier New,courier"/>
              </a:rPr>
              <a:t>  </a:t>
            </a:r>
            <a:r>
              <a:rPr lang="en-US" dirty="0" smtClean="0">
                <a:solidFill>
                  <a:srgbClr val="0000FF"/>
                </a:solidFill>
                <a:latin typeface="Courier New,courier"/>
              </a:rPr>
              <a:t>discrete </a:t>
            </a:r>
            <a:r>
              <a:rPr lang="en-US" dirty="0" smtClean="0">
                <a:solidFill>
                  <a:srgbClr val="FF0000"/>
                </a:solidFill>
                <a:latin typeface="Courier New,courier"/>
              </a:rPr>
              <a:t>Real u(start=0);</a:t>
            </a:r>
            <a:endParaRPr lang="en-US" dirty="0" smtClean="0">
              <a:solidFill>
                <a:srgbClr val="FF0000"/>
              </a:solidFill>
              <a:latin typeface="MS Shell Dlg 2"/>
            </a:endParaRPr>
          </a:p>
          <a:p>
            <a:r>
              <a:rPr lang="en-US" dirty="0" smtClean="0">
                <a:solidFill>
                  <a:srgbClr val="0000FF"/>
                </a:solidFill>
                <a:latin typeface="Courier New,courier"/>
              </a:rPr>
              <a:t>equation </a:t>
            </a:r>
            <a:endParaRPr lang="en-US" dirty="0" smtClean="0">
              <a:solidFill>
                <a:srgbClr val="0000FF"/>
              </a:solidFill>
              <a:latin typeface="MS Shell Dlg 2"/>
            </a:endParaRPr>
          </a:p>
          <a:p>
            <a:r>
              <a:rPr lang="en-US" dirty="0" smtClean="0">
                <a:latin typeface="Courier New,courier"/>
              </a:rPr>
              <a:t>  </a:t>
            </a:r>
            <a:r>
              <a:rPr lang="en-US" dirty="0" smtClean="0">
                <a:solidFill>
                  <a:srgbClr val="006400"/>
                </a:solidFill>
                <a:latin typeface="Courier New,courier"/>
              </a:rPr>
              <a:t>// speed sensor</a:t>
            </a:r>
            <a:endParaRPr lang="en-US" dirty="0" smtClean="0">
              <a:solidFill>
                <a:srgbClr val="006400"/>
              </a:solidFill>
              <a:latin typeface="MS Shell Dlg 2"/>
            </a:endParaRPr>
          </a:p>
          <a:p>
            <a:r>
              <a:rPr lang="en-US" dirty="0" smtClean="0">
                <a:latin typeface="Courier New,courier"/>
              </a:rPr>
              <a:t>  </a:t>
            </a:r>
            <a:r>
              <a:rPr lang="en-US" dirty="0" err="1" smtClean="0">
                <a:latin typeface="Courier New,courier"/>
              </a:rPr>
              <a:t>vd</a:t>
            </a:r>
            <a:r>
              <a:rPr lang="en-US" dirty="0" smtClean="0">
                <a:latin typeface="Courier New,courier"/>
              </a:rPr>
              <a:t> =</a:t>
            </a:r>
            <a:r>
              <a:rPr lang="en-US" dirty="0" smtClean="0">
                <a:solidFill>
                  <a:srgbClr val="FF0000"/>
                </a:solidFill>
                <a:latin typeface="Courier New,courier"/>
              </a:rPr>
              <a:t> sample(v, Clock(0.01));</a:t>
            </a:r>
            <a:endParaRPr lang="en-US" dirty="0" smtClean="0">
              <a:solidFill>
                <a:srgbClr val="FF0000"/>
              </a:solidFill>
              <a:latin typeface="MS Shell Dlg 2"/>
            </a:endParaRPr>
          </a:p>
          <a:p>
            <a:endParaRPr lang="en-US" dirty="0" smtClean="0">
              <a:latin typeface="Courier New,courier"/>
            </a:endParaRPr>
          </a:p>
          <a:p>
            <a:r>
              <a:rPr lang="en-US" dirty="0" smtClean="0">
                <a:latin typeface="Courier New,courier"/>
              </a:rPr>
              <a:t>  </a:t>
            </a:r>
            <a:r>
              <a:rPr lang="en-US" dirty="0" smtClean="0">
                <a:solidFill>
                  <a:srgbClr val="006400"/>
                </a:solidFill>
                <a:latin typeface="Courier New,courier"/>
              </a:rPr>
              <a:t>// P controller for speed</a:t>
            </a:r>
            <a:endParaRPr lang="en-US" dirty="0" smtClean="0">
              <a:solidFill>
                <a:srgbClr val="006400"/>
              </a:solidFill>
              <a:latin typeface="MS Shell Dlg 2"/>
            </a:endParaRPr>
          </a:p>
          <a:p>
            <a:r>
              <a:rPr lang="en-US" dirty="0" smtClean="0">
                <a:latin typeface="Courier New,courier"/>
              </a:rPr>
              <a:t>  u = K*(</a:t>
            </a:r>
            <a:r>
              <a:rPr lang="en-US" dirty="0" err="1" smtClean="0">
                <a:latin typeface="Courier New,courier"/>
              </a:rPr>
              <a:t>vref-vd</a:t>
            </a:r>
            <a:r>
              <a:rPr lang="en-US" dirty="0" smtClean="0">
                <a:latin typeface="Courier New,courier"/>
              </a:rPr>
              <a:t>);</a:t>
            </a:r>
            <a:endParaRPr lang="en-US" dirty="0" smtClean="0">
              <a:latin typeface="MS Shell Dlg 2"/>
            </a:endParaRPr>
          </a:p>
          <a:p>
            <a:endParaRPr lang="en-US" dirty="0" smtClean="0">
              <a:latin typeface="Courier New,courier"/>
            </a:endParaRPr>
          </a:p>
          <a:p>
            <a:r>
              <a:rPr lang="en-US" dirty="0" smtClean="0">
                <a:latin typeface="Courier New,courier"/>
              </a:rPr>
              <a:t>  </a:t>
            </a:r>
            <a:r>
              <a:rPr lang="en-US" dirty="0" smtClean="0">
                <a:solidFill>
                  <a:srgbClr val="006400"/>
                </a:solidFill>
                <a:latin typeface="Courier New,courier"/>
              </a:rPr>
              <a:t>// force actuator</a:t>
            </a:r>
            <a:endParaRPr lang="en-US" dirty="0" smtClean="0">
              <a:solidFill>
                <a:srgbClr val="006400"/>
              </a:solidFill>
              <a:latin typeface="MS Shell Dlg 2"/>
            </a:endParaRPr>
          </a:p>
          <a:p>
            <a:r>
              <a:rPr lang="en-US" dirty="0" smtClean="0">
                <a:latin typeface="Courier New,courier"/>
              </a:rPr>
              <a:t>  f =</a:t>
            </a:r>
            <a:r>
              <a:rPr lang="en-US" dirty="0" smtClean="0">
                <a:solidFill>
                  <a:srgbClr val="FF0000"/>
                </a:solidFill>
                <a:latin typeface="Courier New,courier"/>
              </a:rPr>
              <a:t> hold(u);</a:t>
            </a:r>
            <a:endParaRPr lang="en-US" dirty="0" smtClean="0">
              <a:solidFill>
                <a:srgbClr val="FF0000"/>
              </a:solidFill>
              <a:latin typeface="MS Shell Dlg 2"/>
            </a:endParaRPr>
          </a:p>
          <a:p>
            <a:pPr algn="just"/>
            <a:r>
              <a:rPr lang="en-US" dirty="0" smtClean="0">
                <a:solidFill>
                  <a:srgbClr val="0000FF"/>
                </a:solidFill>
                <a:latin typeface="Courier New,courier"/>
              </a:rPr>
              <a:t>end </a:t>
            </a:r>
            <a:r>
              <a:rPr lang="en-US" dirty="0" err="1" smtClean="0">
                <a:solidFill>
                  <a:srgbClr val="0000FF"/>
                </a:solidFill>
                <a:latin typeface="Courier New,courier"/>
              </a:rPr>
              <a:t>SpeedControl</a:t>
            </a:r>
            <a:r>
              <a:rPr lang="en-US" dirty="0" smtClean="0">
                <a:solidFill>
                  <a:srgbClr val="0000FF"/>
                </a:solidFill>
                <a:latin typeface="Courier New,courier"/>
              </a:rPr>
              <a:t>;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Synchronous</a:t>
            </a:r>
            <a:r>
              <a:rPr lang="sv-SE" dirty="0" smtClean="0"/>
              <a:t> Controller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611188" y="980728"/>
            <a:ext cx="8151812" cy="4648200"/>
          </a:xfrm>
        </p:spPr>
        <p:txBody>
          <a:bodyPr/>
          <a:lstStyle/>
          <a:p>
            <a:r>
              <a:rPr lang="sv-SE" dirty="0" err="1" smtClean="0"/>
              <a:t>Discrete-time</a:t>
            </a:r>
            <a:r>
              <a:rPr lang="sv-SE" dirty="0" smtClean="0"/>
              <a:t> controller</a:t>
            </a:r>
            <a:endParaRPr lang="en-US" dirty="0"/>
          </a:p>
        </p:txBody>
      </p:sp>
      <p:sp>
        <p:nvSpPr>
          <p:cNvPr id="4" name="Line Callout 2 3"/>
          <p:cNvSpPr/>
          <p:nvPr/>
        </p:nvSpPr>
        <p:spPr>
          <a:xfrm>
            <a:off x="4644008" y="3153157"/>
            <a:ext cx="4320480" cy="648072"/>
          </a:xfrm>
          <a:prstGeom prst="borderCallout2">
            <a:avLst>
              <a:gd name="adj1" fmla="val 63823"/>
              <a:gd name="adj2" fmla="val 566"/>
              <a:gd name="adj3" fmla="val 65782"/>
              <a:gd name="adj4" fmla="val -16667"/>
              <a:gd name="adj5" fmla="val 102702"/>
              <a:gd name="adj6" fmla="val -63903"/>
            </a:avLst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err="1" smtClean="0">
                <a:solidFill>
                  <a:srgbClr val="FF0000"/>
                </a:solidFill>
              </a:rPr>
              <a:t>Sample</a:t>
            </a:r>
            <a:r>
              <a:rPr lang="sv-SE" dirty="0" smtClean="0">
                <a:solidFill>
                  <a:srgbClr val="FF0000"/>
                </a:solidFill>
              </a:rPr>
              <a:t> </a:t>
            </a:r>
            <a:r>
              <a:rPr lang="sv-SE" dirty="0" err="1" smtClean="0">
                <a:solidFill>
                  <a:srgbClr val="FF0000"/>
                </a:solidFill>
              </a:rPr>
              <a:t>continuous</a:t>
            </a:r>
            <a:r>
              <a:rPr lang="sv-SE" dirty="0" smtClean="0">
                <a:solidFill>
                  <a:srgbClr val="FF0000"/>
                </a:solidFill>
              </a:rPr>
              <a:t> </a:t>
            </a:r>
            <a:r>
              <a:rPr lang="sv-SE" dirty="0" err="1" smtClean="0">
                <a:solidFill>
                  <a:srgbClr val="FF0000"/>
                </a:solidFill>
              </a:rPr>
              <a:t>velocity</a:t>
            </a:r>
            <a:r>
              <a:rPr lang="sv-SE" dirty="0" smtClean="0">
                <a:solidFill>
                  <a:srgbClr val="FF0000"/>
                </a:solidFill>
              </a:rPr>
              <a:t> v </a:t>
            </a:r>
          </a:p>
          <a:p>
            <a:pPr algn="ctr"/>
            <a:r>
              <a:rPr lang="sv-SE" dirty="0" smtClean="0">
                <a:solidFill>
                  <a:srgbClr val="FF0000"/>
                </a:solidFill>
              </a:rPr>
              <a:t>with </a:t>
            </a:r>
            <a:r>
              <a:rPr lang="sv-SE" dirty="0" err="1" smtClean="0">
                <a:solidFill>
                  <a:srgbClr val="FF0000"/>
                </a:solidFill>
              </a:rPr>
              <a:t>periodic</a:t>
            </a:r>
            <a:r>
              <a:rPr lang="sv-SE" dirty="0" smtClean="0">
                <a:solidFill>
                  <a:srgbClr val="FF0000"/>
                </a:solidFill>
              </a:rPr>
              <a:t> Clock with period=0.01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Line Callout 2 5"/>
          <p:cNvSpPr/>
          <p:nvPr/>
        </p:nvSpPr>
        <p:spPr>
          <a:xfrm>
            <a:off x="4572000" y="5229200"/>
            <a:ext cx="3168352" cy="648072"/>
          </a:xfrm>
          <a:prstGeom prst="borderCallout2">
            <a:avLst>
              <a:gd name="adj1" fmla="val 20710"/>
              <a:gd name="adj2" fmla="val -316"/>
              <a:gd name="adj3" fmla="val 18750"/>
              <a:gd name="adj4" fmla="val -16667"/>
              <a:gd name="adj5" fmla="val 61549"/>
              <a:gd name="adj6" fmla="val -80738"/>
            </a:avLst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err="1" smtClean="0">
                <a:solidFill>
                  <a:srgbClr val="FF0000"/>
                </a:solidFill>
              </a:rPr>
              <a:t>Hold</a:t>
            </a:r>
            <a:r>
              <a:rPr lang="sv-SE" dirty="0" smtClean="0">
                <a:solidFill>
                  <a:srgbClr val="FF0000"/>
                </a:solidFill>
              </a:rPr>
              <a:t> </a:t>
            </a:r>
            <a:r>
              <a:rPr lang="sv-SE" dirty="0" err="1" smtClean="0">
                <a:solidFill>
                  <a:srgbClr val="FF0000"/>
                </a:solidFill>
              </a:rPr>
              <a:t>discrete</a:t>
            </a:r>
            <a:r>
              <a:rPr lang="sv-SE" dirty="0" smtClean="0">
                <a:solidFill>
                  <a:srgbClr val="FF0000"/>
                </a:solidFill>
              </a:rPr>
              <a:t> variable u</a:t>
            </a:r>
          </a:p>
          <a:p>
            <a:pPr algn="ctr"/>
            <a:r>
              <a:rPr lang="sv-SE" dirty="0" err="1" smtClean="0">
                <a:solidFill>
                  <a:srgbClr val="FF0000"/>
                </a:solidFill>
              </a:rPr>
              <a:t>between</a:t>
            </a:r>
            <a:r>
              <a:rPr lang="sv-SE" dirty="0" smtClean="0">
                <a:solidFill>
                  <a:srgbClr val="FF0000"/>
                </a:solidFill>
              </a:rPr>
              <a:t> </a:t>
            </a:r>
            <a:r>
              <a:rPr lang="sv-SE" dirty="0" err="1" smtClean="0">
                <a:solidFill>
                  <a:srgbClr val="FF0000"/>
                </a:solidFill>
              </a:rPr>
              <a:t>clock</a:t>
            </a:r>
            <a:r>
              <a:rPr lang="sv-SE" dirty="0" smtClean="0">
                <a:solidFill>
                  <a:srgbClr val="FF0000"/>
                </a:solidFill>
              </a:rPr>
              <a:t> ticks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Line Callout 2 9"/>
          <p:cNvSpPr/>
          <p:nvPr/>
        </p:nvSpPr>
        <p:spPr>
          <a:xfrm>
            <a:off x="4067944" y="4149080"/>
            <a:ext cx="4824536" cy="864096"/>
          </a:xfrm>
          <a:prstGeom prst="borderCallout2">
            <a:avLst>
              <a:gd name="adj1" fmla="val 71661"/>
              <a:gd name="adj2" fmla="val -316"/>
              <a:gd name="adj3" fmla="val 71661"/>
              <a:gd name="adj4" fmla="val -15197"/>
              <a:gd name="adj5" fmla="val 71347"/>
              <a:gd name="adj6" fmla="val -31863"/>
            </a:avLst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The clock of the equation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is inferred to be the same as for the variable </a:t>
            </a:r>
            <a:r>
              <a:rPr lang="en-US" dirty="0" err="1" smtClean="0">
                <a:solidFill>
                  <a:srgbClr val="FF0000"/>
                </a:solidFill>
              </a:rPr>
              <a:t>vd</a:t>
            </a:r>
            <a:r>
              <a:rPr lang="en-US" dirty="0" smtClean="0">
                <a:solidFill>
                  <a:srgbClr val="FF0000"/>
                </a:solidFill>
              </a:rPr>
              <a:t> which is the result of sample()</a:t>
            </a:r>
          </a:p>
        </p:txBody>
      </p:sp>
      <p:pic>
        <p:nvPicPr>
          <p:cNvPr id="11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188640"/>
            <a:ext cx="2718727" cy="2317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Discrete-time</a:t>
            </a:r>
            <a:r>
              <a:rPr lang="sv-SE" dirty="0" smtClean="0"/>
              <a:t> State Variables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Operator </a:t>
            </a:r>
            <a:r>
              <a:rPr lang="sv-SE" dirty="0" err="1" smtClean="0">
                <a:solidFill>
                  <a:srgbClr val="FF0000"/>
                </a:solidFill>
              </a:rPr>
              <a:t>previous</a:t>
            </a:r>
            <a:r>
              <a:rPr lang="sv-SE" dirty="0" smtClean="0"/>
              <a:t>() is </a:t>
            </a:r>
            <a:r>
              <a:rPr lang="sv-SE" dirty="0" err="1" smtClean="0"/>
              <a:t>used</a:t>
            </a:r>
            <a:r>
              <a:rPr lang="sv-SE" dirty="0" smtClean="0"/>
              <a:t> to access the </a:t>
            </a:r>
            <a:r>
              <a:rPr lang="sv-SE" dirty="0" err="1" smtClean="0"/>
              <a:t>value</a:t>
            </a:r>
            <a:r>
              <a:rPr lang="sv-SE" dirty="0" smtClean="0"/>
              <a:t> at the </a:t>
            </a:r>
            <a:r>
              <a:rPr lang="sv-SE" dirty="0" err="1" smtClean="0"/>
              <a:t>previous</a:t>
            </a:r>
            <a:r>
              <a:rPr lang="sv-SE" dirty="0" smtClean="0"/>
              <a:t> </a:t>
            </a:r>
            <a:r>
              <a:rPr lang="sv-SE" dirty="0" err="1" smtClean="0"/>
              <a:t>clock</a:t>
            </a:r>
            <a:r>
              <a:rPr lang="sv-SE" dirty="0" smtClean="0"/>
              <a:t> tick</a:t>
            </a:r>
          </a:p>
          <a:p>
            <a:pPr>
              <a:buNone/>
            </a:pPr>
            <a:r>
              <a:rPr lang="sv-SE" dirty="0" smtClean="0"/>
              <a:t>	(cf </a:t>
            </a:r>
            <a:r>
              <a:rPr lang="sv-SE" dirty="0" err="1" smtClean="0"/>
              <a:t>pre</a:t>
            </a:r>
            <a:r>
              <a:rPr lang="sv-SE" dirty="0" smtClean="0"/>
              <a:t>() in Modelica 3.2)</a:t>
            </a:r>
          </a:p>
          <a:p>
            <a:r>
              <a:rPr lang="sv-SE" dirty="0" err="1" smtClean="0"/>
              <a:t>Introduces</a:t>
            </a:r>
            <a:r>
              <a:rPr lang="sv-SE" dirty="0" smtClean="0"/>
              <a:t> </a:t>
            </a:r>
            <a:r>
              <a:rPr lang="sv-SE" dirty="0" err="1" smtClean="0"/>
              <a:t>discrete</a:t>
            </a:r>
            <a:r>
              <a:rPr lang="sv-SE" dirty="0" smtClean="0"/>
              <a:t> </a:t>
            </a:r>
            <a:r>
              <a:rPr lang="sv-SE" dirty="0" err="1" smtClean="0"/>
              <a:t>state</a:t>
            </a:r>
            <a:r>
              <a:rPr lang="sv-SE" dirty="0" smtClean="0"/>
              <a:t> variable</a:t>
            </a:r>
          </a:p>
          <a:p>
            <a:r>
              <a:rPr lang="sv-SE" dirty="0" smtClean="0"/>
              <a:t>Initial </a:t>
            </a:r>
            <a:r>
              <a:rPr lang="sv-SE" dirty="0" err="1" smtClean="0"/>
              <a:t>value</a:t>
            </a:r>
            <a:r>
              <a:rPr lang="sv-SE" dirty="0" smtClean="0"/>
              <a:t> </a:t>
            </a:r>
            <a:r>
              <a:rPr lang="sv-SE" dirty="0" err="1" smtClean="0"/>
              <a:t>needed</a:t>
            </a:r>
            <a:endParaRPr lang="sv-SE" dirty="0" smtClean="0"/>
          </a:p>
          <a:p>
            <a:endParaRPr lang="sv-SE" dirty="0" smtClean="0"/>
          </a:p>
          <a:p>
            <a:r>
              <a:rPr lang="sv-SE" dirty="0" smtClean="0">
                <a:solidFill>
                  <a:srgbClr val="FF0000"/>
                </a:solidFill>
              </a:rPr>
              <a:t>interval</a:t>
            </a:r>
            <a:r>
              <a:rPr lang="sv-SE" dirty="0" smtClean="0"/>
              <a:t>() is </a:t>
            </a:r>
            <a:r>
              <a:rPr lang="sv-SE" dirty="0" err="1" smtClean="0"/>
              <a:t>used</a:t>
            </a:r>
            <a:r>
              <a:rPr lang="sv-SE" dirty="0" smtClean="0"/>
              <a:t> to </a:t>
            </a:r>
            <a:r>
              <a:rPr lang="sv-SE" dirty="0" err="1" smtClean="0"/>
              <a:t>inquire</a:t>
            </a:r>
            <a:r>
              <a:rPr lang="sv-SE" dirty="0" smtClean="0"/>
              <a:t> the </a:t>
            </a:r>
            <a:r>
              <a:rPr lang="sv-SE" dirty="0" err="1" smtClean="0"/>
              <a:t>actual</a:t>
            </a:r>
            <a:r>
              <a:rPr lang="sv-SE" dirty="0" smtClean="0"/>
              <a:t> interval of a </a:t>
            </a:r>
            <a:r>
              <a:rPr lang="sv-SE" dirty="0" err="1" smtClean="0"/>
              <a:t>clock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Base-clocks</a:t>
            </a:r>
            <a:r>
              <a:rPr lang="sv-SE" dirty="0" smtClean="0"/>
              <a:t> and </a:t>
            </a:r>
            <a:r>
              <a:rPr lang="sv-SE" dirty="0" err="1" smtClean="0"/>
              <a:t>Sub-clocks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Modelica model will typically have several controllers for different parts of the plant. </a:t>
            </a:r>
          </a:p>
          <a:p>
            <a:r>
              <a:rPr lang="en-US" dirty="0" smtClean="0"/>
              <a:t>Such controllers might not need synchronization and can have different </a:t>
            </a:r>
            <a:r>
              <a:rPr lang="en-US" i="1" dirty="0" smtClean="0">
                <a:solidFill>
                  <a:srgbClr val="FF0000"/>
                </a:solidFill>
              </a:rPr>
              <a:t>base clocks</a:t>
            </a:r>
            <a:r>
              <a:rPr lang="en-US" dirty="0" smtClean="0"/>
              <a:t>. </a:t>
            </a:r>
          </a:p>
          <a:p>
            <a:r>
              <a:rPr lang="en-US" dirty="0" smtClean="0"/>
              <a:t>Equations belonging to different base clocks can be implemented by asynchronous tasks of the used operating system. </a:t>
            </a:r>
          </a:p>
          <a:p>
            <a:r>
              <a:rPr lang="en-US" dirty="0" smtClean="0"/>
              <a:t>It is also possible to introduce </a:t>
            </a:r>
            <a:r>
              <a:rPr lang="en-US" dirty="0" smtClean="0">
                <a:solidFill>
                  <a:srgbClr val="FF0000"/>
                </a:solidFill>
              </a:rPr>
              <a:t>sub-clocks</a:t>
            </a:r>
            <a:r>
              <a:rPr lang="en-US" dirty="0" smtClean="0"/>
              <a:t> that tick a certain factor slower than the base clock. </a:t>
            </a:r>
          </a:p>
          <a:p>
            <a:r>
              <a:rPr lang="en-US" dirty="0" smtClean="0"/>
              <a:t>Such sub-clocks are perfectly </a:t>
            </a:r>
            <a:r>
              <a:rPr lang="en-US" dirty="0" smtClean="0">
                <a:solidFill>
                  <a:srgbClr val="FF0000"/>
                </a:solidFill>
              </a:rPr>
              <a:t>synchronized</a:t>
            </a:r>
            <a:r>
              <a:rPr lang="en-US" dirty="0" smtClean="0"/>
              <a:t> with the base clock, i.e. the definitions and uses of a variable are </a:t>
            </a:r>
            <a:r>
              <a:rPr lang="en-US" dirty="0" smtClean="0">
                <a:solidFill>
                  <a:srgbClr val="FF0000"/>
                </a:solidFill>
              </a:rPr>
              <a:t>sorted</a:t>
            </a:r>
            <a:r>
              <a:rPr lang="en-US" dirty="0" smtClean="0"/>
              <a:t> in such a way that when sub-clocks are activated at the same clock tick, then the definition is evaluated before all the uses.</a:t>
            </a:r>
          </a:p>
          <a:p>
            <a:r>
              <a:rPr lang="en-US" dirty="0" smtClean="0"/>
              <a:t>New base type, </a:t>
            </a:r>
            <a:r>
              <a:rPr lang="en-US" dirty="0" smtClean="0">
                <a:solidFill>
                  <a:srgbClr val="FF0000"/>
                </a:solidFill>
              </a:rPr>
              <a:t>Clock</a:t>
            </a:r>
            <a:r>
              <a:rPr lang="en-US" dirty="0" smtClean="0"/>
              <a:t>:</a:t>
            </a:r>
          </a:p>
          <a:p>
            <a:pPr marL="1139825" lvl="2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 smtClean="0">
                <a:latin typeface="Courier New,courier"/>
                <a:ea typeface="Times New Roman"/>
                <a:cs typeface="MS Shell Dlg 2"/>
              </a:rPr>
              <a:t>  </a:t>
            </a:r>
            <a:r>
              <a:rPr lang="en-US" sz="1200" dirty="0" smtClean="0">
                <a:solidFill>
                  <a:srgbClr val="FF0000"/>
                </a:solidFill>
                <a:latin typeface="Courier New,courier"/>
                <a:ea typeface="Times New Roman"/>
                <a:cs typeface="MS Shell Dlg 2"/>
              </a:rPr>
              <a:t>Clock</a:t>
            </a:r>
            <a:r>
              <a:rPr lang="en-US" sz="1200" dirty="0" smtClean="0">
                <a:latin typeface="Courier New,courier"/>
                <a:ea typeface="Times New Roman"/>
                <a:cs typeface="MS Shell Dlg 2"/>
              </a:rPr>
              <a:t> </a:t>
            </a:r>
            <a:r>
              <a:rPr lang="en-US" sz="1200" dirty="0" err="1" smtClean="0">
                <a:latin typeface="Courier New,courier"/>
                <a:ea typeface="Times New Roman"/>
                <a:cs typeface="MS Shell Dlg 2"/>
              </a:rPr>
              <a:t>cControl</a:t>
            </a:r>
            <a:r>
              <a:rPr lang="en-US" sz="1200" dirty="0" smtClean="0">
                <a:latin typeface="Courier New,courier"/>
                <a:ea typeface="Times New Roman"/>
                <a:cs typeface="MS Shell Dlg 2"/>
              </a:rPr>
              <a:t> =</a:t>
            </a:r>
            <a:r>
              <a:rPr lang="en-US" sz="1200" dirty="0" smtClean="0">
                <a:solidFill>
                  <a:srgbClr val="FF0000"/>
                </a:solidFill>
                <a:latin typeface="Courier New,courier"/>
                <a:ea typeface="Times New Roman"/>
                <a:cs typeface="MS Shell Dlg 2"/>
              </a:rPr>
              <a:t> Clock</a:t>
            </a:r>
            <a:r>
              <a:rPr lang="en-US" sz="1200" dirty="0" smtClean="0">
                <a:latin typeface="Courier New,courier"/>
                <a:ea typeface="Times New Roman"/>
                <a:cs typeface="MS Shell Dlg 2"/>
              </a:rPr>
              <a:t>(0.01);</a:t>
            </a:r>
            <a:endParaRPr lang="en-US" sz="2000" dirty="0" smtClean="0">
              <a:latin typeface="Times New Roman"/>
              <a:ea typeface="Times New Roman"/>
            </a:endParaRPr>
          </a:p>
          <a:p>
            <a:pPr marL="1139825" lvl="2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 smtClean="0">
                <a:latin typeface="Courier New,courier"/>
                <a:ea typeface="Times New Roman"/>
                <a:cs typeface="MS Shell Dlg 2"/>
              </a:rPr>
              <a:t>  </a:t>
            </a:r>
            <a:r>
              <a:rPr lang="en-US" sz="1200" dirty="0" smtClean="0">
                <a:solidFill>
                  <a:srgbClr val="FF0000"/>
                </a:solidFill>
                <a:latin typeface="Courier New,courier"/>
                <a:ea typeface="Times New Roman"/>
                <a:cs typeface="MS Shell Dlg 2"/>
              </a:rPr>
              <a:t>Clock</a:t>
            </a:r>
            <a:r>
              <a:rPr lang="en-US" sz="1200" dirty="0" smtClean="0">
                <a:latin typeface="Courier New,courier"/>
                <a:ea typeface="Times New Roman"/>
                <a:cs typeface="MS Shell Dlg 2"/>
              </a:rPr>
              <a:t> </a:t>
            </a:r>
            <a:r>
              <a:rPr lang="en-US" sz="1200" dirty="0" err="1" smtClean="0">
                <a:latin typeface="Courier New,courier"/>
                <a:ea typeface="Times New Roman"/>
                <a:cs typeface="MS Shell Dlg 2"/>
              </a:rPr>
              <a:t>cOuter</a:t>
            </a:r>
            <a:r>
              <a:rPr lang="en-US" sz="1200" dirty="0" smtClean="0">
                <a:latin typeface="Courier New,courier"/>
                <a:ea typeface="Times New Roman"/>
                <a:cs typeface="MS Shell Dlg 2"/>
              </a:rPr>
              <a:t> =</a:t>
            </a:r>
            <a:r>
              <a:rPr lang="en-US" sz="1200" dirty="0" smtClean="0">
                <a:solidFill>
                  <a:srgbClr val="FF0000"/>
                </a:solidFill>
                <a:latin typeface="Courier New,courier"/>
                <a:ea typeface="Times New Roman"/>
                <a:cs typeface="MS Shell Dlg 2"/>
              </a:rPr>
              <a:t> </a:t>
            </a:r>
            <a:r>
              <a:rPr lang="en-US" sz="1200" dirty="0" err="1" smtClean="0">
                <a:solidFill>
                  <a:srgbClr val="FF0000"/>
                </a:solidFill>
                <a:latin typeface="Courier New,courier"/>
                <a:ea typeface="Times New Roman"/>
                <a:cs typeface="MS Shell Dlg 2"/>
              </a:rPr>
              <a:t>subSample</a:t>
            </a:r>
            <a:r>
              <a:rPr lang="en-US" sz="1200" dirty="0" smtClean="0">
                <a:latin typeface="Courier New,courier"/>
                <a:ea typeface="Times New Roman"/>
                <a:cs typeface="MS Shell Dlg 2"/>
              </a:rPr>
              <a:t>(</a:t>
            </a:r>
            <a:r>
              <a:rPr lang="en-US" sz="1200" dirty="0" err="1" smtClean="0">
                <a:latin typeface="Courier New,courier"/>
                <a:ea typeface="Times New Roman"/>
                <a:cs typeface="MS Shell Dlg 2"/>
              </a:rPr>
              <a:t>cControl</a:t>
            </a:r>
            <a:r>
              <a:rPr lang="en-US" sz="1200" dirty="0" smtClean="0">
                <a:latin typeface="Courier New,courier"/>
                <a:ea typeface="Times New Roman"/>
                <a:cs typeface="MS Shell Dlg 2"/>
              </a:rPr>
              <a:t>, </a:t>
            </a:r>
            <a:r>
              <a:rPr lang="en-US" sz="1200" dirty="0" smtClean="0">
                <a:solidFill>
                  <a:srgbClr val="000000"/>
                </a:solidFill>
                <a:latin typeface="Courier New,courier"/>
                <a:ea typeface="Times New Roman"/>
                <a:cs typeface="MS Shell Dlg 2"/>
              </a:rPr>
              <a:t>5</a:t>
            </a:r>
            <a:r>
              <a:rPr lang="en-US" sz="1200" dirty="0" smtClean="0">
                <a:latin typeface="Courier New,courier"/>
                <a:ea typeface="Times New Roman"/>
                <a:cs typeface="MS Shell Dlg 2"/>
              </a:rPr>
              <a:t>);</a:t>
            </a:r>
            <a:endParaRPr lang="en-US" sz="2000" dirty="0" smtClean="0">
              <a:latin typeface="Times New Roman"/>
              <a:ea typeface="Times New Roman"/>
            </a:endParaRP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design">
  <a:themeElements>
    <a:clrScheme name="Standarddesign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00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11075</TotalTime>
  <Words>1562</Words>
  <Application>Microsoft Office PowerPoint</Application>
  <PresentationFormat>On-screen Show (4:3)</PresentationFormat>
  <Paragraphs>350</Paragraphs>
  <Slides>33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33</vt:i4>
      </vt:variant>
    </vt:vector>
  </HeadingPairs>
  <TitlesOfParts>
    <vt:vector size="36" baseType="lpstr">
      <vt:lpstr>Standarddesign</vt:lpstr>
      <vt:lpstr>Document</vt:lpstr>
      <vt:lpstr>Equation</vt:lpstr>
      <vt:lpstr>Synchronous Control and State Machines in Modelica</vt:lpstr>
      <vt:lpstr>Content</vt:lpstr>
      <vt:lpstr>Introduction</vt:lpstr>
      <vt:lpstr>Introduction</vt:lpstr>
      <vt:lpstr>Synchronous Features of Modelica </vt:lpstr>
      <vt:lpstr>Mass with Spring Damper</vt:lpstr>
      <vt:lpstr>Synchronous Controller</vt:lpstr>
      <vt:lpstr>Discrete-time State Variables</vt:lpstr>
      <vt:lpstr>Base-clocks and Sub-clocks</vt:lpstr>
      <vt:lpstr>Sub and super sampling and phase</vt:lpstr>
      <vt:lpstr>Exact Periodic Clocks</vt:lpstr>
      <vt:lpstr>Modelica_Synchronous library</vt:lpstr>
      <vt:lpstr>Slide 13</vt:lpstr>
      <vt:lpstr>Sample and Hold</vt:lpstr>
      <vt:lpstr>Sub- and Super-Sampling</vt:lpstr>
      <vt:lpstr>Slide 16</vt:lpstr>
      <vt:lpstr>Varying Interval Clocks</vt:lpstr>
      <vt:lpstr>Boolean Clocks</vt:lpstr>
      <vt:lpstr>Discretized Continuous Time</vt:lpstr>
      <vt:lpstr>State Machines</vt:lpstr>
      <vt:lpstr>A Simple State Machine</vt:lpstr>
      <vt:lpstr>A Simple State Machine – Modelica Text Representation</vt:lpstr>
      <vt:lpstr>Merging Variable Definitions</vt:lpstr>
      <vt:lpstr>Defining a State machine</vt:lpstr>
      <vt:lpstr>Conditional Data Flows</vt:lpstr>
      <vt:lpstr>Merge of Conditional Data Flows</vt:lpstr>
      <vt:lpstr>Hierarchical  State Machine Example </vt:lpstr>
      <vt:lpstr>Reset and Synchronize </vt:lpstr>
      <vt:lpstr>Hybrid Automata (Modelica 3.2-, 2006)</vt:lpstr>
      <vt:lpstr>Hybrid Automata with Modelica 3.3+ (prototype)</vt:lpstr>
      <vt:lpstr>Acausal Models in States – Modelica 3.3+</vt:lpstr>
      <vt:lpstr>Multiple Acasual Connections</vt:lpstr>
      <vt:lpstr>Conclusions</vt:lpstr>
    </vt:vector>
  </TitlesOfParts>
  <Company>CD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Synchronous Control and State Machines in Modelica</dc:title>
  <dc:subject/>
  <dc:creator/>
  <dc:description/>
  <cp:lastModifiedBy>Hilding Elmqvist</cp:lastModifiedBy>
  <cp:revision>401</cp:revision>
  <cp:lastPrinted>2004-02-03T08:35:42Z</cp:lastPrinted>
  <dcterms:created xsi:type="dcterms:W3CDTF">2003-10-01T09:44:24Z</dcterms:created>
  <dcterms:modified xsi:type="dcterms:W3CDTF">2012-10-23T07:49:59Z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ojekt">
    <vt:lpwstr>DLR allgemein</vt:lpwstr>
  </property>
</Properties>
</file>