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embeddings/Microsoft_Equation7.bin" ContentType="application/vnd.openxmlformats-officedocument.oleObject"/>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embeddings/Microsoft_Equation3.bin" ContentType="application/vnd.openxmlformats-officedocument.oleObject"/>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embeddings/Microsoft_Equation8.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embeddings/Microsoft_Equation10.bin" ContentType="application/vnd.openxmlformats-officedocument.oleObject"/>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embeddings/Microsoft_Equation9.bin" ContentType="application/vnd.openxmlformats-officedocument.oleObjec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embeddings/Microsoft_Equation6.bin" ContentType="application/vnd.openxmlformats-officedocument.oleObject"/>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0"/>
  </p:notesMasterIdLst>
  <p:handoutMasterIdLst>
    <p:handoutMasterId r:id="rId31"/>
  </p:handoutMasterIdLst>
  <p:sldIdLst>
    <p:sldId id="256" r:id="rId2"/>
    <p:sldId id="257" r:id="rId3"/>
    <p:sldId id="274" r:id="rId4"/>
    <p:sldId id="258" r:id="rId5"/>
    <p:sldId id="275" r:id="rId6"/>
    <p:sldId id="259" r:id="rId7"/>
    <p:sldId id="260" r:id="rId8"/>
    <p:sldId id="282" r:id="rId9"/>
    <p:sldId id="283" r:id="rId10"/>
    <p:sldId id="261" r:id="rId11"/>
    <p:sldId id="284" r:id="rId12"/>
    <p:sldId id="262" r:id="rId13"/>
    <p:sldId id="263" r:id="rId14"/>
    <p:sldId id="273" r:id="rId15"/>
    <p:sldId id="280" r:id="rId16"/>
    <p:sldId id="264" r:id="rId17"/>
    <p:sldId id="265" r:id="rId18"/>
    <p:sldId id="281" r:id="rId19"/>
    <p:sldId id="266" r:id="rId20"/>
    <p:sldId id="277" r:id="rId21"/>
    <p:sldId id="276" r:id="rId22"/>
    <p:sldId id="268" r:id="rId23"/>
    <p:sldId id="269" r:id="rId24"/>
    <p:sldId id="270" r:id="rId25"/>
    <p:sldId id="278" r:id="rId26"/>
    <p:sldId id="279" r:id="rId27"/>
    <p:sldId id="271" r:id="rId28"/>
    <p:sldId id="272"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a:srgbClr val="FF0000"/>
        </p14:laserClr>
      </p:ext>
      <p:ext uri="{2FDB2607-1784-4EEB-B798-7EB5836EED8A}">
        <p14:showMediaCtrls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
      </p:ext>
    </p:extLst>
  </p:showPr>
  <p:clrMru>
    <a:srgbClr val="990000"/>
  </p:clrMru>
  <p:extLst>
    <p:ext uri="{E76CE94A-603C-4142-B9EB-6D1370010A27}">
      <p14:discardImageEditData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0"/>
    </p:ext>
    <p:ext uri="{D31A062A-798A-4329-ABDD-BBA856620510}">
      <p14:defaultImageDpi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9498" autoAdjust="0"/>
    <p:restoredTop sz="94660"/>
  </p:normalViewPr>
  <p:slideViewPr>
    <p:cSldViewPr>
      <p:cViewPr varScale="1">
        <p:scale>
          <a:sx n="119" d="100"/>
          <a:sy n="119" d="100"/>
        </p:scale>
        <p:origin x="-88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pict"/><Relationship Id="rId4" Type="http://schemas.openxmlformats.org/officeDocument/2006/relationships/image" Target="../media/image24.pict"/><Relationship Id="rId1" Type="http://schemas.openxmlformats.org/officeDocument/2006/relationships/image" Target="../media/image21.pict"/><Relationship Id="rId2" Type="http://schemas.openxmlformats.org/officeDocument/2006/relationships/image" Target="../media/image2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72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72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72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DFD6D21-1C0F-44D1-9158-6C94238A1C4D}"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86835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68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68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70FDE17-6681-4CA3-892F-2CA19205C4FC}"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31746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0FDE17-6681-4CA3-892F-2CA19205C4FC}"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5867400" y="2667000"/>
            <a:ext cx="2743200" cy="1393825"/>
          </a:xfrm>
        </p:spPr>
        <p:txBody>
          <a:bodyPr/>
          <a:lstStyle>
            <a:lvl1pPr>
              <a:defRPr sz="2800"/>
            </a:lvl1pPr>
          </a:lstStyle>
          <a:p>
            <a:r>
              <a:rPr lang="en-US" smtClean="0"/>
              <a:t>Click to edit Master title style</a:t>
            </a:r>
            <a:endParaRPr lang="en-US"/>
          </a:p>
        </p:txBody>
      </p:sp>
      <p:sp>
        <p:nvSpPr>
          <p:cNvPr id="157699" name="Rectangle 3"/>
          <p:cNvSpPr>
            <a:spLocks noGrp="1" noChangeArrowheads="1"/>
          </p:cNvSpPr>
          <p:nvPr>
            <p:ph type="subTitle" idx="1"/>
          </p:nvPr>
        </p:nvSpPr>
        <p:spPr>
          <a:xfrm>
            <a:off x="228600" y="5410200"/>
            <a:ext cx="6400800" cy="1219200"/>
          </a:xfrm>
        </p:spPr>
        <p:txBody>
          <a:bodyPr/>
          <a:lstStyle>
            <a:lvl1pPr marL="0" indent="0" algn="ctr">
              <a:buFontTx/>
              <a:buNone/>
              <a:defRPr sz="2600">
                <a:solidFill>
                  <a:srgbClr val="990000"/>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
            <a:ext cx="219075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198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2.png"/><Relationship Id="rId16" Type="http://schemas.openxmlformats.org/officeDocument/2006/relationships/oleObject" Target="../embeddings/oleObject2.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0"/>
            <a:ext cx="9144000" cy="768350"/>
          </a:xfrm>
          <a:prstGeom prst="rect">
            <a:avLst/>
          </a:prstGeom>
          <a:solidFill>
            <a:srgbClr val="990000"/>
          </a:solidFill>
          <a:ln w="9525">
            <a:solidFill>
              <a:schemeClr val="tx1"/>
            </a:solidFill>
            <a:miter lim="800000"/>
            <a:headEnd/>
            <a:tailEnd/>
          </a:ln>
          <a:effectLst/>
        </p:spPr>
        <p:txBody>
          <a:bodyPr wrap="none" anchor="ctr"/>
          <a:lstStyle/>
          <a:p>
            <a:pPr>
              <a:defRPr/>
            </a:pPr>
            <a:endParaRPr lang="en-US"/>
          </a:p>
        </p:txBody>
      </p:sp>
      <p:sp>
        <p:nvSpPr>
          <p:cNvPr id="1030" name="Rectangle 3"/>
          <p:cNvSpPr>
            <a:spLocks noGrp="1" noChangeArrowheads="1"/>
          </p:cNvSpPr>
          <p:nvPr>
            <p:ph type="title"/>
          </p:nvPr>
        </p:nvSpPr>
        <p:spPr bwMode="auto">
          <a:xfrm>
            <a:off x="152400" y="-381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4"/>
          <p:cNvSpPr>
            <a:spLocks noGrp="1" noChangeArrowheads="1"/>
          </p:cNvSpPr>
          <p:nvPr>
            <p:ph type="body" idx="1"/>
          </p:nvPr>
        </p:nvSpPr>
        <p:spPr bwMode="auto">
          <a:xfrm>
            <a:off x="228600" y="914400"/>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5"/>
          <p:cNvGraphicFramePr>
            <a:graphicFrameLocks noChangeAspect="1"/>
          </p:cNvGraphicFramePr>
          <p:nvPr/>
        </p:nvGraphicFramePr>
        <p:xfrm>
          <a:off x="0" y="6310313"/>
          <a:ext cx="762000" cy="547687"/>
        </p:xfrm>
        <a:graphic>
          <a:graphicData uri="http://schemas.openxmlformats.org/presentationml/2006/ole">
            <p:oleObj spid="_x0000_s1188" name="Image" r:id="rId14" imgW="1270289" imgH="914286" progId="">
              <p:embed/>
            </p:oleObj>
          </a:graphicData>
        </a:graphic>
      </p:graphicFrame>
      <p:pic>
        <p:nvPicPr>
          <p:cNvPr id="1032" name="Picture 6"/>
          <p:cNvPicPr>
            <a:picLocks noChangeAspect="1" noChangeArrowheads="1"/>
          </p:cNvPicPr>
          <p:nvPr/>
        </p:nvPicPr>
        <p:blipFill>
          <a:blip r:embed="rId15" cstate="print"/>
          <a:srcRect/>
          <a:stretch>
            <a:fillRect/>
          </a:stretch>
        </p:blipFill>
        <p:spPr bwMode="auto">
          <a:xfrm>
            <a:off x="7143750" y="9525"/>
            <a:ext cx="2000250" cy="762000"/>
          </a:xfrm>
          <a:prstGeom prst="rect">
            <a:avLst/>
          </a:prstGeom>
          <a:noFill/>
          <a:ln w="9525">
            <a:noFill/>
            <a:miter lim="800000"/>
            <a:headEnd/>
            <a:tailEnd/>
          </a:ln>
        </p:spPr>
      </p:pic>
      <p:graphicFrame>
        <p:nvGraphicFramePr>
          <p:cNvPr id="1027" name="Object 8"/>
          <p:cNvGraphicFramePr>
            <a:graphicFrameLocks noChangeAspect="1"/>
          </p:cNvGraphicFramePr>
          <p:nvPr/>
        </p:nvGraphicFramePr>
        <p:xfrm>
          <a:off x="0" y="6310313"/>
          <a:ext cx="762000" cy="547687"/>
        </p:xfrm>
        <a:graphic>
          <a:graphicData uri="http://schemas.openxmlformats.org/presentationml/2006/ole">
            <p:oleObj spid="_x0000_s1189" name="Image" r:id="rId16" imgW="1270289" imgH="914286" progId="">
              <p:embed/>
            </p:oleObj>
          </a:graphicData>
        </a:graphic>
      </p:graphicFrame>
      <p:pic>
        <p:nvPicPr>
          <p:cNvPr id="1033" name="Picture 9"/>
          <p:cNvPicPr>
            <a:picLocks noChangeAspect="1" noChangeArrowheads="1"/>
          </p:cNvPicPr>
          <p:nvPr/>
        </p:nvPicPr>
        <p:blipFill>
          <a:blip r:embed="rId15" cstate="print"/>
          <a:srcRect/>
          <a:stretch>
            <a:fillRect/>
          </a:stretch>
        </p:blipFill>
        <p:spPr bwMode="auto">
          <a:xfrm>
            <a:off x="7143750" y="9525"/>
            <a:ext cx="200025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dt="0"/>
  <p:txStyles>
    <p:titleStyle>
      <a:lvl1pPr algn="ctr" rtl="0" eaLnBrk="1" fontAlgn="base" hangingPunct="1">
        <a:spcBef>
          <a:spcPct val="0"/>
        </a:spcBef>
        <a:spcAft>
          <a:spcPct val="0"/>
        </a:spcAft>
        <a:defRPr sz="2000" b="1">
          <a:solidFill>
            <a:schemeClr val="accent1"/>
          </a:solidFill>
          <a:latin typeface="+mj-lt"/>
          <a:ea typeface="+mj-ea"/>
          <a:cs typeface="+mj-cs"/>
        </a:defRPr>
      </a:lvl1pPr>
      <a:lvl2pPr algn="ctr" rtl="0" eaLnBrk="1" fontAlgn="base" hangingPunct="1">
        <a:spcBef>
          <a:spcPct val="0"/>
        </a:spcBef>
        <a:spcAft>
          <a:spcPct val="0"/>
        </a:spcAft>
        <a:defRPr sz="2000" b="1">
          <a:solidFill>
            <a:schemeClr val="accent1"/>
          </a:solidFill>
          <a:latin typeface="Tahoma" charset="0"/>
        </a:defRPr>
      </a:lvl2pPr>
      <a:lvl3pPr algn="ctr" rtl="0" eaLnBrk="1" fontAlgn="base" hangingPunct="1">
        <a:spcBef>
          <a:spcPct val="0"/>
        </a:spcBef>
        <a:spcAft>
          <a:spcPct val="0"/>
        </a:spcAft>
        <a:defRPr sz="2000" b="1">
          <a:solidFill>
            <a:schemeClr val="accent1"/>
          </a:solidFill>
          <a:latin typeface="Tahoma" charset="0"/>
        </a:defRPr>
      </a:lvl3pPr>
      <a:lvl4pPr algn="ctr" rtl="0" eaLnBrk="1" fontAlgn="base" hangingPunct="1">
        <a:spcBef>
          <a:spcPct val="0"/>
        </a:spcBef>
        <a:spcAft>
          <a:spcPct val="0"/>
        </a:spcAft>
        <a:defRPr sz="2000" b="1">
          <a:solidFill>
            <a:schemeClr val="accent1"/>
          </a:solidFill>
          <a:latin typeface="Tahoma" charset="0"/>
        </a:defRPr>
      </a:lvl4pPr>
      <a:lvl5pPr algn="ctr" rtl="0" eaLnBrk="1" fontAlgn="base" hangingPunct="1">
        <a:spcBef>
          <a:spcPct val="0"/>
        </a:spcBef>
        <a:spcAft>
          <a:spcPct val="0"/>
        </a:spcAft>
        <a:defRPr sz="2000" b="1">
          <a:solidFill>
            <a:schemeClr val="accent1"/>
          </a:solidFill>
          <a:latin typeface="Tahoma" charset="0"/>
        </a:defRPr>
      </a:lvl5pPr>
      <a:lvl6pPr marL="457200" algn="ctr" rtl="0" eaLnBrk="1" fontAlgn="base" hangingPunct="1">
        <a:spcBef>
          <a:spcPct val="0"/>
        </a:spcBef>
        <a:spcAft>
          <a:spcPct val="0"/>
        </a:spcAft>
        <a:defRPr sz="2000" b="1">
          <a:solidFill>
            <a:schemeClr val="accent1"/>
          </a:solidFill>
          <a:latin typeface="Tahoma" charset="0"/>
        </a:defRPr>
      </a:lvl6pPr>
      <a:lvl7pPr marL="914400" algn="ctr" rtl="0" eaLnBrk="1" fontAlgn="base" hangingPunct="1">
        <a:spcBef>
          <a:spcPct val="0"/>
        </a:spcBef>
        <a:spcAft>
          <a:spcPct val="0"/>
        </a:spcAft>
        <a:defRPr sz="2000" b="1">
          <a:solidFill>
            <a:schemeClr val="accent1"/>
          </a:solidFill>
          <a:latin typeface="Tahoma" charset="0"/>
        </a:defRPr>
      </a:lvl7pPr>
      <a:lvl8pPr marL="1371600" algn="ctr" rtl="0" eaLnBrk="1" fontAlgn="base" hangingPunct="1">
        <a:spcBef>
          <a:spcPct val="0"/>
        </a:spcBef>
        <a:spcAft>
          <a:spcPct val="0"/>
        </a:spcAft>
        <a:defRPr sz="2000" b="1">
          <a:solidFill>
            <a:schemeClr val="accent1"/>
          </a:solidFill>
          <a:latin typeface="Tahoma" charset="0"/>
        </a:defRPr>
      </a:lvl8pPr>
      <a:lvl9pPr marL="1828800" algn="ctr" rtl="0" eaLnBrk="1" fontAlgn="base" hangingPunct="1">
        <a:spcBef>
          <a:spcPct val="0"/>
        </a:spcBef>
        <a:spcAft>
          <a:spcPct val="0"/>
        </a:spcAft>
        <a:defRPr sz="2000" b="1">
          <a:solidFill>
            <a:schemeClr val="accent1"/>
          </a:solidFill>
          <a:latin typeface="Tahoma" charset="0"/>
        </a:defRPr>
      </a:lvl9pPr>
    </p:titleStyle>
    <p:bodyStyle>
      <a:lvl1pPr marL="342900" indent="-342900" algn="l" rtl="0" eaLnBrk="1" fontAlgn="base" hangingPunct="1">
        <a:spcBef>
          <a:spcPct val="20000"/>
        </a:spcBef>
        <a:spcAft>
          <a:spcPct val="0"/>
        </a:spcAft>
        <a:buClr>
          <a:srgbClr val="990000"/>
        </a:buClr>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b="1" i="1">
          <a:solidFill>
            <a:schemeClr val="tx1"/>
          </a:solidFill>
          <a:latin typeface="+mn-lt"/>
        </a:defRPr>
      </a:lvl2pPr>
      <a:lvl3pPr marL="1143000" indent="-228600" algn="l" rtl="0" eaLnBrk="1" fontAlgn="base" hangingPunct="1">
        <a:spcBef>
          <a:spcPct val="20000"/>
        </a:spcBef>
        <a:spcAft>
          <a:spcPct val="0"/>
        </a:spcAft>
        <a:buChar char="•"/>
        <a:defRPr sz="1400" b="1" i="1">
          <a:solidFill>
            <a:schemeClr val="tx1"/>
          </a:solidFill>
          <a:latin typeface="+mn-lt"/>
        </a:defRPr>
      </a:lvl3pPr>
      <a:lvl4pPr marL="1600200" indent="-228600" algn="l" rtl="0" eaLnBrk="1" fontAlgn="base" hangingPunct="1">
        <a:spcBef>
          <a:spcPct val="20000"/>
        </a:spcBef>
        <a:spcAft>
          <a:spcPct val="0"/>
        </a:spcAft>
        <a:buChar char="–"/>
        <a:defRPr sz="1200" b="1" i="1">
          <a:solidFill>
            <a:schemeClr val="tx1"/>
          </a:solidFill>
          <a:latin typeface="+mn-lt"/>
        </a:defRPr>
      </a:lvl4pPr>
      <a:lvl5pPr marL="2057400" indent="-228600" algn="l" rtl="0" eaLnBrk="1" fontAlgn="base" hangingPunct="1">
        <a:spcBef>
          <a:spcPct val="20000"/>
        </a:spcBef>
        <a:spcAft>
          <a:spcPct val="0"/>
        </a:spcAft>
        <a:buChar char="»"/>
        <a:defRPr sz="1000" b="1" i="1">
          <a:solidFill>
            <a:schemeClr val="tx1"/>
          </a:solidFill>
          <a:latin typeface="+mn-lt"/>
        </a:defRPr>
      </a:lvl5pPr>
      <a:lvl6pPr marL="2514600" indent="-228600" algn="l" rtl="0" eaLnBrk="1" fontAlgn="base" hangingPunct="1">
        <a:spcBef>
          <a:spcPct val="20000"/>
        </a:spcBef>
        <a:spcAft>
          <a:spcPct val="0"/>
        </a:spcAft>
        <a:buChar char="»"/>
        <a:defRPr sz="1000" b="1" i="1">
          <a:solidFill>
            <a:schemeClr val="tx1"/>
          </a:solidFill>
          <a:latin typeface="+mn-lt"/>
        </a:defRPr>
      </a:lvl6pPr>
      <a:lvl7pPr marL="2971800" indent="-228600" algn="l" rtl="0" eaLnBrk="1" fontAlgn="base" hangingPunct="1">
        <a:spcBef>
          <a:spcPct val="20000"/>
        </a:spcBef>
        <a:spcAft>
          <a:spcPct val="0"/>
        </a:spcAft>
        <a:buChar char="»"/>
        <a:defRPr sz="1000" b="1" i="1">
          <a:solidFill>
            <a:schemeClr val="tx1"/>
          </a:solidFill>
          <a:latin typeface="+mn-lt"/>
        </a:defRPr>
      </a:lvl7pPr>
      <a:lvl8pPr marL="3429000" indent="-228600" algn="l" rtl="0" eaLnBrk="1" fontAlgn="base" hangingPunct="1">
        <a:spcBef>
          <a:spcPct val="20000"/>
        </a:spcBef>
        <a:spcAft>
          <a:spcPct val="0"/>
        </a:spcAft>
        <a:buChar char="»"/>
        <a:defRPr sz="1000" b="1" i="1">
          <a:solidFill>
            <a:schemeClr val="tx1"/>
          </a:solidFill>
          <a:latin typeface="+mn-lt"/>
        </a:defRPr>
      </a:lvl8pPr>
      <a:lvl9pPr marL="3886200" indent="-228600" algn="l" rtl="0" eaLnBrk="1" fontAlgn="base" hangingPunct="1">
        <a:spcBef>
          <a:spcPct val="20000"/>
        </a:spcBef>
        <a:spcAft>
          <a:spcPct val="0"/>
        </a:spcAft>
        <a:buChar char="»"/>
        <a:defRPr sz="10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6.bin"/><Relationship Id="rId12" Type="http://schemas.openxmlformats.org/officeDocument/2006/relationships/oleObject" Target="../embeddings/Microsoft_Equation7.bin"/><Relationship Id="rId13" Type="http://schemas.openxmlformats.org/officeDocument/2006/relationships/oleObject" Target="../embeddings/Microsoft_Equation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oleObject" Target="../embeddings/Microsoft_Equation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png"/><Relationship Id="rId5" Type="http://schemas.openxmlformats.org/officeDocument/2006/relationships/oleObject" Target="../embeddings/Microsoft_Equation9.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oleObject" Target="../embeddings/Microsoft_Equation1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95600" y="2667000"/>
            <a:ext cx="5943600" cy="1393825"/>
          </a:xfrm>
        </p:spPr>
        <p:txBody>
          <a:bodyPr/>
          <a:lstStyle/>
          <a:p>
            <a:pPr eaLnBrk="1" hangingPunct="1"/>
            <a:r>
              <a:rPr lang="en-US" smtClean="0"/>
              <a:t>On the Conditional Mutual Information in Gaussian-Markov Structured Grids</a:t>
            </a:r>
          </a:p>
        </p:txBody>
      </p:sp>
      <p:sp>
        <p:nvSpPr>
          <p:cNvPr id="3075" name="Rectangle 3"/>
          <p:cNvSpPr>
            <a:spLocks noGrp="1" noChangeArrowheads="1"/>
          </p:cNvSpPr>
          <p:nvPr>
            <p:ph type="subTitle" idx="1"/>
          </p:nvPr>
        </p:nvSpPr>
        <p:spPr/>
        <p:txBody>
          <a:bodyPr/>
          <a:lstStyle/>
          <a:p>
            <a:pPr eaLnBrk="1" hangingPunct="1"/>
            <a:r>
              <a:rPr lang="en-US" smtClean="0"/>
              <a:t>Hanie Sedghi &amp;</a:t>
            </a:r>
          </a:p>
          <a:p>
            <a:pPr eaLnBrk="1" hangingPunct="1"/>
            <a:r>
              <a:rPr lang="en-US" smtClean="0"/>
              <a:t> Edmond Jonckheere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Gaussian Markov Random Field</a:t>
            </a:r>
          </a:p>
        </p:txBody>
      </p:sp>
      <p:sp>
        <p:nvSpPr>
          <p:cNvPr id="8195" name="Content Placeholder 2"/>
          <p:cNvSpPr>
            <a:spLocks noGrp="1"/>
          </p:cNvSpPr>
          <p:nvPr>
            <p:ph idx="1"/>
          </p:nvPr>
        </p:nvSpPr>
        <p:spPr>
          <a:xfrm>
            <a:off x="228600" y="1219200"/>
            <a:ext cx="8686800" cy="5410200"/>
          </a:xfrm>
        </p:spPr>
        <p:txBody>
          <a:bodyPr/>
          <a:lstStyle/>
          <a:p>
            <a:pPr eaLnBrk="1" hangingPunct="1"/>
            <a:r>
              <a:rPr lang="en-US" b="0" dirty="0" smtClean="0"/>
              <a:t>A </a:t>
            </a:r>
            <a:r>
              <a:rPr lang="en-US" b="0" dirty="0" smtClean="0">
                <a:solidFill>
                  <a:srgbClr val="990000"/>
                </a:solidFill>
              </a:rPr>
              <a:t>Gaussian Markov Random Field (GMRF) </a:t>
            </a:r>
            <a:r>
              <a:rPr lang="en-US" b="0" dirty="0" smtClean="0"/>
              <a:t>is a family of jointly Gaussian random variables with distribution that factors in accordance with a given graph. </a:t>
            </a:r>
          </a:p>
          <a:p>
            <a:pPr eaLnBrk="1" hangingPunct="1"/>
            <a:r>
              <a:rPr lang="en-US" b="0" dirty="0" smtClean="0"/>
              <a:t>Given a graph                 with </a:t>
            </a:r>
          </a:p>
          <a:p>
            <a:pPr eaLnBrk="1" hangingPunct="1">
              <a:buFontTx/>
              <a:buNone/>
            </a:pPr>
            <a:r>
              <a:rPr lang="en-US" b="0" dirty="0" smtClean="0"/>
              <a:t>     consider a vector of Gaussian random variables </a:t>
            </a:r>
          </a:p>
          <a:p>
            <a:pPr eaLnBrk="1" hangingPunct="1">
              <a:buFontTx/>
              <a:buNone/>
            </a:pPr>
            <a:r>
              <a:rPr lang="en-US" b="0" dirty="0" smtClean="0"/>
              <a:t>     where each node         is associated with a scalar Gaussian random variable     .  </a:t>
            </a:r>
          </a:p>
          <a:p>
            <a:pPr eaLnBrk="1" hangingPunct="1"/>
            <a:r>
              <a:rPr lang="en-US" b="0" dirty="0" smtClean="0"/>
              <a:t>A</a:t>
            </a:r>
            <a:r>
              <a:rPr lang="en-US" b="0" dirty="0" smtClean="0">
                <a:solidFill>
                  <a:srgbClr val="990000"/>
                </a:solidFill>
              </a:rPr>
              <a:t> </a:t>
            </a:r>
            <a:r>
              <a:rPr lang="en-US" b="0" dirty="0" smtClean="0"/>
              <a:t>GMRF on </a:t>
            </a:r>
            <a:r>
              <a:rPr lang="en-US" b="0" i="1" dirty="0" smtClean="0"/>
              <a:t>G</a:t>
            </a:r>
            <a:r>
              <a:rPr lang="en-US" b="0" dirty="0" smtClean="0"/>
              <a:t> has a probability density function</a:t>
            </a:r>
          </a:p>
          <a:p>
            <a:pPr eaLnBrk="1" hangingPunct="1">
              <a:buFontTx/>
              <a:buNone/>
            </a:pPr>
            <a:endParaRPr lang="en-US" b="0" dirty="0" smtClean="0"/>
          </a:p>
          <a:p>
            <a:pPr eaLnBrk="1" hangingPunct="1">
              <a:buFontTx/>
              <a:buNone/>
            </a:pPr>
            <a:endParaRPr lang="en-US" b="0" dirty="0" smtClean="0"/>
          </a:p>
          <a:p>
            <a:pPr eaLnBrk="1" hangingPunct="1">
              <a:buFontTx/>
              <a:buNone/>
            </a:pPr>
            <a:r>
              <a:rPr lang="en-US" b="0" dirty="0" smtClean="0"/>
              <a:t>     where      is a positive-definite symmetric matrix whose </a:t>
            </a:r>
            <a:r>
              <a:rPr lang="en-US" b="0" dirty="0" err="1" smtClean="0"/>
              <a:t>sparsity</a:t>
            </a:r>
            <a:r>
              <a:rPr lang="en-US" b="0" dirty="0" smtClean="0"/>
              <a:t> pattern corresponds to that of the graph  </a:t>
            </a:r>
          </a:p>
          <a:p>
            <a:pPr eaLnBrk="1" hangingPunct="1"/>
            <a:endParaRPr lang="en-US" b="0" dirty="0" smtClean="0"/>
          </a:p>
          <a:p>
            <a:pPr eaLnBrk="1" hangingPunct="1"/>
            <a:endParaRPr lang="en-US" b="0" dirty="0" smtClean="0"/>
          </a:p>
          <a:p>
            <a:pPr eaLnBrk="1" hangingPunct="1">
              <a:buFontTx/>
              <a:buNone/>
            </a:pPr>
            <a:r>
              <a:rPr lang="en-US" b="0" dirty="0" smtClean="0"/>
              <a:t>     The matrix                is known as the </a:t>
            </a:r>
            <a:r>
              <a:rPr lang="en-US" b="0" dirty="0" smtClean="0">
                <a:solidFill>
                  <a:srgbClr val="990000"/>
                </a:solidFill>
              </a:rPr>
              <a:t>potential </a:t>
            </a:r>
            <a:r>
              <a:rPr lang="en-US" b="0" dirty="0" smtClean="0"/>
              <a:t>or </a:t>
            </a:r>
            <a:r>
              <a:rPr lang="en-US" b="0" dirty="0" smtClean="0">
                <a:solidFill>
                  <a:srgbClr val="990000"/>
                </a:solidFill>
              </a:rPr>
              <a:t>information </a:t>
            </a:r>
            <a:r>
              <a:rPr lang="en-US" b="0" dirty="0" smtClean="0"/>
              <a:t>matrix.</a:t>
            </a:r>
          </a:p>
          <a:p>
            <a:pPr eaLnBrk="1" hangingPunct="1"/>
            <a:r>
              <a:rPr lang="en-US" b="0" dirty="0" smtClean="0"/>
              <a:t>For a Gaussian Markov Random Field, local Markov property states that</a:t>
            </a:r>
          </a:p>
        </p:txBody>
      </p:sp>
      <p:pic>
        <p:nvPicPr>
          <p:cNvPr id="8196" name="Picture 4"/>
          <p:cNvPicPr>
            <a:picLocks noChangeAspect="1" noChangeArrowheads="1"/>
          </p:cNvPicPr>
          <p:nvPr/>
        </p:nvPicPr>
        <p:blipFill>
          <a:blip r:embed="rId2" cstate="print"/>
          <a:srcRect/>
          <a:stretch>
            <a:fillRect/>
          </a:stretch>
        </p:blipFill>
        <p:spPr bwMode="auto">
          <a:xfrm>
            <a:off x="5562600" y="2146935"/>
            <a:ext cx="1790700" cy="428625"/>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2476500" y="2546985"/>
            <a:ext cx="504825" cy="257175"/>
          </a:xfrm>
          <a:prstGeom prst="rect">
            <a:avLst/>
          </a:prstGeom>
          <a:noFill/>
          <a:ln w="9525">
            <a:noFill/>
            <a:miter lim="800000"/>
            <a:headEnd/>
            <a:tailEnd/>
          </a:ln>
        </p:spPr>
      </p:pic>
      <p:pic>
        <p:nvPicPr>
          <p:cNvPr id="8198" name="Picture 7"/>
          <p:cNvPicPr>
            <a:picLocks noChangeAspect="1" noChangeArrowheads="1"/>
          </p:cNvPicPr>
          <p:nvPr/>
        </p:nvPicPr>
        <p:blipFill>
          <a:blip r:embed="rId4" cstate="print"/>
          <a:srcRect/>
          <a:stretch>
            <a:fillRect/>
          </a:stretch>
        </p:blipFill>
        <p:spPr bwMode="auto">
          <a:xfrm>
            <a:off x="8435340" y="2594610"/>
            <a:ext cx="276225" cy="209550"/>
          </a:xfrm>
          <a:prstGeom prst="rect">
            <a:avLst/>
          </a:prstGeom>
          <a:noFill/>
          <a:ln w="9525">
            <a:noFill/>
            <a:miter lim="800000"/>
            <a:headEnd/>
            <a:tailEnd/>
          </a:ln>
        </p:spPr>
      </p:pic>
      <p:pic>
        <p:nvPicPr>
          <p:cNvPr id="8199" name="Picture 8"/>
          <p:cNvPicPr>
            <a:picLocks noChangeAspect="1" noChangeArrowheads="1"/>
          </p:cNvPicPr>
          <p:nvPr/>
        </p:nvPicPr>
        <p:blipFill>
          <a:blip r:embed="rId5" cstate="print"/>
          <a:srcRect/>
          <a:stretch>
            <a:fillRect/>
          </a:stretch>
        </p:blipFill>
        <p:spPr bwMode="auto">
          <a:xfrm>
            <a:off x="2209800" y="1908810"/>
            <a:ext cx="895350" cy="247650"/>
          </a:xfrm>
          <a:prstGeom prst="rect">
            <a:avLst/>
          </a:prstGeom>
          <a:noFill/>
          <a:ln w="9525">
            <a:noFill/>
            <a:miter lim="800000"/>
            <a:headEnd/>
            <a:tailEnd/>
          </a:ln>
        </p:spPr>
      </p:pic>
      <p:pic>
        <p:nvPicPr>
          <p:cNvPr id="8200" name="Picture 9"/>
          <p:cNvPicPr>
            <a:picLocks noChangeAspect="1" noChangeArrowheads="1"/>
          </p:cNvPicPr>
          <p:nvPr/>
        </p:nvPicPr>
        <p:blipFill>
          <a:blip r:embed="rId6" cstate="print"/>
          <a:srcRect/>
          <a:stretch>
            <a:fillRect/>
          </a:stretch>
        </p:blipFill>
        <p:spPr bwMode="auto">
          <a:xfrm>
            <a:off x="3810000" y="1908810"/>
            <a:ext cx="1123950" cy="247650"/>
          </a:xfrm>
          <a:prstGeom prst="rect">
            <a:avLst/>
          </a:prstGeom>
          <a:noFill/>
          <a:ln w="9525">
            <a:noFill/>
            <a:miter lim="800000"/>
            <a:headEnd/>
            <a:tailEnd/>
          </a:ln>
        </p:spPr>
      </p:pic>
      <p:pic>
        <p:nvPicPr>
          <p:cNvPr id="8201" name="Picture 10"/>
          <p:cNvPicPr>
            <a:picLocks noChangeAspect="1" noChangeArrowheads="1"/>
          </p:cNvPicPr>
          <p:nvPr/>
        </p:nvPicPr>
        <p:blipFill>
          <a:blip r:embed="rId7" cstate="print"/>
          <a:srcRect/>
          <a:stretch>
            <a:fillRect/>
          </a:stretch>
        </p:blipFill>
        <p:spPr bwMode="auto">
          <a:xfrm>
            <a:off x="2895600" y="3236595"/>
            <a:ext cx="2905125" cy="581025"/>
          </a:xfrm>
          <a:prstGeom prst="rect">
            <a:avLst/>
          </a:prstGeom>
          <a:noFill/>
          <a:ln w="9525">
            <a:noFill/>
            <a:miter lim="800000"/>
            <a:headEnd/>
            <a:tailEnd/>
          </a:ln>
        </p:spPr>
      </p:pic>
      <p:pic>
        <p:nvPicPr>
          <p:cNvPr id="8202" name="Picture 11"/>
          <p:cNvPicPr>
            <a:picLocks noChangeAspect="1" noChangeArrowheads="1"/>
          </p:cNvPicPr>
          <p:nvPr/>
        </p:nvPicPr>
        <p:blipFill>
          <a:blip r:embed="rId8" cstate="print"/>
          <a:srcRect/>
          <a:stretch>
            <a:fillRect/>
          </a:stretch>
        </p:blipFill>
        <p:spPr bwMode="auto">
          <a:xfrm>
            <a:off x="2895600" y="4648200"/>
            <a:ext cx="2486025" cy="314325"/>
          </a:xfrm>
          <a:prstGeom prst="rect">
            <a:avLst/>
          </a:prstGeom>
          <a:noFill/>
          <a:ln w="9525">
            <a:noFill/>
            <a:miter lim="800000"/>
            <a:headEnd/>
            <a:tailEnd/>
          </a:ln>
        </p:spPr>
      </p:pic>
      <p:pic>
        <p:nvPicPr>
          <p:cNvPr id="8203" name="Picture 12"/>
          <p:cNvPicPr>
            <a:picLocks noChangeAspect="1" noChangeArrowheads="1"/>
          </p:cNvPicPr>
          <p:nvPr/>
        </p:nvPicPr>
        <p:blipFill>
          <a:blip r:embed="rId9" cstate="print"/>
          <a:srcRect/>
          <a:stretch>
            <a:fillRect/>
          </a:stretch>
        </p:blipFill>
        <p:spPr bwMode="auto">
          <a:xfrm>
            <a:off x="1371600" y="3857625"/>
            <a:ext cx="257175" cy="257175"/>
          </a:xfrm>
          <a:prstGeom prst="rect">
            <a:avLst/>
          </a:prstGeom>
          <a:noFill/>
          <a:ln w="9525">
            <a:noFill/>
            <a:miter lim="800000"/>
            <a:headEnd/>
            <a:tailEnd/>
          </a:ln>
        </p:spPr>
      </p:pic>
      <p:pic>
        <p:nvPicPr>
          <p:cNvPr id="8205" name="Picture 14"/>
          <p:cNvPicPr>
            <a:picLocks noChangeAspect="1" noChangeArrowheads="1"/>
          </p:cNvPicPr>
          <p:nvPr/>
        </p:nvPicPr>
        <p:blipFill>
          <a:blip r:embed="rId10" cstate="print"/>
          <a:srcRect/>
          <a:stretch>
            <a:fillRect/>
          </a:stretch>
        </p:blipFill>
        <p:spPr bwMode="auto">
          <a:xfrm>
            <a:off x="1828800" y="5113020"/>
            <a:ext cx="847725" cy="276225"/>
          </a:xfrm>
          <a:prstGeom prst="rect">
            <a:avLst/>
          </a:prstGeom>
          <a:noFill/>
          <a:ln w="9525">
            <a:noFill/>
            <a:miter lim="800000"/>
            <a:headEnd/>
            <a:tailEnd/>
          </a:ln>
        </p:spPr>
      </p:pic>
      <p:pic>
        <p:nvPicPr>
          <p:cNvPr id="8206" name="Picture 16"/>
          <p:cNvPicPr>
            <a:picLocks noChangeAspect="1" noChangeArrowheads="1"/>
          </p:cNvPicPr>
          <p:nvPr/>
        </p:nvPicPr>
        <p:blipFill>
          <a:blip r:embed="rId11" cstate="print"/>
          <a:srcRect/>
          <a:stretch>
            <a:fillRect/>
          </a:stretch>
        </p:blipFill>
        <p:spPr bwMode="auto">
          <a:xfrm>
            <a:off x="3429000" y="5953125"/>
            <a:ext cx="1628775" cy="295275"/>
          </a:xfrm>
          <a:prstGeom prst="rect">
            <a:avLst/>
          </a:prstGeom>
          <a:noFill/>
          <a:ln w="9525">
            <a:noFill/>
            <a:miter lim="800000"/>
            <a:headEnd/>
            <a:tailEnd/>
          </a:ln>
        </p:spPr>
      </p:pic>
      <p:sp>
        <p:nvSpPr>
          <p:cNvPr id="15" name="TextBox 14"/>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9</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Markov Random Field: Separator</a:t>
            </a:r>
            <a:endParaRPr lang="en-US" dirty="0"/>
          </a:p>
        </p:txBody>
      </p:sp>
      <p:grpSp>
        <p:nvGrpSpPr>
          <p:cNvPr id="102" name="Group 101"/>
          <p:cNvGrpSpPr/>
          <p:nvPr/>
        </p:nvGrpSpPr>
        <p:grpSpPr>
          <a:xfrm>
            <a:off x="533400" y="1219200"/>
            <a:ext cx="4416505" cy="2976265"/>
            <a:chOff x="1295400" y="1219200"/>
            <a:chExt cx="4416505" cy="2976265"/>
          </a:xfrm>
        </p:grpSpPr>
        <p:sp>
          <p:nvSpPr>
            <p:cNvPr id="5" name="Oval 4"/>
            <p:cNvSpPr/>
            <p:nvPr/>
          </p:nvSpPr>
          <p:spPr>
            <a:xfrm>
              <a:off x="2590800" y="35814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Oval 5"/>
            <p:cNvSpPr/>
            <p:nvPr/>
          </p:nvSpPr>
          <p:spPr>
            <a:xfrm>
              <a:off x="4114800" y="16764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4114800" y="24384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Oval 7"/>
            <p:cNvSpPr/>
            <p:nvPr/>
          </p:nvSpPr>
          <p:spPr>
            <a:xfrm>
              <a:off x="3429000" y="19812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1828800" y="35814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Oval 9"/>
            <p:cNvSpPr/>
            <p:nvPr/>
          </p:nvSpPr>
          <p:spPr>
            <a:xfrm>
              <a:off x="1981200" y="29718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Oval 10"/>
            <p:cNvSpPr/>
            <p:nvPr/>
          </p:nvSpPr>
          <p:spPr>
            <a:xfrm>
              <a:off x="2133600" y="17526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2590800" y="22860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Oval 12"/>
            <p:cNvSpPr/>
            <p:nvPr/>
          </p:nvSpPr>
          <p:spPr>
            <a:xfrm>
              <a:off x="2895600" y="25908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Oval 13"/>
            <p:cNvSpPr/>
            <p:nvPr/>
          </p:nvSpPr>
          <p:spPr>
            <a:xfrm>
              <a:off x="3352800" y="30480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6" name="Straight Connector 15"/>
            <p:cNvCxnSpPr/>
            <p:nvPr/>
          </p:nvCxnSpPr>
          <p:spPr>
            <a:xfrm rot="16200000" flipH="1">
              <a:off x="1752600" y="1524000"/>
              <a:ext cx="2362200" cy="2209800"/>
            </a:xfrm>
            <a:prstGeom prst="line">
              <a:avLst/>
            </a:prstGeom>
            <a:ln w="25400" cap="flat" cmpd="sng" algn="ctr">
              <a:solidFill>
                <a:srgbClr val="000090"/>
              </a:solidFill>
              <a:prstDash val="dash"/>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4038600" y="3581400"/>
              <a:ext cx="1673305" cy="461665"/>
            </a:xfrm>
            <a:prstGeom prst="rect">
              <a:avLst/>
            </a:prstGeom>
            <a:noFill/>
          </p:spPr>
          <p:txBody>
            <a:bodyPr wrap="none" rtlCol="0">
              <a:spAutoFit/>
            </a:bodyPr>
            <a:lstStyle/>
            <a:p>
              <a:r>
                <a:rPr lang="en-US" sz="2400" dirty="0" smtClean="0">
                  <a:latin typeface="Times New Roman"/>
                  <a:cs typeface="Times New Roman"/>
                </a:rPr>
                <a:t>Separator </a:t>
              </a:r>
              <a:r>
                <a:rPr lang="en-US" sz="2400" i="1" dirty="0" smtClean="0">
                  <a:latin typeface="Times New Roman"/>
                  <a:cs typeface="Times New Roman"/>
                </a:rPr>
                <a:t>S</a:t>
              </a:r>
              <a:endParaRPr lang="en-US" sz="2400" i="1" dirty="0">
                <a:latin typeface="Times New Roman"/>
                <a:cs typeface="Times New Roman"/>
              </a:endParaRPr>
            </a:p>
          </p:txBody>
        </p:sp>
        <p:sp>
          <p:nvSpPr>
            <p:cNvPr id="19" name="Oval 18"/>
            <p:cNvSpPr/>
            <p:nvPr/>
          </p:nvSpPr>
          <p:spPr>
            <a:xfrm>
              <a:off x="4724400" y="22860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1" name="Straight Connector 20"/>
            <p:cNvCxnSpPr>
              <a:stCxn id="6" idx="7"/>
              <a:endCxn id="8" idx="3"/>
            </p:cNvCxnSpPr>
            <p:nvPr/>
          </p:nvCxnSpPr>
          <p:spPr>
            <a:xfrm rot="16200000" flipH="1" flipV="1">
              <a:off x="3641818" y="1508218"/>
              <a:ext cx="412564" cy="7935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6" idx="4"/>
              <a:endCxn id="7" idx="0"/>
            </p:cNvCxnSpPr>
            <p:nvPr/>
          </p:nvCxnSpPr>
          <p:spPr>
            <a:xfrm rot="5400000">
              <a:off x="3886200" y="2133600"/>
              <a:ext cx="609600"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6" idx="5"/>
              <a:endCxn id="19" idx="5"/>
            </p:cNvCxnSpPr>
            <p:nvPr/>
          </p:nvCxnSpPr>
          <p:spPr>
            <a:xfrm rot="16200000" flipH="1">
              <a:off x="4244882" y="1806482"/>
              <a:ext cx="609600" cy="6096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1" idx="2"/>
              <a:endCxn id="6" idx="7"/>
            </p:cNvCxnSpPr>
            <p:nvPr/>
          </p:nvCxnSpPr>
          <p:spPr>
            <a:xfrm rot="10800000" flipH="1">
              <a:off x="2133600" y="1698718"/>
              <a:ext cx="2111282" cy="1300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2"/>
              <a:endCxn id="8" idx="7"/>
            </p:cNvCxnSpPr>
            <p:nvPr/>
          </p:nvCxnSpPr>
          <p:spPr>
            <a:xfrm rot="10800000" flipH="1">
              <a:off x="2590800" y="2003518"/>
              <a:ext cx="968282" cy="3586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8" idx="3"/>
              <a:endCxn id="13" idx="7"/>
            </p:cNvCxnSpPr>
            <p:nvPr/>
          </p:nvCxnSpPr>
          <p:spPr>
            <a:xfrm rot="5400000">
              <a:off x="2987582" y="2149382"/>
              <a:ext cx="501836" cy="42563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7" idx="7"/>
              <a:endCxn id="14" idx="7"/>
            </p:cNvCxnSpPr>
            <p:nvPr/>
          </p:nvCxnSpPr>
          <p:spPr>
            <a:xfrm rot="16200000" flipH="1" flipV="1">
              <a:off x="3559082" y="2384518"/>
              <a:ext cx="609600" cy="7620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8" idx="4"/>
              <a:endCxn id="14" idx="4"/>
            </p:cNvCxnSpPr>
            <p:nvPr/>
          </p:nvCxnSpPr>
          <p:spPr>
            <a:xfrm rot="5400000">
              <a:off x="2933700" y="2628900"/>
              <a:ext cx="1066800" cy="762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7" idx="2"/>
              <a:endCxn id="19" idx="6"/>
            </p:cNvCxnSpPr>
            <p:nvPr/>
          </p:nvCxnSpPr>
          <p:spPr>
            <a:xfrm rot="10800000" flipH="1">
              <a:off x="4114800" y="2362200"/>
              <a:ext cx="762000" cy="1524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11" idx="0"/>
              <a:endCxn id="10" idx="4"/>
            </p:cNvCxnSpPr>
            <p:nvPr/>
          </p:nvCxnSpPr>
          <p:spPr>
            <a:xfrm rot="16200000" flipH="1" flipV="1">
              <a:off x="1447800" y="2362200"/>
              <a:ext cx="1371600" cy="1524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2" idx="7"/>
              <a:endCxn id="10" idx="3"/>
            </p:cNvCxnSpPr>
            <p:nvPr/>
          </p:nvCxnSpPr>
          <p:spPr>
            <a:xfrm rot="16200000" flipH="1" flipV="1">
              <a:off x="1965418" y="2346418"/>
              <a:ext cx="793564" cy="7173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10" idx="2"/>
              <a:endCxn id="13" idx="7"/>
            </p:cNvCxnSpPr>
            <p:nvPr/>
          </p:nvCxnSpPr>
          <p:spPr>
            <a:xfrm rot="10800000" flipH="1">
              <a:off x="1981200" y="2613118"/>
              <a:ext cx="1044482" cy="4348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10" idx="2"/>
              <a:endCxn id="14" idx="6"/>
            </p:cNvCxnSpPr>
            <p:nvPr/>
          </p:nvCxnSpPr>
          <p:spPr>
            <a:xfrm rot="10800000" flipH="1" flipV="1">
              <a:off x="1981200" y="3048000"/>
              <a:ext cx="1524000" cy="762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14" idx="6"/>
              <a:endCxn id="5" idx="3"/>
            </p:cNvCxnSpPr>
            <p:nvPr/>
          </p:nvCxnSpPr>
          <p:spPr>
            <a:xfrm flipH="1">
              <a:off x="2613118" y="3124200"/>
              <a:ext cx="892082" cy="5872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10" idx="1"/>
              <a:endCxn id="5" idx="5"/>
            </p:cNvCxnSpPr>
            <p:nvPr/>
          </p:nvCxnSpPr>
          <p:spPr>
            <a:xfrm rot="16200000" flipH="1">
              <a:off x="2003518" y="2994118"/>
              <a:ext cx="717364" cy="7173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9" idx="6"/>
              <a:endCxn id="5" idx="6"/>
            </p:cNvCxnSpPr>
            <p:nvPr/>
          </p:nvCxnSpPr>
          <p:spPr>
            <a:xfrm>
              <a:off x="1981200" y="3657600"/>
              <a:ext cx="762000"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10" idx="0"/>
              <a:endCxn id="9" idx="4"/>
            </p:cNvCxnSpPr>
            <p:nvPr/>
          </p:nvCxnSpPr>
          <p:spPr>
            <a:xfrm rot="16200000" flipH="1" flipV="1">
              <a:off x="1600200" y="3276600"/>
              <a:ext cx="762000" cy="1524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2819400" y="1219200"/>
              <a:ext cx="2667000" cy="1600200"/>
            </a:xfrm>
            <a:prstGeom prst="ellipse">
              <a:avLst/>
            </a:prstGeom>
            <a:noFill/>
            <a:ln w="9525" cap="flat" cmpd="sng" algn="ctr">
              <a:solidFill>
                <a:srgbClr val="000090"/>
              </a:solidFill>
              <a:prstDash val="lgDash"/>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9" name="Oval 98"/>
            <p:cNvSpPr/>
            <p:nvPr/>
          </p:nvSpPr>
          <p:spPr>
            <a:xfrm>
              <a:off x="1295400" y="2590800"/>
              <a:ext cx="1752600" cy="1600200"/>
            </a:xfrm>
            <a:prstGeom prst="ellipse">
              <a:avLst/>
            </a:prstGeom>
            <a:noFill/>
            <a:ln w="9525" cap="flat" cmpd="sng" algn="ctr">
              <a:solidFill>
                <a:srgbClr val="000090"/>
              </a:solidFill>
              <a:prstDash val="lgDash"/>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0" name="TextBox 99"/>
            <p:cNvSpPr txBox="1"/>
            <p:nvPr/>
          </p:nvSpPr>
          <p:spPr>
            <a:xfrm>
              <a:off x="2278853" y="3733800"/>
              <a:ext cx="388147" cy="461665"/>
            </a:xfrm>
            <a:prstGeom prst="rect">
              <a:avLst/>
            </a:prstGeom>
            <a:noFill/>
          </p:spPr>
          <p:txBody>
            <a:bodyPr wrap="none" rtlCol="0">
              <a:spAutoFit/>
            </a:bodyPr>
            <a:lstStyle/>
            <a:p>
              <a:r>
                <a:rPr lang="en-US" sz="2400" i="1" dirty="0" smtClean="0">
                  <a:latin typeface="Times New Roman"/>
                  <a:cs typeface="Times New Roman"/>
                </a:rPr>
                <a:t>I</a:t>
              </a:r>
              <a:endParaRPr lang="en-US" sz="2400" i="1" dirty="0">
                <a:latin typeface="Times New Roman"/>
                <a:cs typeface="Times New Roman"/>
              </a:endParaRPr>
            </a:p>
          </p:txBody>
        </p:sp>
        <p:sp>
          <p:nvSpPr>
            <p:cNvPr id="101" name="TextBox 100"/>
            <p:cNvSpPr txBox="1"/>
            <p:nvPr/>
          </p:nvSpPr>
          <p:spPr>
            <a:xfrm>
              <a:off x="4987939" y="1524000"/>
              <a:ext cx="422261" cy="461665"/>
            </a:xfrm>
            <a:prstGeom prst="rect">
              <a:avLst/>
            </a:prstGeom>
            <a:noFill/>
          </p:spPr>
          <p:txBody>
            <a:bodyPr wrap="none" rtlCol="0">
              <a:spAutoFit/>
            </a:bodyPr>
            <a:lstStyle/>
            <a:p>
              <a:r>
                <a:rPr lang="en-US" sz="2400" i="1" dirty="0" smtClean="0">
                  <a:latin typeface="Times New Roman"/>
                  <a:cs typeface="Times New Roman"/>
                </a:rPr>
                <a:t>J</a:t>
              </a:r>
              <a:endParaRPr lang="en-US" sz="2400" i="1" dirty="0">
                <a:latin typeface="Times New Roman"/>
                <a:cs typeface="Times New Roman"/>
              </a:endParaRPr>
            </a:p>
          </p:txBody>
        </p:sp>
      </p:grpSp>
      <p:grpSp>
        <p:nvGrpSpPr>
          <p:cNvPr id="181" name="Group 180"/>
          <p:cNvGrpSpPr/>
          <p:nvPr/>
        </p:nvGrpSpPr>
        <p:grpSpPr>
          <a:xfrm>
            <a:off x="609600" y="4450080"/>
            <a:ext cx="4138507" cy="2299547"/>
            <a:chOff x="809413" y="4450080"/>
            <a:chExt cx="4138507" cy="2299547"/>
          </a:xfrm>
        </p:grpSpPr>
        <p:sp>
          <p:nvSpPr>
            <p:cNvPr id="103" name="Oval 102"/>
            <p:cNvSpPr/>
            <p:nvPr/>
          </p:nvSpPr>
          <p:spPr>
            <a:xfrm>
              <a:off x="2133600" y="57912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4" name="Oval 103"/>
            <p:cNvSpPr/>
            <p:nvPr/>
          </p:nvSpPr>
          <p:spPr>
            <a:xfrm>
              <a:off x="2362200" y="50292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5" name="Oval 104"/>
            <p:cNvSpPr/>
            <p:nvPr/>
          </p:nvSpPr>
          <p:spPr>
            <a:xfrm>
              <a:off x="2895600" y="55626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6" name="Oval 105"/>
            <p:cNvSpPr/>
            <p:nvPr/>
          </p:nvSpPr>
          <p:spPr>
            <a:xfrm>
              <a:off x="1752600" y="51816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7" name="Oval 106"/>
            <p:cNvSpPr/>
            <p:nvPr/>
          </p:nvSpPr>
          <p:spPr>
            <a:xfrm>
              <a:off x="3352800" y="48006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8" name="Oval 107"/>
            <p:cNvSpPr/>
            <p:nvPr/>
          </p:nvSpPr>
          <p:spPr>
            <a:xfrm>
              <a:off x="3810000" y="51816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9" name="Oval 108"/>
            <p:cNvSpPr/>
            <p:nvPr/>
          </p:nvSpPr>
          <p:spPr>
            <a:xfrm>
              <a:off x="2895600" y="60960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0" name="Oval 109"/>
            <p:cNvSpPr/>
            <p:nvPr/>
          </p:nvSpPr>
          <p:spPr>
            <a:xfrm>
              <a:off x="3810000" y="56388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1" name="Oval 110"/>
            <p:cNvSpPr/>
            <p:nvPr/>
          </p:nvSpPr>
          <p:spPr>
            <a:xfrm>
              <a:off x="3810000" y="60198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2" name="Oval 111"/>
            <p:cNvSpPr/>
            <p:nvPr/>
          </p:nvSpPr>
          <p:spPr>
            <a:xfrm>
              <a:off x="4495800" y="5410200"/>
              <a:ext cx="152400" cy="152400"/>
            </a:xfrm>
            <a:prstGeom prst="ellipse">
              <a:avLst/>
            </a:prstGeom>
            <a:solidFill>
              <a:srgbClr val="00009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14" name="Straight Connector 113"/>
            <p:cNvCxnSpPr>
              <a:stCxn id="106" idx="1"/>
              <a:endCxn id="103" idx="1"/>
            </p:cNvCxnSpPr>
            <p:nvPr/>
          </p:nvCxnSpPr>
          <p:spPr>
            <a:xfrm rot="16200000" flipH="1">
              <a:off x="1660618" y="5318218"/>
              <a:ext cx="609600" cy="3810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04" idx="0"/>
              <a:endCxn id="103" idx="4"/>
            </p:cNvCxnSpPr>
            <p:nvPr/>
          </p:nvCxnSpPr>
          <p:spPr>
            <a:xfrm rot="16200000" flipH="1" flipV="1">
              <a:off x="1866900" y="5372100"/>
              <a:ext cx="914400" cy="2286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05" idx="6"/>
              <a:endCxn id="103" idx="6"/>
            </p:cNvCxnSpPr>
            <p:nvPr/>
          </p:nvCxnSpPr>
          <p:spPr>
            <a:xfrm flipH="1">
              <a:off x="2286000" y="5638800"/>
              <a:ext cx="762000" cy="2286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03" idx="5"/>
              <a:endCxn id="109" idx="5"/>
            </p:cNvCxnSpPr>
            <p:nvPr/>
          </p:nvCxnSpPr>
          <p:spPr>
            <a:xfrm rot="16200000" flipH="1">
              <a:off x="2492282" y="5692682"/>
              <a:ext cx="304800" cy="7620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04" idx="2"/>
              <a:endCxn id="107" idx="6"/>
            </p:cNvCxnSpPr>
            <p:nvPr/>
          </p:nvCxnSpPr>
          <p:spPr>
            <a:xfrm rot="10800000" flipH="1">
              <a:off x="2362200" y="4876800"/>
              <a:ext cx="1143000" cy="2286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07" idx="0"/>
              <a:endCxn id="105" idx="4"/>
            </p:cNvCxnSpPr>
            <p:nvPr/>
          </p:nvCxnSpPr>
          <p:spPr>
            <a:xfrm rot="16200000" flipH="1" flipV="1">
              <a:off x="2743200" y="5029200"/>
              <a:ext cx="914400" cy="4572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08" idx="7"/>
              <a:endCxn id="105" idx="3"/>
            </p:cNvCxnSpPr>
            <p:nvPr/>
          </p:nvCxnSpPr>
          <p:spPr>
            <a:xfrm rot="16200000" flipH="1" flipV="1">
              <a:off x="3184618" y="4937218"/>
              <a:ext cx="488764" cy="10221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05" idx="2"/>
              <a:endCxn id="110" idx="6"/>
            </p:cNvCxnSpPr>
            <p:nvPr/>
          </p:nvCxnSpPr>
          <p:spPr>
            <a:xfrm rot="10800000" flipH="1" flipV="1">
              <a:off x="2895600" y="5638800"/>
              <a:ext cx="1066800" cy="762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05" idx="1"/>
              <a:endCxn id="111" idx="5"/>
            </p:cNvCxnSpPr>
            <p:nvPr/>
          </p:nvCxnSpPr>
          <p:spPr>
            <a:xfrm rot="16200000" flipH="1">
              <a:off x="3146518" y="5356318"/>
              <a:ext cx="564964" cy="10221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09" idx="6"/>
              <a:endCxn id="111" idx="3"/>
            </p:cNvCxnSpPr>
            <p:nvPr/>
          </p:nvCxnSpPr>
          <p:spPr>
            <a:xfrm flipV="1">
              <a:off x="3048000" y="6149882"/>
              <a:ext cx="784318" cy="2231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04" idx="0"/>
              <a:endCxn id="105" idx="5"/>
            </p:cNvCxnSpPr>
            <p:nvPr/>
          </p:nvCxnSpPr>
          <p:spPr>
            <a:xfrm rot="16200000" flipH="1">
              <a:off x="2400300" y="5067300"/>
              <a:ext cx="663482" cy="5872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07" idx="1"/>
              <a:endCxn id="108" idx="1"/>
            </p:cNvCxnSpPr>
            <p:nvPr/>
          </p:nvCxnSpPr>
          <p:spPr>
            <a:xfrm rot="16200000" flipH="1">
              <a:off x="3413218" y="4784818"/>
              <a:ext cx="381000" cy="4572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108" idx="1"/>
              <a:endCxn id="112" idx="1"/>
            </p:cNvCxnSpPr>
            <p:nvPr/>
          </p:nvCxnSpPr>
          <p:spPr>
            <a:xfrm rot="16200000" flipH="1">
              <a:off x="4060918" y="4975318"/>
              <a:ext cx="228600" cy="6858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08" idx="0"/>
              <a:endCxn id="110" idx="4"/>
            </p:cNvCxnSpPr>
            <p:nvPr/>
          </p:nvCxnSpPr>
          <p:spPr>
            <a:xfrm rot="16200000" flipH="1">
              <a:off x="3581400" y="5486400"/>
              <a:ext cx="609600"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10" idx="3"/>
              <a:endCxn id="112" idx="7"/>
            </p:cNvCxnSpPr>
            <p:nvPr/>
          </p:nvCxnSpPr>
          <p:spPr>
            <a:xfrm rot="5400000" flipH="1" flipV="1">
              <a:off x="4060918" y="5203918"/>
              <a:ext cx="336364" cy="79356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12" idx="7"/>
              <a:endCxn id="111" idx="7"/>
            </p:cNvCxnSpPr>
            <p:nvPr/>
          </p:nvCxnSpPr>
          <p:spPr>
            <a:xfrm rot="16200000" flipH="1" flipV="1">
              <a:off x="3978182" y="5394418"/>
              <a:ext cx="609600" cy="6858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76" name="Freeform 175"/>
            <p:cNvSpPr/>
            <p:nvPr/>
          </p:nvSpPr>
          <p:spPr>
            <a:xfrm>
              <a:off x="1203960" y="4810760"/>
              <a:ext cx="2279227" cy="1769533"/>
            </a:xfrm>
            <a:custGeom>
              <a:avLst/>
              <a:gdLst>
                <a:gd name="connsiteX0" fmla="*/ 238760 w 2279227"/>
                <a:gd name="connsiteY0" fmla="*/ 157480 h 1769533"/>
                <a:gd name="connsiteX1" fmla="*/ 665480 w 2279227"/>
                <a:gd name="connsiteY1" fmla="*/ 35560 h 1769533"/>
                <a:gd name="connsiteX2" fmla="*/ 1214120 w 2279227"/>
                <a:gd name="connsiteY2" fmla="*/ 66040 h 1769533"/>
                <a:gd name="connsiteX3" fmla="*/ 1762760 w 2279227"/>
                <a:gd name="connsiteY3" fmla="*/ 431800 h 1769533"/>
                <a:gd name="connsiteX4" fmla="*/ 2006600 w 2279227"/>
                <a:gd name="connsiteY4" fmla="*/ 716280 h 1769533"/>
                <a:gd name="connsiteX5" fmla="*/ 2270760 w 2279227"/>
                <a:gd name="connsiteY5" fmla="*/ 1203960 h 1769533"/>
                <a:gd name="connsiteX6" fmla="*/ 2057400 w 2279227"/>
                <a:gd name="connsiteY6" fmla="*/ 1691640 h 1769533"/>
                <a:gd name="connsiteX7" fmla="*/ 1437640 w 2279227"/>
                <a:gd name="connsiteY7" fmla="*/ 1671320 h 1769533"/>
                <a:gd name="connsiteX8" fmla="*/ 1397000 w 2279227"/>
                <a:gd name="connsiteY8" fmla="*/ 1244600 h 1769533"/>
                <a:gd name="connsiteX9" fmla="*/ 1417320 w 2279227"/>
                <a:gd name="connsiteY9" fmla="*/ 817880 h 1769533"/>
                <a:gd name="connsiteX10" fmla="*/ 878840 w 2279227"/>
                <a:gd name="connsiteY10" fmla="*/ 706120 h 1769533"/>
                <a:gd name="connsiteX11" fmla="*/ 401320 w 2279227"/>
                <a:gd name="connsiteY11" fmla="*/ 828040 h 1769533"/>
                <a:gd name="connsiteX12" fmla="*/ 45720 w 2279227"/>
                <a:gd name="connsiteY12" fmla="*/ 584200 h 1769533"/>
                <a:gd name="connsiteX13" fmla="*/ 127000 w 2279227"/>
                <a:gd name="connsiteY13" fmla="*/ 208280 h 1769533"/>
                <a:gd name="connsiteX14" fmla="*/ 238760 w 2279227"/>
                <a:gd name="connsiteY14" fmla="*/ 157480 h 176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227" h="1769533">
                  <a:moveTo>
                    <a:pt x="238760" y="157480"/>
                  </a:moveTo>
                  <a:cubicBezTo>
                    <a:pt x="328507" y="128693"/>
                    <a:pt x="502920" y="50800"/>
                    <a:pt x="665480" y="35560"/>
                  </a:cubicBezTo>
                  <a:cubicBezTo>
                    <a:pt x="828040" y="20320"/>
                    <a:pt x="1031240" y="0"/>
                    <a:pt x="1214120" y="66040"/>
                  </a:cubicBezTo>
                  <a:cubicBezTo>
                    <a:pt x="1397000" y="132080"/>
                    <a:pt x="1630680" y="323427"/>
                    <a:pt x="1762760" y="431800"/>
                  </a:cubicBezTo>
                  <a:cubicBezTo>
                    <a:pt x="1894840" y="540173"/>
                    <a:pt x="1921933" y="587587"/>
                    <a:pt x="2006600" y="716280"/>
                  </a:cubicBezTo>
                  <a:cubicBezTo>
                    <a:pt x="2091267" y="844973"/>
                    <a:pt x="2262293" y="1041400"/>
                    <a:pt x="2270760" y="1203960"/>
                  </a:cubicBezTo>
                  <a:cubicBezTo>
                    <a:pt x="2279227" y="1366520"/>
                    <a:pt x="2196253" y="1613747"/>
                    <a:pt x="2057400" y="1691640"/>
                  </a:cubicBezTo>
                  <a:cubicBezTo>
                    <a:pt x="1918547" y="1769533"/>
                    <a:pt x="1547707" y="1745827"/>
                    <a:pt x="1437640" y="1671320"/>
                  </a:cubicBezTo>
                  <a:cubicBezTo>
                    <a:pt x="1327573" y="1596813"/>
                    <a:pt x="1400387" y="1386840"/>
                    <a:pt x="1397000" y="1244600"/>
                  </a:cubicBezTo>
                  <a:cubicBezTo>
                    <a:pt x="1393613" y="1102360"/>
                    <a:pt x="1503680" y="907627"/>
                    <a:pt x="1417320" y="817880"/>
                  </a:cubicBezTo>
                  <a:cubicBezTo>
                    <a:pt x="1330960" y="728133"/>
                    <a:pt x="1048173" y="704427"/>
                    <a:pt x="878840" y="706120"/>
                  </a:cubicBezTo>
                  <a:cubicBezTo>
                    <a:pt x="709507" y="707813"/>
                    <a:pt x="540173" y="848360"/>
                    <a:pt x="401320" y="828040"/>
                  </a:cubicBezTo>
                  <a:cubicBezTo>
                    <a:pt x="262467" y="807720"/>
                    <a:pt x="91440" y="687493"/>
                    <a:pt x="45720" y="584200"/>
                  </a:cubicBezTo>
                  <a:cubicBezTo>
                    <a:pt x="0" y="480907"/>
                    <a:pt x="89747" y="279400"/>
                    <a:pt x="127000" y="208280"/>
                  </a:cubicBezTo>
                  <a:cubicBezTo>
                    <a:pt x="164253" y="137160"/>
                    <a:pt x="149013" y="186267"/>
                    <a:pt x="238760" y="157480"/>
                  </a:cubicBezTo>
                  <a:close/>
                </a:path>
              </a:pathLst>
            </a:custGeom>
            <a:noFill/>
            <a:ln w="9525" cap="flat" cmpd="sng" algn="ctr">
              <a:solidFill>
                <a:srgbClr val="000090"/>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Freeform 176"/>
            <p:cNvSpPr/>
            <p:nvPr/>
          </p:nvSpPr>
          <p:spPr>
            <a:xfrm>
              <a:off x="809413" y="4450080"/>
              <a:ext cx="4138507" cy="2299547"/>
            </a:xfrm>
            <a:custGeom>
              <a:avLst/>
              <a:gdLst>
                <a:gd name="connsiteX0" fmla="*/ 785707 w 4138507"/>
                <a:gd name="connsiteY0" fmla="*/ 1351280 h 2299547"/>
                <a:gd name="connsiteX1" fmla="*/ 1039707 w 4138507"/>
                <a:gd name="connsiteY1" fmla="*/ 1290320 h 2299547"/>
                <a:gd name="connsiteX2" fmla="*/ 1293707 w 4138507"/>
                <a:gd name="connsiteY2" fmla="*/ 1209040 h 2299547"/>
                <a:gd name="connsiteX3" fmla="*/ 1557867 w 4138507"/>
                <a:gd name="connsiteY3" fmla="*/ 1229360 h 2299547"/>
                <a:gd name="connsiteX4" fmla="*/ 1628987 w 4138507"/>
                <a:gd name="connsiteY4" fmla="*/ 1310640 h 2299547"/>
                <a:gd name="connsiteX5" fmla="*/ 1628987 w 4138507"/>
                <a:gd name="connsiteY5" fmla="*/ 1564640 h 2299547"/>
                <a:gd name="connsiteX6" fmla="*/ 1588347 w 4138507"/>
                <a:gd name="connsiteY6" fmla="*/ 1757680 h 2299547"/>
                <a:gd name="connsiteX7" fmla="*/ 1588347 w 4138507"/>
                <a:gd name="connsiteY7" fmla="*/ 2042160 h 2299547"/>
                <a:gd name="connsiteX8" fmla="*/ 1822027 w 4138507"/>
                <a:gd name="connsiteY8" fmla="*/ 2255520 h 2299547"/>
                <a:gd name="connsiteX9" fmla="*/ 2330027 w 4138507"/>
                <a:gd name="connsiteY9" fmla="*/ 2265680 h 2299547"/>
                <a:gd name="connsiteX10" fmla="*/ 3020907 w 4138507"/>
                <a:gd name="connsiteY10" fmla="*/ 2052320 h 2299547"/>
                <a:gd name="connsiteX11" fmla="*/ 3793067 w 4138507"/>
                <a:gd name="connsiteY11" fmla="*/ 1554480 h 2299547"/>
                <a:gd name="connsiteX12" fmla="*/ 4097867 w 4138507"/>
                <a:gd name="connsiteY12" fmla="*/ 1016000 h 2299547"/>
                <a:gd name="connsiteX13" fmla="*/ 3549227 w 4138507"/>
                <a:gd name="connsiteY13" fmla="*/ 365760 h 2299547"/>
                <a:gd name="connsiteX14" fmla="*/ 2370667 w 4138507"/>
                <a:gd name="connsiteY14" fmla="*/ 50800 h 2299547"/>
                <a:gd name="connsiteX15" fmla="*/ 1242907 w 4138507"/>
                <a:gd name="connsiteY15" fmla="*/ 60960 h 2299547"/>
                <a:gd name="connsiteX16" fmla="*/ 440267 w 4138507"/>
                <a:gd name="connsiteY16" fmla="*/ 264160 h 2299547"/>
                <a:gd name="connsiteX17" fmla="*/ 44027 w 4138507"/>
                <a:gd name="connsiteY17" fmla="*/ 751840 h 2299547"/>
                <a:gd name="connsiteX18" fmla="*/ 176107 w 4138507"/>
                <a:gd name="connsiteY18" fmla="*/ 1280160 h 2299547"/>
                <a:gd name="connsiteX19" fmla="*/ 511387 w 4138507"/>
                <a:gd name="connsiteY19" fmla="*/ 1442720 h 2299547"/>
                <a:gd name="connsiteX20" fmla="*/ 846667 w 4138507"/>
                <a:gd name="connsiteY20" fmla="*/ 1351280 h 229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8507" h="2299547">
                  <a:moveTo>
                    <a:pt x="785707" y="1351280"/>
                  </a:moveTo>
                  <a:cubicBezTo>
                    <a:pt x="870373" y="1332653"/>
                    <a:pt x="955040" y="1314027"/>
                    <a:pt x="1039707" y="1290320"/>
                  </a:cubicBezTo>
                  <a:cubicBezTo>
                    <a:pt x="1124374" y="1266613"/>
                    <a:pt x="1207347" y="1219200"/>
                    <a:pt x="1293707" y="1209040"/>
                  </a:cubicBezTo>
                  <a:cubicBezTo>
                    <a:pt x="1380067" y="1198880"/>
                    <a:pt x="1501987" y="1212427"/>
                    <a:pt x="1557867" y="1229360"/>
                  </a:cubicBezTo>
                  <a:cubicBezTo>
                    <a:pt x="1613747" y="1246293"/>
                    <a:pt x="1617134" y="1254760"/>
                    <a:pt x="1628987" y="1310640"/>
                  </a:cubicBezTo>
                  <a:cubicBezTo>
                    <a:pt x="1640840" y="1366520"/>
                    <a:pt x="1635760" y="1490133"/>
                    <a:pt x="1628987" y="1564640"/>
                  </a:cubicBezTo>
                  <a:cubicBezTo>
                    <a:pt x="1622214" y="1639147"/>
                    <a:pt x="1595120" y="1678093"/>
                    <a:pt x="1588347" y="1757680"/>
                  </a:cubicBezTo>
                  <a:cubicBezTo>
                    <a:pt x="1581574" y="1837267"/>
                    <a:pt x="1549400" y="1959187"/>
                    <a:pt x="1588347" y="2042160"/>
                  </a:cubicBezTo>
                  <a:cubicBezTo>
                    <a:pt x="1627294" y="2125133"/>
                    <a:pt x="1698414" y="2218267"/>
                    <a:pt x="1822027" y="2255520"/>
                  </a:cubicBezTo>
                  <a:cubicBezTo>
                    <a:pt x="1945640" y="2292773"/>
                    <a:pt x="2130214" y="2299547"/>
                    <a:pt x="2330027" y="2265680"/>
                  </a:cubicBezTo>
                  <a:cubicBezTo>
                    <a:pt x="2529840" y="2231813"/>
                    <a:pt x="2777067" y="2170853"/>
                    <a:pt x="3020907" y="2052320"/>
                  </a:cubicBezTo>
                  <a:cubicBezTo>
                    <a:pt x="3264747" y="1933787"/>
                    <a:pt x="3613574" y="1727200"/>
                    <a:pt x="3793067" y="1554480"/>
                  </a:cubicBezTo>
                  <a:cubicBezTo>
                    <a:pt x="3972560" y="1381760"/>
                    <a:pt x="4138507" y="1214120"/>
                    <a:pt x="4097867" y="1016000"/>
                  </a:cubicBezTo>
                  <a:cubicBezTo>
                    <a:pt x="4057227" y="817880"/>
                    <a:pt x="3837094" y="526627"/>
                    <a:pt x="3549227" y="365760"/>
                  </a:cubicBezTo>
                  <a:cubicBezTo>
                    <a:pt x="3261360" y="204893"/>
                    <a:pt x="2755053" y="101600"/>
                    <a:pt x="2370667" y="50800"/>
                  </a:cubicBezTo>
                  <a:cubicBezTo>
                    <a:pt x="1986281" y="0"/>
                    <a:pt x="1564640" y="25400"/>
                    <a:pt x="1242907" y="60960"/>
                  </a:cubicBezTo>
                  <a:cubicBezTo>
                    <a:pt x="921174" y="96520"/>
                    <a:pt x="640080" y="149013"/>
                    <a:pt x="440267" y="264160"/>
                  </a:cubicBezTo>
                  <a:cubicBezTo>
                    <a:pt x="240454" y="379307"/>
                    <a:pt x="88054" y="582507"/>
                    <a:pt x="44027" y="751840"/>
                  </a:cubicBezTo>
                  <a:cubicBezTo>
                    <a:pt x="0" y="921173"/>
                    <a:pt x="98214" y="1165013"/>
                    <a:pt x="176107" y="1280160"/>
                  </a:cubicBezTo>
                  <a:cubicBezTo>
                    <a:pt x="254000" y="1395307"/>
                    <a:pt x="399627" y="1430867"/>
                    <a:pt x="511387" y="1442720"/>
                  </a:cubicBezTo>
                  <a:cubicBezTo>
                    <a:pt x="623147" y="1454573"/>
                    <a:pt x="734907" y="1402926"/>
                    <a:pt x="846667" y="1351280"/>
                  </a:cubicBezTo>
                </a:path>
              </a:pathLst>
            </a:custGeom>
            <a:ln w="12700" cap="flat" cmpd="sng" algn="ctr">
              <a:solidFill>
                <a:srgbClr val="00009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TextBox 177"/>
            <p:cNvSpPr txBox="1"/>
            <p:nvPr/>
          </p:nvSpPr>
          <p:spPr>
            <a:xfrm>
              <a:off x="1905000" y="5791200"/>
              <a:ext cx="371165" cy="461665"/>
            </a:xfrm>
            <a:prstGeom prst="rect">
              <a:avLst/>
            </a:prstGeom>
            <a:noFill/>
          </p:spPr>
          <p:txBody>
            <a:bodyPr wrap="none" rtlCol="0">
              <a:spAutoFit/>
            </a:bodyPr>
            <a:lstStyle/>
            <a:p>
              <a:r>
                <a:rPr lang="en-US" sz="2400" i="1" dirty="0" err="1" smtClean="0">
                  <a:latin typeface="Times New Roman"/>
                  <a:cs typeface="Times New Roman"/>
                </a:rPr>
                <a:t>i</a:t>
              </a:r>
              <a:endParaRPr lang="en-US" sz="2400" i="1" dirty="0">
                <a:latin typeface="Times New Roman"/>
                <a:cs typeface="Times New Roman"/>
              </a:endParaRPr>
            </a:p>
          </p:txBody>
        </p:sp>
        <p:sp>
          <p:nvSpPr>
            <p:cNvPr id="179" name="TextBox 178"/>
            <p:cNvSpPr txBox="1"/>
            <p:nvPr/>
          </p:nvSpPr>
          <p:spPr>
            <a:xfrm>
              <a:off x="1752600" y="4724400"/>
              <a:ext cx="781434" cy="461665"/>
            </a:xfrm>
            <a:prstGeom prst="rect">
              <a:avLst/>
            </a:prstGeom>
            <a:noFill/>
          </p:spPr>
          <p:txBody>
            <a:bodyPr wrap="none" rtlCol="0">
              <a:spAutoFit/>
            </a:bodyPr>
            <a:lstStyle/>
            <a:p>
              <a:r>
                <a:rPr lang="en-US" sz="2400" i="1" dirty="0" err="1" smtClean="0">
                  <a:latin typeface="Times New Roman"/>
                  <a:cs typeface="Times New Roman"/>
                </a:rPr>
                <a:t>N(i</a:t>
              </a:r>
              <a:r>
                <a:rPr lang="en-US" sz="2400" i="1" dirty="0" smtClean="0">
                  <a:latin typeface="Times New Roman"/>
                  <a:cs typeface="Times New Roman"/>
                </a:rPr>
                <a:t>)</a:t>
              </a:r>
              <a:endParaRPr lang="en-US" sz="2400" i="1" dirty="0">
                <a:latin typeface="Times New Roman"/>
                <a:cs typeface="Times New Roman"/>
              </a:endParaRPr>
            </a:p>
          </p:txBody>
        </p:sp>
        <p:sp>
          <p:nvSpPr>
            <p:cNvPr id="180" name="TextBox 179"/>
            <p:cNvSpPr txBox="1"/>
            <p:nvPr/>
          </p:nvSpPr>
          <p:spPr>
            <a:xfrm>
              <a:off x="3962400" y="4643735"/>
              <a:ext cx="473658" cy="461665"/>
            </a:xfrm>
            <a:prstGeom prst="rect">
              <a:avLst/>
            </a:prstGeom>
            <a:noFill/>
          </p:spPr>
          <p:txBody>
            <a:bodyPr wrap="none" rtlCol="0">
              <a:spAutoFit/>
            </a:bodyPr>
            <a:lstStyle/>
            <a:p>
              <a:r>
                <a:rPr lang="en-US" sz="2400" i="1" dirty="0" smtClean="0">
                  <a:latin typeface="Times New Roman"/>
                  <a:cs typeface="Times New Roman"/>
                </a:rPr>
                <a:t>-</a:t>
              </a:r>
              <a:r>
                <a:rPr lang="en-US" sz="2400" i="1" dirty="0" err="1" smtClean="0">
                  <a:latin typeface="Times New Roman"/>
                  <a:cs typeface="Times New Roman"/>
                </a:rPr>
                <a:t>i</a:t>
              </a:r>
              <a:endParaRPr lang="en-US" sz="2400" i="1" dirty="0">
                <a:latin typeface="Times New Roman"/>
                <a:cs typeface="Times New Roman"/>
              </a:endParaRPr>
            </a:p>
          </p:txBody>
        </p:sp>
      </p:grpSp>
      <p:graphicFrame>
        <p:nvGraphicFramePr>
          <p:cNvPr id="182" name="Object 181"/>
          <p:cNvGraphicFramePr>
            <a:graphicFrameLocks noChangeAspect="1"/>
          </p:cNvGraphicFramePr>
          <p:nvPr/>
        </p:nvGraphicFramePr>
        <p:xfrm>
          <a:off x="6096000" y="3810000"/>
          <a:ext cx="2167467" cy="609600"/>
        </p:xfrm>
        <a:graphic>
          <a:graphicData uri="http://schemas.openxmlformats.org/presentationml/2006/ole">
            <p:oleObj spid="_x0000_s44034" name="Equation" r:id="rId3" imgW="5181600" imgH="1422400" progId="Equation.3">
              <p:embed/>
            </p:oleObj>
          </a:graphicData>
        </a:graphic>
      </p:graphicFrame>
      <p:graphicFrame>
        <p:nvGraphicFramePr>
          <p:cNvPr id="183" name="Object 182"/>
          <p:cNvGraphicFramePr>
            <a:graphicFrameLocks noChangeAspect="1"/>
          </p:cNvGraphicFramePr>
          <p:nvPr/>
        </p:nvGraphicFramePr>
        <p:xfrm>
          <a:off x="5570538" y="1066800"/>
          <a:ext cx="2759075" cy="1447800"/>
        </p:xfrm>
        <a:graphic>
          <a:graphicData uri="http://schemas.openxmlformats.org/presentationml/2006/ole">
            <p:oleObj spid="_x0000_s44035" name="Equation" r:id="rId4" imgW="7315200" imgH="3835400" progId="Equation.3">
              <p:embed/>
            </p:oleObj>
          </a:graphicData>
        </a:graphic>
      </p:graphicFrame>
      <p:graphicFrame>
        <p:nvGraphicFramePr>
          <p:cNvPr id="184" name="Object 183"/>
          <p:cNvGraphicFramePr>
            <a:graphicFrameLocks noChangeAspect="1"/>
          </p:cNvGraphicFramePr>
          <p:nvPr/>
        </p:nvGraphicFramePr>
        <p:xfrm>
          <a:off x="4800600" y="2819400"/>
          <a:ext cx="4114800" cy="685800"/>
        </p:xfrm>
        <a:graphic>
          <a:graphicData uri="http://schemas.openxmlformats.org/presentationml/2006/ole">
            <p:oleObj spid="_x0000_s44036" name="Equation" r:id="rId5" imgW="7315200" imgH="1219200" progId="Equation.3">
              <p:embed/>
            </p:oleObj>
          </a:graphicData>
        </a:graphic>
      </p:graphicFrame>
      <p:sp>
        <p:nvSpPr>
          <p:cNvPr id="185" name="Right Arrow 184"/>
          <p:cNvSpPr/>
          <p:nvPr/>
        </p:nvSpPr>
        <p:spPr>
          <a:xfrm rot="7163215">
            <a:off x="5449506" y="2429886"/>
            <a:ext cx="692143" cy="319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ight Arrow 185"/>
          <p:cNvSpPr/>
          <p:nvPr/>
        </p:nvSpPr>
        <p:spPr>
          <a:xfrm rot="2613730">
            <a:off x="5465136" y="3699650"/>
            <a:ext cx="692143" cy="319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7" name="Object 186"/>
          <p:cNvGraphicFramePr>
            <a:graphicFrameLocks noChangeAspect="1"/>
          </p:cNvGraphicFramePr>
          <p:nvPr/>
        </p:nvGraphicFramePr>
        <p:xfrm>
          <a:off x="5105400" y="5257800"/>
          <a:ext cx="3429000" cy="571500"/>
        </p:xfrm>
        <a:graphic>
          <a:graphicData uri="http://schemas.openxmlformats.org/presentationml/2006/ole">
            <p:oleObj spid="_x0000_s44037" name="Equation" r:id="rId6" imgW="7315200" imgH="1219200" progId="Equation.3">
              <p:embed/>
            </p:oleObj>
          </a:graphicData>
        </a:graphic>
      </p:graphicFrame>
      <p:sp>
        <p:nvSpPr>
          <p:cNvPr id="76" name="TextBox 75"/>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10</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DC Power Flow Equations</a:t>
            </a:r>
          </a:p>
        </p:txBody>
      </p:sp>
      <p:sp>
        <p:nvSpPr>
          <p:cNvPr id="9219" name="Content Placeholder 2"/>
          <p:cNvSpPr>
            <a:spLocks noGrp="1"/>
          </p:cNvSpPr>
          <p:nvPr>
            <p:ph idx="1"/>
          </p:nvPr>
        </p:nvSpPr>
        <p:spPr>
          <a:xfrm>
            <a:off x="152400" y="1143000"/>
            <a:ext cx="8686800" cy="5410200"/>
          </a:xfrm>
        </p:spPr>
        <p:txBody>
          <a:bodyPr/>
          <a:lstStyle/>
          <a:p>
            <a:pPr eaLnBrk="1" hangingPunct="1"/>
            <a:r>
              <a:rPr lang="en-US" b="0" dirty="0" smtClean="0"/>
              <a:t>Often used for analysis of power systems in normal steady-state operations</a:t>
            </a:r>
          </a:p>
          <a:p>
            <a:pPr eaLnBrk="1" hangingPunct="1"/>
            <a:r>
              <a:rPr lang="en-US" b="0" dirty="0" smtClean="0"/>
              <a:t>Voltages are 1 </a:t>
            </a:r>
            <a:r>
              <a:rPr lang="en-US" b="0" dirty="0" err="1" smtClean="0"/>
              <a:t>p.u</a:t>
            </a:r>
            <a:r>
              <a:rPr lang="en-US" b="0" dirty="0" smtClean="0"/>
              <a:t>. and angle differences are small</a:t>
            </a:r>
          </a:p>
          <a:p>
            <a:pPr eaLnBrk="1" hangingPunct="1"/>
            <a:r>
              <a:rPr lang="en-US" b="0" dirty="0" smtClean="0"/>
              <a:t>The power flow on the transmission line connecting bus </a:t>
            </a:r>
            <a:r>
              <a:rPr lang="en-US" b="0" i="1" dirty="0" smtClean="0"/>
              <a:t>i</a:t>
            </a:r>
            <a:r>
              <a:rPr lang="en-US" b="0" dirty="0" smtClean="0"/>
              <a:t> to bus </a:t>
            </a:r>
            <a:r>
              <a:rPr lang="en-US" b="0" i="1" dirty="0" smtClean="0"/>
              <a:t>j</a:t>
            </a:r>
            <a:r>
              <a:rPr lang="en-US" b="0" dirty="0" smtClean="0"/>
              <a:t> is given by</a:t>
            </a:r>
          </a:p>
          <a:p>
            <a:pPr eaLnBrk="1" hangingPunct="1"/>
            <a:endParaRPr lang="en-US" b="0" dirty="0" smtClean="0"/>
          </a:p>
          <a:p>
            <a:pPr eaLnBrk="1" hangingPunct="1"/>
            <a:endParaRPr lang="en-US" dirty="0" smtClean="0"/>
          </a:p>
          <a:p>
            <a:pPr eaLnBrk="1" hangingPunct="1">
              <a:buFontTx/>
              <a:buNone/>
            </a:pPr>
            <a:r>
              <a:rPr lang="en-US" b="0" dirty="0" smtClean="0"/>
              <a:t>          and      denote the </a:t>
            </a:r>
            <a:r>
              <a:rPr lang="en-US" b="0" dirty="0" err="1" smtClean="0"/>
              <a:t>phasor</a:t>
            </a:r>
            <a:r>
              <a:rPr lang="en-US" b="0" dirty="0" smtClean="0"/>
              <a:t> angles at bus </a:t>
            </a:r>
            <a:r>
              <a:rPr lang="en-US" b="0" i="1" dirty="0" smtClean="0"/>
              <a:t>i</a:t>
            </a:r>
            <a:r>
              <a:rPr lang="en-US" b="0" dirty="0" smtClean="0"/>
              <a:t>  and  </a:t>
            </a:r>
            <a:r>
              <a:rPr lang="en-US" b="0" i="1" dirty="0" smtClean="0"/>
              <a:t>j</a:t>
            </a:r>
            <a:r>
              <a:rPr lang="en-US" b="0" dirty="0" smtClean="0"/>
              <a:t> .</a:t>
            </a:r>
          </a:p>
          <a:p>
            <a:pPr eaLnBrk="1" hangingPunct="1">
              <a:buFontTx/>
              <a:buNone/>
            </a:pPr>
            <a:r>
              <a:rPr lang="en-US" b="0" dirty="0" smtClean="0"/>
              <a:t>          denotes the inverse of the line inductive reactance.</a:t>
            </a:r>
          </a:p>
          <a:p>
            <a:r>
              <a:rPr lang="en-US" b="0" dirty="0" smtClean="0"/>
              <a:t>The probabilistic landscape is given by the power injected at the buses:</a:t>
            </a:r>
          </a:p>
          <a:p>
            <a:endParaRPr lang="en-US" b="0" dirty="0" smtClean="0"/>
          </a:p>
          <a:p>
            <a:endParaRPr lang="en-US" b="0" dirty="0" smtClean="0"/>
          </a:p>
          <a:p>
            <a:endParaRPr lang="en-US" b="0" dirty="0" smtClean="0"/>
          </a:p>
          <a:p>
            <a:pPr eaLnBrk="1" hangingPunct="1"/>
            <a:r>
              <a:rPr lang="en-US" b="0" dirty="0" smtClean="0"/>
              <a:t>So,</a:t>
            </a:r>
          </a:p>
          <a:p>
            <a:pPr eaLnBrk="1" hangingPunct="1"/>
            <a:endParaRPr lang="en-US" b="0" dirty="0" smtClean="0"/>
          </a:p>
          <a:p>
            <a:pPr eaLnBrk="1" hangingPunct="1"/>
            <a:r>
              <a:rPr lang="en-US" b="0" dirty="0"/>
              <a:t>w</a:t>
            </a:r>
            <a:r>
              <a:rPr lang="en-US" b="0" dirty="0" smtClean="0"/>
              <a:t>here </a:t>
            </a:r>
          </a:p>
        </p:txBody>
      </p:sp>
      <p:pic>
        <p:nvPicPr>
          <p:cNvPr id="9220" name="Picture 2"/>
          <p:cNvPicPr>
            <a:picLocks noChangeAspect="1" noChangeArrowheads="1"/>
          </p:cNvPicPr>
          <p:nvPr/>
        </p:nvPicPr>
        <p:blipFill>
          <a:blip r:embed="rId3" cstate="print"/>
          <a:srcRect/>
          <a:stretch>
            <a:fillRect/>
          </a:stretch>
        </p:blipFill>
        <p:spPr bwMode="auto">
          <a:xfrm>
            <a:off x="5791200" y="1524000"/>
            <a:ext cx="2196704" cy="381000"/>
          </a:xfrm>
          <a:prstGeom prst="rect">
            <a:avLst/>
          </a:prstGeom>
          <a:noFill/>
          <a:ln w="9525">
            <a:noFill/>
            <a:miter lim="800000"/>
            <a:headEnd/>
            <a:tailEnd/>
          </a:ln>
        </p:spPr>
      </p:pic>
      <p:pic>
        <p:nvPicPr>
          <p:cNvPr id="9221" name="Picture 4"/>
          <p:cNvPicPr>
            <a:picLocks noChangeAspect="1" noChangeArrowheads="1"/>
          </p:cNvPicPr>
          <p:nvPr/>
        </p:nvPicPr>
        <p:blipFill>
          <a:blip r:embed="rId4" cstate="print"/>
          <a:srcRect/>
          <a:stretch>
            <a:fillRect/>
          </a:stretch>
        </p:blipFill>
        <p:spPr bwMode="auto">
          <a:xfrm>
            <a:off x="3276600" y="2286000"/>
            <a:ext cx="2109788" cy="457200"/>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a:stretch>
            <a:fillRect/>
          </a:stretch>
        </p:blipFill>
        <p:spPr bwMode="auto">
          <a:xfrm>
            <a:off x="609600" y="2895600"/>
            <a:ext cx="228600" cy="266700"/>
          </a:xfrm>
          <a:prstGeom prst="rect">
            <a:avLst/>
          </a:prstGeom>
          <a:noFill/>
          <a:ln w="9525">
            <a:no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1447800" y="2895600"/>
            <a:ext cx="266700" cy="304800"/>
          </a:xfrm>
          <a:prstGeom prst="rect">
            <a:avLst/>
          </a:prstGeom>
          <a:noFill/>
          <a:ln w="9525">
            <a:noFill/>
            <a:miter lim="800000"/>
            <a:headEnd/>
            <a:tailEnd/>
          </a:ln>
        </p:spPr>
      </p:pic>
      <p:pic>
        <p:nvPicPr>
          <p:cNvPr id="9224" name="Picture 8"/>
          <p:cNvPicPr>
            <a:picLocks noChangeAspect="1" noChangeArrowheads="1"/>
          </p:cNvPicPr>
          <p:nvPr/>
        </p:nvPicPr>
        <p:blipFill>
          <a:blip r:embed="rId7" cstate="print"/>
          <a:srcRect/>
          <a:stretch>
            <a:fillRect/>
          </a:stretch>
        </p:blipFill>
        <p:spPr bwMode="auto">
          <a:xfrm>
            <a:off x="533400" y="3124200"/>
            <a:ext cx="304800" cy="317500"/>
          </a:xfrm>
          <a:prstGeom prst="rect">
            <a:avLst/>
          </a:prstGeom>
          <a:noFill/>
          <a:ln w="9525">
            <a:noFill/>
            <a:miter lim="800000"/>
            <a:headEnd/>
            <a:tailEnd/>
          </a:ln>
        </p:spPr>
      </p:pic>
      <p:pic>
        <p:nvPicPr>
          <p:cNvPr id="9225" name="Picture 9"/>
          <p:cNvPicPr>
            <a:picLocks noChangeAspect="1" noChangeArrowheads="1"/>
          </p:cNvPicPr>
          <p:nvPr/>
        </p:nvPicPr>
        <p:blipFill>
          <a:blip r:embed="rId8" cstate="print"/>
          <a:srcRect/>
          <a:stretch>
            <a:fillRect/>
          </a:stretch>
        </p:blipFill>
        <p:spPr bwMode="auto">
          <a:xfrm>
            <a:off x="2971800" y="4953000"/>
            <a:ext cx="2667000" cy="650875"/>
          </a:xfrm>
          <a:prstGeom prst="rect">
            <a:avLst/>
          </a:prstGeom>
          <a:noFill/>
          <a:ln w="9525">
            <a:noFill/>
            <a:miter lim="800000"/>
            <a:headEnd/>
            <a:tailEnd/>
          </a:ln>
        </p:spPr>
      </p:pic>
      <p:pic>
        <p:nvPicPr>
          <p:cNvPr id="9226" name="Picture 10"/>
          <p:cNvPicPr>
            <a:picLocks noChangeAspect="1" noChangeArrowheads="1"/>
          </p:cNvPicPr>
          <p:nvPr/>
        </p:nvPicPr>
        <p:blipFill>
          <a:blip r:embed="rId9" cstate="print"/>
          <a:srcRect/>
          <a:stretch>
            <a:fillRect/>
          </a:stretch>
        </p:blipFill>
        <p:spPr bwMode="auto">
          <a:xfrm>
            <a:off x="3581400" y="5791200"/>
            <a:ext cx="1317726" cy="574675"/>
          </a:xfrm>
          <a:prstGeom prst="rect">
            <a:avLst/>
          </a:prstGeom>
          <a:noFill/>
          <a:ln w="9525">
            <a:noFill/>
            <a:miter lim="800000"/>
            <a:headEnd/>
            <a:tailEnd/>
          </a:ln>
        </p:spPr>
      </p:pic>
      <p:sp>
        <p:nvSpPr>
          <p:cNvPr id="11" name="TextBox 10"/>
          <p:cNvSpPr txBox="1"/>
          <p:nvPr/>
        </p:nvSpPr>
        <p:spPr>
          <a:xfrm>
            <a:off x="8610600" y="6324600"/>
            <a:ext cx="424027" cy="369332"/>
          </a:xfrm>
          <a:prstGeom prst="rect">
            <a:avLst/>
          </a:prstGeom>
          <a:noFill/>
        </p:spPr>
        <p:txBody>
          <a:bodyPr wrap="none" rtlCol="0">
            <a:spAutoFit/>
          </a:bodyPr>
          <a:lstStyle/>
          <a:p>
            <a:r>
              <a:rPr lang="en-US" dirty="0" smtClean="0">
                <a:solidFill>
                  <a:srgbClr val="990000"/>
                </a:solidFill>
              </a:rPr>
              <a:t>11</a:t>
            </a:r>
            <a:endParaRPr lang="en-US" dirty="0">
              <a:solidFill>
                <a:srgbClr val="990000"/>
              </a:solidFill>
            </a:endParaRPr>
          </a:p>
        </p:txBody>
      </p:sp>
      <p:graphicFrame>
        <p:nvGraphicFramePr>
          <p:cNvPr id="12" name="Object 11"/>
          <p:cNvGraphicFramePr>
            <a:graphicFrameLocks noChangeAspect="1"/>
          </p:cNvGraphicFramePr>
          <p:nvPr/>
        </p:nvGraphicFramePr>
        <p:xfrm>
          <a:off x="3657600" y="4114800"/>
          <a:ext cx="1301750" cy="685800"/>
        </p:xfrm>
        <a:graphic>
          <a:graphicData uri="http://schemas.openxmlformats.org/presentationml/2006/ole">
            <p:oleObj spid="_x0000_s45058" name="Equation" r:id="rId10" imgW="698500" imgH="368300" progId="Equation.3">
              <p:embed/>
            </p:oleObj>
          </a:graphicData>
        </a:graphic>
      </p:graphicFrame>
      <p:sp>
        <p:nvSpPr>
          <p:cNvPr id="13" name="Oval 12"/>
          <p:cNvSpPr/>
          <p:nvPr/>
        </p:nvSpPr>
        <p:spPr>
          <a:xfrm>
            <a:off x="7391400" y="4648200"/>
            <a:ext cx="381000" cy="381000"/>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a:off x="7315994" y="4418806"/>
            <a:ext cx="457200" cy="158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705600" y="5181600"/>
            <a:ext cx="381000" cy="381000"/>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8001000" y="5181600"/>
            <a:ext cx="381000" cy="381000"/>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3" idx="3"/>
          </p:cNvCxnSpPr>
          <p:nvPr/>
        </p:nvCxnSpPr>
        <p:spPr>
          <a:xfrm rot="5400000">
            <a:off x="7124700" y="4935304"/>
            <a:ext cx="284396" cy="360596"/>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3" idx="5"/>
            <a:endCxn id="17" idx="1"/>
          </p:cNvCxnSpPr>
          <p:nvPr/>
        </p:nvCxnSpPr>
        <p:spPr>
          <a:xfrm rot="16200000" flipH="1">
            <a:off x="7754704" y="4935304"/>
            <a:ext cx="263992" cy="340192"/>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nvGraphicFramePr>
        <p:xfrm>
          <a:off x="7620000" y="4038600"/>
          <a:ext cx="304800" cy="387927"/>
        </p:xfrm>
        <a:graphic>
          <a:graphicData uri="http://schemas.openxmlformats.org/presentationml/2006/ole">
            <p:oleObj spid="_x0000_s45059" name="Equation" r:id="rId11" imgW="139700" imgH="177800" progId="Equation.3">
              <p:embed/>
            </p:oleObj>
          </a:graphicData>
        </a:graphic>
      </p:graphicFrame>
      <p:graphicFrame>
        <p:nvGraphicFramePr>
          <p:cNvPr id="45060" name="Object 4"/>
          <p:cNvGraphicFramePr>
            <a:graphicFrameLocks noChangeAspect="1"/>
          </p:cNvGraphicFramePr>
          <p:nvPr/>
        </p:nvGraphicFramePr>
        <p:xfrm>
          <a:off x="7883525" y="4621213"/>
          <a:ext cx="388938" cy="442912"/>
        </p:xfrm>
        <a:graphic>
          <a:graphicData uri="http://schemas.openxmlformats.org/presentationml/2006/ole">
            <p:oleObj spid="_x0000_s45060" name="Equation" r:id="rId12" imgW="177800" imgH="203200" progId="Equation.3">
              <p:embed/>
            </p:oleObj>
          </a:graphicData>
        </a:graphic>
      </p:graphicFrame>
      <p:graphicFrame>
        <p:nvGraphicFramePr>
          <p:cNvPr id="45061" name="Object 5"/>
          <p:cNvGraphicFramePr>
            <a:graphicFrameLocks noChangeAspect="1"/>
          </p:cNvGraphicFramePr>
          <p:nvPr/>
        </p:nvGraphicFramePr>
        <p:xfrm>
          <a:off x="6878638" y="4621213"/>
          <a:ext cx="415925" cy="442912"/>
        </p:xfrm>
        <a:graphic>
          <a:graphicData uri="http://schemas.openxmlformats.org/presentationml/2006/ole">
            <p:oleObj spid="_x0000_s45061" name="Equation" r:id="rId13" imgW="190500" imgH="2032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PMU angle measurements as GMRF</a:t>
            </a:r>
          </a:p>
        </p:txBody>
      </p:sp>
      <p:sp>
        <p:nvSpPr>
          <p:cNvPr id="10243" name="Content Placeholder 2"/>
          <p:cNvSpPr>
            <a:spLocks noGrp="1"/>
          </p:cNvSpPr>
          <p:nvPr>
            <p:ph idx="1"/>
          </p:nvPr>
        </p:nvSpPr>
        <p:spPr>
          <a:xfrm>
            <a:off x="228600" y="1371600"/>
            <a:ext cx="8686800" cy="5410200"/>
          </a:xfrm>
        </p:spPr>
        <p:txBody>
          <a:bodyPr/>
          <a:lstStyle/>
          <a:p>
            <a:pPr eaLnBrk="1" hangingPunct="1"/>
            <a:r>
              <a:rPr lang="en-US" b="0" dirty="0" smtClean="0"/>
              <a:t>Aggregated power (generation&gt;0 &amp; load&lt;0) injection at buses are modeled as Gaussian random variables.</a:t>
            </a:r>
          </a:p>
          <a:p>
            <a:pPr eaLnBrk="1" hangingPunct="1"/>
            <a:r>
              <a:rPr lang="en-US" b="0" dirty="0" smtClean="0"/>
              <a:t>DC power flow is linear; hence</a:t>
            </a:r>
          </a:p>
          <a:p>
            <a:pPr eaLnBrk="1" hangingPunct="1"/>
            <a:endParaRPr lang="en-US" b="0" dirty="0" smtClean="0"/>
          </a:p>
          <a:p>
            <a:pPr eaLnBrk="1" hangingPunct="1">
              <a:buFontTx/>
              <a:buNone/>
            </a:pPr>
            <a:r>
              <a:rPr lang="en-US" dirty="0" smtClean="0"/>
              <a:t>                           </a:t>
            </a:r>
            <a:r>
              <a:rPr lang="en-US" b="0" dirty="0" smtClean="0"/>
              <a:t>PMU angle measurements can be considered as Gaussian random             		variables.</a:t>
            </a:r>
          </a:p>
          <a:p>
            <a:pPr eaLnBrk="1" hangingPunct="1"/>
            <a:endParaRPr lang="en-US" b="0" dirty="0" smtClean="0"/>
          </a:p>
          <a:p>
            <a:pPr eaLnBrk="1" hangingPunct="1"/>
            <a:r>
              <a:rPr lang="en-US" b="0" dirty="0" smtClean="0"/>
              <a:t>DC power flow shows the GMRF property of PMU angle measurements:</a:t>
            </a:r>
          </a:p>
          <a:p>
            <a:pPr lvl="1" eaLnBrk="1" hangingPunct="1">
              <a:buFontTx/>
              <a:buNone/>
            </a:pPr>
            <a:endParaRPr lang="en-US" b="0" dirty="0" smtClean="0"/>
          </a:p>
          <a:p>
            <a:pPr eaLnBrk="1" hangingPunct="1">
              <a:buFontTx/>
              <a:buNone/>
            </a:pPr>
            <a:endParaRPr lang="en-US" b="0" dirty="0" smtClean="0"/>
          </a:p>
          <a:p>
            <a:pPr eaLnBrk="1" hangingPunct="1">
              <a:buFontTx/>
              <a:buNone/>
            </a:pPr>
            <a:endParaRPr lang="en-US" b="0" dirty="0" smtClean="0"/>
          </a:p>
          <a:p>
            <a:pPr lvl="1" eaLnBrk="1" hangingPunct="1"/>
            <a:r>
              <a:rPr lang="en-US" b="0" dirty="0" smtClean="0"/>
              <a:t>The first term shows that grid graph neighbors are probabilistic neighbors too.</a:t>
            </a:r>
          </a:p>
          <a:p>
            <a:pPr lvl="1" eaLnBrk="1" hangingPunct="1"/>
            <a:r>
              <a:rPr lang="en-US" b="0" dirty="0" smtClean="0"/>
              <a:t>What about the second term?</a:t>
            </a:r>
          </a:p>
          <a:p>
            <a:pPr lvl="1" eaLnBrk="1" hangingPunct="1"/>
            <a:r>
              <a:rPr lang="en-US" b="0" dirty="0" smtClean="0"/>
              <a:t>What is the correct set of neighbors?</a:t>
            </a:r>
          </a:p>
          <a:p>
            <a:pPr eaLnBrk="1" hangingPunct="1"/>
            <a:endParaRPr lang="en-US" dirty="0" smtClean="0"/>
          </a:p>
        </p:txBody>
      </p:sp>
      <p:sp>
        <p:nvSpPr>
          <p:cNvPr id="4" name="Right Arrow 3"/>
          <p:cNvSpPr/>
          <p:nvPr/>
        </p:nvSpPr>
        <p:spPr>
          <a:xfrm>
            <a:off x="762000" y="2563812"/>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5" name="Picture 9"/>
          <p:cNvPicPr>
            <a:picLocks noChangeAspect="1" noChangeArrowheads="1"/>
          </p:cNvPicPr>
          <p:nvPr/>
        </p:nvPicPr>
        <p:blipFill>
          <a:blip r:embed="rId2" cstate="print"/>
          <a:srcRect/>
          <a:stretch>
            <a:fillRect/>
          </a:stretch>
        </p:blipFill>
        <p:spPr bwMode="auto">
          <a:xfrm>
            <a:off x="2971800" y="4114800"/>
            <a:ext cx="2667000" cy="650875"/>
          </a:xfrm>
          <a:prstGeom prst="rect">
            <a:avLst/>
          </a:prstGeom>
          <a:noFill/>
          <a:ln w="9525">
            <a:noFill/>
            <a:miter lim="800000"/>
            <a:headEnd/>
            <a:tailEnd/>
          </a:ln>
        </p:spPr>
      </p:pic>
      <p:sp>
        <p:nvSpPr>
          <p:cNvPr id="6" name="TextBox 5"/>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12</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Infinite Chain-Structured Network</a:t>
            </a:r>
          </a:p>
        </p:txBody>
      </p:sp>
      <p:pic>
        <p:nvPicPr>
          <p:cNvPr id="11268" name="Picture 4"/>
          <p:cNvPicPr>
            <a:picLocks noChangeAspect="1" noChangeArrowheads="1"/>
          </p:cNvPicPr>
          <p:nvPr/>
        </p:nvPicPr>
        <p:blipFill>
          <a:blip r:embed="rId2" cstate="print"/>
          <a:srcRect/>
          <a:stretch>
            <a:fillRect/>
          </a:stretch>
        </p:blipFill>
        <p:spPr bwMode="auto">
          <a:xfrm>
            <a:off x="533400" y="1219200"/>
            <a:ext cx="4191000" cy="1723540"/>
          </a:xfrm>
          <a:prstGeom prst="rect">
            <a:avLst/>
          </a:prstGeom>
          <a:noFill/>
          <a:ln w="9525">
            <a:noFill/>
            <a:miter lim="800000"/>
            <a:headEnd/>
            <a:tailEnd/>
          </a:ln>
        </p:spPr>
      </p:pic>
      <p:pic>
        <p:nvPicPr>
          <p:cNvPr id="11269" name="Picture 5"/>
          <p:cNvPicPr>
            <a:picLocks noGrp="1" noChangeAspect="1" noChangeArrowheads="1"/>
          </p:cNvPicPr>
          <p:nvPr>
            <p:ph idx="1"/>
          </p:nvPr>
        </p:nvPicPr>
        <p:blipFill>
          <a:blip r:embed="rId3" cstate="print"/>
          <a:srcRect/>
          <a:stretch>
            <a:fillRect/>
          </a:stretch>
        </p:blipFill>
        <p:spPr bwMode="auto">
          <a:xfrm>
            <a:off x="5257800" y="1371600"/>
            <a:ext cx="3114675" cy="1800225"/>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914400" y="3276600"/>
            <a:ext cx="3543300" cy="657225"/>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a:stretch>
            <a:fillRect/>
          </a:stretch>
        </p:blipFill>
        <p:spPr bwMode="auto">
          <a:xfrm>
            <a:off x="2422268" y="5029200"/>
            <a:ext cx="4664332" cy="1209675"/>
          </a:xfrm>
          <a:prstGeom prst="rect">
            <a:avLst/>
          </a:prstGeom>
          <a:noFill/>
          <a:ln w="9525">
            <a:noFill/>
            <a:miter lim="800000"/>
            <a:headEnd/>
            <a:tailEnd/>
          </a:ln>
        </p:spPr>
      </p:pic>
      <p:pic>
        <p:nvPicPr>
          <p:cNvPr id="11274" name="Picture 10"/>
          <p:cNvPicPr>
            <a:picLocks noChangeAspect="1" noChangeArrowheads="1"/>
          </p:cNvPicPr>
          <p:nvPr/>
        </p:nvPicPr>
        <p:blipFill>
          <a:blip r:embed="rId6" cstate="print"/>
          <a:srcRect/>
          <a:stretch>
            <a:fillRect/>
          </a:stretch>
        </p:blipFill>
        <p:spPr bwMode="auto">
          <a:xfrm>
            <a:off x="2667000" y="4419600"/>
            <a:ext cx="4267200" cy="609600"/>
          </a:xfrm>
          <a:prstGeom prst="rect">
            <a:avLst/>
          </a:prstGeom>
          <a:noFill/>
          <a:ln w="9525">
            <a:noFill/>
            <a:miter lim="800000"/>
            <a:headEnd/>
            <a:tailEnd/>
          </a:ln>
        </p:spPr>
      </p:pic>
      <p:sp>
        <p:nvSpPr>
          <p:cNvPr id="12" name="TextBox 11"/>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13</a:t>
            </a:r>
            <a:endParaRPr lang="en-US" dirty="0">
              <a:solidFill>
                <a:srgbClr val="990000"/>
              </a:solidFill>
            </a:endParaRPr>
          </a:p>
        </p:txBody>
      </p:sp>
      <mc:AlternateContent>
        <mc:Choice xmlns:a="http://schemas.openxmlformats.org/drawingml/2006/main" xmlns:r="http://schemas.openxmlformats.org/officeDocument/2006/relationships" xmlns:p="http://schemas.openxmlformats.org/presentationml/2006/main" xmlns:mv="urn:schemas-microsoft-com:mac:vml" xmlns:a14="http://schemas.microsoft.com/office/drawing/2010/main" xmlns="" xmlns:mc="http://schemas.openxmlformats.org/markup-compatibility/2006" Requires="a14">
          <p:sp>
            <p:nvSpPr>
              <p:cNvPr id="2" name="TextBox 1"/>
              <p:cNvSpPr txBox="1"/>
              <p:nvPr/>
            </p:nvSpPr>
            <p:spPr>
              <a:xfrm>
                <a:off x="5624271" y="3375928"/>
                <a:ext cx="2605329" cy="404983"/>
              </a:xfrm>
              <a:prstGeom prst="rect">
                <a:avLst/>
              </a:prstGeom>
              <a:noFill/>
            </p:spPr>
            <p:txBody>
              <a:bodyPr wrap="none" rtlCol="0">
                <a:spAutoFit/>
              </a:bodyPr>
              <a:lstStyle/>
              <a:p>
                <a14:m>
                  <m:oMath xmlns:m="http://schemas.openxmlformats.org/officeDocument/2006/math">
                    <m:acc>
                      <m:accPr>
                        <m:chr m:val="̂"/>
                        <m:ctrlPr>
                          <a:rPr lang="en-US" b="0" i="1" smtClean="0">
                            <a:latin typeface="Cambria Math"/>
                          </a:rPr>
                        </m:ctrlPr>
                      </m:accPr>
                      <m:e>
                        <m:r>
                          <a:rPr lang="en-US" b="0" i="1" smtClean="0">
                            <a:latin typeface="Cambria Math"/>
                          </a:rPr>
                          <m:t>𝑃</m:t>
                        </m:r>
                      </m:e>
                    </m:acc>
                    <m:d>
                      <m:dPr>
                        <m:ctrlPr>
                          <a:rPr lang="en-US" b="0" i="1" smtClean="0">
                            <a:latin typeface="Cambria Math"/>
                          </a:rPr>
                        </m:ctrlPr>
                      </m:dPr>
                      <m:e>
                        <m:sSup>
                          <m:sSupPr>
                            <m:ctrlPr>
                              <a:rPr lang="en-US" b="0" i="1" smtClean="0">
                                <a:latin typeface="Cambria Math"/>
                              </a:rPr>
                            </m:ctrlPr>
                          </m:sSupPr>
                          <m:e>
                            <m:r>
                              <a:rPr lang="en-US" b="0" i="1" smtClean="0">
                                <a:latin typeface="Cambria Math"/>
                              </a:rPr>
                              <m:t>𝑒</m:t>
                            </m:r>
                          </m:e>
                          <m:sup>
                            <m:r>
                              <a:rPr lang="en-US" b="0" i="1" smtClean="0">
                                <a:latin typeface="Cambria Math"/>
                              </a:rPr>
                              <m:t>𝑗</m:t>
                            </m:r>
                            <m:r>
                              <a:rPr lang="en-US" b="0" i="1" smtClean="0">
                                <a:latin typeface="Cambria Math"/>
                                <a:ea typeface="Cambria Math"/>
                              </a:rPr>
                              <m:t>𝛼</m:t>
                            </m:r>
                          </m:sup>
                        </m:sSup>
                      </m:e>
                    </m:d>
                    <m:r>
                      <a:rPr lang="en-US" b="0" i="1" smtClean="0">
                        <a:latin typeface="Cambria Math"/>
                      </a:rPr>
                      <m:t>=</m:t>
                    </m:r>
                    <m:acc>
                      <m:accPr>
                        <m:chr m:val="̂"/>
                        <m:ctrlPr>
                          <a:rPr lang="en-US" b="0" i="1" smtClean="0">
                            <a:latin typeface="Cambria Math"/>
                          </a:rPr>
                        </m:ctrlPr>
                      </m:accPr>
                      <m:e>
                        <m:r>
                          <a:rPr lang="en-US" b="0" i="1" smtClean="0">
                            <a:latin typeface="Cambria Math"/>
                          </a:rPr>
                          <m:t>𝐵</m:t>
                        </m:r>
                      </m:e>
                    </m:acc>
                    <m:sSup>
                      <m:sSupPr>
                        <m:ctrlPr>
                          <a:rPr lang="en-US" i="1">
                            <a:latin typeface="Cambria Math"/>
                          </a:rPr>
                        </m:ctrlPr>
                      </m:sSupPr>
                      <m:e>
                        <m:r>
                          <a:rPr lang="en-US" b="0" i="1" smtClean="0">
                            <a:latin typeface="Cambria Math"/>
                          </a:rPr>
                          <m:t>(</m:t>
                        </m:r>
                        <m:r>
                          <a:rPr lang="en-US" i="1">
                            <a:latin typeface="Cambria Math"/>
                          </a:rPr>
                          <m:t>𝑒</m:t>
                        </m:r>
                      </m:e>
                      <m:sup>
                        <m:r>
                          <a:rPr lang="en-US" i="1">
                            <a:latin typeface="Cambria Math"/>
                          </a:rPr>
                          <m:t>𝑗</m:t>
                        </m:r>
                        <m:r>
                          <a:rPr lang="en-US" i="1">
                            <a:latin typeface="Cambria Math"/>
                            <a:ea typeface="Cambria Math"/>
                          </a:rPr>
                          <m:t>𝛼</m:t>
                        </m:r>
                      </m:sup>
                    </m:sSup>
                    <m:r>
                      <a:rPr lang="en-US" b="0" i="1" smtClean="0">
                        <a:latin typeface="Cambria Math"/>
                        <a:ea typeface="Cambria Math"/>
                      </a:rPr>
                      <m:t>)</m:t>
                    </m:r>
                    <m:acc>
                      <m:accPr>
                        <m:chr m:val="̂"/>
                        <m:ctrlPr>
                          <a:rPr lang="en-US" b="0" i="1" smtClean="0">
                            <a:latin typeface="Cambria Math"/>
                          </a:rPr>
                        </m:ctrlPr>
                      </m:accPr>
                      <m:e>
                        <m:r>
                          <a:rPr lang="en-US" b="0" i="1" smtClean="0">
                            <a:latin typeface="Cambria Math"/>
                          </a:rPr>
                          <m:t>𝑋</m:t>
                        </m:r>
                        <m:r>
                          <a:rPr lang="en-US" b="0" i="1" smtClean="0">
                            <a:latin typeface="Cambria Math"/>
                          </a:rPr>
                          <m:t> </m:t>
                        </m:r>
                      </m:e>
                    </m:acc>
                  </m:oMath>
                </a14:m>
                <a:r>
                  <a:rPr lang="en-US" dirty="0" smtClean="0"/>
                  <a:t>(</a:t>
                </a:r>
                <a14:m>
                  <m:oMath xmlns:m="http://schemas.openxmlformats.org/officeDocument/2006/math">
                    <m:sSup>
                      <m:sSupPr>
                        <m:ctrlPr>
                          <a:rPr lang="en-US" i="1">
                            <a:latin typeface="Cambria Math"/>
                          </a:rPr>
                        </m:ctrlPr>
                      </m:sSupPr>
                      <m:e>
                        <m:r>
                          <a:rPr lang="en-US" i="1">
                            <a:latin typeface="Cambria Math"/>
                          </a:rPr>
                          <m:t>𝑒</m:t>
                        </m:r>
                      </m:e>
                      <m:sup>
                        <m:r>
                          <a:rPr lang="en-US" i="1">
                            <a:latin typeface="Cambria Math"/>
                          </a:rPr>
                          <m:t>𝑗</m:t>
                        </m:r>
                        <m:r>
                          <a:rPr lang="en-US" i="1">
                            <a:latin typeface="Cambria Math"/>
                            <a:ea typeface="Cambria Math"/>
                          </a:rPr>
                          <m:t>𝛼</m:t>
                        </m:r>
                      </m:sup>
                    </m:sSup>
                  </m:oMath>
                </a14:m>
                <a:r>
                  <a:rPr lang="en-US" dirty="0" smtClean="0"/>
                  <a:t>) </a:t>
                </a: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624271" y="3375928"/>
                <a:ext cx="2605329" cy="404983"/>
              </a:xfrm>
              <a:prstGeom prst="rect">
                <a:avLst/>
              </a:prstGeom>
              <a:blipFill rotWithShape="1">
                <a:blip r:embed="rId7" cstate="print"/>
                <a:stretch>
                  <a:fillRect t="-3030" r="-937" b="-19697"/>
                </a:stretch>
              </a:blipFill>
            </p:spPr>
            <p:txBody>
              <a:bodyPr/>
              <a:lstStyle/>
              <a:p>
                <a:r>
                  <a:rPr lang="en-US">
                    <a:noFill/>
                  </a:rPr>
                  <a:t> </a:t>
                </a:r>
              </a:p>
            </p:txBody>
          </p:sp>
        </mc:Fallback>
      </mc:AlternateContent>
      <p:sp>
        <p:nvSpPr>
          <p:cNvPr id="11" name="Right Arrow 10"/>
          <p:cNvSpPr/>
          <p:nvPr/>
        </p:nvSpPr>
        <p:spPr>
          <a:xfrm rot="8572152">
            <a:off x="5821751" y="3923249"/>
            <a:ext cx="692143" cy="319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Lattice structured network</a:t>
            </a:r>
            <a:endParaRPr 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3057525" y="3467100"/>
            <a:ext cx="2276475" cy="49530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533400" y="3486150"/>
            <a:ext cx="2352675" cy="476250"/>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4621530" y="1834515"/>
            <a:ext cx="3827145" cy="680085"/>
          </a:xfrm>
          <a:prstGeom prst="rect">
            <a:avLst/>
          </a:prstGeom>
          <a:noFill/>
          <a:ln w="9525">
            <a:noFill/>
            <a:miter lim="800000"/>
            <a:headEnd/>
            <a:tailEnd/>
          </a:ln>
        </p:spPr>
      </p:pic>
      <p:pic>
        <p:nvPicPr>
          <p:cNvPr id="35845" name="Picture 5"/>
          <p:cNvPicPr>
            <a:picLocks noChangeAspect="1" noChangeArrowheads="1"/>
          </p:cNvPicPr>
          <p:nvPr/>
        </p:nvPicPr>
        <p:blipFill>
          <a:blip r:embed="rId5" cstate="print"/>
          <a:srcRect/>
          <a:stretch>
            <a:fillRect/>
          </a:stretch>
        </p:blipFill>
        <p:spPr bwMode="auto">
          <a:xfrm>
            <a:off x="1981200" y="4191000"/>
            <a:ext cx="5588000" cy="762000"/>
          </a:xfrm>
          <a:prstGeom prst="rect">
            <a:avLst/>
          </a:prstGeom>
          <a:noFill/>
          <a:ln w="9525">
            <a:noFill/>
            <a:miter lim="800000"/>
            <a:headEnd/>
            <a:tailEnd/>
          </a:ln>
        </p:spPr>
      </p:pic>
      <p:grpSp>
        <p:nvGrpSpPr>
          <p:cNvPr id="3" name="Group 2"/>
          <p:cNvGrpSpPr/>
          <p:nvPr/>
        </p:nvGrpSpPr>
        <p:grpSpPr>
          <a:xfrm>
            <a:off x="762000" y="5172670"/>
            <a:ext cx="7543800" cy="923330"/>
            <a:chOff x="762000" y="4410670"/>
            <a:chExt cx="7543800" cy="923330"/>
          </a:xfrm>
        </p:grpSpPr>
        <p:pic>
          <p:nvPicPr>
            <p:cNvPr id="35846" name="Picture 6"/>
            <p:cNvPicPr>
              <a:picLocks noChangeAspect="1" noChangeArrowheads="1"/>
            </p:cNvPicPr>
            <p:nvPr/>
          </p:nvPicPr>
          <p:blipFill>
            <a:blip r:embed="rId6" cstate="print"/>
            <a:srcRect/>
            <a:stretch>
              <a:fillRect/>
            </a:stretch>
          </p:blipFill>
          <p:spPr bwMode="auto">
            <a:xfrm>
              <a:off x="838200" y="4450080"/>
              <a:ext cx="1028700" cy="314325"/>
            </a:xfrm>
            <a:prstGeom prst="rect">
              <a:avLst/>
            </a:prstGeom>
            <a:noFill/>
            <a:ln w="9525">
              <a:noFill/>
              <a:miter lim="800000"/>
              <a:headEnd/>
              <a:tailEnd/>
            </a:ln>
          </p:spPr>
        </p:pic>
        <p:pic>
          <p:nvPicPr>
            <p:cNvPr id="35847" name="Picture 7"/>
            <p:cNvPicPr>
              <a:picLocks noChangeAspect="1" noChangeArrowheads="1"/>
            </p:cNvPicPr>
            <p:nvPr/>
          </p:nvPicPr>
          <p:blipFill>
            <a:blip r:embed="rId7" cstate="print"/>
            <a:srcRect/>
            <a:stretch>
              <a:fillRect/>
            </a:stretch>
          </p:blipFill>
          <p:spPr bwMode="auto">
            <a:xfrm>
              <a:off x="3810000" y="4495800"/>
              <a:ext cx="342900" cy="257175"/>
            </a:xfrm>
            <a:prstGeom prst="rect">
              <a:avLst/>
            </a:prstGeom>
            <a:noFill/>
            <a:ln w="9525">
              <a:noFill/>
              <a:miter lim="800000"/>
              <a:headEnd/>
              <a:tailEnd/>
            </a:ln>
          </p:spPr>
        </p:pic>
        <p:sp>
          <p:nvSpPr>
            <p:cNvPr id="10" name="TextBox 9"/>
            <p:cNvSpPr txBox="1"/>
            <p:nvPr/>
          </p:nvSpPr>
          <p:spPr>
            <a:xfrm>
              <a:off x="762000" y="4410670"/>
              <a:ext cx="7543800" cy="923330"/>
            </a:xfrm>
            <a:prstGeom prst="rect">
              <a:avLst/>
            </a:prstGeom>
            <a:noFill/>
          </p:spPr>
          <p:txBody>
            <a:bodyPr wrap="square" rtlCol="0">
              <a:spAutoFit/>
            </a:bodyPr>
            <a:lstStyle/>
            <a:p>
              <a:r>
                <a:rPr lang="en-US" dirty="0" smtClean="0"/>
                <a:t>                 is quadratic in the        variables, but those variables that are multiplied have their indexes within at most a 2-neighbor relationship in the lattice structure.</a:t>
              </a:r>
              <a:endParaRPr lang="en-US" dirty="0"/>
            </a:p>
          </p:txBody>
        </p:sp>
      </p:grpSp>
      <p:sp>
        <p:nvSpPr>
          <p:cNvPr id="11" name="TextBox 10"/>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14</a:t>
            </a:r>
            <a:endParaRPr lang="en-US" dirty="0">
              <a:solidFill>
                <a:srgbClr val="990000"/>
              </a:solidFill>
            </a:endParaRPr>
          </a:p>
        </p:txBody>
      </p:sp>
      <p:grpSp>
        <p:nvGrpSpPr>
          <p:cNvPr id="35870" name="Group 35869"/>
          <p:cNvGrpSpPr/>
          <p:nvPr/>
        </p:nvGrpSpPr>
        <p:grpSpPr>
          <a:xfrm>
            <a:off x="1219200" y="1066800"/>
            <a:ext cx="2514600" cy="2133600"/>
            <a:chOff x="838200" y="914400"/>
            <a:chExt cx="2514600" cy="2133600"/>
          </a:xfrm>
        </p:grpSpPr>
        <p:cxnSp>
          <p:nvCxnSpPr>
            <p:cNvPr id="5" name="Straight Connector 4"/>
            <p:cNvCxnSpPr/>
            <p:nvPr/>
          </p:nvCxnSpPr>
          <p:spPr>
            <a:xfrm>
              <a:off x="9906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9050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2098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5146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8194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295400" y="914400"/>
              <a:ext cx="0" cy="21336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600200" y="914400"/>
              <a:ext cx="2856" cy="21336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124200" y="914400"/>
              <a:ext cx="2856" cy="21336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38200" y="13716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38200" y="16764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838200" y="25908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838200" y="19812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838200" y="22860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838200" y="2895600"/>
              <a:ext cx="2514600" cy="0"/>
            </a:xfrm>
            <a:prstGeom prst="line">
              <a:avLst/>
            </a:prstGeom>
          </p:spPr>
          <p:style>
            <a:lnRef idx="1">
              <a:schemeClr val="dk1"/>
            </a:lnRef>
            <a:fillRef idx="0">
              <a:schemeClr val="dk1"/>
            </a:fillRef>
            <a:effectRef idx="0">
              <a:schemeClr val="dk1"/>
            </a:effectRef>
            <a:fontRef idx="minor">
              <a:schemeClr val="tx1"/>
            </a:fontRef>
          </p:style>
        </p:cxnSp>
        <p:sp>
          <p:nvSpPr>
            <p:cNvPr id="35849" name="Oval 35848"/>
            <p:cNvSpPr/>
            <p:nvPr/>
          </p:nvSpPr>
          <p:spPr>
            <a:xfrm>
              <a:off x="1219200" y="1295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524000" y="13030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13560" y="1295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50856" y="128778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43200" y="1295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38400" y="1295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133600" y="1295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131064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144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92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5240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432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4384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4884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828800"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050856" y="16002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14400" y="19050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219200" y="19126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24000" y="19126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839276" y="1905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144076" y="19050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14400" y="2219325"/>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43200" y="22098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038472" y="22098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438400" y="19126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743200" y="192024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038472" y="19050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438400" y="2219325"/>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33600" y="2219325"/>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050856"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144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14400"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839276" y="22098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219200" y="22174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524000" y="22174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219200" y="2522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2192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43200"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438400"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133600"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839276"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526856" y="2522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050856" y="2514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5240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432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4384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1336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828800" y="28194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838200" y="1074420"/>
              <a:ext cx="2514600" cy="0"/>
            </a:xfrm>
            <a:prstGeom prst="line">
              <a:avLst/>
            </a:prstGeom>
          </p:spPr>
          <p:style>
            <a:lnRef idx="1">
              <a:schemeClr val="dk1"/>
            </a:lnRef>
            <a:fillRef idx="0">
              <a:schemeClr val="dk1"/>
            </a:fillRef>
            <a:effectRef idx="0">
              <a:schemeClr val="dk1"/>
            </a:effectRef>
            <a:fontRef idx="minor">
              <a:schemeClr val="tx1"/>
            </a:fontRef>
          </p:style>
        </p:cxnSp>
        <p:sp>
          <p:nvSpPr>
            <p:cNvPr id="96" name="Oval 95"/>
            <p:cNvSpPr/>
            <p:nvPr/>
          </p:nvSpPr>
          <p:spPr>
            <a:xfrm>
              <a:off x="1219200" y="998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524000" y="100584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13560" y="998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050856" y="99060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743200" y="998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438400" y="998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33600" y="99822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14400" y="1013460"/>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861" name="Straight Connector 35860"/>
            <p:cNvCxnSpPr/>
            <p:nvPr/>
          </p:nvCxnSpPr>
          <p:spPr>
            <a:xfrm flipH="1">
              <a:off x="1143000" y="1165860"/>
              <a:ext cx="772476" cy="815340"/>
            </a:xfrm>
            <a:prstGeom prst="line">
              <a:avLst/>
            </a:prstGeom>
          </p:spPr>
          <p:style>
            <a:lnRef idx="1">
              <a:schemeClr val="dk1"/>
            </a:lnRef>
            <a:fillRef idx="0">
              <a:schemeClr val="dk1"/>
            </a:fillRef>
            <a:effectRef idx="0">
              <a:schemeClr val="dk1"/>
            </a:effectRef>
            <a:fontRef idx="minor">
              <a:schemeClr val="tx1"/>
            </a:fontRef>
          </p:style>
        </p:cxnSp>
        <p:cxnSp>
          <p:nvCxnSpPr>
            <p:cNvPr id="35863" name="Straight Connector 35862"/>
            <p:cNvCxnSpPr/>
            <p:nvPr/>
          </p:nvCxnSpPr>
          <p:spPr>
            <a:xfrm>
              <a:off x="1923096" y="1165860"/>
              <a:ext cx="743904" cy="830580"/>
            </a:xfrm>
            <a:prstGeom prst="line">
              <a:avLst/>
            </a:prstGeom>
          </p:spPr>
          <p:style>
            <a:lnRef idx="1">
              <a:schemeClr val="dk1"/>
            </a:lnRef>
            <a:fillRef idx="0">
              <a:schemeClr val="dk1"/>
            </a:fillRef>
            <a:effectRef idx="0">
              <a:schemeClr val="dk1"/>
            </a:effectRef>
            <a:fontRef idx="minor">
              <a:schemeClr val="tx1"/>
            </a:fontRef>
          </p:style>
        </p:cxnSp>
        <p:cxnSp>
          <p:nvCxnSpPr>
            <p:cNvPr id="35865" name="Straight Connector 35864"/>
            <p:cNvCxnSpPr/>
            <p:nvPr/>
          </p:nvCxnSpPr>
          <p:spPr>
            <a:xfrm>
              <a:off x="1143000" y="1981200"/>
              <a:ext cx="772476" cy="762000"/>
            </a:xfrm>
            <a:prstGeom prst="line">
              <a:avLst/>
            </a:prstGeom>
          </p:spPr>
          <p:style>
            <a:lnRef idx="1">
              <a:schemeClr val="dk1"/>
            </a:lnRef>
            <a:fillRef idx="0">
              <a:schemeClr val="dk1"/>
            </a:fillRef>
            <a:effectRef idx="0">
              <a:schemeClr val="dk1"/>
            </a:effectRef>
            <a:fontRef idx="minor">
              <a:schemeClr val="tx1"/>
            </a:fontRef>
          </p:style>
        </p:cxnSp>
        <p:cxnSp>
          <p:nvCxnSpPr>
            <p:cNvPr id="35869" name="Straight Connector 35868"/>
            <p:cNvCxnSpPr/>
            <p:nvPr/>
          </p:nvCxnSpPr>
          <p:spPr>
            <a:xfrm flipH="1">
              <a:off x="1905000" y="1988820"/>
              <a:ext cx="762000" cy="754380"/>
            </a:xfrm>
            <a:prstGeom prst="line">
              <a:avLst/>
            </a:prstGeom>
          </p:spPr>
          <p:style>
            <a:lnRef idx="1">
              <a:schemeClr val="dk1"/>
            </a:lnRef>
            <a:fillRef idx="0">
              <a:schemeClr val="dk1"/>
            </a:fillRef>
            <a:effectRef idx="0">
              <a:schemeClr val="dk1"/>
            </a:effectRef>
            <a:fontRef idx="minor">
              <a:schemeClr val="tx1"/>
            </a:fontRef>
          </p:style>
        </p:cxnSp>
      </p:grpSp>
      <p:sp>
        <p:nvSpPr>
          <p:cNvPr id="104" name="Right Arrow 103"/>
          <p:cNvSpPr/>
          <p:nvPr/>
        </p:nvSpPr>
        <p:spPr>
          <a:xfrm rot="6997752">
            <a:off x="6069783" y="2987082"/>
            <a:ext cx="1240392" cy="5731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Model Selection</a:t>
            </a:r>
          </a:p>
        </p:txBody>
      </p:sp>
      <p:sp>
        <p:nvSpPr>
          <p:cNvPr id="12291" name="Content Placeholder 2"/>
          <p:cNvSpPr>
            <a:spLocks noGrp="1"/>
          </p:cNvSpPr>
          <p:nvPr>
            <p:ph idx="1"/>
          </p:nvPr>
        </p:nvSpPr>
        <p:spPr/>
        <p:txBody>
          <a:bodyPr/>
          <a:lstStyle/>
          <a:p>
            <a:pPr eaLnBrk="1" hangingPunct="1"/>
            <a:r>
              <a:rPr lang="en-US" dirty="0" smtClean="0"/>
              <a:t>We use </a:t>
            </a:r>
            <a:r>
              <a:rPr lang="en-US" dirty="0" smtClean="0">
                <a:solidFill>
                  <a:srgbClr val="990000"/>
                </a:solidFill>
              </a:rPr>
              <a:t>Conditional Covariance Test (CCT)</a:t>
            </a:r>
            <a:r>
              <a:rPr lang="en-US" dirty="0" smtClean="0"/>
              <a:t>[1]:</a:t>
            </a:r>
          </a:p>
          <a:p>
            <a:pPr lvl="1" eaLnBrk="1" hangingPunct="1"/>
            <a:r>
              <a:rPr lang="en-US" dirty="0" smtClean="0"/>
              <a:t>Two nodes are connected in the Markov graph </a:t>
            </a:r>
            <a:r>
              <a:rPr lang="en-US" dirty="0" err="1" smtClean="0"/>
              <a:t>iff</a:t>
            </a:r>
            <a:r>
              <a:rPr lang="en-US" dirty="0" smtClean="0"/>
              <a:t> the Conditional </a:t>
            </a:r>
            <a:r>
              <a:rPr lang="en-US" dirty="0"/>
              <a:t>M</a:t>
            </a:r>
            <a:r>
              <a:rPr lang="en-US" dirty="0" smtClean="0"/>
              <a:t>utual </a:t>
            </a:r>
            <a:r>
              <a:rPr lang="en-US" dirty="0"/>
              <a:t>I</a:t>
            </a:r>
            <a:r>
              <a:rPr lang="en-US" dirty="0" smtClean="0"/>
              <a:t>nformation between those measurements is greater than a threshold. </a:t>
            </a:r>
          </a:p>
          <a:p>
            <a:pPr lvl="1" eaLnBrk="1" hangingPunct="1"/>
            <a:r>
              <a:rPr lang="en-US" dirty="0" smtClean="0"/>
              <a:t>For Gaussian variables, testing Conditional </a:t>
            </a:r>
            <a:r>
              <a:rPr lang="en-US" dirty="0"/>
              <a:t>M</a:t>
            </a:r>
            <a:r>
              <a:rPr lang="en-US" dirty="0" smtClean="0"/>
              <a:t>utual </a:t>
            </a:r>
            <a:r>
              <a:rPr lang="en-US" dirty="0"/>
              <a:t>I</a:t>
            </a:r>
            <a:r>
              <a:rPr lang="en-US" dirty="0" smtClean="0"/>
              <a:t>nformation is equivalent to Conditional Covariance Test.</a:t>
            </a:r>
            <a:endParaRPr lang="en-US" dirty="0" smtClean="0">
              <a:solidFill>
                <a:srgbClr val="990000"/>
              </a:solidFill>
            </a:endParaRPr>
          </a:p>
          <a:p>
            <a:pPr eaLnBrk="1" hangingPunct="1"/>
            <a:endParaRPr lang="en-US" dirty="0" smtClean="0">
              <a:solidFill>
                <a:srgbClr val="990000"/>
              </a:solidFill>
            </a:endParaRPr>
          </a:p>
          <a:p>
            <a:pPr eaLnBrk="1" hangingPunct="1"/>
            <a:r>
              <a:rPr lang="en-US" dirty="0" smtClean="0"/>
              <a:t>In order to have structural consistency, the model should satisfy two important properties: walk-</a:t>
            </a:r>
            <a:r>
              <a:rPr lang="en-US" dirty="0" err="1" smtClean="0"/>
              <a:t>summability</a:t>
            </a:r>
            <a:r>
              <a:rPr lang="en-US" dirty="0" smtClean="0"/>
              <a:t> and local separation property.</a:t>
            </a:r>
          </a:p>
          <a:p>
            <a:pPr eaLnBrk="1" hangingPunct="1"/>
            <a:endParaRPr lang="en-US" b="0" dirty="0" smtClean="0"/>
          </a:p>
        </p:txBody>
      </p:sp>
      <p:pic>
        <p:nvPicPr>
          <p:cNvPr id="12292" name="Picture 3" descr="localsep.eps"/>
          <p:cNvPicPr>
            <a:picLocks noChangeAspect="1"/>
          </p:cNvPicPr>
          <p:nvPr/>
        </p:nvPicPr>
        <p:blipFill>
          <a:blip r:embed="rId3" cstate="print"/>
          <a:srcRect r="4391"/>
          <a:stretch>
            <a:fillRect/>
          </a:stretch>
        </p:blipFill>
        <p:spPr bwMode="auto">
          <a:xfrm>
            <a:off x="5638800" y="4114800"/>
            <a:ext cx="2667000" cy="2438400"/>
          </a:xfrm>
          <a:prstGeom prst="rect">
            <a:avLst/>
          </a:prstGeom>
          <a:noFill/>
          <a:ln w="9525">
            <a:noFill/>
            <a:miter lim="800000"/>
            <a:headEnd/>
            <a:tailEnd/>
          </a:ln>
        </p:spPr>
      </p:pic>
      <p:pic>
        <p:nvPicPr>
          <p:cNvPr id="12293" name="Picture 2"/>
          <p:cNvPicPr>
            <a:picLocks noChangeAspect="1" noChangeArrowheads="1"/>
          </p:cNvPicPr>
          <p:nvPr/>
        </p:nvPicPr>
        <p:blipFill>
          <a:blip r:embed="rId4" cstate="print"/>
          <a:srcRect/>
          <a:stretch>
            <a:fillRect/>
          </a:stretch>
        </p:blipFill>
        <p:spPr bwMode="auto">
          <a:xfrm>
            <a:off x="1447800" y="3886200"/>
            <a:ext cx="1981200" cy="582273"/>
          </a:xfrm>
          <a:prstGeom prst="rect">
            <a:avLst/>
          </a:prstGeom>
          <a:noFill/>
          <a:ln w="9525">
            <a:noFill/>
            <a:miter lim="800000"/>
            <a:headEnd/>
            <a:tailEnd/>
          </a:ln>
        </p:spPr>
      </p:pic>
      <p:sp>
        <p:nvSpPr>
          <p:cNvPr id="6" name="TextBox 5"/>
          <p:cNvSpPr txBox="1"/>
          <p:nvPr/>
        </p:nvSpPr>
        <p:spPr>
          <a:xfrm>
            <a:off x="5133881" y="3505200"/>
            <a:ext cx="3095719" cy="369332"/>
          </a:xfrm>
          <a:prstGeom prst="rect">
            <a:avLst/>
          </a:prstGeom>
          <a:noFill/>
        </p:spPr>
        <p:txBody>
          <a:bodyPr wrap="none" rtlCol="0">
            <a:spAutoFit/>
          </a:bodyPr>
          <a:lstStyle/>
          <a:p>
            <a:r>
              <a:rPr lang="en-US" dirty="0"/>
              <a:t>l</a:t>
            </a:r>
            <a:r>
              <a:rPr lang="en-US" dirty="0" smtClean="0"/>
              <a:t>ocal separation property [1]:</a:t>
            </a:r>
            <a:endParaRPr lang="en-US" dirty="0"/>
          </a:p>
        </p:txBody>
      </p:sp>
      <p:sp>
        <p:nvSpPr>
          <p:cNvPr id="7" name="TextBox 6"/>
          <p:cNvSpPr txBox="1"/>
          <p:nvPr/>
        </p:nvSpPr>
        <p:spPr>
          <a:xfrm>
            <a:off x="1499523" y="3505200"/>
            <a:ext cx="2005677" cy="369332"/>
          </a:xfrm>
          <a:prstGeom prst="rect">
            <a:avLst/>
          </a:prstGeom>
          <a:noFill/>
        </p:spPr>
        <p:txBody>
          <a:bodyPr wrap="none" rtlCol="0">
            <a:spAutoFit/>
          </a:bodyPr>
          <a:lstStyle/>
          <a:p>
            <a:r>
              <a:rPr lang="en-US" dirty="0" smtClean="0"/>
              <a:t>walk-</a:t>
            </a:r>
            <a:r>
              <a:rPr lang="en-US" dirty="0" err="1" smtClean="0"/>
              <a:t>summability</a:t>
            </a:r>
            <a:r>
              <a:rPr lang="en-US" dirty="0" smtClean="0"/>
              <a:t>:</a:t>
            </a:r>
            <a:endParaRPr lang="en-US" dirty="0"/>
          </a:p>
        </p:txBody>
      </p:sp>
      <p:sp>
        <p:nvSpPr>
          <p:cNvPr id="8" name="TextBox 7"/>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15</a:t>
            </a:r>
            <a:endParaRPr lang="en-US" dirty="0">
              <a:solidFill>
                <a:srgbClr val="990000"/>
              </a:solidFill>
            </a:endParaRPr>
          </a:p>
        </p:txBody>
      </p:sp>
      <p:sp>
        <p:nvSpPr>
          <p:cNvPr id="9" name="Rectangle 8"/>
          <p:cNvSpPr/>
          <p:nvPr/>
        </p:nvSpPr>
        <p:spPr>
          <a:xfrm>
            <a:off x="1143000" y="5867400"/>
            <a:ext cx="4800600" cy="830997"/>
          </a:xfrm>
          <a:prstGeom prst="rect">
            <a:avLst/>
          </a:prstGeom>
        </p:spPr>
        <p:txBody>
          <a:bodyPr wrap="square">
            <a:spAutoFit/>
          </a:bodyPr>
          <a:lstStyle/>
          <a:p>
            <a:r>
              <a:rPr lang="en-US" sz="1200" dirty="0" smtClean="0"/>
              <a:t>[1] A. </a:t>
            </a:r>
            <a:r>
              <a:rPr lang="en-US" sz="1200" dirty="0" err="1" smtClean="0"/>
              <a:t>Anandkumar</a:t>
            </a:r>
            <a:r>
              <a:rPr lang="en-US" sz="1200" dirty="0" smtClean="0"/>
              <a:t>, V. Tan, F. Huang, and A.S. </a:t>
            </a:r>
            <a:r>
              <a:rPr lang="en-US" sz="1200" dirty="0" err="1" smtClean="0"/>
              <a:t>Willsky</a:t>
            </a:r>
            <a:r>
              <a:rPr lang="en-US" sz="1200" dirty="0" smtClean="0"/>
              <a:t>. High-dimensional Gaussian graphical model selection: walk </a:t>
            </a:r>
            <a:r>
              <a:rPr lang="en-US" sz="1200" dirty="0" err="1" smtClean="0"/>
              <a:t>summability</a:t>
            </a:r>
            <a:r>
              <a:rPr lang="en-US" sz="1200" dirty="0" smtClean="0"/>
              <a:t> and local separation criterion. Journal of Machine Learning, June 2012. accepted</a:t>
            </a:r>
            <a:endParaRPr lang="en-US" sz="1200" dirty="0"/>
          </a:p>
        </p:txBody>
      </p:sp>
      <p:graphicFrame>
        <p:nvGraphicFramePr>
          <p:cNvPr id="10" name="Object 9"/>
          <p:cNvGraphicFramePr>
            <a:graphicFrameLocks noChangeAspect="1"/>
          </p:cNvGraphicFramePr>
          <p:nvPr/>
        </p:nvGraphicFramePr>
        <p:xfrm>
          <a:off x="398463" y="4572000"/>
          <a:ext cx="4645025" cy="914400"/>
        </p:xfrm>
        <a:graphic>
          <a:graphicData uri="http://schemas.openxmlformats.org/presentationml/2006/ole">
            <p:oleObj spid="_x0000_s49154" name="Equation" r:id="rId5" imgW="3289300" imgH="6477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Conditional Covariance Test (CCT)</a:t>
            </a:r>
          </a:p>
        </p:txBody>
      </p:sp>
      <p:pic>
        <p:nvPicPr>
          <p:cNvPr id="13315" name="Picture 2"/>
          <p:cNvPicPr>
            <a:picLocks noGrp="1" noChangeAspect="1" noChangeArrowheads="1"/>
          </p:cNvPicPr>
          <p:nvPr>
            <p:ph idx="1"/>
          </p:nvPr>
        </p:nvPicPr>
        <p:blipFill>
          <a:blip r:embed="rId2" cstate="print"/>
          <a:srcRect/>
          <a:stretch>
            <a:fillRect/>
          </a:stretch>
        </p:blipFill>
        <p:spPr>
          <a:xfrm>
            <a:off x="381000" y="2390775"/>
            <a:ext cx="8286750" cy="2486025"/>
          </a:xfrm>
          <a:noFill/>
        </p:spPr>
      </p:pic>
      <p:sp>
        <p:nvSpPr>
          <p:cNvPr id="4" name="TextBox 3"/>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16</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Neighboring Relationship</a:t>
            </a:r>
            <a:endParaRPr lang="en-US" dirty="0"/>
          </a:p>
        </p:txBody>
      </p:sp>
      <p:sp>
        <p:nvSpPr>
          <p:cNvPr id="3" name="Content Placeholder 2"/>
          <p:cNvSpPr>
            <a:spLocks noGrp="1"/>
          </p:cNvSpPr>
          <p:nvPr>
            <p:ph idx="1"/>
          </p:nvPr>
        </p:nvSpPr>
        <p:spPr/>
        <p:txBody>
          <a:bodyPr/>
          <a:lstStyle/>
          <a:p>
            <a:pPr>
              <a:lnSpc>
                <a:spcPct val="150000"/>
              </a:lnSpc>
            </a:pPr>
            <a:r>
              <a:rPr lang="en-US" dirty="0" smtClean="0"/>
              <a:t>Grid structure is </a:t>
            </a:r>
            <a:r>
              <a:rPr lang="en-US" dirty="0" smtClean="0">
                <a:solidFill>
                  <a:srgbClr val="990000"/>
                </a:solidFill>
              </a:rPr>
              <a:t>walk-</a:t>
            </a:r>
            <a:r>
              <a:rPr lang="en-US" dirty="0" err="1" smtClean="0">
                <a:solidFill>
                  <a:srgbClr val="990000"/>
                </a:solidFill>
              </a:rPr>
              <a:t>summable</a:t>
            </a:r>
            <a:r>
              <a:rPr lang="en-US" dirty="0" smtClean="0">
                <a:solidFill>
                  <a:srgbClr val="990000"/>
                </a:solidFill>
              </a:rPr>
              <a:t>. </a:t>
            </a:r>
            <a:r>
              <a:rPr lang="en-US" dirty="0" smtClean="0"/>
              <a:t>(</a:t>
            </a:r>
            <a:r>
              <a:rPr lang="en-US" dirty="0" smtClean="0">
                <a:sym typeface="Symbol"/>
              </a:rPr>
              <a:t> </a:t>
            </a:r>
            <a:r>
              <a:rPr lang="en-US" dirty="0" smtClean="0"/>
              <a:t>It is of bounded degree.)</a:t>
            </a:r>
          </a:p>
          <a:p>
            <a:pPr>
              <a:lnSpc>
                <a:spcPct val="150000"/>
              </a:lnSpc>
            </a:pPr>
            <a:r>
              <a:rPr lang="en-US" dirty="0" smtClean="0"/>
              <a:t>Under walk-</a:t>
            </a:r>
            <a:r>
              <a:rPr lang="en-US" dirty="0" err="1" smtClean="0"/>
              <a:t>summability</a:t>
            </a:r>
            <a:r>
              <a:rPr lang="en-US" dirty="0" smtClean="0"/>
              <a:t> the effect of faraway nodes on covariance decays with the distance and the error in approximating the covariance by local neighboring relationship decays exponentially with the distance [1].</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r>
              <a:rPr lang="en-US" dirty="0" smtClean="0"/>
              <a:t>By correct tuning of threshold and enough number of samples, we expect the output of CCT method to follow the grid structure.</a:t>
            </a:r>
          </a:p>
          <a:p>
            <a:endParaRPr lang="en-US" dirty="0">
              <a:solidFill>
                <a:srgbClr val="990000"/>
              </a:solidFill>
            </a:endParaRPr>
          </a:p>
        </p:txBody>
      </p:sp>
      <p:sp>
        <p:nvSpPr>
          <p:cNvPr id="4" name="Down Arrow 3"/>
          <p:cNvSpPr/>
          <p:nvPr/>
        </p:nvSpPr>
        <p:spPr>
          <a:xfrm>
            <a:off x="3810000" y="3200400"/>
            <a:ext cx="914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17</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Stealthy Deception False Data Injection Attack</a:t>
            </a:r>
          </a:p>
        </p:txBody>
      </p:sp>
      <p:sp>
        <p:nvSpPr>
          <p:cNvPr id="14339" name="Content Placeholder 2"/>
          <p:cNvSpPr>
            <a:spLocks noGrp="1"/>
          </p:cNvSpPr>
          <p:nvPr>
            <p:ph idx="1"/>
          </p:nvPr>
        </p:nvSpPr>
        <p:spPr>
          <a:xfrm>
            <a:off x="228600" y="1219200"/>
            <a:ext cx="8686800" cy="5410200"/>
          </a:xfrm>
        </p:spPr>
        <p:txBody>
          <a:bodyPr/>
          <a:lstStyle/>
          <a:p>
            <a:pPr eaLnBrk="1" hangingPunct="1"/>
            <a:r>
              <a:rPr lang="en-US" b="0" dirty="0" smtClean="0"/>
              <a:t>The most recent and most realistically scary false data injection attack on the power grid is the stealthy deception attack [2]:</a:t>
            </a:r>
          </a:p>
          <a:p>
            <a:pPr eaLnBrk="1" hangingPunct="1"/>
            <a:endParaRPr lang="en-US" b="0" dirty="0" smtClean="0"/>
          </a:p>
          <a:p>
            <a:pPr eaLnBrk="1" hangingPunct="1">
              <a:buNone/>
            </a:pPr>
            <a:endParaRPr lang="en-US" b="0" dirty="0" smtClean="0"/>
          </a:p>
          <a:p>
            <a:pPr lvl="1" eaLnBrk="1" hangingPunct="1"/>
            <a:r>
              <a:rPr lang="en-US" b="0" dirty="0" smtClean="0"/>
              <a:t>z : measurement vector, x:state vector, h:measurement function,</a:t>
            </a:r>
            <a:r>
              <a:rPr lang="en-US" sz="1800" b="0" dirty="0" smtClean="0"/>
              <a:t>ᵋ </a:t>
            </a:r>
            <a:r>
              <a:rPr lang="en-US" b="0" dirty="0" smtClean="0"/>
              <a:t>measurement error</a:t>
            </a:r>
          </a:p>
          <a:p>
            <a:pPr lvl="1" eaLnBrk="1" hangingPunct="1"/>
            <a:endParaRPr lang="en-US" b="0" dirty="0" smtClean="0"/>
          </a:p>
          <a:p>
            <a:pPr eaLnBrk="1" hangingPunct="1"/>
            <a:r>
              <a:rPr lang="en-US" b="0" dirty="0" smtClean="0"/>
              <a:t>The goal of a stealthy deception attacker is to compromise the measurements available to the State Estimator (SE) as</a:t>
            </a:r>
          </a:p>
          <a:p>
            <a:pPr eaLnBrk="1" hangingPunct="1"/>
            <a:endParaRPr lang="en-US" b="0" dirty="0" smtClean="0"/>
          </a:p>
          <a:p>
            <a:pPr eaLnBrk="1" hangingPunct="1"/>
            <a:endParaRPr lang="en-US" b="0" dirty="0" smtClean="0"/>
          </a:p>
          <a:p>
            <a:pPr lvl="1" eaLnBrk="1" hangingPunct="1"/>
            <a:r>
              <a:rPr lang="en-US" b="0" dirty="0" smtClean="0">
                <a:solidFill>
                  <a:srgbClr val="990000"/>
                </a:solidFill>
              </a:rPr>
              <a:t>a </a:t>
            </a:r>
            <a:r>
              <a:rPr lang="en-US" b="0" dirty="0" smtClean="0"/>
              <a:t>is the attack vector and is designed in a way that the difference between real measurement z and attacked measurement is the desired value</a:t>
            </a:r>
          </a:p>
          <a:p>
            <a:pPr lvl="1" eaLnBrk="1" hangingPunct="1"/>
            <a:r>
              <a:rPr lang="en-US" b="0" dirty="0" smtClean="0">
                <a:solidFill>
                  <a:srgbClr val="990000"/>
                </a:solidFill>
              </a:rPr>
              <a:t>a</a:t>
            </a:r>
            <a:r>
              <a:rPr lang="en-US" b="0" dirty="0" smtClean="0"/>
              <a:t> is designed such that attack cannot be detected by Bad Data Detection in State Estimator</a:t>
            </a:r>
          </a:p>
          <a:p>
            <a:pPr lvl="1" eaLnBrk="1" hangingPunct="1"/>
            <a:r>
              <a:rPr lang="en-US" b="0" dirty="0" smtClean="0"/>
              <a:t>Such an </a:t>
            </a:r>
            <a:r>
              <a:rPr lang="en-US" b="0" dirty="0" smtClean="0">
                <a:solidFill>
                  <a:srgbClr val="990000"/>
                </a:solidFill>
              </a:rPr>
              <a:t>a</a:t>
            </a:r>
            <a:r>
              <a:rPr lang="en-US" b="0" dirty="0" smtClean="0"/>
              <a:t> is proven to be achievable via</a:t>
            </a:r>
          </a:p>
          <a:p>
            <a:pPr lvl="1" eaLnBrk="1" hangingPunct="1"/>
            <a:endParaRPr lang="en-US" b="0" dirty="0" smtClean="0"/>
          </a:p>
          <a:p>
            <a:pPr eaLnBrk="1" hangingPunct="1"/>
            <a:endParaRPr lang="en-US" b="0" dirty="0" smtClean="0"/>
          </a:p>
        </p:txBody>
      </p:sp>
      <p:pic>
        <p:nvPicPr>
          <p:cNvPr id="14340" name="Picture 2"/>
          <p:cNvPicPr>
            <a:picLocks noChangeAspect="1" noChangeArrowheads="1"/>
          </p:cNvPicPr>
          <p:nvPr/>
        </p:nvPicPr>
        <p:blipFill>
          <a:blip r:embed="rId3" cstate="print"/>
          <a:srcRect/>
          <a:stretch>
            <a:fillRect/>
          </a:stretch>
        </p:blipFill>
        <p:spPr bwMode="auto">
          <a:xfrm>
            <a:off x="3200400" y="1962150"/>
            <a:ext cx="1524000" cy="400050"/>
          </a:xfrm>
          <a:prstGeom prst="rect">
            <a:avLst/>
          </a:prstGeom>
          <a:noFill/>
          <a:ln w="9525">
            <a:noFill/>
            <a:miter lim="800000"/>
            <a:headEnd/>
            <a:tailEnd/>
          </a:ln>
        </p:spPr>
      </p:pic>
      <p:pic>
        <p:nvPicPr>
          <p:cNvPr id="14341" name="Picture 3"/>
          <p:cNvPicPr>
            <a:picLocks noChangeAspect="1" noChangeArrowheads="1"/>
          </p:cNvPicPr>
          <p:nvPr/>
        </p:nvPicPr>
        <p:blipFill>
          <a:blip r:embed="rId4" cstate="print"/>
          <a:srcRect/>
          <a:stretch>
            <a:fillRect/>
          </a:stretch>
        </p:blipFill>
        <p:spPr bwMode="auto">
          <a:xfrm>
            <a:off x="3352800" y="3886200"/>
            <a:ext cx="1408113" cy="381000"/>
          </a:xfrm>
          <a:prstGeom prst="rect">
            <a:avLst/>
          </a:prstGeom>
          <a:noFill/>
          <a:ln w="9525">
            <a:noFill/>
            <a:miter lim="800000"/>
            <a:headEnd/>
            <a:tailEnd/>
          </a:ln>
        </p:spPr>
      </p:pic>
      <p:pic>
        <p:nvPicPr>
          <p:cNvPr id="14342" name="Picture 4"/>
          <p:cNvPicPr>
            <a:picLocks noChangeAspect="1" noChangeArrowheads="1"/>
          </p:cNvPicPr>
          <p:nvPr/>
        </p:nvPicPr>
        <p:blipFill>
          <a:blip r:embed="rId5" cstate="print"/>
          <a:srcRect/>
          <a:stretch>
            <a:fillRect/>
          </a:stretch>
        </p:blipFill>
        <p:spPr bwMode="auto">
          <a:xfrm>
            <a:off x="4800600" y="5486400"/>
            <a:ext cx="1295400" cy="334963"/>
          </a:xfrm>
          <a:prstGeom prst="rect">
            <a:avLst/>
          </a:prstGeom>
          <a:noFill/>
          <a:ln w="9525">
            <a:noFill/>
            <a:miter lim="800000"/>
            <a:headEnd/>
            <a:tailEnd/>
          </a:ln>
        </p:spPr>
      </p:pic>
      <p:sp>
        <p:nvSpPr>
          <p:cNvPr id="7" name="TextBox 6"/>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18</a:t>
            </a:r>
            <a:endParaRPr lang="en-US" dirty="0">
              <a:solidFill>
                <a:srgbClr val="990000"/>
              </a:solidFill>
            </a:endParaRPr>
          </a:p>
        </p:txBody>
      </p:sp>
      <p:graphicFrame>
        <p:nvGraphicFramePr>
          <p:cNvPr id="8" name="Object 7"/>
          <p:cNvGraphicFramePr>
            <a:graphicFrameLocks noChangeAspect="1"/>
          </p:cNvGraphicFramePr>
          <p:nvPr/>
        </p:nvGraphicFramePr>
        <p:xfrm>
          <a:off x="6324600" y="5410200"/>
          <a:ext cx="1998828" cy="533400"/>
        </p:xfrm>
        <a:graphic>
          <a:graphicData uri="http://schemas.openxmlformats.org/presentationml/2006/ole">
            <p:oleObj spid="_x0000_s52226" name="Equation" r:id="rId6" imgW="1143000" imgH="304800" progId="Equation.3">
              <p:embed/>
            </p:oleObj>
          </a:graphicData>
        </a:graphic>
      </p:graphicFrame>
      <p:sp>
        <p:nvSpPr>
          <p:cNvPr id="9" name="Rectangle 8"/>
          <p:cNvSpPr/>
          <p:nvPr/>
        </p:nvSpPr>
        <p:spPr>
          <a:xfrm>
            <a:off x="1219200" y="6019800"/>
            <a:ext cx="7239000" cy="646331"/>
          </a:xfrm>
          <a:prstGeom prst="rect">
            <a:avLst/>
          </a:prstGeom>
        </p:spPr>
        <p:txBody>
          <a:bodyPr wrap="square">
            <a:spAutoFit/>
          </a:bodyPr>
          <a:lstStyle/>
          <a:p>
            <a:pPr eaLnBrk="1" hangingPunct="1"/>
            <a:r>
              <a:rPr lang="en-US" sz="1200" dirty="0" smtClean="0"/>
              <a:t>[2] A. </a:t>
            </a:r>
            <a:r>
              <a:rPr lang="en-US" sz="1200" dirty="0" err="1" smtClean="0"/>
              <a:t>Teixeira</a:t>
            </a:r>
            <a:r>
              <a:rPr lang="en-US" sz="1200" dirty="0" smtClean="0"/>
              <a:t>, G. Dan, H. Sandberg, and K H. Johansson. A Cyber Security Study of a SCADA Energy Management System: Stealthy Deception Attacks on the State Estimator. In IFAC World Congress, September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Agenda</a:t>
            </a:r>
          </a:p>
        </p:txBody>
      </p:sp>
      <p:sp>
        <p:nvSpPr>
          <p:cNvPr id="4099" name="Rectangle 3"/>
          <p:cNvSpPr>
            <a:spLocks noGrp="1" noChangeArrowheads="1"/>
          </p:cNvSpPr>
          <p:nvPr>
            <p:ph type="body" idx="1"/>
          </p:nvPr>
        </p:nvSpPr>
        <p:spPr/>
        <p:txBody>
          <a:bodyPr/>
          <a:lstStyle/>
          <a:p>
            <a:pPr eaLnBrk="1" hangingPunct="1">
              <a:lnSpc>
                <a:spcPct val="150000"/>
              </a:lnSpc>
            </a:pPr>
            <a:r>
              <a:rPr lang="en-US" dirty="0" smtClean="0"/>
              <a:t>“Smart” Grid </a:t>
            </a:r>
          </a:p>
          <a:p>
            <a:pPr eaLnBrk="1" hangingPunct="1">
              <a:lnSpc>
                <a:spcPct val="150000"/>
              </a:lnSpc>
            </a:pPr>
            <a:r>
              <a:rPr lang="en-US" dirty="0" smtClean="0"/>
              <a:t>Phasor Measurement Units</a:t>
            </a:r>
          </a:p>
          <a:p>
            <a:pPr eaLnBrk="1" hangingPunct="1">
              <a:lnSpc>
                <a:spcPct val="150000"/>
              </a:lnSpc>
            </a:pPr>
            <a:r>
              <a:rPr lang="en-US" dirty="0" smtClean="0"/>
              <a:t>False Data Injection Attacks</a:t>
            </a:r>
          </a:p>
          <a:p>
            <a:pPr eaLnBrk="1" hangingPunct="1">
              <a:lnSpc>
                <a:spcPct val="150000"/>
              </a:lnSpc>
            </a:pPr>
            <a:r>
              <a:rPr lang="en-US" dirty="0" smtClean="0"/>
              <a:t>Gaussian Markov Random Field</a:t>
            </a:r>
          </a:p>
          <a:p>
            <a:pPr eaLnBrk="1" hangingPunct="1">
              <a:lnSpc>
                <a:spcPct val="150000"/>
              </a:lnSpc>
            </a:pPr>
            <a:r>
              <a:rPr lang="en-US" dirty="0" smtClean="0"/>
              <a:t>DC power flow</a:t>
            </a:r>
          </a:p>
          <a:p>
            <a:pPr eaLnBrk="1" hangingPunct="1">
              <a:lnSpc>
                <a:spcPct val="150000"/>
              </a:lnSpc>
            </a:pPr>
            <a:r>
              <a:rPr lang="en-US" dirty="0" smtClean="0"/>
              <a:t>Conditional Covariance Test</a:t>
            </a:r>
          </a:p>
          <a:p>
            <a:pPr eaLnBrk="1" hangingPunct="1">
              <a:lnSpc>
                <a:spcPct val="150000"/>
              </a:lnSpc>
            </a:pPr>
            <a:r>
              <a:rPr lang="en-US" dirty="0" smtClean="0"/>
              <a:t>Stealthy Deception False Data Injection Attack</a:t>
            </a:r>
          </a:p>
          <a:p>
            <a:pPr eaLnBrk="1" hangingPunct="1">
              <a:lnSpc>
                <a:spcPct val="150000"/>
              </a:lnSpc>
            </a:pPr>
            <a:r>
              <a:rPr lang="en-US" dirty="0" smtClean="0"/>
              <a:t>Attack Detection</a:t>
            </a:r>
          </a:p>
          <a:p>
            <a:pPr eaLnBrk="1" hangingPunct="1">
              <a:lnSpc>
                <a:spcPct val="150000"/>
              </a:lnSpc>
            </a:pPr>
            <a:r>
              <a:rPr lang="en-US" dirty="0" smtClean="0"/>
              <a:t>Conclusion and Future Works</a:t>
            </a:r>
          </a:p>
        </p:txBody>
      </p:sp>
      <p:sp>
        <p:nvSpPr>
          <p:cNvPr id="4" name="TextBox 3"/>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2</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False Data Injection Attack</a:t>
            </a:r>
          </a:p>
        </p:txBody>
      </p:sp>
      <p:sp>
        <p:nvSpPr>
          <p:cNvPr id="14339" name="Content Placeholder 2"/>
          <p:cNvSpPr>
            <a:spLocks noGrp="1"/>
          </p:cNvSpPr>
          <p:nvPr>
            <p:ph idx="1"/>
          </p:nvPr>
        </p:nvSpPr>
        <p:spPr>
          <a:xfrm>
            <a:off x="228600" y="990600"/>
            <a:ext cx="8686800" cy="5410200"/>
          </a:xfrm>
        </p:spPr>
        <p:txBody>
          <a:bodyPr/>
          <a:lstStyle/>
          <a:p>
            <a:pPr lvl="1" eaLnBrk="1" hangingPunct="1"/>
            <a:endParaRPr lang="en-US" b="0" dirty="0" smtClean="0"/>
          </a:p>
          <a:p>
            <a:r>
              <a:rPr lang="en-US" b="0" dirty="0" smtClean="0"/>
              <a:t>This attack is </a:t>
            </a:r>
            <a:r>
              <a:rPr lang="en-US" b="0" dirty="0"/>
              <a:t>valid only if </a:t>
            </a:r>
            <a:r>
              <a:rPr lang="en-US" b="0" dirty="0" smtClean="0"/>
              <a:t>performed locally.</a:t>
            </a:r>
          </a:p>
          <a:p>
            <a:pPr eaLnBrk="1" hangingPunct="1"/>
            <a:r>
              <a:rPr lang="en-US" b="0" dirty="0" smtClean="0"/>
              <a:t>Attack is performed under DC power flow assumption.</a:t>
            </a:r>
          </a:p>
          <a:p>
            <a:pPr eaLnBrk="1" hangingPunct="1"/>
            <a:endParaRPr lang="en-US" b="0" dirty="0" smtClean="0"/>
          </a:p>
        </p:txBody>
      </p:sp>
      <p:pic>
        <p:nvPicPr>
          <p:cNvPr id="34818" name="Picture 2"/>
          <p:cNvPicPr>
            <a:picLocks noChangeAspect="1" noChangeArrowheads="1"/>
          </p:cNvPicPr>
          <p:nvPr/>
        </p:nvPicPr>
        <p:blipFill>
          <a:blip r:embed="rId2" cstate="print">
            <a:lum contrast="10000"/>
          </a:blip>
          <a:srcRect/>
          <a:stretch>
            <a:fillRect/>
          </a:stretch>
        </p:blipFill>
        <p:spPr bwMode="auto">
          <a:xfrm>
            <a:off x="1143000" y="2362200"/>
            <a:ext cx="6513606" cy="3241864"/>
          </a:xfrm>
          <a:prstGeom prst="rect">
            <a:avLst/>
          </a:prstGeom>
          <a:noFill/>
          <a:ln w="9525">
            <a:noFill/>
            <a:miter lim="800000"/>
            <a:headEnd/>
            <a:tailEnd/>
          </a:ln>
        </p:spPr>
      </p:pic>
      <p:sp>
        <p:nvSpPr>
          <p:cNvPr id="8" name="TextBox 7"/>
          <p:cNvSpPr txBox="1"/>
          <p:nvPr/>
        </p:nvSpPr>
        <p:spPr>
          <a:xfrm>
            <a:off x="2133600" y="5638800"/>
            <a:ext cx="4634602" cy="369332"/>
          </a:xfrm>
          <a:prstGeom prst="rect">
            <a:avLst/>
          </a:prstGeom>
          <a:noFill/>
        </p:spPr>
        <p:txBody>
          <a:bodyPr wrap="none" rtlCol="0">
            <a:spAutoFit/>
          </a:bodyPr>
          <a:lstStyle/>
          <a:p>
            <a:r>
              <a:rPr lang="en-US" dirty="0" smtClean="0"/>
              <a:t>The state estimator under a cyber attack [2]</a:t>
            </a:r>
            <a:endParaRPr lang="en-US" dirty="0"/>
          </a:p>
        </p:txBody>
      </p:sp>
      <p:sp>
        <p:nvSpPr>
          <p:cNvPr id="9" name="TextBox 8"/>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19</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Attack Detection</a:t>
            </a:r>
          </a:p>
        </p:txBody>
      </p:sp>
      <p:sp>
        <p:nvSpPr>
          <p:cNvPr id="15363" name="Content Placeholder 2"/>
          <p:cNvSpPr>
            <a:spLocks noGrp="1"/>
          </p:cNvSpPr>
          <p:nvPr>
            <p:ph idx="1"/>
          </p:nvPr>
        </p:nvSpPr>
        <p:spPr/>
        <p:txBody>
          <a:bodyPr/>
          <a:lstStyle/>
          <a:p>
            <a:pPr eaLnBrk="1" hangingPunct="1"/>
            <a:r>
              <a:rPr lang="en-US" dirty="0" smtClean="0"/>
              <a:t>DC power flow assumption</a:t>
            </a:r>
          </a:p>
          <a:p>
            <a:pPr lvl="1" eaLnBrk="1" hangingPunct="1"/>
            <a:r>
              <a:rPr lang="en-US" b="0" dirty="0" smtClean="0"/>
              <a:t>x=X</a:t>
            </a:r>
          </a:p>
          <a:p>
            <a:pPr lvl="1" eaLnBrk="1" hangingPunct="1"/>
            <a:r>
              <a:rPr lang="en-US" dirty="0" smtClean="0"/>
              <a:t>            </a:t>
            </a:r>
          </a:p>
          <a:p>
            <a:pPr eaLnBrk="1" hangingPunct="1"/>
            <a:endParaRPr lang="en-US" dirty="0" smtClean="0"/>
          </a:p>
          <a:p>
            <a:pPr eaLnBrk="1" hangingPunct="1"/>
            <a:r>
              <a:rPr lang="en-US" dirty="0" smtClean="0"/>
              <a:t>  </a:t>
            </a:r>
          </a:p>
          <a:p>
            <a:pPr lvl="1" eaLnBrk="1" hangingPunct="1"/>
            <a:endParaRPr lang="en-US" dirty="0" smtClean="0"/>
          </a:p>
          <a:p>
            <a:pPr lvl="1" eaLnBrk="1" hangingPunct="1"/>
            <a:r>
              <a:rPr lang="en-US" dirty="0" smtClean="0"/>
              <a:t> </a:t>
            </a:r>
          </a:p>
          <a:p>
            <a:pPr lvl="1" eaLnBrk="1" hangingPunct="1"/>
            <a:endParaRPr lang="en-US" dirty="0" smtClean="0"/>
          </a:p>
          <a:p>
            <a:pPr lvl="1" eaLnBrk="1" hangingPunct="1"/>
            <a:endParaRPr lang="en-US" dirty="0" smtClean="0"/>
          </a:p>
          <a:p>
            <a:pPr lvl="1" eaLnBrk="1" hangingPunct="1"/>
            <a:endParaRPr lang="en-US" dirty="0" smtClean="0"/>
          </a:p>
          <a:p>
            <a:pPr eaLnBrk="1" hangingPunct="1"/>
            <a:r>
              <a:rPr lang="en-US" b="0" dirty="0" smtClean="0"/>
              <a:t>Numerical analysis on above equation shows that </a:t>
            </a:r>
          </a:p>
          <a:p>
            <a:pPr eaLnBrk="1" hangingPunct="1">
              <a:buFontTx/>
              <a:buNone/>
            </a:pPr>
            <a:r>
              <a:rPr lang="en-US" dirty="0" smtClean="0">
                <a:solidFill>
                  <a:srgbClr val="990000"/>
                </a:solidFill>
              </a:rPr>
              <a:t>     the Markov graph of an attacked system lacks at least one link from the grid graph.</a:t>
            </a:r>
          </a:p>
          <a:p>
            <a:pPr eaLnBrk="1" hangingPunct="1"/>
            <a:r>
              <a:rPr lang="en-US" b="0" dirty="0" smtClean="0"/>
              <a:t>We use this to trigger the alarm.</a:t>
            </a:r>
          </a:p>
          <a:p>
            <a:pPr eaLnBrk="1" hangingPunct="1"/>
            <a:r>
              <a:rPr lang="en-US" b="0" dirty="0" smtClean="0"/>
              <a:t>It should be emphasized that the attack assumes the knowledge of the system's bus-branch model. So the attacker is equipped with a wealth of information. Yet, we can detect such an attack by a </a:t>
            </a:r>
            <a:r>
              <a:rPr lang="en-US" b="0" i="1" dirty="0" smtClean="0">
                <a:solidFill>
                  <a:srgbClr val="990000"/>
                </a:solidFill>
              </a:rPr>
              <a:t>sophisticated</a:t>
            </a:r>
            <a:r>
              <a:rPr lang="en-US" b="0" dirty="0" smtClean="0"/>
              <a:t> player with our method.</a:t>
            </a:r>
          </a:p>
          <a:p>
            <a:pPr lvl="1" eaLnBrk="1" hangingPunct="1"/>
            <a:endParaRPr lang="en-US" dirty="0" smtClean="0"/>
          </a:p>
        </p:txBody>
      </p:sp>
      <p:pic>
        <p:nvPicPr>
          <p:cNvPr id="15364" name="Picture 3"/>
          <p:cNvPicPr>
            <a:picLocks noChangeAspect="1" noChangeArrowheads="1"/>
          </p:cNvPicPr>
          <p:nvPr/>
        </p:nvPicPr>
        <p:blipFill>
          <a:blip r:embed="rId2" cstate="print"/>
          <a:srcRect/>
          <a:stretch>
            <a:fillRect/>
          </a:stretch>
        </p:blipFill>
        <p:spPr bwMode="auto">
          <a:xfrm>
            <a:off x="990600" y="1600200"/>
            <a:ext cx="790575" cy="247650"/>
          </a:xfrm>
          <a:prstGeom prst="rect">
            <a:avLst/>
          </a:prstGeom>
          <a:noFill/>
          <a:ln w="9525">
            <a:noFill/>
            <a:miter lim="800000"/>
            <a:headEnd/>
            <a:tailEnd/>
          </a:ln>
        </p:spPr>
      </p:pic>
      <p:pic>
        <p:nvPicPr>
          <p:cNvPr id="15365" name="Picture 4"/>
          <p:cNvPicPr>
            <a:picLocks noChangeAspect="1" noChangeArrowheads="1"/>
          </p:cNvPicPr>
          <p:nvPr/>
        </p:nvPicPr>
        <p:blipFill>
          <a:blip r:embed="rId3" cstate="print"/>
          <a:srcRect/>
          <a:stretch>
            <a:fillRect/>
          </a:stretch>
        </p:blipFill>
        <p:spPr bwMode="auto">
          <a:xfrm>
            <a:off x="609600" y="2209800"/>
            <a:ext cx="1139825" cy="304800"/>
          </a:xfrm>
          <a:prstGeom prst="rect">
            <a:avLst/>
          </a:prstGeom>
          <a:noFill/>
          <a:ln w="9525">
            <a:noFill/>
            <a:miter lim="800000"/>
            <a:headEnd/>
            <a:tailEnd/>
          </a:ln>
        </p:spPr>
      </p:pic>
      <p:pic>
        <p:nvPicPr>
          <p:cNvPr id="15366" name="Picture 5"/>
          <p:cNvPicPr>
            <a:picLocks noChangeAspect="1" noChangeArrowheads="1"/>
          </p:cNvPicPr>
          <p:nvPr/>
        </p:nvPicPr>
        <p:blipFill>
          <a:blip r:embed="rId4" cstate="print"/>
          <a:srcRect/>
          <a:stretch>
            <a:fillRect/>
          </a:stretch>
        </p:blipFill>
        <p:spPr bwMode="auto">
          <a:xfrm>
            <a:off x="990600" y="2743200"/>
            <a:ext cx="1870075" cy="304800"/>
          </a:xfrm>
          <a:prstGeom prst="rect">
            <a:avLst/>
          </a:prstGeom>
          <a:noFill/>
          <a:ln w="9525">
            <a:noFill/>
            <a:miter lim="800000"/>
            <a:headEnd/>
            <a:tailEnd/>
          </a:ln>
        </p:spPr>
      </p:pic>
      <p:pic>
        <p:nvPicPr>
          <p:cNvPr id="15367" name="Picture 6"/>
          <p:cNvPicPr>
            <a:picLocks noChangeAspect="1" noChangeArrowheads="1"/>
          </p:cNvPicPr>
          <p:nvPr/>
        </p:nvPicPr>
        <p:blipFill>
          <a:blip r:embed="rId5" cstate="print"/>
          <a:srcRect/>
          <a:stretch>
            <a:fillRect/>
          </a:stretch>
        </p:blipFill>
        <p:spPr bwMode="auto">
          <a:xfrm>
            <a:off x="4724400" y="2743200"/>
            <a:ext cx="1511300" cy="228600"/>
          </a:xfrm>
          <a:prstGeom prst="rect">
            <a:avLst/>
          </a:prstGeom>
          <a:noFill/>
          <a:ln w="9525">
            <a:noFill/>
            <a:miter lim="800000"/>
            <a:headEnd/>
            <a:tailEnd/>
          </a:ln>
        </p:spPr>
      </p:pic>
      <p:sp>
        <p:nvSpPr>
          <p:cNvPr id="9" name="Right Arrow 8"/>
          <p:cNvSpPr/>
          <p:nvPr/>
        </p:nvSpPr>
        <p:spPr>
          <a:xfrm>
            <a:off x="3429000" y="27432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9" name="Picture 7"/>
          <p:cNvPicPr>
            <a:picLocks noChangeAspect="1" noChangeArrowheads="1"/>
          </p:cNvPicPr>
          <p:nvPr/>
        </p:nvPicPr>
        <p:blipFill>
          <a:blip r:embed="rId6" cstate="print"/>
          <a:srcRect/>
          <a:stretch>
            <a:fillRect/>
          </a:stretch>
        </p:blipFill>
        <p:spPr bwMode="auto">
          <a:xfrm>
            <a:off x="4724400" y="3124200"/>
            <a:ext cx="1590675" cy="238125"/>
          </a:xfrm>
          <a:prstGeom prst="rect">
            <a:avLst/>
          </a:prstGeom>
          <a:noFill/>
          <a:ln w="9525">
            <a:noFill/>
            <a:miter lim="800000"/>
            <a:headEnd/>
            <a:tailEnd/>
          </a:ln>
        </p:spPr>
      </p:pic>
      <p:pic>
        <p:nvPicPr>
          <p:cNvPr id="15370" name="Picture 9"/>
          <p:cNvPicPr>
            <a:picLocks noChangeAspect="1" noChangeArrowheads="1"/>
          </p:cNvPicPr>
          <p:nvPr/>
        </p:nvPicPr>
        <p:blipFill>
          <a:blip r:embed="rId7" cstate="print"/>
          <a:srcRect/>
          <a:stretch>
            <a:fillRect/>
          </a:stretch>
        </p:blipFill>
        <p:spPr bwMode="auto">
          <a:xfrm>
            <a:off x="4724400" y="3505200"/>
            <a:ext cx="1057275" cy="257175"/>
          </a:xfrm>
          <a:prstGeom prst="rect">
            <a:avLst/>
          </a:prstGeom>
          <a:noFill/>
          <a:ln w="9525">
            <a:noFill/>
            <a:miter lim="800000"/>
            <a:headEnd/>
            <a:tailEnd/>
          </a:ln>
        </p:spPr>
      </p:pic>
      <p:sp>
        <p:nvSpPr>
          <p:cNvPr id="11" name="TextBox 10"/>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20</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Simulation</a:t>
            </a:r>
          </a:p>
        </p:txBody>
      </p:sp>
      <p:sp>
        <p:nvSpPr>
          <p:cNvPr id="16387" name="Content Placeholder 2"/>
          <p:cNvSpPr>
            <a:spLocks noGrp="1"/>
          </p:cNvSpPr>
          <p:nvPr>
            <p:ph idx="1"/>
          </p:nvPr>
        </p:nvSpPr>
        <p:spPr/>
        <p:txBody>
          <a:bodyPr/>
          <a:lstStyle/>
          <a:p>
            <a:pPr eaLnBrk="1" hangingPunct="1"/>
            <a:r>
              <a:rPr lang="en-US" smtClean="0"/>
              <a:t>We considered a 9-node grid suggested by Zimmerman et al. [3]</a:t>
            </a:r>
          </a:p>
        </p:txBody>
      </p:sp>
      <p:pic>
        <p:nvPicPr>
          <p:cNvPr id="16388" name="Picture 3" descr="case9.eps"/>
          <p:cNvPicPr>
            <a:picLocks noChangeAspect="1"/>
          </p:cNvPicPr>
          <p:nvPr/>
        </p:nvPicPr>
        <p:blipFill>
          <a:blip r:embed="rId2" cstate="print"/>
          <a:srcRect/>
          <a:stretch>
            <a:fillRect/>
          </a:stretch>
        </p:blipFill>
        <p:spPr bwMode="auto">
          <a:xfrm>
            <a:off x="1676400" y="1752600"/>
            <a:ext cx="4572000" cy="4654550"/>
          </a:xfrm>
          <a:prstGeom prst="rect">
            <a:avLst/>
          </a:prstGeom>
          <a:noFill/>
          <a:ln w="9525">
            <a:noFill/>
            <a:miter lim="800000"/>
            <a:headEnd/>
            <a:tailEnd/>
          </a:ln>
        </p:spPr>
      </p:pic>
      <p:sp>
        <p:nvSpPr>
          <p:cNvPr id="5" name="TextBox 4"/>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21</a:t>
            </a:r>
            <a:endParaRPr lang="en-US" dirty="0">
              <a:solidFill>
                <a:srgbClr val="990000"/>
              </a:solidFill>
            </a:endParaRPr>
          </a:p>
        </p:txBody>
      </p:sp>
      <p:sp>
        <p:nvSpPr>
          <p:cNvPr id="6" name="Rectangle 5"/>
          <p:cNvSpPr/>
          <p:nvPr/>
        </p:nvSpPr>
        <p:spPr>
          <a:xfrm>
            <a:off x="5638800" y="2895600"/>
            <a:ext cx="2895600" cy="1384995"/>
          </a:xfrm>
          <a:prstGeom prst="rect">
            <a:avLst/>
          </a:prstGeom>
        </p:spPr>
        <p:txBody>
          <a:bodyPr wrap="square">
            <a:spAutoFit/>
          </a:bodyPr>
          <a:lstStyle/>
          <a:p>
            <a:pPr eaLnBrk="1" hangingPunct="1"/>
            <a:r>
              <a:rPr lang="en-US" sz="1200" dirty="0" smtClean="0"/>
              <a:t>[3] C. E. Murillo-</a:t>
            </a:r>
            <a:r>
              <a:rPr lang="en-US" sz="1200" dirty="0" err="1" smtClean="0"/>
              <a:t>Snchez</a:t>
            </a:r>
            <a:r>
              <a:rPr lang="en-US" sz="1200" dirty="0" smtClean="0"/>
              <a:t> R. D. Zimmerman and R. J. Thomas. MATPOWER steady-state operations, planning and analysis tools for power systems research and education. Power Systems, IEEE Transactions on,26(1):12–19, Feb. 2011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Simulation (cont.)</a:t>
            </a:r>
          </a:p>
        </p:txBody>
      </p:sp>
      <p:sp>
        <p:nvSpPr>
          <p:cNvPr id="17411" name="Content Placeholder 2"/>
          <p:cNvSpPr>
            <a:spLocks noGrp="1"/>
          </p:cNvSpPr>
          <p:nvPr>
            <p:ph idx="1"/>
          </p:nvPr>
        </p:nvSpPr>
        <p:spPr/>
        <p:txBody>
          <a:bodyPr/>
          <a:lstStyle/>
          <a:p>
            <a:pPr eaLnBrk="1" hangingPunct="1"/>
            <a:r>
              <a:rPr lang="en-US" b="0" dirty="0" smtClean="0"/>
              <a:t>First, we fed the system with Gaussian demand and simulated the power grid. We used MATPOWER for solving the DC power flow equations for various demand and used the resulting angle measurements as the input to CCT algorithm.</a:t>
            </a:r>
          </a:p>
          <a:p>
            <a:pPr eaLnBrk="1" hangingPunct="1"/>
            <a:r>
              <a:rPr lang="en-US" b="0" dirty="0" smtClean="0"/>
              <a:t> We used YALMIP and SDPT3 to perform CCT.</a:t>
            </a:r>
          </a:p>
          <a:p>
            <a:pPr eaLnBrk="1" hangingPunct="1"/>
            <a:r>
              <a:rPr lang="en-US" b="0" dirty="0" smtClean="0"/>
              <a:t>With the right choice of parameters and threshold, and enough </a:t>
            </a:r>
            <a:r>
              <a:rPr lang="en-US" b="0" i="1" dirty="0" smtClean="0"/>
              <a:t>un-compromised</a:t>
            </a:r>
            <a:r>
              <a:rPr lang="en-US" b="0" dirty="0" smtClean="0"/>
              <a:t> measurements, the Markov graph follows the grid structure.</a:t>
            </a:r>
          </a:p>
          <a:p>
            <a:pPr eaLnBrk="1" hangingPunct="1"/>
            <a:r>
              <a:rPr lang="en-US" b="0" dirty="0" smtClean="0"/>
              <a:t>The edit distance between the Markov graph and the grid graph that is used to lead us to the correct threshold:</a:t>
            </a:r>
          </a:p>
        </p:txBody>
      </p:sp>
      <p:pic>
        <p:nvPicPr>
          <p:cNvPr id="17412" name="Picture 2"/>
          <p:cNvPicPr>
            <a:picLocks noChangeAspect="1" noChangeArrowheads="1"/>
          </p:cNvPicPr>
          <p:nvPr/>
        </p:nvPicPr>
        <p:blipFill>
          <a:blip r:embed="rId2" cstate="print"/>
          <a:srcRect/>
          <a:stretch>
            <a:fillRect/>
          </a:stretch>
        </p:blipFill>
        <p:spPr bwMode="auto">
          <a:xfrm>
            <a:off x="1676400" y="4114800"/>
            <a:ext cx="6078538" cy="1447800"/>
          </a:xfrm>
          <a:prstGeom prst="rect">
            <a:avLst/>
          </a:prstGeom>
          <a:noFill/>
          <a:ln w="9525">
            <a:noFill/>
            <a:miter lim="800000"/>
            <a:headEnd/>
            <a:tailEnd/>
          </a:ln>
        </p:spPr>
      </p:pic>
      <p:sp>
        <p:nvSpPr>
          <p:cNvPr id="5" name="TextBox 4"/>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22</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Attack Simulation</a:t>
            </a:r>
          </a:p>
        </p:txBody>
      </p:sp>
      <p:sp>
        <p:nvSpPr>
          <p:cNvPr id="18435" name="Content Placeholder 2"/>
          <p:cNvSpPr>
            <a:spLocks noGrp="1"/>
          </p:cNvSpPr>
          <p:nvPr>
            <p:ph idx="1"/>
          </p:nvPr>
        </p:nvSpPr>
        <p:spPr/>
        <p:txBody>
          <a:bodyPr/>
          <a:lstStyle/>
          <a:p>
            <a:pPr eaLnBrk="1" hangingPunct="1">
              <a:lnSpc>
                <a:spcPct val="150000"/>
              </a:lnSpc>
            </a:pPr>
            <a:r>
              <a:rPr lang="en-US" b="0" dirty="0" smtClean="0"/>
              <a:t>We introduced the stealthy deception attack to the system.</a:t>
            </a:r>
          </a:p>
          <a:p>
            <a:pPr eaLnBrk="1" hangingPunct="1">
              <a:lnSpc>
                <a:spcPct val="150000"/>
              </a:lnSpc>
            </a:pPr>
            <a:r>
              <a:rPr lang="en-US" b="0" dirty="0" smtClean="0"/>
              <a:t>We investigated the cases where 2, 3 or 4 nodes were under attack.</a:t>
            </a:r>
          </a:p>
          <a:p>
            <a:pPr eaLnBrk="1" hangingPunct="1">
              <a:lnSpc>
                <a:spcPct val="150000"/>
              </a:lnSpc>
            </a:pPr>
            <a:r>
              <a:rPr lang="en-US" b="0" dirty="0" smtClean="0"/>
              <a:t>For each case, we simulated all possible attack combinations. </a:t>
            </a:r>
          </a:p>
          <a:p>
            <a:pPr eaLnBrk="1" hangingPunct="1">
              <a:lnSpc>
                <a:spcPct val="150000"/>
              </a:lnSpc>
            </a:pPr>
            <a:r>
              <a:rPr lang="en-US" b="0" dirty="0" smtClean="0">
                <a:solidFill>
                  <a:srgbClr val="990000"/>
                </a:solidFill>
              </a:rPr>
              <a:t>In all attack scenarios, the Markov graph of tampered PMU measurements lacked at least one link that was present in grid graph, a discrepancy that triggered the alarm.</a:t>
            </a:r>
          </a:p>
          <a:p>
            <a:pPr eaLnBrk="1" hangingPunct="1"/>
            <a:endParaRPr lang="en-US" b="0" dirty="0" smtClean="0">
              <a:solidFill>
                <a:srgbClr val="990000"/>
              </a:solidFill>
            </a:endParaRPr>
          </a:p>
        </p:txBody>
      </p:sp>
      <p:pic>
        <p:nvPicPr>
          <p:cNvPr id="6" name="Picture 2"/>
          <p:cNvPicPr>
            <a:picLocks noChangeAspect="1" noChangeArrowheads="1"/>
          </p:cNvPicPr>
          <p:nvPr/>
        </p:nvPicPr>
        <p:blipFill>
          <a:blip r:embed="rId2" cstate="print"/>
          <a:srcRect/>
          <a:stretch>
            <a:fillRect/>
          </a:stretch>
        </p:blipFill>
        <p:spPr bwMode="auto">
          <a:xfrm>
            <a:off x="2133600" y="3886200"/>
            <a:ext cx="4387850" cy="1585913"/>
          </a:xfrm>
          <a:prstGeom prst="rect">
            <a:avLst/>
          </a:prstGeom>
          <a:noFill/>
          <a:ln w="9525">
            <a:noFill/>
            <a:miter lim="800000"/>
            <a:headEnd/>
            <a:tailEnd/>
          </a:ln>
        </p:spPr>
      </p:pic>
      <p:sp>
        <p:nvSpPr>
          <p:cNvPr id="7" name="TextBox 6"/>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23</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Attack Simulation</a:t>
            </a:r>
          </a:p>
        </p:txBody>
      </p:sp>
      <p:pic>
        <p:nvPicPr>
          <p:cNvPr id="5" name="Content Placeholder 4" descr="case9.jpg"/>
          <p:cNvPicPr>
            <a:picLocks noGrp="1" noChangeAspect="1"/>
          </p:cNvPicPr>
          <p:nvPr>
            <p:ph idx="1"/>
          </p:nvPr>
        </p:nvPicPr>
        <p:blipFill>
          <a:blip r:embed="rId2" cstate="print"/>
          <a:srcRect l="31372" r="30125"/>
          <a:stretch>
            <a:fillRect/>
          </a:stretch>
        </p:blipFill>
        <p:spPr>
          <a:xfrm>
            <a:off x="0" y="1524000"/>
            <a:ext cx="2057400" cy="4286250"/>
          </a:xfrm>
          <a:prstGeom prst="rect">
            <a:avLst/>
          </a:prstGeom>
        </p:spPr>
      </p:pic>
      <p:pic>
        <p:nvPicPr>
          <p:cNvPr id="6" name="Picture 5" descr="8_9attack.jpg"/>
          <p:cNvPicPr>
            <a:picLocks noChangeAspect="1"/>
          </p:cNvPicPr>
          <p:nvPr/>
        </p:nvPicPr>
        <p:blipFill>
          <a:blip r:embed="rId3" cstate="print"/>
          <a:srcRect l="27183" r="28610"/>
          <a:stretch>
            <a:fillRect/>
          </a:stretch>
        </p:blipFill>
        <p:spPr>
          <a:xfrm>
            <a:off x="2438400" y="1524000"/>
            <a:ext cx="2362200" cy="4000500"/>
          </a:xfrm>
          <a:prstGeom prst="rect">
            <a:avLst/>
          </a:prstGeom>
        </p:spPr>
      </p:pic>
      <p:pic>
        <p:nvPicPr>
          <p:cNvPr id="10" name="Picture 9" descr="5_6.jpg"/>
          <p:cNvPicPr>
            <a:picLocks noChangeAspect="1"/>
          </p:cNvPicPr>
          <p:nvPr/>
        </p:nvPicPr>
        <p:blipFill>
          <a:blip r:embed="rId4" cstate="print"/>
          <a:srcRect l="24331" r="22906"/>
          <a:stretch>
            <a:fillRect/>
          </a:stretch>
        </p:blipFill>
        <p:spPr>
          <a:xfrm>
            <a:off x="5943600" y="1600200"/>
            <a:ext cx="2819400" cy="4000500"/>
          </a:xfrm>
          <a:prstGeom prst="rect">
            <a:avLst/>
          </a:prstGeom>
        </p:spPr>
      </p:pic>
      <p:sp>
        <p:nvSpPr>
          <p:cNvPr id="11" name="TextBox 10"/>
          <p:cNvSpPr txBox="1"/>
          <p:nvPr/>
        </p:nvSpPr>
        <p:spPr>
          <a:xfrm>
            <a:off x="381000" y="1219200"/>
            <a:ext cx="1159292" cy="369332"/>
          </a:xfrm>
          <a:prstGeom prst="rect">
            <a:avLst/>
          </a:prstGeom>
          <a:noFill/>
        </p:spPr>
        <p:txBody>
          <a:bodyPr wrap="none" rtlCol="0">
            <a:spAutoFit/>
          </a:bodyPr>
          <a:lstStyle/>
          <a:p>
            <a:r>
              <a:rPr lang="en-US" dirty="0" smtClean="0"/>
              <a:t>No attack</a:t>
            </a:r>
            <a:endParaRPr lang="en-US" dirty="0"/>
          </a:p>
        </p:txBody>
      </p:sp>
      <p:sp>
        <p:nvSpPr>
          <p:cNvPr id="12" name="TextBox 11"/>
          <p:cNvSpPr txBox="1"/>
          <p:nvPr/>
        </p:nvSpPr>
        <p:spPr>
          <a:xfrm>
            <a:off x="2743201" y="5715000"/>
            <a:ext cx="2209800" cy="923330"/>
          </a:xfrm>
          <a:prstGeom prst="rect">
            <a:avLst/>
          </a:prstGeom>
          <a:noFill/>
        </p:spPr>
        <p:txBody>
          <a:bodyPr wrap="square" rtlCol="0">
            <a:spAutoFit/>
          </a:bodyPr>
          <a:lstStyle/>
          <a:p>
            <a:r>
              <a:rPr lang="en-US" dirty="0" smtClean="0">
                <a:solidFill>
                  <a:srgbClr val="990000"/>
                </a:solidFill>
              </a:rPr>
              <a:t>One case: </a:t>
            </a:r>
          </a:p>
          <a:p>
            <a:r>
              <a:rPr lang="en-US" dirty="0" smtClean="0">
                <a:solidFill>
                  <a:srgbClr val="990000"/>
                </a:solidFill>
              </a:rPr>
              <a:t>Nodes 3 and 9 under attack</a:t>
            </a:r>
          </a:p>
        </p:txBody>
      </p:sp>
      <p:sp>
        <p:nvSpPr>
          <p:cNvPr id="13" name="TextBox 12"/>
          <p:cNvSpPr txBox="1"/>
          <p:nvPr/>
        </p:nvSpPr>
        <p:spPr>
          <a:xfrm>
            <a:off x="6096000" y="5791200"/>
            <a:ext cx="2209800" cy="923330"/>
          </a:xfrm>
          <a:prstGeom prst="rect">
            <a:avLst/>
          </a:prstGeom>
          <a:noFill/>
        </p:spPr>
        <p:txBody>
          <a:bodyPr wrap="square" rtlCol="0">
            <a:spAutoFit/>
          </a:bodyPr>
          <a:lstStyle/>
          <a:p>
            <a:r>
              <a:rPr lang="en-US" dirty="0" smtClean="0">
                <a:solidFill>
                  <a:srgbClr val="990000"/>
                </a:solidFill>
              </a:rPr>
              <a:t>One case:</a:t>
            </a:r>
          </a:p>
          <a:p>
            <a:r>
              <a:rPr lang="en-US" dirty="0" smtClean="0">
                <a:solidFill>
                  <a:srgbClr val="990000"/>
                </a:solidFill>
              </a:rPr>
              <a:t>Nodes 2 and 5 under attack </a:t>
            </a:r>
            <a:endParaRPr lang="en-US" dirty="0">
              <a:solidFill>
                <a:srgbClr val="990000"/>
              </a:solidFill>
            </a:endParaRPr>
          </a:p>
        </p:txBody>
      </p:sp>
      <p:sp>
        <p:nvSpPr>
          <p:cNvPr id="14" name="TextBox 13"/>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24</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Attack Simulation</a:t>
            </a:r>
            <a:endParaRPr lang="en-US" dirty="0"/>
          </a:p>
        </p:txBody>
      </p:sp>
      <p:pic>
        <p:nvPicPr>
          <p:cNvPr id="4" name="Content Placeholder 3" descr="5_6and9_8.jpg"/>
          <p:cNvPicPr>
            <a:picLocks noGrp="1" noChangeAspect="1"/>
          </p:cNvPicPr>
          <p:nvPr>
            <p:ph idx="1"/>
          </p:nvPr>
        </p:nvPicPr>
        <p:blipFill>
          <a:blip r:embed="rId2" cstate="print">
            <a:lum contrast="20000"/>
          </a:blip>
          <a:srcRect l="7219" r="8645"/>
          <a:stretch>
            <a:fillRect/>
          </a:stretch>
        </p:blipFill>
        <p:spPr>
          <a:xfrm>
            <a:off x="3581400" y="1371600"/>
            <a:ext cx="4495800" cy="4000500"/>
          </a:xfrm>
          <a:prstGeom prst="rect">
            <a:avLst/>
          </a:prstGeom>
        </p:spPr>
      </p:pic>
      <p:sp>
        <p:nvSpPr>
          <p:cNvPr id="5" name="TextBox 4"/>
          <p:cNvSpPr txBox="1"/>
          <p:nvPr/>
        </p:nvSpPr>
        <p:spPr>
          <a:xfrm>
            <a:off x="533400" y="1752600"/>
            <a:ext cx="3018775" cy="646331"/>
          </a:xfrm>
          <a:prstGeom prst="rect">
            <a:avLst/>
          </a:prstGeom>
          <a:noFill/>
        </p:spPr>
        <p:txBody>
          <a:bodyPr wrap="none" rtlCol="0">
            <a:spAutoFit/>
          </a:bodyPr>
          <a:lstStyle/>
          <a:p>
            <a:r>
              <a:rPr lang="en-US" dirty="0" smtClean="0">
                <a:solidFill>
                  <a:srgbClr val="990000"/>
                </a:solidFill>
              </a:rPr>
              <a:t>One case:</a:t>
            </a:r>
          </a:p>
          <a:p>
            <a:r>
              <a:rPr lang="en-US" dirty="0" smtClean="0">
                <a:solidFill>
                  <a:srgbClr val="990000"/>
                </a:solidFill>
              </a:rPr>
              <a:t>Nodes 6 and 9 under attack</a:t>
            </a:r>
            <a:endParaRPr lang="en-US" dirty="0">
              <a:solidFill>
                <a:srgbClr val="990000"/>
              </a:solidFill>
            </a:endParaRPr>
          </a:p>
        </p:txBody>
      </p:sp>
      <p:sp>
        <p:nvSpPr>
          <p:cNvPr id="6" name="TextBox 5"/>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25</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Conclusion</a:t>
            </a:r>
          </a:p>
        </p:txBody>
      </p:sp>
      <p:sp>
        <p:nvSpPr>
          <p:cNvPr id="19459" name="Content Placeholder 2"/>
          <p:cNvSpPr>
            <a:spLocks noGrp="1"/>
          </p:cNvSpPr>
          <p:nvPr>
            <p:ph idx="1"/>
          </p:nvPr>
        </p:nvSpPr>
        <p:spPr/>
        <p:txBody>
          <a:bodyPr/>
          <a:lstStyle/>
          <a:p>
            <a:pPr eaLnBrk="1" hangingPunct="1">
              <a:lnSpc>
                <a:spcPct val="200000"/>
              </a:lnSpc>
            </a:pPr>
            <a:r>
              <a:rPr lang="en-US" dirty="0" smtClean="0"/>
              <a:t>It is crucial to assure PMU data reliability</a:t>
            </a:r>
          </a:p>
          <a:p>
            <a:pPr eaLnBrk="1" hangingPunct="1">
              <a:lnSpc>
                <a:spcPct val="200000"/>
              </a:lnSpc>
            </a:pPr>
            <a:r>
              <a:rPr lang="en-US" dirty="0" smtClean="0"/>
              <a:t>Statistical structure learning of PMU angle measurements</a:t>
            </a:r>
          </a:p>
          <a:p>
            <a:pPr eaLnBrk="1" hangingPunct="1">
              <a:lnSpc>
                <a:spcPct val="200000"/>
              </a:lnSpc>
            </a:pPr>
            <a:r>
              <a:rPr lang="en-US" dirty="0" smtClean="0"/>
              <a:t>Markov graph of bus angle measurements follows </a:t>
            </a:r>
            <a:r>
              <a:rPr lang="en-US" smtClean="0"/>
              <a:t>grid topology.</a:t>
            </a:r>
          </a:p>
          <a:p>
            <a:pPr eaLnBrk="1" hangingPunct="1">
              <a:lnSpc>
                <a:spcPct val="200000"/>
              </a:lnSpc>
            </a:pPr>
            <a:r>
              <a:rPr lang="en-US" dirty="0" smtClean="0"/>
              <a:t>Discrepancy triggers the alarm that the system is under false data injection attack.</a:t>
            </a:r>
          </a:p>
          <a:p>
            <a:pPr eaLnBrk="1" hangingPunct="1">
              <a:lnSpc>
                <a:spcPct val="200000"/>
              </a:lnSpc>
            </a:pPr>
            <a:r>
              <a:rPr lang="en-US" dirty="0" smtClean="0"/>
              <a:t>This is the first remedy for the strong false data injection attack mentioned.</a:t>
            </a:r>
          </a:p>
          <a:p>
            <a:pPr eaLnBrk="1" hangingPunct="1">
              <a:lnSpc>
                <a:spcPct val="200000"/>
              </a:lnSpc>
            </a:pPr>
            <a:r>
              <a:rPr lang="en-US" dirty="0" smtClean="0"/>
              <a:t>We would like to extend this work to bigger grid networks.</a:t>
            </a:r>
          </a:p>
          <a:p>
            <a:pPr eaLnBrk="1" hangingPunct="1">
              <a:lnSpc>
                <a:spcPct val="150000"/>
              </a:lnSpc>
            </a:pPr>
            <a:endParaRPr lang="en-US" b="0" dirty="0" smtClean="0"/>
          </a:p>
          <a:p>
            <a:pPr eaLnBrk="1" hangingPunct="1"/>
            <a:endParaRPr lang="en-US" b="0" dirty="0" smtClean="0"/>
          </a:p>
          <a:p>
            <a:pPr eaLnBrk="1" hangingPunct="1"/>
            <a:endParaRPr lang="en-US" dirty="0" smtClean="0"/>
          </a:p>
        </p:txBody>
      </p:sp>
      <p:sp>
        <p:nvSpPr>
          <p:cNvPr id="4" name="TextBox 3"/>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26</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References</a:t>
            </a:r>
          </a:p>
        </p:txBody>
      </p:sp>
      <p:sp>
        <p:nvSpPr>
          <p:cNvPr id="20483" name="Content Placeholder 2"/>
          <p:cNvSpPr>
            <a:spLocks noGrp="1"/>
          </p:cNvSpPr>
          <p:nvPr>
            <p:ph idx="1"/>
          </p:nvPr>
        </p:nvSpPr>
        <p:spPr/>
        <p:txBody>
          <a:bodyPr/>
          <a:lstStyle/>
          <a:p>
            <a:pPr eaLnBrk="1" hangingPunct="1">
              <a:buFont typeface="Tahoma" charset="0"/>
              <a:buAutoNum type="arabicPeriod"/>
            </a:pPr>
            <a:r>
              <a:rPr lang="en-US" b="0" dirty="0" smtClean="0"/>
              <a:t>A. </a:t>
            </a:r>
            <a:r>
              <a:rPr lang="en-US" b="0" dirty="0" err="1" smtClean="0"/>
              <a:t>Anandkumar</a:t>
            </a:r>
            <a:r>
              <a:rPr lang="en-US" b="0" dirty="0" smtClean="0"/>
              <a:t>, V. Tan, F. Huang, and A.S. </a:t>
            </a:r>
            <a:r>
              <a:rPr lang="en-US" b="0" dirty="0" err="1" smtClean="0"/>
              <a:t>Willsky</a:t>
            </a:r>
            <a:r>
              <a:rPr lang="en-US" b="0" dirty="0" smtClean="0"/>
              <a:t>. High-dimensional Gaussian graphical model selection: walk </a:t>
            </a:r>
            <a:r>
              <a:rPr lang="en-US" b="0" dirty="0" err="1" smtClean="0"/>
              <a:t>summability</a:t>
            </a:r>
            <a:r>
              <a:rPr lang="en-US" b="0" dirty="0" smtClean="0"/>
              <a:t> and local separation criterion. Journal of Machine Learning, June 2012. accepted.</a:t>
            </a:r>
          </a:p>
          <a:p>
            <a:pPr eaLnBrk="1" hangingPunct="1">
              <a:buFont typeface="Tahoma" charset="0"/>
              <a:buAutoNum type="arabicPeriod"/>
            </a:pPr>
            <a:r>
              <a:rPr lang="en-US" b="0" dirty="0" smtClean="0"/>
              <a:t>A. Teixeira, G. Dan, H. Sandberg, and K H. Johansson. A Cyber Security Study of a SCADA Energy Management System: Stealthy Deception Attacks on the State Estimator. In IFAC World Congress, September 2011.</a:t>
            </a:r>
          </a:p>
          <a:p>
            <a:pPr eaLnBrk="1" hangingPunct="1">
              <a:buFont typeface="Tahoma" charset="0"/>
              <a:buAutoNum type="arabicPeriod"/>
            </a:pPr>
            <a:r>
              <a:rPr lang="en-US" b="0" dirty="0" smtClean="0"/>
              <a:t>C. E. Murillo-</a:t>
            </a:r>
            <a:r>
              <a:rPr lang="en-US" b="0" dirty="0" err="1" smtClean="0"/>
              <a:t>Snchez</a:t>
            </a:r>
            <a:r>
              <a:rPr lang="en-US" b="0" dirty="0" smtClean="0"/>
              <a:t> R. D. Zimmerman and R. J. Thomas. MATPOWER steady-state operations, planning and analysis tools for power systems research and education. Power Systems, IEEE Transactions on,26(1):12–19, Feb. 2011</a:t>
            </a:r>
          </a:p>
          <a:p>
            <a:pPr eaLnBrk="1" hangingPunct="1">
              <a:buFont typeface="Tahoma" charset="0"/>
              <a:buAutoNum type="arabicPeriod"/>
            </a:pPr>
            <a:endParaRPr lang="en-US" dirty="0" smtClean="0"/>
          </a:p>
        </p:txBody>
      </p:sp>
      <p:sp>
        <p:nvSpPr>
          <p:cNvPr id="4" name="TextBox 3"/>
          <p:cNvSpPr txBox="1"/>
          <p:nvPr/>
        </p:nvSpPr>
        <p:spPr>
          <a:xfrm>
            <a:off x="8610600" y="6324600"/>
            <a:ext cx="441146" cy="369332"/>
          </a:xfrm>
          <a:prstGeom prst="rect">
            <a:avLst/>
          </a:prstGeom>
          <a:noFill/>
        </p:spPr>
        <p:txBody>
          <a:bodyPr wrap="none" rtlCol="0">
            <a:spAutoFit/>
          </a:bodyPr>
          <a:lstStyle/>
          <a:p>
            <a:r>
              <a:rPr lang="en-US" dirty="0" smtClean="0">
                <a:solidFill>
                  <a:srgbClr val="990000"/>
                </a:solidFill>
              </a:rPr>
              <a:t>27</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Traditional Grid</a:t>
            </a:r>
          </a:p>
        </p:txBody>
      </p:sp>
      <p:sp>
        <p:nvSpPr>
          <p:cNvPr id="5123" name="Content Placeholder 2"/>
          <p:cNvSpPr>
            <a:spLocks noGrp="1"/>
          </p:cNvSpPr>
          <p:nvPr>
            <p:ph idx="1"/>
          </p:nvPr>
        </p:nvSpPr>
        <p:spPr/>
        <p:txBody>
          <a:bodyPr/>
          <a:lstStyle/>
          <a:p>
            <a:pPr eaLnBrk="1" hangingPunct="1">
              <a:spcAft>
                <a:spcPts val="438"/>
              </a:spcAft>
            </a:pPr>
            <a:r>
              <a:rPr lang="en-US" b="0" dirty="0" smtClean="0"/>
              <a:t>Traditional Grid</a:t>
            </a:r>
          </a:p>
          <a:p>
            <a:pPr lvl="1" eaLnBrk="1" hangingPunct="1">
              <a:spcAft>
                <a:spcPts val="438"/>
              </a:spcAft>
            </a:pPr>
            <a:r>
              <a:rPr lang="en-US" b="0" dirty="0" smtClean="0"/>
              <a:t>electricity generation, electricity transmission, electricity distribution, and voltage/frequency stability control </a:t>
            </a:r>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smtClean="0"/>
          </a:p>
          <a:p>
            <a:pPr lvl="1" eaLnBrk="1" hangingPunct="1">
              <a:spcAft>
                <a:spcPts val="438"/>
              </a:spcAft>
            </a:pPr>
            <a:r>
              <a:rPr lang="en-US" b="0" dirty="0" smtClean="0"/>
              <a:t>Colocation of generation and distribution</a:t>
            </a:r>
          </a:p>
        </p:txBody>
      </p:sp>
      <p:pic>
        <p:nvPicPr>
          <p:cNvPr id="5124" name="Picture 4"/>
          <p:cNvPicPr>
            <a:picLocks noChangeAspect="1" noChangeArrowheads="1"/>
          </p:cNvPicPr>
          <p:nvPr/>
        </p:nvPicPr>
        <p:blipFill>
          <a:blip r:embed="rId2" cstate="print">
            <a:lum contrast="20000"/>
          </a:blip>
          <a:stretch>
            <a:fillRect/>
          </a:stretch>
        </p:blipFill>
        <p:spPr bwMode="auto">
          <a:xfrm>
            <a:off x="1981200" y="2133600"/>
            <a:ext cx="4648200" cy="3324225"/>
          </a:xfrm>
          <a:prstGeom prst="rect">
            <a:avLst/>
          </a:prstGeom>
          <a:noFill/>
          <a:ln>
            <a:noFill/>
          </a:ln>
        </p:spPr>
      </p:pic>
      <p:sp>
        <p:nvSpPr>
          <p:cNvPr id="5" name="TextBox 4"/>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3</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a:off x="3971925" y="1447800"/>
            <a:ext cx="4562475" cy="4162425"/>
          </a:xfrm>
          <a:prstGeom prst="rect">
            <a:avLst/>
          </a:prstGeom>
          <a:noFill/>
          <a:ln w="9525">
            <a:noFill/>
            <a:miter lim="800000"/>
            <a:headEnd/>
            <a:tailEnd/>
          </a:ln>
        </p:spPr>
      </p:pic>
      <p:sp>
        <p:nvSpPr>
          <p:cNvPr id="5122" name="Title 1"/>
          <p:cNvSpPr>
            <a:spLocks noGrp="1"/>
          </p:cNvSpPr>
          <p:nvPr>
            <p:ph type="title"/>
          </p:nvPr>
        </p:nvSpPr>
        <p:spPr/>
        <p:txBody>
          <a:bodyPr/>
          <a:lstStyle/>
          <a:p>
            <a:pPr eaLnBrk="1" hangingPunct="1"/>
            <a:r>
              <a:rPr lang="en-US" dirty="0" smtClean="0"/>
              <a:t>“Smart” Grid</a:t>
            </a:r>
          </a:p>
        </p:txBody>
      </p:sp>
      <p:sp>
        <p:nvSpPr>
          <p:cNvPr id="5123" name="Content Placeholder 2"/>
          <p:cNvSpPr>
            <a:spLocks noGrp="1"/>
          </p:cNvSpPr>
          <p:nvPr>
            <p:ph idx="1"/>
          </p:nvPr>
        </p:nvSpPr>
        <p:spPr>
          <a:xfrm>
            <a:off x="228600" y="914400"/>
            <a:ext cx="8686800" cy="5594866"/>
          </a:xfrm>
        </p:spPr>
        <p:txBody>
          <a:bodyPr/>
          <a:lstStyle/>
          <a:p>
            <a:pPr eaLnBrk="1" hangingPunct="1">
              <a:spcAft>
                <a:spcPts val="438"/>
              </a:spcAft>
            </a:pPr>
            <a:r>
              <a:rPr lang="en-US" b="0" dirty="0" smtClean="0"/>
              <a:t>New Grid</a:t>
            </a:r>
          </a:p>
          <a:p>
            <a:pPr lvl="1" eaLnBrk="1" hangingPunct="1">
              <a:spcAft>
                <a:spcPts val="438"/>
              </a:spcAft>
            </a:pPr>
            <a:r>
              <a:rPr lang="en-US" b="0" dirty="0" smtClean="0"/>
              <a:t>a large-scale generation-transmission-distribution </a:t>
            </a:r>
            <a:r>
              <a:rPr lang="en-US" b="0" dirty="0" smtClean="0">
                <a:solidFill>
                  <a:srgbClr val="C00000"/>
                </a:solidFill>
              </a:rPr>
              <a:t>NETWORK</a:t>
            </a:r>
          </a:p>
          <a:p>
            <a:pPr lvl="1" eaLnBrk="1" hangingPunct="1">
              <a:spcAft>
                <a:spcPts val="438"/>
              </a:spcAft>
            </a:pPr>
            <a:r>
              <a:rPr lang="en-US" b="0" dirty="0" smtClean="0"/>
              <a:t>Management and Control</a:t>
            </a:r>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lvl="1" eaLnBrk="1" hangingPunct="1">
              <a:spcAft>
                <a:spcPts val="438"/>
              </a:spcAft>
            </a:pPr>
            <a:endParaRPr lang="en-US" b="0" dirty="0"/>
          </a:p>
          <a:p>
            <a:pPr lvl="1" eaLnBrk="1" hangingPunct="1">
              <a:spcAft>
                <a:spcPts val="438"/>
              </a:spcAft>
            </a:pPr>
            <a:endParaRPr lang="en-US" b="0" dirty="0" smtClean="0"/>
          </a:p>
          <a:p>
            <a:pPr marL="457200" lvl="1" indent="0" eaLnBrk="1" hangingPunct="1">
              <a:spcAft>
                <a:spcPts val="438"/>
              </a:spcAft>
              <a:buNone/>
            </a:pPr>
            <a:endParaRPr lang="en-US" b="0" dirty="0" smtClean="0"/>
          </a:p>
          <a:p>
            <a:pPr lvl="1" eaLnBrk="1" hangingPunct="1">
              <a:spcAft>
                <a:spcPts val="438"/>
              </a:spcAft>
            </a:pPr>
            <a:r>
              <a:rPr lang="en-US" b="0" dirty="0" smtClean="0"/>
              <a:t>Large scale power flow across the grid to allow consumers to purchase electricity at cheaper prices</a:t>
            </a:r>
          </a:p>
        </p:txBody>
      </p:sp>
      <p:sp>
        <p:nvSpPr>
          <p:cNvPr id="7" name="TextBox 6"/>
          <p:cNvSpPr txBox="1"/>
          <p:nvPr/>
        </p:nvSpPr>
        <p:spPr>
          <a:xfrm>
            <a:off x="1319986" y="3124200"/>
            <a:ext cx="3304110" cy="523220"/>
          </a:xfrm>
          <a:prstGeom prst="rect">
            <a:avLst/>
          </a:prstGeom>
          <a:noFill/>
        </p:spPr>
        <p:txBody>
          <a:bodyPr wrap="none" rtlCol="0">
            <a:spAutoFit/>
          </a:bodyPr>
          <a:lstStyle/>
          <a:p>
            <a:r>
              <a:rPr lang="en-US" sz="2800" dirty="0" smtClean="0"/>
              <a:t>Overall architecture</a:t>
            </a:r>
            <a:endParaRPr lang="en-US" sz="2800" dirty="0"/>
          </a:p>
        </p:txBody>
      </p:sp>
      <p:sp>
        <p:nvSpPr>
          <p:cNvPr id="8" name="TextBox 7"/>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4</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Detection</a:t>
            </a:r>
            <a:endParaRPr lang="en-US" dirty="0"/>
          </a:p>
        </p:txBody>
      </p:sp>
      <p:sp>
        <p:nvSpPr>
          <p:cNvPr id="3" name="Content Placeholder 2"/>
          <p:cNvSpPr>
            <a:spLocks noGrp="1"/>
          </p:cNvSpPr>
          <p:nvPr>
            <p:ph idx="1"/>
          </p:nvPr>
        </p:nvSpPr>
        <p:spPr/>
        <p:txBody>
          <a:bodyPr/>
          <a:lstStyle/>
          <a:p>
            <a:pPr>
              <a:lnSpc>
                <a:spcPct val="150000"/>
              </a:lnSpc>
              <a:spcAft>
                <a:spcPts val="438"/>
              </a:spcAft>
            </a:pPr>
            <a:r>
              <a:rPr lang="en-US" b="0" dirty="0" smtClean="0"/>
              <a:t>Today's power systems</a:t>
            </a:r>
          </a:p>
          <a:p>
            <a:pPr lvl="1">
              <a:lnSpc>
                <a:spcPct val="150000"/>
              </a:lnSpc>
              <a:spcAft>
                <a:spcPts val="438"/>
              </a:spcAft>
            </a:pPr>
            <a:r>
              <a:rPr lang="en-US" b="0" dirty="0" smtClean="0"/>
              <a:t> not adequately equipped with fault diagnosis mechanisms against various attacks </a:t>
            </a:r>
          </a:p>
          <a:p>
            <a:pPr>
              <a:lnSpc>
                <a:spcPct val="150000"/>
              </a:lnSpc>
              <a:spcAft>
                <a:spcPts val="438"/>
              </a:spcAft>
            </a:pPr>
            <a:r>
              <a:rPr lang="en-US" b="0" dirty="0" smtClean="0"/>
              <a:t>Fast and accurate uncovering of possibly malicious events</a:t>
            </a:r>
          </a:p>
          <a:p>
            <a:pPr lvl="1">
              <a:lnSpc>
                <a:spcPct val="150000"/>
              </a:lnSpc>
              <a:spcAft>
                <a:spcPts val="438"/>
              </a:spcAft>
            </a:pPr>
            <a:r>
              <a:rPr lang="en-US" b="0" dirty="0" smtClean="0"/>
              <a:t>preventing faults that may lead to blackouts </a:t>
            </a:r>
          </a:p>
          <a:p>
            <a:pPr lvl="1">
              <a:lnSpc>
                <a:spcPct val="150000"/>
              </a:lnSpc>
              <a:spcAft>
                <a:spcPts val="438"/>
              </a:spcAft>
            </a:pPr>
            <a:r>
              <a:rPr lang="en-US" b="0" dirty="0" smtClean="0"/>
              <a:t>routine monitoring and control tasks of the smart grid, including state estimation and optimal power flow </a:t>
            </a:r>
          </a:p>
          <a:p>
            <a:pPr>
              <a:lnSpc>
                <a:spcPct val="150000"/>
              </a:lnSpc>
              <a:spcAft>
                <a:spcPts val="438"/>
              </a:spcAft>
            </a:pPr>
            <a:r>
              <a:rPr lang="en-US" b="0" dirty="0" smtClean="0"/>
              <a:t>Fault localization in nation’s grid</a:t>
            </a:r>
          </a:p>
          <a:p>
            <a:pPr lvl="1">
              <a:lnSpc>
                <a:spcPct val="150000"/>
              </a:lnSpc>
              <a:spcAft>
                <a:spcPts val="438"/>
              </a:spcAft>
            </a:pPr>
            <a:r>
              <a:rPr lang="en-US" b="0" dirty="0" smtClean="0"/>
              <a:t>challenging</a:t>
            </a:r>
          </a:p>
          <a:p>
            <a:pPr lvl="2">
              <a:lnSpc>
                <a:spcPct val="150000"/>
              </a:lnSpc>
              <a:spcAft>
                <a:spcPts val="438"/>
              </a:spcAft>
            </a:pPr>
            <a:r>
              <a:rPr lang="en-US" b="0" dirty="0" smtClean="0"/>
              <a:t>due to the massive scale and inherent complexity</a:t>
            </a:r>
          </a:p>
          <a:p>
            <a:endParaRPr lang="en-US" dirty="0"/>
          </a:p>
        </p:txBody>
      </p:sp>
      <p:sp>
        <p:nvSpPr>
          <p:cNvPr id="4" name="TextBox 3"/>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5</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err="1" smtClean="0"/>
              <a:t>Phasor</a:t>
            </a:r>
            <a:r>
              <a:rPr lang="en-US" dirty="0" smtClean="0"/>
              <a:t> Measurement Units (PMU’s)</a:t>
            </a:r>
          </a:p>
        </p:txBody>
      </p:sp>
      <p:sp>
        <p:nvSpPr>
          <p:cNvPr id="6147" name="Content Placeholder 2"/>
          <p:cNvSpPr>
            <a:spLocks noGrp="1"/>
          </p:cNvSpPr>
          <p:nvPr>
            <p:ph idx="1"/>
          </p:nvPr>
        </p:nvSpPr>
        <p:spPr/>
        <p:txBody>
          <a:bodyPr/>
          <a:lstStyle/>
          <a:p>
            <a:pPr eaLnBrk="1" hangingPunct="1">
              <a:lnSpc>
                <a:spcPct val="150000"/>
              </a:lnSpc>
            </a:pPr>
            <a:r>
              <a:rPr lang="en-US" b="0" dirty="0" smtClean="0"/>
              <a:t>Synchronous PMU's with GPS time stamp</a:t>
            </a:r>
          </a:p>
          <a:p>
            <a:pPr lvl="1" eaLnBrk="1" hangingPunct="1">
              <a:lnSpc>
                <a:spcPct val="150000"/>
              </a:lnSpc>
            </a:pPr>
            <a:r>
              <a:rPr lang="en-US" b="0" dirty="0" smtClean="0"/>
              <a:t>being massively deployed across the grid </a:t>
            </a:r>
          </a:p>
          <a:p>
            <a:pPr lvl="1" eaLnBrk="1" hangingPunct="1">
              <a:lnSpc>
                <a:spcPct val="150000"/>
              </a:lnSpc>
            </a:pPr>
            <a:r>
              <a:rPr lang="en-US" b="0" dirty="0" smtClean="0"/>
              <a:t>considered the most reliable sensing information to monitor the state of “health" of the grid</a:t>
            </a:r>
          </a:p>
          <a:p>
            <a:pPr eaLnBrk="1" hangingPunct="1">
              <a:lnSpc>
                <a:spcPct val="150000"/>
              </a:lnSpc>
            </a:pPr>
            <a:r>
              <a:rPr lang="en-US" b="0" dirty="0" smtClean="0"/>
              <a:t>Recently Suggested Applications:</a:t>
            </a:r>
          </a:p>
          <a:p>
            <a:pPr lvl="1" eaLnBrk="1" hangingPunct="1">
              <a:lnSpc>
                <a:spcPct val="150000"/>
              </a:lnSpc>
            </a:pPr>
            <a:r>
              <a:rPr lang="en-US" b="0" dirty="0" smtClean="0"/>
              <a:t>Voltage security to avoid voltage collapse by using synchronized PMU measurements  and decision tree</a:t>
            </a:r>
          </a:p>
          <a:p>
            <a:pPr lvl="1" eaLnBrk="1" hangingPunct="1">
              <a:lnSpc>
                <a:spcPct val="150000"/>
              </a:lnSpc>
            </a:pPr>
            <a:r>
              <a:rPr lang="en-US" b="0" dirty="0" smtClean="0"/>
              <a:t>Fault detection through apparent changes in the bus </a:t>
            </a:r>
            <a:r>
              <a:rPr lang="en-US" b="0" dirty="0" err="1" smtClean="0"/>
              <a:t>susceptance</a:t>
            </a:r>
            <a:r>
              <a:rPr lang="en-US" b="0" dirty="0" smtClean="0"/>
              <a:t> parameters using PMU phase angles and generalized likelihood ratio</a:t>
            </a:r>
          </a:p>
          <a:p>
            <a:pPr lvl="1" eaLnBrk="1" hangingPunct="1">
              <a:lnSpc>
                <a:spcPct val="150000"/>
              </a:lnSpc>
            </a:pPr>
            <a:r>
              <a:rPr lang="en-US" b="0" dirty="0" smtClean="0"/>
              <a:t>Detecting line outages using PMU angle measurements and Lasso, to avoid cascading events</a:t>
            </a:r>
          </a:p>
          <a:p>
            <a:pPr lvl="1" eaLnBrk="1" hangingPunct="1">
              <a:lnSpc>
                <a:spcPct val="150000"/>
              </a:lnSpc>
            </a:pPr>
            <a:r>
              <a:rPr lang="en-US" b="0" dirty="0" smtClean="0"/>
              <a:t>And so many more!</a:t>
            </a:r>
          </a:p>
          <a:p>
            <a:pPr eaLnBrk="1" hangingPunct="1"/>
            <a:endParaRPr lang="en-US" dirty="0" smtClean="0"/>
          </a:p>
        </p:txBody>
      </p:sp>
      <p:sp>
        <p:nvSpPr>
          <p:cNvPr id="4" name="TextBox 3"/>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6</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False Data Injection Attack</a:t>
            </a:r>
          </a:p>
        </p:txBody>
      </p:sp>
      <p:sp>
        <p:nvSpPr>
          <p:cNvPr id="7171" name="Content Placeholder 2"/>
          <p:cNvSpPr>
            <a:spLocks noGrp="1"/>
          </p:cNvSpPr>
          <p:nvPr>
            <p:ph idx="1"/>
          </p:nvPr>
        </p:nvSpPr>
        <p:spPr/>
        <p:txBody>
          <a:bodyPr/>
          <a:lstStyle/>
          <a:p>
            <a:pPr eaLnBrk="1" hangingPunct="1"/>
            <a:r>
              <a:rPr lang="en-US" b="0" dirty="0" smtClean="0"/>
              <a:t>False Data Injection attack refers to PMU data being manipulated before reaching the aggregator.</a:t>
            </a:r>
          </a:p>
          <a:p>
            <a:pPr eaLnBrk="1" hangingPunct="1"/>
            <a:r>
              <a:rPr lang="en-US" b="0" dirty="0" smtClean="0"/>
              <a:t>All of the suggested applications fail in case of False Data Injection attack.</a:t>
            </a:r>
          </a:p>
          <a:p>
            <a:pPr eaLnBrk="1" hangingPunct="1"/>
            <a:r>
              <a:rPr lang="en-US" b="0" dirty="0" smtClean="0"/>
              <a:t>PMU’s are being massively deployed for “Smart” Grid control and monitoring.</a:t>
            </a:r>
          </a:p>
          <a:p>
            <a:pPr eaLnBrk="1" hangingPunct="1"/>
            <a:endParaRPr lang="en-US" b="0" dirty="0" smtClean="0"/>
          </a:p>
          <a:p>
            <a:pPr eaLnBrk="1" hangingPunct="1">
              <a:buFontTx/>
              <a:buNone/>
            </a:pPr>
            <a:r>
              <a:rPr lang="en-US" b="0" dirty="0" smtClean="0"/>
              <a:t>                 </a:t>
            </a:r>
          </a:p>
          <a:p>
            <a:pPr eaLnBrk="1" hangingPunct="1">
              <a:buFontTx/>
              <a:buNone/>
            </a:pPr>
            <a:r>
              <a:rPr lang="en-US" b="0" dirty="0" smtClean="0"/>
              <a:t>	                   It is crucial to have a mechanism to guarantee reliability 		                   of PMU data.</a:t>
            </a:r>
          </a:p>
          <a:p>
            <a:pPr eaLnBrk="1" hangingPunct="1"/>
            <a:endParaRPr lang="en-US" b="0" dirty="0" smtClean="0"/>
          </a:p>
          <a:p>
            <a:pPr eaLnBrk="1" hangingPunct="1"/>
            <a:endParaRPr lang="en-US" b="0" dirty="0" smtClean="0"/>
          </a:p>
          <a:p>
            <a:pPr eaLnBrk="1" hangingPunct="1"/>
            <a:r>
              <a:rPr lang="en-US" b="0" dirty="0" smtClean="0"/>
              <a:t>We will consider the most recent false data injection attack that is capable of deluding the state estimator. Prior to us, no remedy was suggested for it.</a:t>
            </a:r>
          </a:p>
        </p:txBody>
      </p:sp>
      <p:sp>
        <p:nvSpPr>
          <p:cNvPr id="4" name="Right Arrow 3"/>
          <p:cNvSpPr/>
          <p:nvPr/>
        </p:nvSpPr>
        <p:spPr>
          <a:xfrm>
            <a:off x="762000" y="28194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7</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False Data Injection Attack</a:t>
            </a:r>
          </a:p>
        </p:txBody>
      </p:sp>
      <p:sp>
        <p:nvSpPr>
          <p:cNvPr id="7171" name="Content Placeholder 2"/>
          <p:cNvSpPr>
            <a:spLocks noGrp="1"/>
          </p:cNvSpPr>
          <p:nvPr>
            <p:ph idx="1"/>
          </p:nvPr>
        </p:nvSpPr>
        <p:spPr/>
        <p:txBody>
          <a:bodyPr/>
          <a:lstStyle/>
          <a:p>
            <a:pPr eaLnBrk="1" hangingPunct="1"/>
            <a:r>
              <a:rPr lang="en-US" b="0" dirty="0" smtClean="0"/>
              <a:t>False Data Injection attack refers to PMU data being manipulated before reaching the aggregator.</a:t>
            </a:r>
          </a:p>
          <a:p>
            <a:pPr eaLnBrk="1" hangingPunct="1"/>
            <a:r>
              <a:rPr lang="en-US" b="0" dirty="0" smtClean="0"/>
              <a:t>All of the suggested applications fail in case of False Data Injection attack.</a:t>
            </a:r>
          </a:p>
          <a:p>
            <a:pPr eaLnBrk="1" hangingPunct="1"/>
            <a:r>
              <a:rPr lang="en-US" b="0" dirty="0" smtClean="0"/>
              <a:t>PMU’s are being massively deployed for </a:t>
            </a:r>
            <a:r>
              <a:rPr lang="en-US" b="0" dirty="0" smtClean="0">
                <a:solidFill>
                  <a:schemeClr val="bg1"/>
                </a:solidFill>
              </a:rPr>
              <a:t>“</a:t>
            </a:r>
            <a:r>
              <a:rPr lang="en-US" b="0" dirty="0" smtClean="0"/>
              <a:t>Smart</a:t>
            </a:r>
            <a:r>
              <a:rPr lang="en-US" b="0" dirty="0" smtClean="0">
                <a:solidFill>
                  <a:schemeClr val="bg1"/>
                </a:solidFill>
              </a:rPr>
              <a:t>”</a:t>
            </a:r>
            <a:r>
              <a:rPr lang="en-US" b="0" dirty="0" smtClean="0"/>
              <a:t> Grid </a:t>
            </a:r>
            <a:r>
              <a:rPr lang="en-US" b="0" dirty="0" smtClean="0">
                <a:solidFill>
                  <a:srgbClr val="C00000"/>
                </a:solidFill>
              </a:rPr>
              <a:t>control</a:t>
            </a:r>
            <a:r>
              <a:rPr lang="en-US" b="0" dirty="0" smtClean="0"/>
              <a:t> and monitoring.</a:t>
            </a:r>
          </a:p>
          <a:p>
            <a:pPr eaLnBrk="1" hangingPunct="1"/>
            <a:endParaRPr lang="en-US" b="0" dirty="0" smtClean="0"/>
          </a:p>
          <a:p>
            <a:pPr eaLnBrk="1" hangingPunct="1">
              <a:buFontTx/>
              <a:buNone/>
            </a:pPr>
            <a:r>
              <a:rPr lang="en-US" b="0" dirty="0" smtClean="0"/>
              <a:t>                 </a:t>
            </a:r>
          </a:p>
          <a:p>
            <a:pPr eaLnBrk="1" hangingPunct="1">
              <a:buFontTx/>
              <a:buNone/>
            </a:pPr>
            <a:r>
              <a:rPr lang="en-US" b="0" dirty="0" smtClean="0"/>
              <a:t>	                   It is crucial to have a mechanism to guarantee reliability 		                   of PMU data.</a:t>
            </a:r>
          </a:p>
          <a:p>
            <a:pPr eaLnBrk="1" hangingPunct="1"/>
            <a:endParaRPr lang="en-US" b="0" dirty="0" smtClean="0"/>
          </a:p>
          <a:p>
            <a:pPr eaLnBrk="1" hangingPunct="1"/>
            <a:endParaRPr lang="en-US" b="0" dirty="0" smtClean="0"/>
          </a:p>
          <a:p>
            <a:pPr eaLnBrk="1" hangingPunct="1"/>
            <a:r>
              <a:rPr lang="en-US" b="0" dirty="0" smtClean="0"/>
              <a:t>We will consider the most recent false data injection attack that is capable of deluding the state estimator. Prior to us, no remedy was suggested for it.</a:t>
            </a:r>
          </a:p>
        </p:txBody>
      </p:sp>
      <p:sp>
        <p:nvSpPr>
          <p:cNvPr id="4" name="Right Arrow 3"/>
          <p:cNvSpPr/>
          <p:nvPr/>
        </p:nvSpPr>
        <p:spPr>
          <a:xfrm>
            <a:off x="762000" y="28194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7</a:t>
            </a:r>
            <a:endParaRPr lang="en-US" dirty="0">
              <a:solidFill>
                <a:srgbClr val="99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810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PMU Network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mc="http://schemas.openxmlformats.org/markup-compatibility/2006" xmlns:mv="urn:schemas-microsoft-com:mac:vml" xmlns:a14="http://schemas.microsoft.com/office/drawing/2010/main" xmlns="" val="0"/>
              </a:ext>
            </a:extLst>
          </a:blip>
          <a:stretch>
            <a:fillRect/>
          </a:stretch>
        </p:blipFill>
        <p:spPr>
          <a:xfrm>
            <a:off x="1463634" y="1066800"/>
            <a:ext cx="6479409" cy="5638800"/>
          </a:xfrm>
        </p:spPr>
      </p:pic>
      <p:sp>
        <p:nvSpPr>
          <p:cNvPr id="5" name="TextBox 4"/>
          <p:cNvSpPr txBox="1"/>
          <p:nvPr/>
        </p:nvSpPr>
        <p:spPr>
          <a:xfrm>
            <a:off x="8610600" y="6324600"/>
            <a:ext cx="312906" cy="369332"/>
          </a:xfrm>
          <a:prstGeom prst="rect">
            <a:avLst/>
          </a:prstGeom>
          <a:noFill/>
        </p:spPr>
        <p:txBody>
          <a:bodyPr wrap="none" rtlCol="0">
            <a:spAutoFit/>
          </a:bodyPr>
          <a:lstStyle/>
          <a:p>
            <a:r>
              <a:rPr lang="en-US" dirty="0" smtClean="0">
                <a:solidFill>
                  <a:srgbClr val="990000"/>
                </a:solidFill>
              </a:rPr>
              <a:t>8</a:t>
            </a:r>
            <a:endParaRPr lang="en-US" dirty="0">
              <a:solidFill>
                <a:srgbClr val="99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095289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weden">
  <a:themeElements>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xs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x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x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x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x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x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x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x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x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x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x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x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x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sweden</Template>
  <TotalTime>1660</TotalTime>
  <Words>1804</Words>
  <Application>Microsoft Office PowerPoint</Application>
  <PresentationFormat>On-screen Show (4:3)</PresentationFormat>
  <Paragraphs>249</Paragraphs>
  <Slides>28</Slides>
  <Notes>1</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sweden</vt:lpstr>
      <vt:lpstr>Image</vt:lpstr>
      <vt:lpstr>Equation</vt:lpstr>
      <vt:lpstr>Microsoft Equation</vt:lpstr>
      <vt:lpstr>On the Conditional Mutual Information in Gaussian-Markov Structured Grids</vt:lpstr>
      <vt:lpstr>Agenda</vt:lpstr>
      <vt:lpstr>Traditional Grid</vt:lpstr>
      <vt:lpstr>“Smart” Grid</vt:lpstr>
      <vt:lpstr>Fault Detection</vt:lpstr>
      <vt:lpstr>Phasor Measurement Units (PMU’s)</vt:lpstr>
      <vt:lpstr>False Data Injection Attack</vt:lpstr>
      <vt:lpstr>False Data Injection Attack</vt:lpstr>
      <vt:lpstr>PMU Network</vt:lpstr>
      <vt:lpstr>Gaussian Markov Random Field</vt:lpstr>
      <vt:lpstr>Gaussian Markov Random Field: Separator</vt:lpstr>
      <vt:lpstr>DC Power Flow Equations</vt:lpstr>
      <vt:lpstr>PMU angle measurements as GMRF</vt:lpstr>
      <vt:lpstr>Infinite Chain-Structured Network</vt:lpstr>
      <vt:lpstr>Euclidean Lattice structured network</vt:lpstr>
      <vt:lpstr>Model Selection</vt:lpstr>
      <vt:lpstr>Conditional Covariance Test (CCT)</vt:lpstr>
      <vt:lpstr>Neighboring Relationship</vt:lpstr>
      <vt:lpstr>Stealthy Deception False Data Injection Attack</vt:lpstr>
      <vt:lpstr>False Data Injection Attack</vt:lpstr>
      <vt:lpstr>Attack Detection</vt:lpstr>
      <vt:lpstr>Simulation</vt:lpstr>
      <vt:lpstr>Simulation (cont.)</vt:lpstr>
      <vt:lpstr>Attack Simulation</vt:lpstr>
      <vt:lpstr>Attack Simulation</vt:lpstr>
      <vt:lpstr> Attack Simulation</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Conditional Mutual Information in Gaussian-Markov Structured Grids</dc:title>
  <dc:creator>Honey</dc:creator>
  <cp:lastModifiedBy>Edmond Jonckheere</cp:lastModifiedBy>
  <cp:revision>131</cp:revision>
  <dcterms:created xsi:type="dcterms:W3CDTF">2012-10-17T05:40:23Z</dcterms:created>
  <dcterms:modified xsi:type="dcterms:W3CDTF">2012-10-17T06:02:18Z</dcterms:modified>
</cp:coreProperties>
</file>