
<file path=[Content_Types].xml><?xml version="1.0" encoding="utf-8"?>
<Types xmlns="http://schemas.openxmlformats.org/package/2006/content-types">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tags/tag8.xml" ContentType="application/vnd.openxmlformats-officedocument.presentationml.tags+xml"/>
  <Override PartName="/ppt/slides/slide36.xml" ContentType="application/vnd.openxmlformats-officedocument.presentationml.slide+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tags/tag49.xml" ContentType="application/vnd.openxmlformats-officedocument.presentationml.tags+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tags/tag38.xml" ContentType="application/vnd.openxmlformats-officedocument.presentationml.tags+xml"/>
  <Override PartName="/ppt/tableStyles.xml" ContentType="application/vnd.openxmlformats-officedocument.presentationml.tableStyles+xml"/>
  <Override PartName="/ppt/tags/tag16.xml" ContentType="application/vnd.openxmlformats-officedocument.presentationml.tags+xml"/>
  <Override PartName="/ppt/tags/tag27.xml" ContentType="application/vnd.openxmlformats-officedocument.presentationml.tags+xml"/>
  <Override PartName="/ppt/tags/tag63.xml" ContentType="application/vnd.openxmlformats-officedocument.presentationml.tags+xml"/>
  <Override PartName="/ppt/tags/tag74.xml" ContentType="application/vnd.openxmlformats-officedocument.presentationml.tags+xml"/>
  <Override PartName="/ppt/notesSlides/notesSlide12.xml" ContentType="application/vnd.openxmlformats-officedocument.presentationml.notesSlide+xml"/>
  <Override PartName="/ppt/tags/tag34.xml" ContentType="application/vnd.openxmlformats-officedocument.presentationml.tags+xml"/>
  <Override PartName="/ppt/tags/tag52.xml" ContentType="application/vnd.openxmlformats-officedocument.presentationml.tags+xml"/>
  <Override PartName="/ppt/notesSlides/notesSlide30.xml" ContentType="application/vnd.openxmlformats-officedocument.presentationml.notesSlide+xml"/>
  <Override PartName="/ppt/notesSlides/notesSlide7.xml" ContentType="application/vnd.openxmlformats-officedocument.presentationml.notesSlide+xml"/>
  <Override PartName="/ppt/tags/tag12.xml" ContentType="application/vnd.openxmlformats-officedocument.presentationml.tags+xml"/>
  <Override PartName="/ppt/tags/tag23.xml" ContentType="application/vnd.openxmlformats-officedocument.presentationml.tags+xml"/>
  <Override PartName="/ppt/tags/tag41.xml" ContentType="application/vnd.openxmlformats-officedocument.presentationml.tags+xml"/>
  <Override PartName="/ppt/tags/tag70.xml" ContentType="application/vnd.openxmlformats-officedocument.presentationml.tags+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tags/tag9.xml" ContentType="application/vnd.openxmlformats-officedocument.presentationml.tags+xml"/>
  <Override PartName="/ppt/tags/tag30.xml" ContentType="application/vnd.openxmlformats-officedocument.presentationml.tag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3.xml" ContentType="application/vnd.openxmlformats-officedocument.presentationml.notesSlide+xml"/>
  <Default Extension="bin" ContentType="application/vnd.openxmlformats-officedocument.oleObject"/>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tags/tag5.xml" ContentType="application/vnd.openxmlformats-officedocument.presentationml.tags+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Default Extension="emf" ContentType="image/x-emf"/>
  <Override PartName="/ppt/notesSlides/notesSlide17.xml" ContentType="application/vnd.openxmlformats-officedocument.presentationml.notesSlide+xml"/>
  <Override PartName="/ppt/tags/tag39.xml" ContentType="application/vnd.openxmlformats-officedocument.presentationml.tags+xml"/>
  <Override PartName="/ppt/tags/tag68.xml" ContentType="application/vnd.openxmlformats-officedocument.presentationml.tags+xml"/>
  <Override PartName="/ppt/notesSlides/notesSlide28.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tags/tag1.xml" ContentType="application/vnd.openxmlformats-officedocument.presentationml.tags+xml"/>
  <Override PartName="/ppt/slideLayouts/slideLayout14.xml" ContentType="application/vnd.openxmlformats-officedocument.presentationml.slideLayout+xml"/>
  <Override PartName="/ppt/tags/tag28.xml" ContentType="application/vnd.openxmlformats-officedocument.presentationml.tags+xml"/>
  <Override PartName="/ppt/tags/tag57.xml" ContentType="application/vnd.openxmlformats-officedocument.presentationml.tags+xml"/>
  <Override PartName="/ppt/notesSlides/notesSlide24.xml" ContentType="application/vnd.openxmlformats-officedocument.presentationml.notesSlide+xml"/>
  <Override PartName="/ppt/notesSlides/notesSlide3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tags/tag17.xml" ContentType="application/vnd.openxmlformats-officedocument.presentationml.tags+xml"/>
  <Override PartName="/ppt/notesSlides/notesSlide13.xml" ContentType="application/vnd.openxmlformats-officedocument.presentationml.notesSlide+xml"/>
  <Override PartName="/ppt/tags/tag35.xml" ContentType="application/vnd.openxmlformats-officedocument.presentationml.tags+xml"/>
  <Override PartName="/ppt/tags/tag46.xml" ContentType="application/vnd.openxmlformats-officedocument.presentationml.tags+xml"/>
  <Override PartName="/ppt/tags/tag64.xml" ContentType="application/vnd.openxmlformats-officedocument.presentationml.tags+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tags/tag24.xml" ContentType="application/vnd.openxmlformats-officedocument.presentationml.tags+xml"/>
  <Override PartName="/ppt/tags/tag53.xml" ContentType="application/vnd.openxmlformats-officedocument.presentationml.tags+xml"/>
  <Override PartName="/ppt/notesSlides/notesSlide20.xml" ContentType="application/vnd.openxmlformats-officedocument.presentationml.notesSlide+xml"/>
  <Override PartName="/ppt/tags/tag71.xml" ContentType="application/vnd.openxmlformats-officedocument.presentationml.tags+xml"/>
  <Override PartName="/ppt/notesSlides/notesSlide31.xml" ContentType="application/vnd.openxmlformats-officedocument.presentationml.notesSlide+xml"/>
  <Default Extension="vml" ContentType="application/vnd.openxmlformats-officedocument.vmlDrawing"/>
  <Override PartName="/ppt/tags/tag13.xml" ContentType="application/vnd.openxmlformats-officedocument.presentationml.tags+xml"/>
  <Override PartName="/ppt/tags/tag31.xml" ContentType="application/vnd.openxmlformats-officedocument.presentationml.tags+xml"/>
  <Override PartName="/ppt/tags/tag42.xml" ContentType="application/vnd.openxmlformats-officedocument.presentationml.tags+xml"/>
  <Override PartName="/ppt/tags/tag60.xml" ContentType="application/vnd.openxmlformats-officedocument.presentationml.tags+xml"/>
  <Override PartName="/ppt/slides/slide49.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ppt/tags/tag20.xml" ContentType="application/vnd.openxmlformats-officedocument.presentationml.tags+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tags/tag6.xml" ContentType="application/vnd.openxmlformats-officedocument.presentationml.tags+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tags/tag2.xml" ContentType="application/vnd.openxmlformats-officedocument.presentationml.tags+xml"/>
  <Default Extension="wmf" ContentType="image/x-wmf"/>
  <Override PartName="/ppt/notesSlides/notesSlide18.xml" ContentType="application/vnd.openxmlformats-officedocument.presentationml.notesSlide+xml"/>
  <Override PartName="/ppt/tags/tag58.xml" ContentType="application/vnd.openxmlformats-officedocument.presentationml.tags+xml"/>
  <Override PartName="/ppt/tags/tag69.xml" ContentType="application/vnd.openxmlformats-officedocument.presentationml.tags+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tags/tag29.xml" ContentType="application/vnd.openxmlformats-officedocument.presentationml.tags+xml"/>
  <Override PartName="/ppt/tags/tag47.xml" ContentType="application/vnd.openxmlformats-officedocument.presentationml.tags+xml"/>
  <Override PartName="/ppt/notesSlides/notesSlide25.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tags/tag18.xml" ContentType="application/vnd.openxmlformats-officedocument.presentationml.tags+xml"/>
  <Override PartName="/ppt/notesSlides/notesSlide14.xml" ContentType="application/vnd.openxmlformats-officedocument.presentationml.notesSlide+xml"/>
  <Override PartName="/ppt/tags/tag36.xml" ContentType="application/vnd.openxmlformats-officedocument.presentationml.tags+xml"/>
  <Override PartName="/ppt/tags/tag54.xml" ContentType="application/vnd.openxmlformats-officedocument.presentationml.tags+xml"/>
  <Override PartName="/ppt/tags/tag65.xml" ContentType="application/vnd.openxmlformats-officedocument.presentationml.tags+xml"/>
  <Override PartName="/ppt/notesSlides/notesSlide32.xml" ContentType="application/vnd.openxmlformats-officedocument.presentationml.notesSlide+xml"/>
  <Override PartName="/ppt/notesSlides/notesSlide9.xml" ContentType="application/vnd.openxmlformats-officedocument.presentationml.notesSlide+xml"/>
  <Override PartName="/ppt/tags/tag14.xml" ContentType="application/vnd.openxmlformats-officedocument.presentationml.tags+xml"/>
  <Override PartName="/ppt/tags/tag25.xml" ContentType="application/vnd.openxmlformats-officedocument.presentationml.tags+xml"/>
  <Override PartName="/ppt/tags/tag43.xml" ContentType="application/vnd.openxmlformats-officedocument.presentationml.tags+xml"/>
  <Override PartName="/ppt/notesSlides/notesSlide21.xml" ContentType="application/vnd.openxmlformats-officedocument.presentationml.notesSlide+xml"/>
  <Override PartName="/ppt/tags/tag61.xml" ContentType="application/vnd.openxmlformats-officedocument.presentationml.tags+xml"/>
  <Override PartName="/ppt/tags/tag72.xml" ContentType="application/vnd.openxmlformats-officedocument.presentationml.tags+xml"/>
  <Override PartName="/ppt/notesSlides/notesSlide10.xml" ContentType="application/vnd.openxmlformats-officedocument.presentationml.notesSlide+xml"/>
  <Override PartName="/ppt/tags/tag32.xml" ContentType="application/vnd.openxmlformats-officedocument.presentationml.tags+xml"/>
  <Override PartName="/ppt/tags/tag50.xml" ContentType="application/vnd.openxmlformats-officedocument.presentationml.tags+xml"/>
  <Override PartName="/ppt/slides/slide7.xml" ContentType="application/vnd.openxmlformats-officedocument.presentationml.slide+xml"/>
  <Override PartName="/ppt/slides/slide68.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tags/tag10.xml" ContentType="application/vnd.openxmlformats-officedocument.presentationml.tags+xml"/>
  <Override PartName="/ppt/tags/tag21.xml" ContentType="application/vnd.openxmlformats-officedocument.presentationml.tags+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notesSlides/notesSlide1.xml" ContentType="application/vnd.openxmlformats-officedocument.presentationml.notesSlide+xml"/>
  <Override PartName="/ppt/tags/tag7.xml" ContentType="application/vnd.openxmlformats-officedocument.presentationml.tags+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Default Extension="jpeg" ContentType="image/jpeg"/>
  <Override PartName="/ppt/tags/tag3.xml" ContentType="application/vnd.openxmlformats-officedocument.presentationml.tags+xml"/>
  <Override PartName="/ppt/tags/tag59.xml" ContentType="application/vnd.openxmlformats-officedocument.presentationml.tags+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tags/tag19.xml" ContentType="application/vnd.openxmlformats-officedocument.presentationml.tags+xml"/>
  <Override PartName="/ppt/notesSlides/notesSlide15.xml" ContentType="application/vnd.openxmlformats-officedocument.presentationml.notesSlide+xml"/>
  <Override PartName="/ppt/tags/tag37.xml" ContentType="application/vnd.openxmlformats-officedocument.presentationml.tags+xml"/>
  <Override PartName="/ppt/tags/tag48.xml" ContentType="application/vnd.openxmlformats-officedocument.presentationml.tags+xml"/>
  <Override PartName="/ppt/tags/tag66.xml" ContentType="application/vnd.openxmlformats-officedocument.presentationml.tags+xml"/>
  <Override PartName="/ppt/notesSlides/notesSlide26.xml" ContentType="application/vnd.openxmlformats-officedocument.presentationml.notesSlide+xml"/>
  <Override PartName="/ppt/slides/slide20.xml" ContentType="application/vnd.openxmlformats-officedocument.presentationml.slide+xml"/>
  <Override PartName="/ppt/slideLayouts/slideLayout12.xml" ContentType="application/vnd.openxmlformats-officedocument.presentationml.slideLayout+xml"/>
  <Override PartName="/ppt/tags/tag26.xml" ContentType="application/vnd.openxmlformats-officedocument.presentationml.tags+xml"/>
  <Override PartName="/ppt/tags/tag55.xml" ContentType="application/vnd.openxmlformats-officedocument.presentationml.tags+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tags/tag73.xml" ContentType="application/vnd.openxmlformats-officedocument.presentationml.tags+xml"/>
  <Override PartName="/ppt/tags/tag15.xml" ContentType="application/vnd.openxmlformats-officedocument.presentationml.tags+xml"/>
  <Override PartName="/ppt/notesSlides/notesSlide11.xml" ContentType="application/vnd.openxmlformats-officedocument.presentationml.notesSlide+xml"/>
  <Override PartName="/ppt/tags/tag33.xml" ContentType="application/vnd.openxmlformats-officedocument.presentationml.tags+xml"/>
  <Override PartName="/ppt/tags/tag44.xml" ContentType="application/vnd.openxmlformats-officedocument.presentationml.tags+xml"/>
  <Override PartName="/ppt/tags/tag62.xml" ContentType="application/vnd.openxmlformats-officedocument.presentationml.tags+xml"/>
  <Override PartName="/ppt/notesSlides/notesSlide6.xml" ContentType="application/vnd.openxmlformats-officedocument.presentationml.notesSlide+xml"/>
  <Override PartName="/ppt/tags/tag22.xml" ContentType="application/vnd.openxmlformats-officedocument.presentationml.tags+xml"/>
  <Override PartName="/ppt/tags/tag40.xml" ContentType="application/vnd.openxmlformats-officedocument.presentationml.tags+xml"/>
  <Override PartName="/ppt/tags/tag51.xml" ContentType="application/vnd.openxmlformats-officedocument.presentationml.tags+xml"/>
  <Override PartName="/ppt/slides/slide8.xml" ContentType="application/vnd.openxmlformats-officedocument.presentationml.slide+xml"/>
  <Override PartName="/ppt/slides/slide69.xml" ContentType="application/vnd.openxmlformats-officedocument.presentationml.slide+xml"/>
  <Override PartName="/ppt/tags/tag11.xml" ContentType="application/vnd.openxmlformats-officedocument.presentationml.tags+xml"/>
  <Override PartName="/ppt/slides/slide29.xml" ContentType="application/vnd.openxmlformats-officedocument.presentationml.slide+xml"/>
  <Override PartName="/ppt/slides/slide76.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tags/tag4.xml" ContentType="application/vnd.openxmlformats-officedocument.presentationml.tags+xml"/>
  <Override PartName="/ppt/slides/slide43.xml" ContentType="application/vnd.openxmlformats-officedocument.presentationml.slide+xml"/>
  <Override PartName="/ppt/theme/theme1.xml" ContentType="application/vnd.openxmlformats-officedocument.theme+xml"/>
  <Override PartName="/ppt/slides/slide32.xml" ContentType="application/vnd.openxmlformats-officedocument.presentationml.slide+xml"/>
  <Default Extension="fntdata" ContentType="application/x-fontdata"/>
  <Override PartName="/ppt/tags/tag56.xml" ContentType="application/vnd.openxmlformats-officedocument.presentationml.tags+xml"/>
  <Override PartName="/ppt/tags/tag67.xml" ContentType="application/vnd.openxmlformats-officedocument.presentationml.tags+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gs/tag45.xml" ContentType="application/vnd.openxmlformats-officedocument.presentationml.tags+xml"/>
  <Override PartName="/ppt/notesSlides/notesSlide23.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78"/>
  </p:notesMasterIdLst>
  <p:handoutMasterIdLst>
    <p:handoutMasterId r:id="rId79"/>
  </p:handoutMasterIdLst>
  <p:sldIdLst>
    <p:sldId id="581" r:id="rId2"/>
    <p:sldId id="831" r:id="rId3"/>
    <p:sldId id="832" r:id="rId4"/>
    <p:sldId id="782" r:id="rId5"/>
    <p:sldId id="783" r:id="rId6"/>
    <p:sldId id="784" r:id="rId7"/>
    <p:sldId id="836" r:id="rId8"/>
    <p:sldId id="797" r:id="rId9"/>
    <p:sldId id="796" r:id="rId10"/>
    <p:sldId id="738" r:id="rId11"/>
    <p:sldId id="819" r:id="rId12"/>
    <p:sldId id="818" r:id="rId13"/>
    <p:sldId id="760" r:id="rId14"/>
    <p:sldId id="799" r:id="rId15"/>
    <p:sldId id="800" r:id="rId16"/>
    <p:sldId id="801" r:id="rId17"/>
    <p:sldId id="802" r:id="rId18"/>
    <p:sldId id="803" r:id="rId19"/>
    <p:sldId id="804" r:id="rId20"/>
    <p:sldId id="805" r:id="rId21"/>
    <p:sldId id="781" r:id="rId22"/>
    <p:sldId id="810" r:id="rId23"/>
    <p:sldId id="811" r:id="rId24"/>
    <p:sldId id="812" r:id="rId25"/>
    <p:sldId id="762" r:id="rId26"/>
    <p:sldId id="768" r:id="rId27"/>
    <p:sldId id="816" r:id="rId28"/>
    <p:sldId id="817" r:id="rId29"/>
    <p:sldId id="772" r:id="rId30"/>
    <p:sldId id="756" r:id="rId31"/>
    <p:sldId id="795" r:id="rId32"/>
    <p:sldId id="789" r:id="rId33"/>
    <p:sldId id="820" r:id="rId34"/>
    <p:sldId id="821" r:id="rId35"/>
    <p:sldId id="794" r:id="rId36"/>
    <p:sldId id="791" r:id="rId37"/>
    <p:sldId id="792" r:id="rId38"/>
    <p:sldId id="793" r:id="rId39"/>
    <p:sldId id="809" r:id="rId40"/>
    <p:sldId id="823" r:id="rId41"/>
    <p:sldId id="824" r:id="rId42"/>
    <p:sldId id="830" r:id="rId43"/>
    <p:sldId id="833" r:id="rId44"/>
    <p:sldId id="834" r:id="rId45"/>
    <p:sldId id="835" r:id="rId46"/>
    <p:sldId id="461" r:id="rId47"/>
    <p:sldId id="825" r:id="rId48"/>
    <p:sldId id="826" r:id="rId49"/>
    <p:sldId id="827" r:id="rId50"/>
    <p:sldId id="828" r:id="rId51"/>
    <p:sldId id="829" r:id="rId52"/>
    <p:sldId id="790" r:id="rId53"/>
    <p:sldId id="813" r:id="rId54"/>
    <p:sldId id="814" r:id="rId55"/>
    <p:sldId id="815" r:id="rId56"/>
    <p:sldId id="742" r:id="rId57"/>
    <p:sldId id="743" r:id="rId58"/>
    <p:sldId id="744" r:id="rId59"/>
    <p:sldId id="745" r:id="rId60"/>
    <p:sldId id="746" r:id="rId61"/>
    <p:sldId id="747" r:id="rId62"/>
    <p:sldId id="748" r:id="rId63"/>
    <p:sldId id="749" r:id="rId64"/>
    <p:sldId id="750" r:id="rId65"/>
    <p:sldId id="785" r:id="rId66"/>
    <p:sldId id="786" r:id="rId67"/>
    <p:sldId id="787" r:id="rId68"/>
    <p:sldId id="788" r:id="rId69"/>
    <p:sldId id="754" r:id="rId70"/>
    <p:sldId id="755" r:id="rId71"/>
    <p:sldId id="774" r:id="rId72"/>
    <p:sldId id="775" r:id="rId73"/>
    <p:sldId id="776" r:id="rId74"/>
    <p:sldId id="751" r:id="rId75"/>
    <p:sldId id="752" r:id="rId76"/>
    <p:sldId id="753" r:id="rId77"/>
  </p:sldIdLst>
  <p:sldSz cx="9144000" cy="6858000" type="screen4x3"/>
  <p:notesSz cx="6992938" cy="9278938"/>
  <p:embeddedFontLst>
    <p:embeddedFont>
      <p:font typeface="cmmi7" pitchFamily="34" charset="0"/>
      <p:regular r:id="rId80"/>
    </p:embeddedFont>
    <p:embeddedFont>
      <p:font typeface="cmr7" pitchFamily="34" charset="0"/>
      <p:regular r:id="rId81"/>
    </p:embeddedFont>
    <p:embeddedFont>
      <p:font typeface="cmr10" pitchFamily="34" charset="0"/>
      <p:regular r:id="rId82"/>
    </p:embeddedFont>
    <p:embeddedFont>
      <p:font typeface="cmmi10" pitchFamily="34" charset="0"/>
      <p:regular r:id="rId83"/>
    </p:embeddedFont>
    <p:embeddedFont>
      <p:font typeface="cmmi5" pitchFamily="34" charset="0"/>
      <p:regular r:id="rId84"/>
    </p:embeddedFont>
    <p:embeddedFont>
      <p:font typeface="cmsy10orig" pitchFamily="34" charset="0"/>
      <p:regular r:id="rId85"/>
    </p:embeddedFont>
    <p:embeddedFont>
      <p:font typeface="cmex10" pitchFamily="34" charset="0"/>
      <p:regular r:id="rId86"/>
    </p:embeddedFont>
    <p:embeddedFont>
      <p:font typeface="cmsy7" pitchFamily="34" charset="0"/>
      <p:regular r:id="rId87"/>
    </p:embeddedFont>
    <p:embeddedFont>
      <p:font typeface="cmmi8" pitchFamily="34" charset="0"/>
      <p:regular r:id="rId88"/>
    </p:embeddedFont>
    <p:embeddedFont>
      <p:font typeface="lcmss8" pitchFamily="34" charset="0"/>
      <p:regular r:id="rId89"/>
    </p:embeddedFont>
    <p:embeddedFont>
      <p:font typeface="Verdana" pitchFamily="34" charset="0"/>
      <p:regular r:id="rId90"/>
      <p:bold r:id="rId91"/>
      <p:italic r:id="rId92"/>
      <p:boldItalic r:id="rId93"/>
    </p:embeddedFont>
    <p:embeddedFont>
      <p:font typeface="Arial Unicode MS" pitchFamily="34" charset="-128"/>
      <p:regular r:id="rId94"/>
    </p:embeddedFont>
    <p:embeddedFont>
      <p:font typeface="Calibri" pitchFamily="34" charset="0"/>
      <p:regular r:id="rId95"/>
      <p:bold r:id="rId96"/>
      <p:italic r:id="rId97"/>
      <p:boldItalic r:id="rId98"/>
    </p:embeddedFont>
  </p:embeddedFontLst>
  <p:custDataLst>
    <p:tags r:id="rId99"/>
  </p:custDataLst>
  <p:defaultTextStyle>
    <a:defPPr>
      <a:defRPr lang="en-US"/>
    </a:defPPr>
    <a:lvl1pPr algn="ctr" rtl="0" fontAlgn="base">
      <a:spcBef>
        <a:spcPct val="0"/>
      </a:spcBef>
      <a:spcAft>
        <a:spcPct val="0"/>
      </a:spcAft>
      <a:defRPr b="1" kern="1200">
        <a:solidFill>
          <a:schemeClr val="tx1"/>
        </a:solidFill>
        <a:latin typeface="Arial" pitchFamily="34" charset="0"/>
        <a:ea typeface="+mn-ea"/>
        <a:cs typeface="+mn-cs"/>
      </a:defRPr>
    </a:lvl1pPr>
    <a:lvl2pPr marL="457200" algn="ctr" rtl="0" fontAlgn="base">
      <a:spcBef>
        <a:spcPct val="0"/>
      </a:spcBef>
      <a:spcAft>
        <a:spcPct val="0"/>
      </a:spcAft>
      <a:defRPr b="1" kern="1200">
        <a:solidFill>
          <a:schemeClr val="tx1"/>
        </a:solidFill>
        <a:latin typeface="Arial" pitchFamily="34" charset="0"/>
        <a:ea typeface="+mn-ea"/>
        <a:cs typeface="+mn-cs"/>
      </a:defRPr>
    </a:lvl2pPr>
    <a:lvl3pPr marL="914400" algn="ctr" rtl="0" fontAlgn="base">
      <a:spcBef>
        <a:spcPct val="0"/>
      </a:spcBef>
      <a:spcAft>
        <a:spcPct val="0"/>
      </a:spcAft>
      <a:defRPr b="1" kern="1200">
        <a:solidFill>
          <a:schemeClr val="tx1"/>
        </a:solidFill>
        <a:latin typeface="Arial" pitchFamily="34" charset="0"/>
        <a:ea typeface="+mn-ea"/>
        <a:cs typeface="+mn-cs"/>
      </a:defRPr>
    </a:lvl3pPr>
    <a:lvl4pPr marL="1371600" algn="ctr" rtl="0" fontAlgn="base">
      <a:spcBef>
        <a:spcPct val="0"/>
      </a:spcBef>
      <a:spcAft>
        <a:spcPct val="0"/>
      </a:spcAft>
      <a:defRPr b="1" kern="1200">
        <a:solidFill>
          <a:schemeClr val="tx1"/>
        </a:solidFill>
        <a:latin typeface="Arial" pitchFamily="34" charset="0"/>
        <a:ea typeface="+mn-ea"/>
        <a:cs typeface="+mn-cs"/>
      </a:defRPr>
    </a:lvl4pPr>
    <a:lvl5pPr marL="1828800" algn="ctr" rtl="0" fontAlgn="base">
      <a:spcBef>
        <a:spcPct val="0"/>
      </a:spcBef>
      <a:spcAft>
        <a:spcPct val="0"/>
      </a:spcAft>
      <a:defRPr b="1" kern="1200">
        <a:solidFill>
          <a:schemeClr val="tx1"/>
        </a:solidFill>
        <a:latin typeface="Arial" pitchFamily="34" charset="0"/>
        <a:ea typeface="+mn-ea"/>
        <a:cs typeface="+mn-cs"/>
      </a:defRPr>
    </a:lvl5pPr>
    <a:lvl6pPr marL="2286000" algn="l" defTabSz="914400" rtl="0" eaLnBrk="1" latinLnBrk="0" hangingPunct="1">
      <a:defRPr b="1" kern="1200">
        <a:solidFill>
          <a:schemeClr val="tx1"/>
        </a:solidFill>
        <a:latin typeface="Arial" pitchFamily="34" charset="0"/>
        <a:ea typeface="+mn-ea"/>
        <a:cs typeface="+mn-cs"/>
      </a:defRPr>
    </a:lvl6pPr>
    <a:lvl7pPr marL="2743200" algn="l" defTabSz="914400" rtl="0" eaLnBrk="1" latinLnBrk="0" hangingPunct="1">
      <a:defRPr b="1" kern="1200">
        <a:solidFill>
          <a:schemeClr val="tx1"/>
        </a:solidFill>
        <a:latin typeface="Arial" pitchFamily="34" charset="0"/>
        <a:ea typeface="+mn-ea"/>
        <a:cs typeface="+mn-cs"/>
      </a:defRPr>
    </a:lvl7pPr>
    <a:lvl8pPr marL="3200400" algn="l" defTabSz="914400" rtl="0" eaLnBrk="1" latinLnBrk="0" hangingPunct="1">
      <a:defRPr b="1" kern="1200">
        <a:solidFill>
          <a:schemeClr val="tx1"/>
        </a:solidFill>
        <a:latin typeface="Arial" pitchFamily="34" charset="0"/>
        <a:ea typeface="+mn-ea"/>
        <a:cs typeface="+mn-cs"/>
      </a:defRPr>
    </a:lvl8pPr>
    <a:lvl9pPr marL="3657600" algn="l" defTabSz="914400" rtl="0" eaLnBrk="1" latinLnBrk="0" hangingPunct="1">
      <a:defRPr b="1" kern="1200">
        <a:solidFill>
          <a:schemeClr val="tx1"/>
        </a:solidFill>
        <a:latin typeface="Arial"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webPr encoding="windows-1252"/>
  <p:clrMru>
    <a:srgbClr val="669900"/>
    <a:srgbClr val="CC0066"/>
    <a:srgbClr val="0066FF"/>
    <a:srgbClr val="00CC00"/>
    <a:srgbClr val="2B2B81"/>
    <a:srgbClr val="DC0000"/>
    <a:srgbClr val="0F072B"/>
    <a:srgbClr val="99CCFF"/>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7778" autoAdjust="0"/>
    <p:restoredTop sz="71157" autoAdjust="0"/>
  </p:normalViewPr>
  <p:slideViewPr>
    <p:cSldViewPr snapToGrid="0">
      <p:cViewPr varScale="1">
        <p:scale>
          <a:sx n="63" d="100"/>
          <a:sy n="63" d="100"/>
        </p:scale>
        <p:origin x="-834" y="-108"/>
      </p:cViewPr>
      <p:guideLst>
        <p:guide orient="horz" pos="4115"/>
        <p:guide pos="2292"/>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3900"/>
    </p:cViewPr>
  </p:sorterViewPr>
  <p:gridSpacing cx="78028800" cy="780288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font" Target="fonts/font5.fntdata"/><Relationship Id="rId89" Type="http://schemas.openxmlformats.org/officeDocument/2006/relationships/font" Target="fonts/font10.fntdata"/><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font" Target="fonts/font13.fntdata"/><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handoutMaster" Target="handoutMasters/handoutMaster1.xml"/><Relationship Id="rId87" Type="http://schemas.openxmlformats.org/officeDocument/2006/relationships/font" Target="fonts/font8.fntdata"/><Relationship Id="rId102"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font" Target="fonts/font3.fntdata"/><Relationship Id="rId90" Type="http://schemas.openxmlformats.org/officeDocument/2006/relationships/font" Target="fonts/font11.fntdata"/><Relationship Id="rId95" Type="http://schemas.openxmlformats.org/officeDocument/2006/relationships/font" Target="fonts/font16.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font" Target="fonts/font1.fntdata"/><Relationship Id="rId85" Type="http://schemas.openxmlformats.org/officeDocument/2006/relationships/font" Target="fonts/font6.fntdata"/><Relationship Id="rId93" Type="http://schemas.openxmlformats.org/officeDocument/2006/relationships/font" Target="fonts/font14.fntdata"/><Relationship Id="rId98" Type="http://schemas.openxmlformats.org/officeDocument/2006/relationships/font" Target="fonts/font19.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font" Target="fonts/font4.fntdata"/><Relationship Id="rId88" Type="http://schemas.openxmlformats.org/officeDocument/2006/relationships/font" Target="fonts/font9.fntdata"/><Relationship Id="rId91" Type="http://schemas.openxmlformats.org/officeDocument/2006/relationships/font" Target="fonts/font12.fntdata"/><Relationship Id="rId96" Type="http://schemas.openxmlformats.org/officeDocument/2006/relationships/font" Target="fonts/font17.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notesMaster" Target="notesMasters/notesMaster1.xml"/><Relationship Id="rId81" Type="http://schemas.openxmlformats.org/officeDocument/2006/relationships/font" Target="fonts/font2.fntdata"/><Relationship Id="rId86" Type="http://schemas.openxmlformats.org/officeDocument/2006/relationships/font" Target="fonts/font7.fntdata"/><Relationship Id="rId94" Type="http://schemas.openxmlformats.org/officeDocument/2006/relationships/font" Target="fonts/font15.fntdata"/><Relationship Id="rId99" Type="http://schemas.openxmlformats.org/officeDocument/2006/relationships/tags" Target="tags/tag1.xml"/><Relationship Id="rId10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font" Target="fonts/font18.fntdata"/></Relationships>
</file>

<file path=ppt/drawings/_rels/vmlDrawing1.vml.rels><?xml version="1.0" encoding="UTF-8" standalone="yes"?>
<Relationships xmlns="http://schemas.openxmlformats.org/package/2006/relationships"><Relationship Id="rId3" Type="http://schemas.openxmlformats.org/officeDocument/2006/relationships/image" Target="../media/image88.wmf"/><Relationship Id="rId2" Type="http://schemas.openxmlformats.org/officeDocument/2006/relationships/image" Target="../media/image87.wmf"/><Relationship Id="rId1" Type="http://schemas.openxmlformats.org/officeDocument/2006/relationships/image" Target="../media/image86.wmf"/><Relationship Id="rId6" Type="http://schemas.openxmlformats.org/officeDocument/2006/relationships/image" Target="../media/image91.wmf"/><Relationship Id="rId5" Type="http://schemas.openxmlformats.org/officeDocument/2006/relationships/image" Target="../media/image90.wmf"/><Relationship Id="rId4" Type="http://schemas.openxmlformats.org/officeDocument/2006/relationships/image" Target="../media/image89.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95.wmf"/><Relationship Id="rId2" Type="http://schemas.openxmlformats.org/officeDocument/2006/relationships/image" Target="../media/image94.wmf"/><Relationship Id="rId1" Type="http://schemas.openxmlformats.org/officeDocument/2006/relationships/image" Target="../media/image93.w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88.wmf"/><Relationship Id="rId2" Type="http://schemas.openxmlformats.org/officeDocument/2006/relationships/image" Target="../media/image87.wmf"/><Relationship Id="rId1" Type="http://schemas.openxmlformats.org/officeDocument/2006/relationships/image" Target="../media/image86.wmf"/><Relationship Id="rId6" Type="http://schemas.openxmlformats.org/officeDocument/2006/relationships/image" Target="../media/image96.wmf"/><Relationship Id="rId5" Type="http://schemas.openxmlformats.org/officeDocument/2006/relationships/image" Target="../media/image90.wmf"/><Relationship Id="rId4" Type="http://schemas.openxmlformats.org/officeDocument/2006/relationships/image" Target="../media/image89.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95.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9938" name="Rectangle 2"/>
          <p:cNvSpPr>
            <a:spLocks noGrp="1" noChangeArrowheads="1"/>
          </p:cNvSpPr>
          <p:nvPr>
            <p:ph type="hdr" sz="quarter"/>
          </p:nvPr>
        </p:nvSpPr>
        <p:spPr bwMode="auto">
          <a:xfrm>
            <a:off x="0" y="0"/>
            <a:ext cx="3030538" cy="463550"/>
          </a:xfrm>
          <a:prstGeom prst="rect">
            <a:avLst/>
          </a:prstGeom>
          <a:noFill/>
          <a:ln w="9525">
            <a:noFill/>
            <a:miter lim="800000"/>
            <a:headEnd/>
            <a:tailEnd/>
          </a:ln>
          <a:effectLst/>
        </p:spPr>
        <p:txBody>
          <a:bodyPr vert="horz" wrap="square" lIns="92976" tIns="46488" rIns="92976" bIns="46488" numCol="1" anchor="t" anchorCtr="0" compatLnSpc="1">
            <a:prstTxWarp prst="textNoShape">
              <a:avLst/>
            </a:prstTxWarp>
          </a:bodyPr>
          <a:lstStyle>
            <a:lvl1pPr algn="l" defTabSz="930275">
              <a:defRPr sz="1200" b="0">
                <a:latin typeface="Times New Roman" pitchFamily="18" charset="0"/>
              </a:defRPr>
            </a:lvl1pPr>
          </a:lstStyle>
          <a:p>
            <a:pPr>
              <a:defRPr/>
            </a:pPr>
            <a:endParaRPr lang="en-US"/>
          </a:p>
        </p:txBody>
      </p:sp>
      <p:sp>
        <p:nvSpPr>
          <p:cNvPr id="39939" name="Rectangle 3"/>
          <p:cNvSpPr>
            <a:spLocks noGrp="1" noChangeArrowheads="1"/>
          </p:cNvSpPr>
          <p:nvPr>
            <p:ph type="dt" sz="quarter" idx="1"/>
          </p:nvPr>
        </p:nvSpPr>
        <p:spPr bwMode="auto">
          <a:xfrm>
            <a:off x="3962400" y="0"/>
            <a:ext cx="3030538" cy="463550"/>
          </a:xfrm>
          <a:prstGeom prst="rect">
            <a:avLst/>
          </a:prstGeom>
          <a:noFill/>
          <a:ln w="9525">
            <a:noFill/>
            <a:miter lim="800000"/>
            <a:headEnd/>
            <a:tailEnd/>
          </a:ln>
          <a:effectLst/>
        </p:spPr>
        <p:txBody>
          <a:bodyPr vert="horz" wrap="square" lIns="92976" tIns="46488" rIns="92976" bIns="46488" numCol="1" anchor="t" anchorCtr="0" compatLnSpc="1">
            <a:prstTxWarp prst="textNoShape">
              <a:avLst/>
            </a:prstTxWarp>
          </a:bodyPr>
          <a:lstStyle>
            <a:lvl1pPr algn="r" defTabSz="930275">
              <a:defRPr sz="1200" b="0">
                <a:latin typeface="Times New Roman" pitchFamily="18" charset="0"/>
              </a:defRPr>
            </a:lvl1pPr>
          </a:lstStyle>
          <a:p>
            <a:pPr>
              <a:defRPr/>
            </a:pPr>
            <a:endParaRPr lang="en-US"/>
          </a:p>
        </p:txBody>
      </p:sp>
      <p:sp>
        <p:nvSpPr>
          <p:cNvPr id="39940" name="Rectangle 4"/>
          <p:cNvSpPr>
            <a:spLocks noGrp="1" noChangeArrowheads="1"/>
          </p:cNvSpPr>
          <p:nvPr>
            <p:ph type="ftr" sz="quarter" idx="2"/>
          </p:nvPr>
        </p:nvSpPr>
        <p:spPr bwMode="auto">
          <a:xfrm>
            <a:off x="0" y="8815388"/>
            <a:ext cx="3030538" cy="463550"/>
          </a:xfrm>
          <a:prstGeom prst="rect">
            <a:avLst/>
          </a:prstGeom>
          <a:noFill/>
          <a:ln w="9525">
            <a:noFill/>
            <a:miter lim="800000"/>
            <a:headEnd/>
            <a:tailEnd/>
          </a:ln>
          <a:effectLst/>
        </p:spPr>
        <p:txBody>
          <a:bodyPr vert="horz" wrap="square" lIns="92976" tIns="46488" rIns="92976" bIns="46488" numCol="1" anchor="b" anchorCtr="0" compatLnSpc="1">
            <a:prstTxWarp prst="textNoShape">
              <a:avLst/>
            </a:prstTxWarp>
          </a:bodyPr>
          <a:lstStyle>
            <a:lvl1pPr algn="l" defTabSz="930275">
              <a:defRPr sz="1200" b="0">
                <a:latin typeface="Times New Roman" pitchFamily="18" charset="0"/>
              </a:defRPr>
            </a:lvl1pPr>
          </a:lstStyle>
          <a:p>
            <a:pPr>
              <a:defRPr/>
            </a:pPr>
            <a:endParaRPr lang="en-US"/>
          </a:p>
        </p:txBody>
      </p:sp>
      <p:sp>
        <p:nvSpPr>
          <p:cNvPr id="39941" name="Rectangle 5"/>
          <p:cNvSpPr>
            <a:spLocks noGrp="1" noChangeArrowheads="1"/>
          </p:cNvSpPr>
          <p:nvPr>
            <p:ph type="sldNum" sz="quarter" idx="3"/>
          </p:nvPr>
        </p:nvSpPr>
        <p:spPr bwMode="auto">
          <a:xfrm>
            <a:off x="3962400" y="8815388"/>
            <a:ext cx="3030538" cy="463550"/>
          </a:xfrm>
          <a:prstGeom prst="rect">
            <a:avLst/>
          </a:prstGeom>
          <a:noFill/>
          <a:ln w="9525">
            <a:noFill/>
            <a:miter lim="800000"/>
            <a:headEnd/>
            <a:tailEnd/>
          </a:ln>
          <a:effectLst/>
        </p:spPr>
        <p:txBody>
          <a:bodyPr vert="horz" wrap="square" lIns="92976" tIns="46488" rIns="92976" bIns="46488" numCol="1" anchor="b" anchorCtr="0" compatLnSpc="1">
            <a:prstTxWarp prst="textNoShape">
              <a:avLst/>
            </a:prstTxWarp>
          </a:bodyPr>
          <a:lstStyle>
            <a:lvl1pPr algn="r" defTabSz="930275">
              <a:defRPr sz="1200" b="0">
                <a:latin typeface="Times New Roman" pitchFamily="18" charset="0"/>
              </a:defRPr>
            </a:lvl1pPr>
          </a:lstStyle>
          <a:p>
            <a:pPr>
              <a:defRPr/>
            </a:pPr>
            <a:fld id="{64DB3506-E6E9-4C36-8062-B44A8D6F03E2}" type="slidenum">
              <a:rPr lang="en-US"/>
              <a:pPr>
                <a:defRPr/>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0642" name="Rectangle 2"/>
          <p:cNvSpPr>
            <a:spLocks noGrp="1" noChangeArrowheads="1"/>
          </p:cNvSpPr>
          <p:nvPr>
            <p:ph type="hdr" sz="quarter"/>
          </p:nvPr>
        </p:nvSpPr>
        <p:spPr bwMode="auto">
          <a:xfrm>
            <a:off x="0" y="0"/>
            <a:ext cx="3048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200" b="0"/>
            </a:lvl1pPr>
          </a:lstStyle>
          <a:p>
            <a:pPr>
              <a:defRPr/>
            </a:pPr>
            <a:endParaRPr lang="en-US"/>
          </a:p>
        </p:txBody>
      </p:sp>
      <p:sp>
        <p:nvSpPr>
          <p:cNvPr id="240643" name="Rectangle 3"/>
          <p:cNvSpPr>
            <a:spLocks noGrp="1" noChangeArrowheads="1"/>
          </p:cNvSpPr>
          <p:nvPr>
            <p:ph type="dt" idx="1"/>
          </p:nvPr>
        </p:nvSpPr>
        <p:spPr bwMode="auto">
          <a:xfrm>
            <a:off x="3962400" y="0"/>
            <a:ext cx="3048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b="0"/>
            </a:lvl1pPr>
          </a:lstStyle>
          <a:p>
            <a:pPr>
              <a:defRPr/>
            </a:pPr>
            <a:endParaRPr lang="en-US"/>
          </a:p>
        </p:txBody>
      </p:sp>
      <p:sp>
        <p:nvSpPr>
          <p:cNvPr id="74756" name="Rectangle 4"/>
          <p:cNvSpPr>
            <a:spLocks noGrp="1" noRot="1" noChangeAspect="1" noChangeArrowheads="1" noTextEdit="1"/>
          </p:cNvSpPr>
          <p:nvPr>
            <p:ph type="sldImg" idx="2"/>
          </p:nvPr>
        </p:nvSpPr>
        <p:spPr bwMode="auto">
          <a:xfrm>
            <a:off x="1130300" y="685800"/>
            <a:ext cx="4673600" cy="3505200"/>
          </a:xfrm>
          <a:prstGeom prst="rect">
            <a:avLst/>
          </a:prstGeom>
          <a:noFill/>
          <a:ln w="9525">
            <a:solidFill>
              <a:srgbClr val="000000"/>
            </a:solidFill>
            <a:miter lim="800000"/>
            <a:headEnd/>
            <a:tailEnd/>
          </a:ln>
        </p:spPr>
      </p:sp>
      <p:sp>
        <p:nvSpPr>
          <p:cNvPr id="240645" name="Rectangle 5"/>
          <p:cNvSpPr>
            <a:spLocks noGrp="1" noChangeArrowheads="1"/>
          </p:cNvSpPr>
          <p:nvPr>
            <p:ph type="body" sz="quarter" idx="3"/>
          </p:nvPr>
        </p:nvSpPr>
        <p:spPr bwMode="auto">
          <a:xfrm>
            <a:off x="914400" y="4419600"/>
            <a:ext cx="5181600" cy="419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240646" name="Rectangle 6"/>
          <p:cNvSpPr>
            <a:spLocks noGrp="1" noChangeArrowheads="1"/>
          </p:cNvSpPr>
          <p:nvPr>
            <p:ph type="ftr" sz="quarter" idx="4"/>
          </p:nvPr>
        </p:nvSpPr>
        <p:spPr bwMode="auto">
          <a:xfrm>
            <a:off x="0" y="8839200"/>
            <a:ext cx="3048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200" b="0"/>
            </a:lvl1pPr>
          </a:lstStyle>
          <a:p>
            <a:pPr>
              <a:defRPr/>
            </a:pPr>
            <a:endParaRPr lang="en-US"/>
          </a:p>
        </p:txBody>
      </p:sp>
      <p:sp>
        <p:nvSpPr>
          <p:cNvPr id="240647" name="Rectangle 7"/>
          <p:cNvSpPr>
            <a:spLocks noGrp="1" noChangeArrowheads="1"/>
          </p:cNvSpPr>
          <p:nvPr>
            <p:ph type="sldNum" sz="quarter" idx="5"/>
          </p:nvPr>
        </p:nvSpPr>
        <p:spPr bwMode="auto">
          <a:xfrm>
            <a:off x="3962400" y="8839200"/>
            <a:ext cx="3048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b="0"/>
            </a:lvl1pPr>
          </a:lstStyle>
          <a:p>
            <a:pPr>
              <a:defRPr/>
            </a:pPr>
            <a:fld id="{8C27A0F9-B994-4EB1-86E2-176A3F98262E}"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p:spPr>
        <p:txBody>
          <a:bodyPr/>
          <a:lstStyle/>
          <a:p>
            <a:fld id="{5F1D1B06-7996-411C-A8D6-7B3F2390FDA0}" type="slidenum">
              <a:rPr lang="en-US" smtClean="0"/>
              <a:pPr/>
              <a:t>1</a:t>
            </a:fld>
            <a:endParaRPr lang="en-US" smtClean="0"/>
          </a:p>
        </p:txBody>
      </p:sp>
      <p:sp>
        <p:nvSpPr>
          <p:cNvPr id="75779" name="Rectangle 2"/>
          <p:cNvSpPr>
            <a:spLocks noGrp="1" noRot="1" noChangeAspect="1" noChangeArrowheads="1" noTextEdit="1"/>
          </p:cNvSpPr>
          <p:nvPr>
            <p:ph type="sldImg"/>
          </p:nvPr>
        </p:nvSpPr>
        <p:spPr>
          <a:ln/>
        </p:spPr>
      </p:sp>
      <p:sp>
        <p:nvSpPr>
          <p:cNvPr id="7578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a:noFill/>
        </p:spPr>
        <p:txBody>
          <a:bodyPr/>
          <a:lstStyle/>
          <a:p>
            <a:fld id="{388CC01D-F690-4A55-9AA7-B37E8B9E7778}" type="slidenum">
              <a:rPr lang="en-US" smtClean="0"/>
              <a:pPr/>
              <a:t>11</a:t>
            </a:fld>
            <a:endParaRPr lang="en-US" smtClean="0"/>
          </a:p>
        </p:txBody>
      </p:sp>
      <p:sp>
        <p:nvSpPr>
          <p:cNvPr id="86019" name="Rectangle 2"/>
          <p:cNvSpPr>
            <a:spLocks noGrp="1" noRot="1" noChangeAspect="1" noChangeArrowheads="1" noTextEdit="1"/>
          </p:cNvSpPr>
          <p:nvPr>
            <p:ph type="sldImg"/>
          </p:nvPr>
        </p:nvSpPr>
        <p:spPr>
          <a:xfrm>
            <a:off x="1176338" y="695325"/>
            <a:ext cx="4640262" cy="3479800"/>
          </a:xfrm>
          <a:ln/>
        </p:spPr>
      </p:sp>
      <p:sp>
        <p:nvSpPr>
          <p:cNvPr id="86020" name="Rectangle 3"/>
          <p:cNvSpPr>
            <a:spLocks noGrp="1" noChangeArrowheads="1"/>
          </p:cNvSpPr>
          <p:nvPr>
            <p:ph type="body" idx="1"/>
          </p:nvPr>
        </p:nvSpPr>
        <p:spPr>
          <a:xfrm>
            <a:off x="700088" y="4406900"/>
            <a:ext cx="5594350" cy="4176713"/>
          </a:xfrm>
          <a:noFill/>
          <a:ln/>
        </p:spPr>
        <p:txBody>
          <a:bodyPr/>
          <a:lstStyle/>
          <a:p>
            <a:pPr eaLnBrk="1" hangingPunct="1"/>
            <a:endParaRPr 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p>
            <a:fld id="{F89F0922-A640-4338-B86B-89C68E8E7A37}" type="slidenum">
              <a:rPr lang="en-US" smtClean="0"/>
              <a:pPr/>
              <a:t>12</a:t>
            </a:fld>
            <a:endParaRPr lang="en-US" smtClean="0"/>
          </a:p>
        </p:txBody>
      </p:sp>
      <p:sp>
        <p:nvSpPr>
          <p:cNvPr id="87043" name="Rectangle 2"/>
          <p:cNvSpPr>
            <a:spLocks noGrp="1" noRot="1" noChangeAspect="1" noChangeArrowheads="1" noTextEdit="1"/>
          </p:cNvSpPr>
          <p:nvPr>
            <p:ph type="sldImg"/>
          </p:nvPr>
        </p:nvSpPr>
        <p:spPr>
          <a:xfrm>
            <a:off x="1176338" y="695325"/>
            <a:ext cx="4640262" cy="3479800"/>
          </a:xfrm>
          <a:ln/>
        </p:spPr>
      </p:sp>
      <p:sp>
        <p:nvSpPr>
          <p:cNvPr id="87044" name="Rectangle 3"/>
          <p:cNvSpPr>
            <a:spLocks noGrp="1" noChangeArrowheads="1"/>
          </p:cNvSpPr>
          <p:nvPr>
            <p:ph type="body" idx="1"/>
          </p:nvPr>
        </p:nvSpPr>
        <p:spPr>
          <a:xfrm>
            <a:off x="700088" y="4406900"/>
            <a:ext cx="5594350" cy="4176713"/>
          </a:xfrm>
          <a:noFill/>
          <a:ln/>
        </p:spPr>
        <p:txBody>
          <a:bodyPr/>
          <a:lstStyle/>
          <a:p>
            <a:pPr eaLnBrk="1" hangingPunct="1"/>
            <a:endParaRPr 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a:noFill/>
        </p:spPr>
        <p:txBody>
          <a:bodyPr/>
          <a:lstStyle/>
          <a:p>
            <a:fld id="{8EBF81EA-68BF-4803-9875-8AEB624C2D02}" type="slidenum">
              <a:rPr lang="en-US" smtClean="0"/>
              <a:pPr/>
              <a:t>13</a:t>
            </a:fld>
            <a:endParaRPr lang="en-US" smtClean="0"/>
          </a:p>
        </p:txBody>
      </p:sp>
      <p:sp>
        <p:nvSpPr>
          <p:cNvPr id="88067" name="Slide Image Placeholder 1"/>
          <p:cNvSpPr>
            <a:spLocks noGrp="1" noRot="1" noChangeAspect="1" noTextEdit="1"/>
          </p:cNvSpPr>
          <p:nvPr>
            <p:ph type="sldImg"/>
          </p:nvPr>
        </p:nvSpPr>
        <p:spPr>
          <a:xfrm>
            <a:off x="1176338" y="695325"/>
            <a:ext cx="4640262" cy="3479800"/>
          </a:xfrm>
          <a:ln/>
        </p:spPr>
      </p:sp>
      <p:sp>
        <p:nvSpPr>
          <p:cNvPr id="88068" name="Notes Placeholder 2"/>
          <p:cNvSpPr>
            <a:spLocks noGrp="1"/>
          </p:cNvSpPr>
          <p:nvPr>
            <p:ph type="body" idx="1"/>
          </p:nvPr>
        </p:nvSpPr>
        <p:spPr>
          <a:xfrm>
            <a:off x="700088" y="4406900"/>
            <a:ext cx="5594350" cy="4176713"/>
          </a:xfrm>
          <a:noFill/>
          <a:ln/>
        </p:spPr>
        <p:txBody>
          <a:bodyPr lIns="92976" tIns="46488" rIns="92976" bIns="46488"/>
          <a:lstStyle/>
          <a:p>
            <a:pPr eaLnBrk="1" hangingPunct="1"/>
            <a:r>
              <a:rPr lang="en-US" smtClean="0"/>
              <a:t>And can calculate noisy estimates of the time derivative of the trajecotry.  We are interested in the time derivative of the trajectory because we would like to learn the dynamics/ODE that describe the system motion.</a:t>
            </a:r>
          </a:p>
        </p:txBody>
      </p:sp>
      <p:sp>
        <p:nvSpPr>
          <p:cNvPr id="88069" name="Slide Number Placeholder 3"/>
          <p:cNvSpPr txBox="1">
            <a:spLocks noGrp="1"/>
          </p:cNvSpPr>
          <p:nvPr/>
        </p:nvSpPr>
        <p:spPr bwMode="auto">
          <a:xfrm>
            <a:off x="3960813" y="8813800"/>
            <a:ext cx="3030537" cy="463550"/>
          </a:xfrm>
          <a:prstGeom prst="rect">
            <a:avLst/>
          </a:prstGeom>
          <a:noFill/>
          <a:ln w="9525">
            <a:noFill/>
            <a:miter lim="800000"/>
            <a:headEnd/>
            <a:tailEnd/>
          </a:ln>
        </p:spPr>
        <p:txBody>
          <a:bodyPr lIns="92976" tIns="46488" rIns="92976" bIns="46488" anchor="b"/>
          <a:lstStyle/>
          <a:p>
            <a:pPr algn="r" defTabSz="930275"/>
            <a:fld id="{CD2B2CCB-365C-4926-BD1E-F94CE423AA4B}" type="slidenum">
              <a:rPr lang="en-US" sz="1200" b="0">
                <a:cs typeface="Arial" pitchFamily="34" charset="0"/>
              </a:rPr>
              <a:pPr algn="r" defTabSz="930275"/>
              <a:t>13</a:t>
            </a:fld>
            <a:endParaRPr lang="en-US" sz="1200" b="0">
              <a:cs typeface="Arial"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noFill/>
        </p:spPr>
        <p:txBody>
          <a:bodyPr/>
          <a:lstStyle/>
          <a:p>
            <a:fld id="{BF378346-DAC3-456B-A309-FA40977B859A}" type="slidenum">
              <a:rPr lang="en-US" smtClean="0"/>
              <a:pPr/>
              <a:t>14</a:t>
            </a:fld>
            <a:endParaRPr lang="en-US" smtClean="0"/>
          </a:p>
        </p:txBody>
      </p:sp>
      <p:sp>
        <p:nvSpPr>
          <p:cNvPr id="89091" name="Slide Image Placeholder 1"/>
          <p:cNvSpPr>
            <a:spLocks noGrp="1" noRot="1" noChangeAspect="1" noTextEdit="1"/>
          </p:cNvSpPr>
          <p:nvPr>
            <p:ph type="sldImg"/>
          </p:nvPr>
        </p:nvSpPr>
        <p:spPr>
          <a:xfrm>
            <a:off x="1176338" y="695325"/>
            <a:ext cx="4640262" cy="3479800"/>
          </a:xfrm>
          <a:ln/>
        </p:spPr>
      </p:sp>
      <p:sp>
        <p:nvSpPr>
          <p:cNvPr id="89092" name="Notes Placeholder 2"/>
          <p:cNvSpPr>
            <a:spLocks noGrp="1"/>
          </p:cNvSpPr>
          <p:nvPr>
            <p:ph type="body" idx="1"/>
          </p:nvPr>
        </p:nvSpPr>
        <p:spPr>
          <a:xfrm>
            <a:off x="700088" y="4406900"/>
            <a:ext cx="5594350" cy="4176713"/>
          </a:xfrm>
          <a:noFill/>
          <a:ln/>
        </p:spPr>
        <p:txBody>
          <a:bodyPr lIns="92976" tIns="46488" rIns="92976" bIns="46488"/>
          <a:lstStyle/>
          <a:p>
            <a:pPr eaLnBrk="1" hangingPunct="1"/>
            <a:r>
              <a:rPr lang="en-US" smtClean="0"/>
              <a:t>And can calculate noisy estimates of the time derivative of the trajecotry.  We are interested in the time derivative of the trajectory because we would like to learn the dynamics/ODE that describe the system motion.</a:t>
            </a:r>
          </a:p>
        </p:txBody>
      </p:sp>
      <p:sp>
        <p:nvSpPr>
          <p:cNvPr id="89093" name="Slide Number Placeholder 3"/>
          <p:cNvSpPr txBox="1">
            <a:spLocks noGrp="1"/>
          </p:cNvSpPr>
          <p:nvPr/>
        </p:nvSpPr>
        <p:spPr bwMode="auto">
          <a:xfrm>
            <a:off x="3960813" y="8813800"/>
            <a:ext cx="3030537" cy="463550"/>
          </a:xfrm>
          <a:prstGeom prst="rect">
            <a:avLst/>
          </a:prstGeom>
          <a:noFill/>
          <a:ln w="9525">
            <a:noFill/>
            <a:miter lim="800000"/>
            <a:headEnd/>
            <a:tailEnd/>
          </a:ln>
        </p:spPr>
        <p:txBody>
          <a:bodyPr lIns="92976" tIns="46488" rIns="92976" bIns="46488" anchor="b"/>
          <a:lstStyle/>
          <a:p>
            <a:pPr algn="r" defTabSz="930275"/>
            <a:fld id="{8A400B46-7CC0-4981-A8AB-2C6F735CD458}" type="slidenum">
              <a:rPr lang="en-US" sz="1200" b="0">
                <a:cs typeface="Arial" pitchFamily="34" charset="0"/>
              </a:rPr>
              <a:pPr algn="r" defTabSz="930275"/>
              <a:t>14</a:t>
            </a:fld>
            <a:endParaRPr lang="en-US" sz="1200" b="0">
              <a:cs typeface="Arial"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a:noFill/>
        </p:spPr>
        <p:txBody>
          <a:bodyPr/>
          <a:lstStyle/>
          <a:p>
            <a:fld id="{03BFF3FD-C173-4D88-9FD0-C08673C0ED18}" type="slidenum">
              <a:rPr lang="en-US" smtClean="0"/>
              <a:pPr/>
              <a:t>15</a:t>
            </a:fld>
            <a:endParaRPr lang="en-US" smtClean="0"/>
          </a:p>
        </p:txBody>
      </p:sp>
      <p:sp>
        <p:nvSpPr>
          <p:cNvPr id="90115" name="Slide Image Placeholder 1"/>
          <p:cNvSpPr>
            <a:spLocks noGrp="1" noRot="1" noChangeAspect="1" noTextEdit="1"/>
          </p:cNvSpPr>
          <p:nvPr>
            <p:ph type="sldImg"/>
          </p:nvPr>
        </p:nvSpPr>
        <p:spPr>
          <a:xfrm>
            <a:off x="1176338" y="695325"/>
            <a:ext cx="4640262" cy="3479800"/>
          </a:xfrm>
          <a:ln/>
        </p:spPr>
      </p:sp>
      <p:sp>
        <p:nvSpPr>
          <p:cNvPr id="90116" name="Notes Placeholder 2"/>
          <p:cNvSpPr>
            <a:spLocks noGrp="1"/>
          </p:cNvSpPr>
          <p:nvPr>
            <p:ph type="body" idx="1"/>
          </p:nvPr>
        </p:nvSpPr>
        <p:spPr>
          <a:xfrm>
            <a:off x="700088" y="4406900"/>
            <a:ext cx="5594350" cy="4176713"/>
          </a:xfrm>
          <a:noFill/>
          <a:ln/>
        </p:spPr>
        <p:txBody>
          <a:bodyPr lIns="92976" tIns="46488" rIns="92976" bIns="46488"/>
          <a:lstStyle/>
          <a:p>
            <a:pPr eaLnBrk="1" hangingPunct="1"/>
            <a:r>
              <a:rPr lang="en-US" smtClean="0"/>
              <a:t>And can calculate noisy estimates of the time derivative of the trajecotry.  We are interested in the time derivative of the trajectory because we would like to learn the dynamics/ODE that describe the system motion.</a:t>
            </a:r>
          </a:p>
        </p:txBody>
      </p:sp>
      <p:sp>
        <p:nvSpPr>
          <p:cNvPr id="90117" name="Slide Number Placeholder 3"/>
          <p:cNvSpPr txBox="1">
            <a:spLocks noGrp="1"/>
          </p:cNvSpPr>
          <p:nvPr/>
        </p:nvSpPr>
        <p:spPr bwMode="auto">
          <a:xfrm>
            <a:off x="3960813" y="8813800"/>
            <a:ext cx="3030537" cy="463550"/>
          </a:xfrm>
          <a:prstGeom prst="rect">
            <a:avLst/>
          </a:prstGeom>
          <a:noFill/>
          <a:ln w="9525">
            <a:noFill/>
            <a:miter lim="800000"/>
            <a:headEnd/>
            <a:tailEnd/>
          </a:ln>
        </p:spPr>
        <p:txBody>
          <a:bodyPr lIns="92976" tIns="46488" rIns="92976" bIns="46488" anchor="b"/>
          <a:lstStyle/>
          <a:p>
            <a:pPr algn="r" defTabSz="930275"/>
            <a:fld id="{9DE687BD-E0A3-491C-B80B-B6BF0522E7A9}" type="slidenum">
              <a:rPr lang="en-US" sz="1200" b="0">
                <a:cs typeface="Arial" pitchFamily="34" charset="0"/>
              </a:rPr>
              <a:pPr algn="r" defTabSz="930275"/>
              <a:t>15</a:t>
            </a:fld>
            <a:endParaRPr lang="en-US" sz="1200" b="0">
              <a:cs typeface="Arial"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a:noFill/>
        </p:spPr>
        <p:txBody>
          <a:bodyPr/>
          <a:lstStyle/>
          <a:p>
            <a:fld id="{ECA66601-27CE-453D-97DA-27DB30998266}" type="slidenum">
              <a:rPr lang="en-US" smtClean="0"/>
              <a:pPr/>
              <a:t>16</a:t>
            </a:fld>
            <a:endParaRPr lang="en-US" smtClean="0"/>
          </a:p>
        </p:txBody>
      </p:sp>
      <p:sp>
        <p:nvSpPr>
          <p:cNvPr id="91139" name="Slide Image Placeholder 1"/>
          <p:cNvSpPr>
            <a:spLocks noGrp="1" noRot="1" noChangeAspect="1" noTextEdit="1"/>
          </p:cNvSpPr>
          <p:nvPr>
            <p:ph type="sldImg"/>
          </p:nvPr>
        </p:nvSpPr>
        <p:spPr>
          <a:xfrm>
            <a:off x="1176338" y="695325"/>
            <a:ext cx="4640262" cy="3479800"/>
          </a:xfrm>
          <a:ln/>
        </p:spPr>
      </p:sp>
      <p:sp>
        <p:nvSpPr>
          <p:cNvPr id="91140" name="Notes Placeholder 2"/>
          <p:cNvSpPr>
            <a:spLocks noGrp="1"/>
          </p:cNvSpPr>
          <p:nvPr>
            <p:ph type="body" idx="1"/>
          </p:nvPr>
        </p:nvSpPr>
        <p:spPr>
          <a:xfrm>
            <a:off x="700088" y="4406900"/>
            <a:ext cx="5594350" cy="4176713"/>
          </a:xfrm>
          <a:noFill/>
          <a:ln/>
        </p:spPr>
        <p:txBody>
          <a:bodyPr lIns="92976" tIns="46488" rIns="92976" bIns="46488"/>
          <a:lstStyle/>
          <a:p>
            <a:pPr eaLnBrk="1" hangingPunct="1"/>
            <a:r>
              <a:rPr lang="en-US" smtClean="0"/>
              <a:t>And can calculate noisy estimates of the time derivative of the trajecotry.  We are interested in the time derivative of the trajectory because we would like to learn the dynamics/ODE that describe the system motion.</a:t>
            </a:r>
          </a:p>
        </p:txBody>
      </p:sp>
      <p:sp>
        <p:nvSpPr>
          <p:cNvPr id="91141" name="Slide Number Placeholder 3"/>
          <p:cNvSpPr txBox="1">
            <a:spLocks noGrp="1"/>
          </p:cNvSpPr>
          <p:nvPr/>
        </p:nvSpPr>
        <p:spPr bwMode="auto">
          <a:xfrm>
            <a:off x="3960813" y="8813800"/>
            <a:ext cx="3030537" cy="463550"/>
          </a:xfrm>
          <a:prstGeom prst="rect">
            <a:avLst/>
          </a:prstGeom>
          <a:noFill/>
          <a:ln w="9525">
            <a:noFill/>
            <a:miter lim="800000"/>
            <a:headEnd/>
            <a:tailEnd/>
          </a:ln>
        </p:spPr>
        <p:txBody>
          <a:bodyPr lIns="92976" tIns="46488" rIns="92976" bIns="46488" anchor="b"/>
          <a:lstStyle/>
          <a:p>
            <a:pPr algn="r" defTabSz="930275"/>
            <a:fld id="{4362D5EA-4CE9-4D7C-A61A-4E3C931524AE}" type="slidenum">
              <a:rPr lang="en-US" sz="1200" b="0">
                <a:cs typeface="Arial" pitchFamily="34" charset="0"/>
              </a:rPr>
              <a:pPr algn="r" defTabSz="930275"/>
              <a:t>16</a:t>
            </a:fld>
            <a:endParaRPr lang="en-US" sz="1200" b="0">
              <a:cs typeface="Arial"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p:spPr>
        <p:txBody>
          <a:bodyPr/>
          <a:lstStyle/>
          <a:p>
            <a:fld id="{F1A33E1B-E731-4AAF-9F1F-13278A77923A}" type="slidenum">
              <a:rPr lang="en-US" smtClean="0"/>
              <a:pPr/>
              <a:t>17</a:t>
            </a:fld>
            <a:endParaRPr lang="en-US" smtClean="0"/>
          </a:p>
        </p:txBody>
      </p:sp>
      <p:sp>
        <p:nvSpPr>
          <p:cNvPr id="92163" name="Slide Image Placeholder 1"/>
          <p:cNvSpPr>
            <a:spLocks noGrp="1" noRot="1" noChangeAspect="1" noTextEdit="1"/>
          </p:cNvSpPr>
          <p:nvPr>
            <p:ph type="sldImg"/>
          </p:nvPr>
        </p:nvSpPr>
        <p:spPr>
          <a:xfrm>
            <a:off x="1176338" y="695325"/>
            <a:ext cx="4640262" cy="3479800"/>
          </a:xfrm>
          <a:ln/>
        </p:spPr>
      </p:sp>
      <p:sp>
        <p:nvSpPr>
          <p:cNvPr id="92164" name="Notes Placeholder 2"/>
          <p:cNvSpPr>
            <a:spLocks noGrp="1"/>
          </p:cNvSpPr>
          <p:nvPr>
            <p:ph type="body" idx="1"/>
          </p:nvPr>
        </p:nvSpPr>
        <p:spPr>
          <a:xfrm>
            <a:off x="700088" y="4406900"/>
            <a:ext cx="5594350" cy="4176713"/>
          </a:xfrm>
          <a:noFill/>
          <a:ln/>
        </p:spPr>
        <p:txBody>
          <a:bodyPr lIns="92976" tIns="46488" rIns="92976" bIns="46488"/>
          <a:lstStyle/>
          <a:p>
            <a:pPr eaLnBrk="1" hangingPunct="1"/>
            <a:r>
              <a:rPr lang="en-US" smtClean="0"/>
              <a:t>And can calculate noisy estimates of the time derivative of the trajecotry.  We are interested in the time derivative of the trajectory because we would like to learn the dynamics/ODE that describe the system motion.</a:t>
            </a:r>
          </a:p>
        </p:txBody>
      </p:sp>
      <p:sp>
        <p:nvSpPr>
          <p:cNvPr id="92165" name="Slide Number Placeholder 3"/>
          <p:cNvSpPr txBox="1">
            <a:spLocks noGrp="1"/>
          </p:cNvSpPr>
          <p:nvPr/>
        </p:nvSpPr>
        <p:spPr bwMode="auto">
          <a:xfrm>
            <a:off x="3960813" y="8813800"/>
            <a:ext cx="3030537" cy="463550"/>
          </a:xfrm>
          <a:prstGeom prst="rect">
            <a:avLst/>
          </a:prstGeom>
          <a:noFill/>
          <a:ln w="9525">
            <a:noFill/>
            <a:miter lim="800000"/>
            <a:headEnd/>
            <a:tailEnd/>
          </a:ln>
        </p:spPr>
        <p:txBody>
          <a:bodyPr lIns="92976" tIns="46488" rIns="92976" bIns="46488" anchor="b"/>
          <a:lstStyle/>
          <a:p>
            <a:pPr algn="r" defTabSz="930275"/>
            <a:fld id="{2D5BD474-83E4-46F6-9FD0-5AFA2426B1AB}" type="slidenum">
              <a:rPr lang="en-US" sz="1200" b="0">
                <a:cs typeface="Arial" pitchFamily="34" charset="0"/>
              </a:rPr>
              <a:pPr algn="r" defTabSz="930275"/>
              <a:t>17</a:t>
            </a:fld>
            <a:endParaRPr lang="en-US" sz="1200" b="0">
              <a:cs typeface="Arial"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a:noFill/>
        </p:spPr>
        <p:txBody>
          <a:bodyPr/>
          <a:lstStyle/>
          <a:p>
            <a:fld id="{D623B623-D953-4237-83D3-92EBF4951409}" type="slidenum">
              <a:rPr lang="en-US" smtClean="0"/>
              <a:pPr/>
              <a:t>18</a:t>
            </a:fld>
            <a:endParaRPr lang="en-US" smtClean="0"/>
          </a:p>
        </p:txBody>
      </p:sp>
      <p:sp>
        <p:nvSpPr>
          <p:cNvPr id="93187" name="Slide Image Placeholder 1"/>
          <p:cNvSpPr>
            <a:spLocks noGrp="1" noRot="1" noChangeAspect="1" noTextEdit="1"/>
          </p:cNvSpPr>
          <p:nvPr>
            <p:ph type="sldImg"/>
          </p:nvPr>
        </p:nvSpPr>
        <p:spPr>
          <a:xfrm>
            <a:off x="1176338" y="695325"/>
            <a:ext cx="4640262" cy="3479800"/>
          </a:xfrm>
          <a:ln/>
        </p:spPr>
      </p:sp>
      <p:sp>
        <p:nvSpPr>
          <p:cNvPr id="93188" name="Notes Placeholder 2"/>
          <p:cNvSpPr>
            <a:spLocks noGrp="1"/>
          </p:cNvSpPr>
          <p:nvPr>
            <p:ph type="body" idx="1"/>
          </p:nvPr>
        </p:nvSpPr>
        <p:spPr>
          <a:xfrm>
            <a:off x="700088" y="4406900"/>
            <a:ext cx="5594350" cy="4176713"/>
          </a:xfrm>
          <a:noFill/>
          <a:ln/>
        </p:spPr>
        <p:txBody>
          <a:bodyPr lIns="92976" tIns="46488" rIns="92976" bIns="46488"/>
          <a:lstStyle/>
          <a:p>
            <a:pPr eaLnBrk="1" hangingPunct="1"/>
            <a:r>
              <a:rPr lang="en-US" smtClean="0"/>
              <a:t>And can calculate noisy estimates of the time derivative of the trajecotry.  We are interested in the time derivative of the trajectory because we would like to learn the dynamics/ODE that describe the system motion.</a:t>
            </a:r>
          </a:p>
        </p:txBody>
      </p:sp>
      <p:sp>
        <p:nvSpPr>
          <p:cNvPr id="93189" name="Slide Number Placeholder 3"/>
          <p:cNvSpPr txBox="1">
            <a:spLocks noGrp="1"/>
          </p:cNvSpPr>
          <p:nvPr/>
        </p:nvSpPr>
        <p:spPr bwMode="auto">
          <a:xfrm>
            <a:off x="3960813" y="8813800"/>
            <a:ext cx="3030537" cy="463550"/>
          </a:xfrm>
          <a:prstGeom prst="rect">
            <a:avLst/>
          </a:prstGeom>
          <a:noFill/>
          <a:ln w="9525">
            <a:noFill/>
            <a:miter lim="800000"/>
            <a:headEnd/>
            <a:tailEnd/>
          </a:ln>
        </p:spPr>
        <p:txBody>
          <a:bodyPr lIns="92976" tIns="46488" rIns="92976" bIns="46488" anchor="b"/>
          <a:lstStyle/>
          <a:p>
            <a:pPr algn="r" defTabSz="930275"/>
            <a:fld id="{C9229273-A562-4216-8DB0-995F87E170E3}" type="slidenum">
              <a:rPr lang="en-US" sz="1200" b="0">
                <a:cs typeface="Arial" pitchFamily="34" charset="0"/>
              </a:rPr>
              <a:pPr algn="r" defTabSz="930275"/>
              <a:t>18</a:t>
            </a:fld>
            <a:endParaRPr lang="en-US" sz="1200" b="0">
              <a:cs typeface="Arial"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a:noFill/>
        </p:spPr>
        <p:txBody>
          <a:bodyPr/>
          <a:lstStyle/>
          <a:p>
            <a:fld id="{5A2D27F5-2D86-4422-B156-126767652FCF}" type="slidenum">
              <a:rPr lang="en-US" smtClean="0"/>
              <a:pPr/>
              <a:t>19</a:t>
            </a:fld>
            <a:endParaRPr lang="en-US" smtClean="0"/>
          </a:p>
        </p:txBody>
      </p:sp>
      <p:sp>
        <p:nvSpPr>
          <p:cNvPr id="94211" name="Slide Image Placeholder 1"/>
          <p:cNvSpPr>
            <a:spLocks noGrp="1" noRot="1" noChangeAspect="1" noTextEdit="1"/>
          </p:cNvSpPr>
          <p:nvPr>
            <p:ph type="sldImg"/>
          </p:nvPr>
        </p:nvSpPr>
        <p:spPr>
          <a:xfrm>
            <a:off x="1176338" y="695325"/>
            <a:ext cx="4640262" cy="3479800"/>
          </a:xfrm>
          <a:ln/>
        </p:spPr>
      </p:sp>
      <p:sp>
        <p:nvSpPr>
          <p:cNvPr id="94212" name="Notes Placeholder 2"/>
          <p:cNvSpPr>
            <a:spLocks noGrp="1"/>
          </p:cNvSpPr>
          <p:nvPr>
            <p:ph type="body" idx="1"/>
          </p:nvPr>
        </p:nvSpPr>
        <p:spPr>
          <a:xfrm>
            <a:off x="700088" y="4406900"/>
            <a:ext cx="5594350" cy="4176713"/>
          </a:xfrm>
          <a:noFill/>
          <a:ln/>
        </p:spPr>
        <p:txBody>
          <a:bodyPr lIns="92976" tIns="46488" rIns="92976" bIns="46488"/>
          <a:lstStyle/>
          <a:p>
            <a:pPr eaLnBrk="1" hangingPunct="1"/>
            <a:r>
              <a:rPr lang="en-US" smtClean="0"/>
              <a:t>And can calculate noisy estimates of the time derivative of the trajecotry.  We are interested in the time derivative of the trajectory because we would like to learn the dynamics/ODE that describe the system motion.</a:t>
            </a:r>
          </a:p>
        </p:txBody>
      </p:sp>
      <p:sp>
        <p:nvSpPr>
          <p:cNvPr id="94213" name="Slide Number Placeholder 3"/>
          <p:cNvSpPr txBox="1">
            <a:spLocks noGrp="1"/>
          </p:cNvSpPr>
          <p:nvPr/>
        </p:nvSpPr>
        <p:spPr bwMode="auto">
          <a:xfrm>
            <a:off x="3960813" y="8813800"/>
            <a:ext cx="3030537" cy="463550"/>
          </a:xfrm>
          <a:prstGeom prst="rect">
            <a:avLst/>
          </a:prstGeom>
          <a:noFill/>
          <a:ln w="9525">
            <a:noFill/>
            <a:miter lim="800000"/>
            <a:headEnd/>
            <a:tailEnd/>
          </a:ln>
        </p:spPr>
        <p:txBody>
          <a:bodyPr lIns="92976" tIns="46488" rIns="92976" bIns="46488" anchor="b"/>
          <a:lstStyle/>
          <a:p>
            <a:pPr algn="r" defTabSz="930275"/>
            <a:fld id="{D0BD453E-F3F9-4BB6-9383-C7098FD43470}" type="slidenum">
              <a:rPr lang="en-US" sz="1200" b="0">
                <a:cs typeface="Arial" pitchFamily="34" charset="0"/>
              </a:rPr>
              <a:pPr algn="r" defTabSz="930275"/>
              <a:t>19</a:t>
            </a:fld>
            <a:endParaRPr lang="en-US" sz="1200" b="0">
              <a:cs typeface="Arial"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p:cNvSpPr>
            <a:spLocks noGrp="1" noChangeArrowheads="1"/>
          </p:cNvSpPr>
          <p:nvPr>
            <p:ph type="sldNum" sz="quarter" idx="5"/>
          </p:nvPr>
        </p:nvSpPr>
        <p:spPr>
          <a:noFill/>
        </p:spPr>
        <p:txBody>
          <a:bodyPr/>
          <a:lstStyle/>
          <a:p>
            <a:fld id="{DF88C51A-E299-4007-89F1-F24A0079DD9E}" type="slidenum">
              <a:rPr lang="en-US" smtClean="0"/>
              <a:pPr/>
              <a:t>20</a:t>
            </a:fld>
            <a:endParaRPr lang="en-US" smtClean="0"/>
          </a:p>
        </p:txBody>
      </p:sp>
      <p:sp>
        <p:nvSpPr>
          <p:cNvPr id="95235" name="Slide Image Placeholder 1"/>
          <p:cNvSpPr>
            <a:spLocks noGrp="1" noRot="1" noChangeAspect="1" noTextEdit="1"/>
          </p:cNvSpPr>
          <p:nvPr>
            <p:ph type="sldImg"/>
          </p:nvPr>
        </p:nvSpPr>
        <p:spPr>
          <a:xfrm>
            <a:off x="1176338" y="695325"/>
            <a:ext cx="4640262" cy="3479800"/>
          </a:xfrm>
          <a:ln/>
        </p:spPr>
      </p:sp>
      <p:sp>
        <p:nvSpPr>
          <p:cNvPr id="95236" name="Notes Placeholder 2"/>
          <p:cNvSpPr>
            <a:spLocks noGrp="1"/>
          </p:cNvSpPr>
          <p:nvPr>
            <p:ph type="body" idx="1"/>
          </p:nvPr>
        </p:nvSpPr>
        <p:spPr>
          <a:xfrm>
            <a:off x="700088" y="4406900"/>
            <a:ext cx="5594350" cy="4176713"/>
          </a:xfrm>
          <a:noFill/>
          <a:ln/>
        </p:spPr>
        <p:txBody>
          <a:bodyPr lIns="92976" tIns="46488" rIns="92976" bIns="46488"/>
          <a:lstStyle/>
          <a:p>
            <a:pPr eaLnBrk="1" hangingPunct="1"/>
            <a:r>
              <a:rPr lang="en-US" smtClean="0"/>
              <a:t>And can calculate noisy estimates of the time derivative of the trajecotry.  We are interested in the time derivative of the trajectory because we would like to learn the dynamics/ODE that describe the system motion.</a:t>
            </a:r>
          </a:p>
        </p:txBody>
      </p:sp>
      <p:sp>
        <p:nvSpPr>
          <p:cNvPr id="95237" name="Slide Number Placeholder 3"/>
          <p:cNvSpPr txBox="1">
            <a:spLocks noGrp="1"/>
          </p:cNvSpPr>
          <p:nvPr/>
        </p:nvSpPr>
        <p:spPr bwMode="auto">
          <a:xfrm>
            <a:off x="3960813" y="8813800"/>
            <a:ext cx="3030537" cy="463550"/>
          </a:xfrm>
          <a:prstGeom prst="rect">
            <a:avLst/>
          </a:prstGeom>
          <a:noFill/>
          <a:ln w="9525">
            <a:noFill/>
            <a:miter lim="800000"/>
            <a:headEnd/>
            <a:tailEnd/>
          </a:ln>
        </p:spPr>
        <p:txBody>
          <a:bodyPr lIns="92976" tIns="46488" rIns="92976" bIns="46488" anchor="b"/>
          <a:lstStyle/>
          <a:p>
            <a:pPr algn="r" defTabSz="930275"/>
            <a:fld id="{999A6C4E-7309-4E65-9BDB-83A7E046A678}" type="slidenum">
              <a:rPr lang="en-US" sz="1200" b="0">
                <a:cs typeface="Arial" pitchFamily="34" charset="0"/>
              </a:rPr>
              <a:pPr algn="r" defTabSz="930275"/>
              <a:t>20</a:t>
            </a:fld>
            <a:endParaRPr lang="en-US" sz="1200" b="0">
              <a:cs typeface="Arial"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C9234CA-C99D-4A79-9089-4724C2E5FA02}" type="slidenum">
              <a:rPr lang="en-US"/>
              <a:pPr/>
              <a:t>2</a:t>
            </a:fld>
            <a:endParaRPr lang="en-US"/>
          </a:p>
        </p:txBody>
      </p:sp>
      <p:sp>
        <p:nvSpPr>
          <p:cNvPr id="998402" name="Rectangle 2"/>
          <p:cNvSpPr>
            <a:spLocks noGrp="1" noRot="1" noChangeAspect="1" noChangeArrowheads="1" noTextEdit="1"/>
          </p:cNvSpPr>
          <p:nvPr>
            <p:ph type="sldImg"/>
          </p:nvPr>
        </p:nvSpPr>
        <p:spPr>
          <a:xfrm>
            <a:off x="1176338" y="696913"/>
            <a:ext cx="4640262" cy="3479800"/>
          </a:xfrm>
          <a:ln/>
        </p:spPr>
      </p:sp>
      <p:sp>
        <p:nvSpPr>
          <p:cNvPr id="998403" name="Rectangle 3"/>
          <p:cNvSpPr>
            <a:spLocks noGrp="1" noChangeArrowheads="1"/>
          </p:cNvSpPr>
          <p:nvPr>
            <p:ph type="body" idx="1"/>
          </p:nvPr>
        </p:nvSpPr>
        <p:spPr>
          <a:xfrm>
            <a:off x="700088" y="4408488"/>
            <a:ext cx="5592762" cy="4173537"/>
          </a:xfrm>
        </p:spPr>
        <p:txBody>
          <a:bodyPr/>
          <a:lstStyle/>
          <a:p>
            <a:r>
              <a:rPr lang="en-US"/>
              <a:t>FIXME: get better video</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p:cNvSpPr>
            <a:spLocks noGrp="1" noChangeArrowheads="1"/>
          </p:cNvSpPr>
          <p:nvPr>
            <p:ph type="sldNum" sz="quarter" idx="5"/>
          </p:nvPr>
        </p:nvSpPr>
        <p:spPr>
          <a:noFill/>
        </p:spPr>
        <p:txBody>
          <a:bodyPr/>
          <a:lstStyle/>
          <a:p>
            <a:fld id="{D95B888F-B0D5-4FB2-B28B-B8613A0BD447}" type="slidenum">
              <a:rPr lang="en-US" smtClean="0"/>
              <a:pPr/>
              <a:t>25</a:t>
            </a:fld>
            <a:endParaRPr lang="en-US" smtClean="0"/>
          </a:p>
        </p:txBody>
      </p:sp>
      <p:sp>
        <p:nvSpPr>
          <p:cNvPr id="96259" name="Rectangle 2"/>
          <p:cNvSpPr>
            <a:spLocks noGrp="1" noRot="1" noChangeAspect="1" noChangeArrowheads="1" noTextEdit="1"/>
          </p:cNvSpPr>
          <p:nvPr>
            <p:ph type="sldImg"/>
          </p:nvPr>
        </p:nvSpPr>
        <p:spPr>
          <a:xfrm>
            <a:off x="1176338" y="695325"/>
            <a:ext cx="4640262" cy="3479800"/>
          </a:xfrm>
          <a:ln/>
        </p:spPr>
      </p:sp>
      <p:sp>
        <p:nvSpPr>
          <p:cNvPr id="96260" name="Rectangle 3"/>
          <p:cNvSpPr>
            <a:spLocks noGrp="1" noChangeArrowheads="1"/>
          </p:cNvSpPr>
          <p:nvPr>
            <p:ph type="body" idx="1"/>
          </p:nvPr>
        </p:nvSpPr>
        <p:spPr>
          <a:xfrm>
            <a:off x="700088" y="4406900"/>
            <a:ext cx="5594350" cy="4176713"/>
          </a:xfrm>
          <a:noFill/>
          <a:ln/>
        </p:spPr>
        <p:txBody>
          <a:bodyPr lIns="92976" tIns="46488" rIns="92976" bIns="46488"/>
          <a:lstStyle/>
          <a:p>
            <a:pPr eaLnBrk="1" hangingPunct="1"/>
            <a:r>
              <a:rPr lang="en-US" smtClean="0"/>
              <a:t>So we can surnarize the discussion in rnathernatical notation.  To understand this online system identification procedure, we need to understand this linear regression problem in depth.</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a:noFill/>
        </p:spPr>
        <p:txBody>
          <a:bodyPr/>
          <a:lstStyle/>
          <a:p>
            <a:fld id="{1F598CA7-58EE-4AF0-93C1-C43063866666}" type="slidenum">
              <a:rPr lang="en-US" smtClean="0"/>
              <a:pPr/>
              <a:t>26</a:t>
            </a:fld>
            <a:endParaRPr lang="en-US" smtClean="0"/>
          </a:p>
        </p:txBody>
      </p:sp>
      <p:sp>
        <p:nvSpPr>
          <p:cNvPr id="99331" name="Rectangle 7"/>
          <p:cNvSpPr txBox="1">
            <a:spLocks noGrp="1" noChangeArrowheads="1"/>
          </p:cNvSpPr>
          <p:nvPr/>
        </p:nvSpPr>
        <p:spPr bwMode="auto">
          <a:xfrm>
            <a:off x="3960813" y="8813800"/>
            <a:ext cx="3030537" cy="463550"/>
          </a:xfrm>
          <a:prstGeom prst="rect">
            <a:avLst/>
          </a:prstGeom>
          <a:noFill/>
          <a:ln w="9525">
            <a:noFill/>
            <a:miter lim="800000"/>
            <a:headEnd/>
            <a:tailEnd/>
          </a:ln>
        </p:spPr>
        <p:txBody>
          <a:bodyPr lIns="92976" tIns="46488" rIns="92976" bIns="46488" anchor="b"/>
          <a:lstStyle/>
          <a:p>
            <a:pPr algn="r" defTabSz="930275"/>
            <a:fld id="{85FBD1EC-46C4-4B95-9CD2-83AD6725B1BC}" type="slidenum">
              <a:rPr lang="en-US" sz="1200" b="0">
                <a:cs typeface="Arial" pitchFamily="34" charset="0"/>
              </a:rPr>
              <a:pPr algn="r" defTabSz="930275"/>
              <a:t>26</a:t>
            </a:fld>
            <a:endParaRPr lang="en-US" sz="1200" b="0">
              <a:cs typeface="Arial" pitchFamily="34" charset="0"/>
            </a:endParaRPr>
          </a:p>
        </p:txBody>
      </p:sp>
      <p:sp>
        <p:nvSpPr>
          <p:cNvPr id="99332" name="Rectangle 2"/>
          <p:cNvSpPr>
            <a:spLocks noGrp="1" noRot="1" noChangeAspect="1" noChangeArrowheads="1" noTextEdit="1"/>
          </p:cNvSpPr>
          <p:nvPr>
            <p:ph type="sldImg"/>
          </p:nvPr>
        </p:nvSpPr>
        <p:spPr>
          <a:xfrm>
            <a:off x="1176338" y="695325"/>
            <a:ext cx="4640262" cy="3479800"/>
          </a:xfrm>
          <a:ln/>
        </p:spPr>
      </p:sp>
      <p:sp>
        <p:nvSpPr>
          <p:cNvPr id="99333" name="Rectangle 3"/>
          <p:cNvSpPr>
            <a:spLocks noGrp="1" noChangeArrowheads="1"/>
          </p:cNvSpPr>
          <p:nvPr>
            <p:ph type="body" idx="1"/>
          </p:nvPr>
        </p:nvSpPr>
        <p:spPr>
          <a:xfrm>
            <a:off x="700088" y="4406900"/>
            <a:ext cx="5594350" cy="4176713"/>
          </a:xfrm>
          <a:noFill/>
          <a:ln/>
        </p:spPr>
        <p:txBody>
          <a:bodyPr lIns="92976" tIns="46488" rIns="92976" bIns="46488"/>
          <a:lstStyle/>
          <a:p>
            <a:pPr eaLnBrk="1" hangingPunct="1"/>
            <a:r>
              <a:rPr lang="en-US" smtClean="0"/>
              <a:t>Add references</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p:spPr>
        <p:txBody>
          <a:bodyPr/>
          <a:lstStyle/>
          <a:p>
            <a:fld id="{64BCF302-08BE-49E4-96C1-151995C0DC2C}" type="slidenum">
              <a:rPr lang="en-US" smtClean="0"/>
              <a:pPr/>
              <a:t>27</a:t>
            </a:fld>
            <a:endParaRPr lang="en-US" smtClean="0"/>
          </a:p>
        </p:txBody>
      </p:sp>
      <p:sp>
        <p:nvSpPr>
          <p:cNvPr id="97283" name="Slide Image Placeholder 1"/>
          <p:cNvSpPr>
            <a:spLocks noGrp="1" noRot="1" noChangeAspect="1" noTextEdit="1"/>
          </p:cNvSpPr>
          <p:nvPr>
            <p:ph type="sldImg"/>
          </p:nvPr>
        </p:nvSpPr>
        <p:spPr>
          <a:xfrm>
            <a:off x="1176338" y="695325"/>
            <a:ext cx="4640262" cy="3479800"/>
          </a:xfrm>
          <a:ln/>
        </p:spPr>
      </p:sp>
      <p:sp>
        <p:nvSpPr>
          <p:cNvPr id="97284" name="Notes Placeholder 2"/>
          <p:cNvSpPr>
            <a:spLocks noGrp="1"/>
          </p:cNvSpPr>
          <p:nvPr>
            <p:ph type="body" idx="1"/>
          </p:nvPr>
        </p:nvSpPr>
        <p:spPr>
          <a:xfrm>
            <a:off x="700088" y="4406900"/>
            <a:ext cx="5594350" cy="4176713"/>
          </a:xfrm>
          <a:noFill/>
          <a:ln/>
        </p:spPr>
        <p:txBody>
          <a:bodyPr lIns="92976" tIns="46488" rIns="92976" bIns="46488"/>
          <a:lstStyle/>
          <a:p>
            <a:pPr eaLnBrk="1" hangingPunct="1"/>
            <a:r>
              <a:rPr lang="en-US" smtClean="0"/>
              <a:t>And can calculate noisy estimates of the time derivative of the trajecotry.  We are interested in the time derivative of the trajectory because we would like to learn the dynamics/ODE that describe the system motion.</a:t>
            </a:r>
          </a:p>
        </p:txBody>
      </p:sp>
      <p:sp>
        <p:nvSpPr>
          <p:cNvPr id="97285" name="Slide Number Placeholder 3"/>
          <p:cNvSpPr txBox="1">
            <a:spLocks noGrp="1"/>
          </p:cNvSpPr>
          <p:nvPr/>
        </p:nvSpPr>
        <p:spPr bwMode="auto">
          <a:xfrm>
            <a:off x="3960813" y="8813800"/>
            <a:ext cx="3030537" cy="463550"/>
          </a:xfrm>
          <a:prstGeom prst="rect">
            <a:avLst/>
          </a:prstGeom>
          <a:noFill/>
          <a:ln w="9525">
            <a:noFill/>
            <a:miter lim="800000"/>
            <a:headEnd/>
            <a:tailEnd/>
          </a:ln>
        </p:spPr>
        <p:txBody>
          <a:bodyPr lIns="92976" tIns="46488" rIns="92976" bIns="46488" anchor="b"/>
          <a:lstStyle/>
          <a:p>
            <a:pPr algn="r" defTabSz="930275"/>
            <a:fld id="{B2C4C8B2-D4FA-4B1C-A190-83898A5A06BC}" type="slidenum">
              <a:rPr lang="en-US" sz="1200" b="0">
                <a:cs typeface="Arial" pitchFamily="34" charset="0"/>
              </a:rPr>
              <a:pPr algn="r" defTabSz="930275"/>
              <a:t>27</a:t>
            </a:fld>
            <a:endParaRPr lang="en-US" sz="1200" b="0">
              <a:cs typeface="Arial" pitchFamily="3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a:spLocks noGrp="1" noChangeArrowheads="1"/>
          </p:cNvSpPr>
          <p:nvPr>
            <p:ph type="sldNum" sz="quarter" idx="5"/>
          </p:nvPr>
        </p:nvSpPr>
        <p:spPr>
          <a:noFill/>
        </p:spPr>
        <p:txBody>
          <a:bodyPr/>
          <a:lstStyle/>
          <a:p>
            <a:fld id="{E635B7C1-5EA2-4BDD-9F06-FD35A13F3005}" type="slidenum">
              <a:rPr lang="en-US" smtClean="0"/>
              <a:pPr/>
              <a:t>28</a:t>
            </a:fld>
            <a:endParaRPr lang="en-US" smtClean="0"/>
          </a:p>
        </p:txBody>
      </p:sp>
      <p:sp>
        <p:nvSpPr>
          <p:cNvPr id="98307" name="Slide Image Placeholder 1"/>
          <p:cNvSpPr>
            <a:spLocks noGrp="1" noRot="1" noChangeAspect="1" noTextEdit="1"/>
          </p:cNvSpPr>
          <p:nvPr>
            <p:ph type="sldImg"/>
          </p:nvPr>
        </p:nvSpPr>
        <p:spPr>
          <a:xfrm>
            <a:off x="1176338" y="695325"/>
            <a:ext cx="4640262" cy="3479800"/>
          </a:xfrm>
          <a:ln/>
        </p:spPr>
      </p:sp>
      <p:sp>
        <p:nvSpPr>
          <p:cNvPr id="98308" name="Notes Placeholder 2"/>
          <p:cNvSpPr>
            <a:spLocks noGrp="1"/>
          </p:cNvSpPr>
          <p:nvPr>
            <p:ph type="body" idx="1"/>
          </p:nvPr>
        </p:nvSpPr>
        <p:spPr>
          <a:xfrm>
            <a:off x="700088" y="4406900"/>
            <a:ext cx="5594350" cy="4176713"/>
          </a:xfrm>
          <a:noFill/>
          <a:ln/>
        </p:spPr>
        <p:txBody>
          <a:bodyPr lIns="92976" tIns="46488" rIns="92976" bIns="46488"/>
          <a:lstStyle/>
          <a:p>
            <a:pPr eaLnBrk="1" hangingPunct="1"/>
            <a:r>
              <a:rPr lang="en-US" smtClean="0"/>
              <a:t>And can calculate noisy estimates of the time derivative of the trajecotry.  We are interested in the time derivative of the trajectory because we would like to learn the dynamics/ODE that describe the system motion.</a:t>
            </a:r>
          </a:p>
        </p:txBody>
      </p:sp>
      <p:sp>
        <p:nvSpPr>
          <p:cNvPr id="98309" name="Slide Number Placeholder 3"/>
          <p:cNvSpPr txBox="1">
            <a:spLocks noGrp="1"/>
          </p:cNvSpPr>
          <p:nvPr/>
        </p:nvSpPr>
        <p:spPr bwMode="auto">
          <a:xfrm>
            <a:off x="3960813" y="8813800"/>
            <a:ext cx="3030537" cy="463550"/>
          </a:xfrm>
          <a:prstGeom prst="rect">
            <a:avLst/>
          </a:prstGeom>
          <a:noFill/>
          <a:ln w="9525">
            <a:noFill/>
            <a:miter lim="800000"/>
            <a:headEnd/>
            <a:tailEnd/>
          </a:ln>
        </p:spPr>
        <p:txBody>
          <a:bodyPr lIns="92976" tIns="46488" rIns="92976" bIns="46488" anchor="b"/>
          <a:lstStyle/>
          <a:p>
            <a:pPr algn="r" defTabSz="930275"/>
            <a:fld id="{90DDCE6C-CB7F-484D-8824-68CD72CC9F55}" type="slidenum">
              <a:rPr lang="en-US" sz="1200" b="0">
                <a:cs typeface="Arial" pitchFamily="34" charset="0"/>
              </a:rPr>
              <a:pPr algn="r" defTabSz="930275"/>
              <a:t>28</a:t>
            </a:fld>
            <a:endParaRPr lang="en-US" sz="1200" b="0">
              <a:cs typeface="Arial" pitchFamily="34"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p:spPr>
        <p:txBody>
          <a:bodyPr/>
          <a:lstStyle/>
          <a:p>
            <a:fld id="{9201028B-6862-4C70-94EA-458233D56909}" type="slidenum">
              <a:rPr lang="en-US" smtClean="0"/>
              <a:pPr/>
              <a:t>29</a:t>
            </a:fld>
            <a:endParaRPr lang="en-US" smtClean="0"/>
          </a:p>
        </p:txBody>
      </p:sp>
      <p:sp>
        <p:nvSpPr>
          <p:cNvPr id="100355" name="Rectangle 7"/>
          <p:cNvSpPr txBox="1">
            <a:spLocks noGrp="1" noChangeArrowheads="1"/>
          </p:cNvSpPr>
          <p:nvPr/>
        </p:nvSpPr>
        <p:spPr bwMode="auto">
          <a:xfrm>
            <a:off x="3960813" y="8813800"/>
            <a:ext cx="3030537" cy="463550"/>
          </a:xfrm>
          <a:prstGeom prst="rect">
            <a:avLst/>
          </a:prstGeom>
          <a:noFill/>
          <a:ln w="9525">
            <a:noFill/>
            <a:miter lim="800000"/>
            <a:headEnd/>
            <a:tailEnd/>
          </a:ln>
        </p:spPr>
        <p:txBody>
          <a:bodyPr lIns="92976" tIns="46488" rIns="92976" bIns="46488" anchor="b"/>
          <a:lstStyle/>
          <a:p>
            <a:pPr algn="r" defTabSz="930275"/>
            <a:fld id="{EB756B7D-7332-4BD3-9B95-648E47848BCB}" type="slidenum">
              <a:rPr lang="en-US" sz="1200" b="0">
                <a:cs typeface="Arial" pitchFamily="34" charset="0"/>
              </a:rPr>
              <a:pPr algn="r" defTabSz="930275"/>
              <a:t>29</a:t>
            </a:fld>
            <a:endParaRPr lang="en-US" sz="1200" b="0">
              <a:cs typeface="Arial" pitchFamily="34" charset="0"/>
            </a:endParaRPr>
          </a:p>
        </p:txBody>
      </p:sp>
      <p:sp>
        <p:nvSpPr>
          <p:cNvPr id="100356" name="Rectangle 2"/>
          <p:cNvSpPr>
            <a:spLocks noGrp="1" noRot="1" noChangeAspect="1" noChangeArrowheads="1" noTextEdit="1"/>
          </p:cNvSpPr>
          <p:nvPr>
            <p:ph type="sldImg"/>
          </p:nvPr>
        </p:nvSpPr>
        <p:spPr>
          <a:xfrm>
            <a:off x="1176338" y="695325"/>
            <a:ext cx="4640262" cy="3479800"/>
          </a:xfrm>
          <a:ln/>
        </p:spPr>
      </p:sp>
      <p:sp>
        <p:nvSpPr>
          <p:cNvPr id="100357" name="Rectangle 3"/>
          <p:cNvSpPr>
            <a:spLocks noGrp="1" noChangeArrowheads="1"/>
          </p:cNvSpPr>
          <p:nvPr>
            <p:ph type="body" idx="1"/>
          </p:nvPr>
        </p:nvSpPr>
        <p:spPr>
          <a:xfrm>
            <a:off x="700088" y="4406900"/>
            <a:ext cx="5594350" cy="4176713"/>
          </a:xfrm>
          <a:noFill/>
          <a:ln/>
        </p:spPr>
        <p:txBody>
          <a:bodyPr lIns="92976" tIns="46488" rIns="92976" bIns="46488"/>
          <a:lstStyle/>
          <a:p>
            <a:pPr eaLnBrk="1" hangingPunct="1"/>
            <a:r>
              <a:rPr lang="en-US" smtClean="0"/>
              <a:t>As I mentioned earlier, the exterior derivative lies on the cotangent space which is the space of all directions of the manifold.  </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a:noFill/>
        </p:spPr>
        <p:txBody>
          <a:bodyPr/>
          <a:lstStyle/>
          <a:p>
            <a:fld id="{0BD86EFF-ACD1-4A46-A7C1-630B3973E2CC}" type="slidenum">
              <a:rPr lang="en-US" smtClean="0"/>
              <a:pPr/>
              <a:t>30</a:t>
            </a:fld>
            <a:endParaRPr lang="en-US" smtClean="0"/>
          </a:p>
        </p:txBody>
      </p:sp>
      <p:sp>
        <p:nvSpPr>
          <p:cNvPr id="101379" name="Rectangle 7"/>
          <p:cNvSpPr txBox="1">
            <a:spLocks noGrp="1" noChangeArrowheads="1"/>
          </p:cNvSpPr>
          <p:nvPr/>
        </p:nvSpPr>
        <p:spPr bwMode="auto">
          <a:xfrm>
            <a:off x="3962400" y="8969375"/>
            <a:ext cx="3030538" cy="309563"/>
          </a:xfrm>
          <a:prstGeom prst="rect">
            <a:avLst/>
          </a:prstGeom>
          <a:noFill/>
          <a:ln w="9525">
            <a:noFill/>
            <a:miter lim="800000"/>
            <a:headEnd/>
            <a:tailEnd/>
          </a:ln>
        </p:spPr>
        <p:txBody>
          <a:bodyPr lIns="92976" tIns="46488" rIns="92976" bIns="46488" anchor="b"/>
          <a:lstStyle/>
          <a:p>
            <a:pPr algn="r" defTabSz="930275" eaLnBrk="0" hangingPunct="0"/>
            <a:fld id="{08521F1A-9BBC-4D80-A184-D367C562B160}" type="slidenum">
              <a:rPr lang="en-US" sz="1200" b="0"/>
              <a:pPr algn="r" defTabSz="930275" eaLnBrk="0" hangingPunct="0"/>
              <a:t>30</a:t>
            </a:fld>
            <a:endParaRPr lang="en-US" sz="1200" b="0"/>
          </a:p>
        </p:txBody>
      </p:sp>
      <p:sp>
        <p:nvSpPr>
          <p:cNvPr id="101380" name="Rectangle 2"/>
          <p:cNvSpPr>
            <a:spLocks noGrp="1" noRot="1" noChangeAspect="1" noChangeArrowheads="1" noTextEdit="1"/>
          </p:cNvSpPr>
          <p:nvPr>
            <p:ph type="sldImg"/>
          </p:nvPr>
        </p:nvSpPr>
        <p:spPr>
          <a:xfrm>
            <a:off x="866775" y="309563"/>
            <a:ext cx="5308600" cy="3981450"/>
          </a:xfrm>
          <a:ln/>
        </p:spPr>
      </p:sp>
      <p:sp>
        <p:nvSpPr>
          <p:cNvPr id="101381" name="Rectangle 3"/>
          <p:cNvSpPr>
            <a:spLocks noGrp="1" noChangeArrowheads="1"/>
          </p:cNvSpPr>
          <p:nvPr>
            <p:ph type="body" idx="1"/>
          </p:nvPr>
        </p:nvSpPr>
        <p:spPr>
          <a:xfrm>
            <a:off x="0" y="4406900"/>
            <a:ext cx="6992938" cy="4484688"/>
          </a:xfrm>
          <a:noFill/>
          <a:ln/>
        </p:spPr>
        <p:txBody>
          <a:bodyPr lIns="92976" tIns="46488" rIns="92976" bIns="46488"/>
          <a:lstStyle/>
          <a:p>
            <a:pPr eaLnBrk="1" hangingPunct="1"/>
            <a:r>
              <a:rPr lang="en-US" smtClean="0"/>
              <a:t>As a result we are now exploring more sophisticated analyses. Instead of as before looking for correlations at one time point, we are now correlating protein expression at one time point with the change in target gene expression between that time and the next time point. The center shows the temporal change in eve mRNA expression, red is incresed expression blue is decreased amounts of RNA. The right column now shows the spatial correlation of of GT protein with these changes. Blue is a negative correlation, red is postitve correlation. In addition to the expected anticorrelates with the anterior boundary of eve stripe 2, in a region where GT concentrations are lower, there is a positive correlation, which could either imply that GT can also activate at low concenttations or quite possibly this correlation is miss leading and other factors play a more dominant role in controlling eve in these cells. . </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p:spPr>
        <p:txBody>
          <a:bodyPr/>
          <a:lstStyle/>
          <a:p>
            <a:fld id="{BDD3E1AF-5794-460A-87CB-C1EF8E780E51}" type="slidenum">
              <a:rPr lang="en-US" smtClean="0"/>
              <a:pPr/>
              <a:t>41</a:t>
            </a:fld>
            <a:endParaRPr lang="en-US" smtClean="0"/>
          </a:p>
        </p:txBody>
      </p:sp>
      <p:sp>
        <p:nvSpPr>
          <p:cNvPr id="102403" name="Rectangle 2"/>
          <p:cNvSpPr>
            <a:spLocks noGrp="1" noRot="1" noChangeAspect="1" noChangeArrowheads="1" noTextEdit="1"/>
          </p:cNvSpPr>
          <p:nvPr>
            <p:ph type="sldImg"/>
          </p:nvPr>
        </p:nvSpPr>
        <p:spPr>
          <a:ln/>
        </p:spPr>
      </p:sp>
      <p:sp>
        <p:nvSpPr>
          <p:cNvPr id="10240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6386565-CB11-49D3-8BB2-759DA04D16F3}" type="slidenum">
              <a:rPr lang="en-US"/>
              <a:pPr/>
              <a:t>42</a:t>
            </a:fld>
            <a:endParaRPr lang="en-US"/>
          </a:p>
        </p:txBody>
      </p:sp>
      <p:sp>
        <p:nvSpPr>
          <p:cNvPr id="986114" name="Rectangle 2"/>
          <p:cNvSpPr>
            <a:spLocks noGrp="1" noRot="1" noChangeAspect="1" noChangeArrowheads="1" noTextEdit="1"/>
          </p:cNvSpPr>
          <p:nvPr>
            <p:ph type="sldImg"/>
          </p:nvPr>
        </p:nvSpPr>
        <p:spPr>
          <a:xfrm>
            <a:off x="1176338" y="695325"/>
            <a:ext cx="4641850" cy="3481388"/>
          </a:xfrm>
          <a:ln/>
        </p:spPr>
      </p:sp>
      <p:sp>
        <p:nvSpPr>
          <p:cNvPr id="986115" name="Rectangle 3"/>
          <p:cNvSpPr>
            <a:spLocks noGrp="1" noChangeArrowheads="1"/>
          </p:cNvSpPr>
          <p:nvPr>
            <p:ph type="body" idx="1"/>
          </p:nvPr>
        </p:nvSpPr>
        <p:spPr>
          <a:xfrm>
            <a:off x="931863" y="4408488"/>
            <a:ext cx="5129212" cy="4175125"/>
          </a:xfrm>
        </p:spPr>
        <p:txBody>
          <a:bodyPr lIns="87947" tIns="43973" rIns="87947" bIns="43973"/>
          <a:lstStyle/>
          <a:p>
            <a:pPr marL="228600" indent="-228600"/>
            <a:r>
              <a:rPr lang="en-US"/>
              <a:t>Now, this is movie showing the high altitude traffic in the Oakland Center. You can see 5 sectors, enclosed by pink lines. As I said in the previous slide, each of these sectors is controlled by a single human ATC. This movie shows clearly the complexity of the traffic around an ATC. This complexity is the cause of FAA-fixed standards, which determine how much aircraft can legally be controlled by a single human air traffic controller.</a:t>
            </a:r>
          </a:p>
          <a:p>
            <a:pPr marL="228600" indent="-228600"/>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757C295-8BAE-4573-A4B0-1A754EC961A5}" type="slidenum">
              <a:rPr lang="en-US"/>
              <a:pPr/>
              <a:t>43</a:t>
            </a:fld>
            <a:endParaRPr lang="en-US"/>
          </a:p>
        </p:txBody>
      </p:sp>
      <p:sp>
        <p:nvSpPr>
          <p:cNvPr id="990210" name="Rectangle 2"/>
          <p:cNvSpPr>
            <a:spLocks noGrp="1" noRot="1" noChangeAspect="1" noChangeArrowheads="1" noTextEdit="1"/>
          </p:cNvSpPr>
          <p:nvPr>
            <p:ph type="sldImg"/>
          </p:nvPr>
        </p:nvSpPr>
        <p:spPr>
          <a:xfrm>
            <a:off x="1176338" y="696913"/>
            <a:ext cx="4640262" cy="3479800"/>
          </a:xfrm>
          <a:ln/>
        </p:spPr>
      </p:sp>
      <p:sp>
        <p:nvSpPr>
          <p:cNvPr id="990211" name="Rectangle 3"/>
          <p:cNvSpPr>
            <a:spLocks noGrp="1" noChangeArrowheads="1"/>
          </p:cNvSpPr>
          <p:nvPr>
            <p:ph type="body" idx="1"/>
          </p:nvPr>
        </p:nvSpPr>
        <p:spPr>
          <a:xfrm>
            <a:off x="700088" y="4408488"/>
            <a:ext cx="5592762" cy="4173537"/>
          </a:xfrm>
        </p:spPr>
        <p:txBody>
          <a:bodyPr/>
          <a:lstStyle/>
          <a:p>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D98C4E5-BB03-4B5D-8022-CF4F41953F56}" type="slidenum">
              <a:rPr lang="en-US"/>
              <a:pPr/>
              <a:t>44</a:t>
            </a:fld>
            <a:endParaRPr lang="en-US"/>
          </a:p>
        </p:txBody>
      </p:sp>
      <p:sp>
        <p:nvSpPr>
          <p:cNvPr id="992258" name="Rectangle 2"/>
          <p:cNvSpPr>
            <a:spLocks noGrp="1" noRot="1" noChangeAspect="1" noChangeArrowheads="1" noTextEdit="1"/>
          </p:cNvSpPr>
          <p:nvPr>
            <p:ph type="sldImg"/>
          </p:nvPr>
        </p:nvSpPr>
        <p:spPr>
          <a:xfrm>
            <a:off x="1176338" y="696913"/>
            <a:ext cx="4640262" cy="3479800"/>
          </a:xfrm>
          <a:ln/>
        </p:spPr>
      </p:sp>
      <p:sp>
        <p:nvSpPr>
          <p:cNvPr id="992259" name="Rectangle 3"/>
          <p:cNvSpPr>
            <a:spLocks noGrp="1" noChangeArrowheads="1"/>
          </p:cNvSpPr>
          <p:nvPr>
            <p:ph type="body" idx="1"/>
          </p:nvPr>
        </p:nvSpPr>
        <p:spPr>
          <a:xfrm>
            <a:off x="700088" y="4408488"/>
            <a:ext cx="5592762" cy="4173537"/>
          </a:xfrm>
        </p:spPr>
        <p:txBody>
          <a:bodyP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4070FF1-6C13-44F7-A869-32787C3EC88D}" type="slidenum">
              <a:rPr lang="en-US"/>
              <a:pPr/>
              <a:t>3</a:t>
            </a:fld>
            <a:endParaRPr lang="en-US"/>
          </a:p>
        </p:txBody>
      </p:sp>
      <p:sp>
        <p:nvSpPr>
          <p:cNvPr id="988162" name="Rectangle 2"/>
          <p:cNvSpPr>
            <a:spLocks noGrp="1" noRot="1" noChangeAspect="1" noChangeArrowheads="1" noTextEdit="1"/>
          </p:cNvSpPr>
          <p:nvPr>
            <p:ph type="sldImg"/>
          </p:nvPr>
        </p:nvSpPr>
        <p:spPr>
          <a:xfrm>
            <a:off x="1176338" y="696913"/>
            <a:ext cx="4640262" cy="3479800"/>
          </a:xfrm>
          <a:ln/>
        </p:spPr>
      </p:sp>
      <p:sp>
        <p:nvSpPr>
          <p:cNvPr id="988163" name="Rectangle 3"/>
          <p:cNvSpPr>
            <a:spLocks noGrp="1" noChangeArrowheads="1"/>
          </p:cNvSpPr>
          <p:nvPr>
            <p:ph type="body" idx="1"/>
          </p:nvPr>
        </p:nvSpPr>
        <p:spPr>
          <a:xfrm>
            <a:off x="700088" y="4408488"/>
            <a:ext cx="5592762" cy="4173537"/>
          </a:xfrm>
        </p:spPr>
        <p:txBody>
          <a:bodyPr/>
          <a:lstStyle/>
          <a:p>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9FCE23F-C5B2-46C6-9803-E47B0E709F65}" type="slidenum">
              <a:rPr lang="en-US"/>
              <a:pPr/>
              <a:t>45</a:t>
            </a:fld>
            <a:endParaRPr lang="en-US"/>
          </a:p>
        </p:txBody>
      </p:sp>
      <p:sp>
        <p:nvSpPr>
          <p:cNvPr id="994306" name="Rectangle 2"/>
          <p:cNvSpPr>
            <a:spLocks noGrp="1" noRot="1" noChangeAspect="1" noChangeArrowheads="1" noTextEdit="1"/>
          </p:cNvSpPr>
          <p:nvPr>
            <p:ph type="sldImg"/>
          </p:nvPr>
        </p:nvSpPr>
        <p:spPr>
          <a:xfrm>
            <a:off x="1176338" y="696913"/>
            <a:ext cx="4640262" cy="3479800"/>
          </a:xfrm>
          <a:ln/>
        </p:spPr>
      </p:sp>
      <p:sp>
        <p:nvSpPr>
          <p:cNvPr id="994307" name="Rectangle 3"/>
          <p:cNvSpPr>
            <a:spLocks noGrp="1" noChangeArrowheads="1"/>
          </p:cNvSpPr>
          <p:nvPr>
            <p:ph type="body" idx="1"/>
          </p:nvPr>
        </p:nvSpPr>
        <p:spPr>
          <a:xfrm>
            <a:off x="700088" y="4408488"/>
            <a:ext cx="5592762" cy="4173537"/>
          </a:xfrm>
        </p:spPr>
        <p:txBody>
          <a:bodyPr/>
          <a:lstStyle/>
          <a:p>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a:noFill/>
        </p:spPr>
        <p:txBody>
          <a:bodyPr/>
          <a:lstStyle/>
          <a:p>
            <a:fld id="{DB8945A9-EA8E-4360-B002-2DEFD803FD8E}" type="slidenum">
              <a:rPr lang="en-US" smtClean="0"/>
              <a:pPr/>
              <a:t>46</a:t>
            </a:fld>
            <a:endParaRPr lang="en-US" smtClean="0"/>
          </a:p>
        </p:txBody>
      </p:sp>
      <p:sp>
        <p:nvSpPr>
          <p:cNvPr id="103427" name="Rectangle 2"/>
          <p:cNvSpPr>
            <a:spLocks noGrp="1" noRot="1" noChangeAspect="1" noChangeArrowheads="1" noTextEdit="1"/>
          </p:cNvSpPr>
          <p:nvPr>
            <p:ph type="sldImg"/>
          </p:nvPr>
        </p:nvSpPr>
        <p:spPr>
          <a:ln/>
        </p:spPr>
      </p:sp>
      <p:sp>
        <p:nvSpPr>
          <p:cNvPr id="10342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a:noFill/>
        </p:spPr>
        <p:txBody>
          <a:bodyPr/>
          <a:lstStyle/>
          <a:p>
            <a:fld id="{A4C0896C-6B44-42EF-BFE8-ED6AE6C9FDAE}" type="slidenum">
              <a:rPr lang="en-US" smtClean="0"/>
              <a:pPr/>
              <a:t>65</a:t>
            </a:fld>
            <a:endParaRPr lang="en-US" smtClean="0"/>
          </a:p>
        </p:txBody>
      </p:sp>
      <p:sp>
        <p:nvSpPr>
          <p:cNvPr id="104451" name="Rectangle 7"/>
          <p:cNvSpPr txBox="1">
            <a:spLocks noGrp="1" noChangeArrowheads="1"/>
          </p:cNvSpPr>
          <p:nvPr/>
        </p:nvSpPr>
        <p:spPr bwMode="auto">
          <a:xfrm>
            <a:off x="3962400" y="8969375"/>
            <a:ext cx="3030538" cy="309563"/>
          </a:xfrm>
          <a:prstGeom prst="rect">
            <a:avLst/>
          </a:prstGeom>
          <a:noFill/>
          <a:ln w="9525">
            <a:noFill/>
            <a:miter lim="800000"/>
            <a:headEnd/>
            <a:tailEnd/>
          </a:ln>
        </p:spPr>
        <p:txBody>
          <a:bodyPr lIns="92976" tIns="46488" rIns="92976" bIns="46488" anchor="b"/>
          <a:lstStyle/>
          <a:p>
            <a:pPr algn="r" defTabSz="930275" eaLnBrk="0" hangingPunct="0"/>
            <a:fld id="{D2CB3D22-8AB3-490F-ACD4-B5E269155875}" type="slidenum">
              <a:rPr lang="en-US" sz="1200" b="0"/>
              <a:pPr algn="r" defTabSz="930275" eaLnBrk="0" hangingPunct="0"/>
              <a:t>65</a:t>
            </a:fld>
            <a:endParaRPr lang="en-US" sz="1200" b="0"/>
          </a:p>
        </p:txBody>
      </p:sp>
      <p:sp>
        <p:nvSpPr>
          <p:cNvPr id="104452" name="Rectangle 2"/>
          <p:cNvSpPr>
            <a:spLocks noGrp="1" noRot="1" noChangeAspect="1" noChangeArrowheads="1" noTextEdit="1"/>
          </p:cNvSpPr>
          <p:nvPr>
            <p:ph type="sldImg"/>
          </p:nvPr>
        </p:nvSpPr>
        <p:spPr>
          <a:xfrm>
            <a:off x="866775" y="309563"/>
            <a:ext cx="5308600" cy="3981450"/>
          </a:xfrm>
          <a:ln/>
        </p:spPr>
      </p:sp>
      <p:sp>
        <p:nvSpPr>
          <p:cNvPr id="104453" name="Rectangle 3"/>
          <p:cNvSpPr>
            <a:spLocks noGrp="1" noChangeArrowheads="1"/>
          </p:cNvSpPr>
          <p:nvPr>
            <p:ph type="body" idx="1"/>
          </p:nvPr>
        </p:nvSpPr>
        <p:spPr>
          <a:xfrm>
            <a:off x="0" y="4406900"/>
            <a:ext cx="6992938" cy="4484688"/>
          </a:xfrm>
          <a:noFill/>
          <a:ln/>
        </p:spPr>
        <p:txBody>
          <a:bodyPr lIns="92976" tIns="46488" rIns="92976" bIns="46488"/>
          <a:lstStyle/>
          <a:p>
            <a:pPr eaLnBrk="1" hangingPunct="1"/>
            <a:r>
              <a:rPr lang="en-US" smtClean="0"/>
              <a:t>It has often been noted that target gene expression patterns show local correlations with the expression of their transcriptional regulators. shown here with the anti correlation between eve stripe 2 in green and the transcriptional repressors giant and Kr. By searching computationally for such postiive or negative correlations, it may be possible to determine which factors regulate which genes.</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a:noFill/>
        </p:spPr>
        <p:txBody>
          <a:bodyPr/>
          <a:lstStyle/>
          <a:p>
            <a:fld id="{1E268CFB-8361-4E10-872C-402701455282}" type="slidenum">
              <a:rPr lang="en-US" smtClean="0"/>
              <a:pPr/>
              <a:t>66</a:t>
            </a:fld>
            <a:endParaRPr lang="en-US" smtClean="0"/>
          </a:p>
        </p:txBody>
      </p:sp>
      <p:sp>
        <p:nvSpPr>
          <p:cNvPr id="105475" name="Rectangle 7"/>
          <p:cNvSpPr txBox="1">
            <a:spLocks noGrp="1" noChangeArrowheads="1"/>
          </p:cNvSpPr>
          <p:nvPr/>
        </p:nvSpPr>
        <p:spPr bwMode="auto">
          <a:xfrm>
            <a:off x="3962400" y="8969375"/>
            <a:ext cx="3030538" cy="309563"/>
          </a:xfrm>
          <a:prstGeom prst="rect">
            <a:avLst/>
          </a:prstGeom>
          <a:noFill/>
          <a:ln w="9525">
            <a:noFill/>
            <a:miter lim="800000"/>
            <a:headEnd/>
            <a:tailEnd/>
          </a:ln>
        </p:spPr>
        <p:txBody>
          <a:bodyPr lIns="92976" tIns="46488" rIns="92976" bIns="46488" anchor="b"/>
          <a:lstStyle/>
          <a:p>
            <a:pPr algn="r" defTabSz="930275" eaLnBrk="0" hangingPunct="0"/>
            <a:fld id="{F01FC8AD-2577-4407-BDFA-A10B716F5E37}" type="slidenum">
              <a:rPr lang="en-US" sz="1200" b="0"/>
              <a:pPr algn="r" defTabSz="930275" eaLnBrk="0" hangingPunct="0"/>
              <a:t>66</a:t>
            </a:fld>
            <a:endParaRPr lang="en-US" sz="1200" b="0"/>
          </a:p>
        </p:txBody>
      </p:sp>
      <p:sp>
        <p:nvSpPr>
          <p:cNvPr id="105476" name="Rectangle 2"/>
          <p:cNvSpPr>
            <a:spLocks noGrp="1" noRot="1" noChangeAspect="1" noChangeArrowheads="1" noTextEdit="1"/>
          </p:cNvSpPr>
          <p:nvPr>
            <p:ph type="sldImg"/>
          </p:nvPr>
        </p:nvSpPr>
        <p:spPr>
          <a:xfrm>
            <a:off x="866775" y="309563"/>
            <a:ext cx="5308600" cy="3981450"/>
          </a:xfrm>
          <a:ln/>
        </p:spPr>
      </p:sp>
      <p:sp>
        <p:nvSpPr>
          <p:cNvPr id="105477" name="Rectangle 3"/>
          <p:cNvSpPr>
            <a:spLocks noGrp="1" noChangeArrowheads="1"/>
          </p:cNvSpPr>
          <p:nvPr>
            <p:ph type="body" idx="1"/>
          </p:nvPr>
        </p:nvSpPr>
        <p:spPr>
          <a:xfrm>
            <a:off x="0" y="4406900"/>
            <a:ext cx="6992938" cy="4484688"/>
          </a:xfrm>
          <a:noFill/>
          <a:ln/>
        </p:spPr>
        <p:txBody>
          <a:bodyPr lIns="92976" tIns="46488" rIns="92976" bIns="46488"/>
          <a:lstStyle/>
          <a:p>
            <a:pPr eaLnBrk="1" hangingPunct="1"/>
            <a:r>
              <a:rPr lang="en-US" smtClean="0"/>
              <a:t>To test this we have used a regression analysis.  in the case of eve stripe 2 this approach correctly predicts that gt, kr, and tll are repressors. And that hb is an activator. however, it fails to class bcd as an activator because the bcd gradient is too shallow and thus the correlation between it and eve stripe 2 boundaries are small.    </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a:noFill/>
        </p:spPr>
        <p:txBody>
          <a:bodyPr/>
          <a:lstStyle/>
          <a:p>
            <a:fld id="{DAE75028-1A83-40FB-9783-0DA94113A6C1}" type="slidenum">
              <a:rPr lang="en-US" smtClean="0"/>
              <a:pPr/>
              <a:t>67</a:t>
            </a:fld>
            <a:endParaRPr lang="en-US" smtClean="0"/>
          </a:p>
        </p:txBody>
      </p:sp>
      <p:sp>
        <p:nvSpPr>
          <p:cNvPr id="106499" name="Rectangle 7"/>
          <p:cNvSpPr txBox="1">
            <a:spLocks noGrp="1" noChangeArrowheads="1"/>
          </p:cNvSpPr>
          <p:nvPr/>
        </p:nvSpPr>
        <p:spPr bwMode="auto">
          <a:xfrm>
            <a:off x="3962400" y="8969375"/>
            <a:ext cx="3030538" cy="309563"/>
          </a:xfrm>
          <a:prstGeom prst="rect">
            <a:avLst/>
          </a:prstGeom>
          <a:noFill/>
          <a:ln w="9525">
            <a:noFill/>
            <a:miter lim="800000"/>
            <a:headEnd/>
            <a:tailEnd/>
          </a:ln>
        </p:spPr>
        <p:txBody>
          <a:bodyPr lIns="92976" tIns="46488" rIns="92976" bIns="46488" anchor="b"/>
          <a:lstStyle/>
          <a:p>
            <a:pPr algn="r" defTabSz="930275" eaLnBrk="0" hangingPunct="0"/>
            <a:fld id="{33BB977D-141B-4205-8AB1-4A1CB6865B71}" type="slidenum">
              <a:rPr lang="en-US" sz="1200" b="0"/>
              <a:pPr algn="r" defTabSz="930275" eaLnBrk="0" hangingPunct="0"/>
              <a:t>67</a:t>
            </a:fld>
            <a:endParaRPr lang="en-US" sz="1200" b="0"/>
          </a:p>
        </p:txBody>
      </p:sp>
      <p:sp>
        <p:nvSpPr>
          <p:cNvPr id="106500" name="Rectangle 2"/>
          <p:cNvSpPr>
            <a:spLocks noGrp="1" noRot="1" noChangeAspect="1" noChangeArrowheads="1" noTextEdit="1"/>
          </p:cNvSpPr>
          <p:nvPr>
            <p:ph type="sldImg"/>
          </p:nvPr>
        </p:nvSpPr>
        <p:spPr>
          <a:xfrm>
            <a:off x="866775" y="309563"/>
            <a:ext cx="5308600" cy="3981450"/>
          </a:xfrm>
          <a:ln/>
        </p:spPr>
      </p:sp>
      <p:sp>
        <p:nvSpPr>
          <p:cNvPr id="106501" name="Rectangle 3"/>
          <p:cNvSpPr>
            <a:spLocks noGrp="1" noChangeArrowheads="1"/>
          </p:cNvSpPr>
          <p:nvPr>
            <p:ph type="body" idx="1"/>
          </p:nvPr>
        </p:nvSpPr>
        <p:spPr>
          <a:xfrm>
            <a:off x="0" y="4406900"/>
            <a:ext cx="6992938" cy="4484688"/>
          </a:xfrm>
          <a:noFill/>
          <a:ln/>
        </p:spPr>
        <p:txBody>
          <a:bodyPr lIns="92976" tIns="46488" rIns="92976" bIns="46488"/>
          <a:lstStyle/>
          <a:p>
            <a:pPr eaLnBrk="1" hangingPunct="1"/>
            <a:r>
              <a:rPr lang="en-US" smtClean="0"/>
              <a:t>We applied this method to the entire dataset.</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p:cNvSpPr>
            <a:spLocks noGrp="1" noChangeArrowheads="1"/>
          </p:cNvSpPr>
          <p:nvPr>
            <p:ph type="sldNum" sz="quarter" idx="5"/>
          </p:nvPr>
        </p:nvSpPr>
        <p:spPr>
          <a:noFill/>
        </p:spPr>
        <p:txBody>
          <a:bodyPr/>
          <a:lstStyle/>
          <a:p>
            <a:fld id="{38927920-B41C-4C30-95B3-C68BA4E49CCF}" type="slidenum">
              <a:rPr lang="en-US" smtClean="0"/>
              <a:pPr/>
              <a:t>68</a:t>
            </a:fld>
            <a:endParaRPr lang="en-US" smtClean="0"/>
          </a:p>
        </p:txBody>
      </p:sp>
      <p:sp>
        <p:nvSpPr>
          <p:cNvPr id="107523" name="Rectangle 7"/>
          <p:cNvSpPr txBox="1">
            <a:spLocks noGrp="1" noChangeArrowheads="1"/>
          </p:cNvSpPr>
          <p:nvPr/>
        </p:nvSpPr>
        <p:spPr bwMode="auto">
          <a:xfrm>
            <a:off x="3962400" y="8969375"/>
            <a:ext cx="3030538" cy="309563"/>
          </a:xfrm>
          <a:prstGeom prst="rect">
            <a:avLst/>
          </a:prstGeom>
          <a:noFill/>
          <a:ln w="9525">
            <a:noFill/>
            <a:miter lim="800000"/>
            <a:headEnd/>
            <a:tailEnd/>
          </a:ln>
        </p:spPr>
        <p:txBody>
          <a:bodyPr lIns="92976" tIns="46488" rIns="92976" bIns="46488" anchor="b"/>
          <a:lstStyle/>
          <a:p>
            <a:pPr algn="r" defTabSz="930275" eaLnBrk="0" hangingPunct="0"/>
            <a:fld id="{17A73A36-7DD9-41FE-AB1A-381846DBF6D9}" type="slidenum">
              <a:rPr lang="en-US" sz="1200" b="0"/>
              <a:pPr algn="r" defTabSz="930275" eaLnBrk="0" hangingPunct="0"/>
              <a:t>68</a:t>
            </a:fld>
            <a:endParaRPr lang="en-US" sz="1200" b="0"/>
          </a:p>
        </p:txBody>
      </p:sp>
      <p:sp>
        <p:nvSpPr>
          <p:cNvPr id="107524" name="Rectangle 2"/>
          <p:cNvSpPr>
            <a:spLocks noGrp="1" noRot="1" noChangeAspect="1" noChangeArrowheads="1" noTextEdit="1"/>
          </p:cNvSpPr>
          <p:nvPr>
            <p:ph type="sldImg"/>
          </p:nvPr>
        </p:nvSpPr>
        <p:spPr>
          <a:xfrm>
            <a:off x="866775" y="309563"/>
            <a:ext cx="5308600" cy="3981450"/>
          </a:xfrm>
          <a:ln/>
        </p:spPr>
      </p:sp>
      <p:sp>
        <p:nvSpPr>
          <p:cNvPr id="107525" name="Rectangle 3"/>
          <p:cNvSpPr>
            <a:spLocks noGrp="1" noChangeArrowheads="1"/>
          </p:cNvSpPr>
          <p:nvPr>
            <p:ph type="body" idx="1"/>
          </p:nvPr>
        </p:nvSpPr>
        <p:spPr>
          <a:xfrm>
            <a:off x="0" y="4406900"/>
            <a:ext cx="6992938" cy="4484688"/>
          </a:xfrm>
          <a:noFill/>
          <a:ln/>
        </p:spPr>
        <p:txBody>
          <a:bodyPr lIns="92976" tIns="46488" rIns="92976" bIns="46488"/>
          <a:lstStyle/>
          <a:p>
            <a:pPr eaLnBrk="1" hangingPunct="1"/>
            <a:r>
              <a:rPr lang="en-US" smtClean="0"/>
              <a:t>Overall, most stripes’ expression has a correlation coefficient &gt; 0.6 with the pattern that would be predicted by linear regression. So the method is reasonably useful. However, I don’t want to over sell it. I am sure it gets a great deal wrong. </a:t>
            </a:r>
          </a:p>
          <a:p>
            <a:pPr eaLnBrk="1" hangingPunct="1"/>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p:spPr>
        <p:txBody>
          <a:bodyPr/>
          <a:lstStyle/>
          <a:p>
            <a:fld id="{2CBBC3FB-5C85-4254-A71A-366CEEFEB979}" type="slidenum">
              <a:rPr lang="en-US" smtClean="0"/>
              <a:pPr/>
              <a:t>4</a:t>
            </a:fld>
            <a:endParaRPr lang="en-US" smtClean="0"/>
          </a:p>
        </p:txBody>
      </p:sp>
      <p:sp>
        <p:nvSpPr>
          <p:cNvPr id="76803" name="Rectangle 7"/>
          <p:cNvSpPr txBox="1">
            <a:spLocks noGrp="1" noChangeArrowheads="1"/>
          </p:cNvSpPr>
          <p:nvPr/>
        </p:nvSpPr>
        <p:spPr bwMode="auto">
          <a:xfrm>
            <a:off x="3962400" y="8969375"/>
            <a:ext cx="3030538" cy="309563"/>
          </a:xfrm>
          <a:prstGeom prst="rect">
            <a:avLst/>
          </a:prstGeom>
          <a:noFill/>
          <a:ln w="9525">
            <a:noFill/>
            <a:miter lim="800000"/>
            <a:headEnd/>
            <a:tailEnd/>
          </a:ln>
        </p:spPr>
        <p:txBody>
          <a:bodyPr lIns="92976" tIns="46488" rIns="92976" bIns="46488" anchor="b"/>
          <a:lstStyle/>
          <a:p>
            <a:pPr algn="r" defTabSz="930275" eaLnBrk="0" hangingPunct="0"/>
            <a:fld id="{DFC8D387-A440-4A41-9DA0-1DF605256CFD}" type="slidenum">
              <a:rPr lang="en-US" sz="1200" b="0"/>
              <a:pPr algn="r" defTabSz="930275" eaLnBrk="0" hangingPunct="0"/>
              <a:t>4</a:t>
            </a:fld>
            <a:endParaRPr lang="en-US" sz="1200" b="0"/>
          </a:p>
        </p:txBody>
      </p:sp>
      <p:sp>
        <p:nvSpPr>
          <p:cNvPr id="76804" name="Rectangle 2"/>
          <p:cNvSpPr>
            <a:spLocks noGrp="1" noRot="1" noChangeAspect="1" noChangeArrowheads="1" noTextEdit="1"/>
          </p:cNvSpPr>
          <p:nvPr>
            <p:ph type="sldImg"/>
          </p:nvPr>
        </p:nvSpPr>
        <p:spPr>
          <a:xfrm>
            <a:off x="866775" y="309563"/>
            <a:ext cx="5308600" cy="3981450"/>
          </a:xfrm>
          <a:ln/>
        </p:spPr>
      </p:sp>
      <p:sp>
        <p:nvSpPr>
          <p:cNvPr id="76805" name="Rectangle 3"/>
          <p:cNvSpPr>
            <a:spLocks noGrp="1" noChangeArrowheads="1"/>
          </p:cNvSpPr>
          <p:nvPr>
            <p:ph type="body" idx="1"/>
          </p:nvPr>
        </p:nvSpPr>
        <p:spPr>
          <a:xfrm>
            <a:off x="0" y="4406900"/>
            <a:ext cx="6992938" cy="4484688"/>
          </a:xfrm>
          <a:noFill/>
          <a:ln/>
        </p:spPr>
        <p:txBody>
          <a:bodyPr lIns="92976" tIns="46488" rIns="92976" bIns="46488"/>
          <a:lstStyle/>
          <a:p>
            <a:pPr eaLnBrk="1" hangingPunct="1"/>
            <a:r>
              <a:rPr lang="en-US" smtClean="0">
                <a:cs typeface="Arial" pitchFamily="34" charset="0"/>
              </a:rPr>
              <a:t>we have used an image analysis based strategy to record expression patterns. 3D confocal stacks are taken of embryos stained to label nuclei and the expression pattern of two genes at atime, one of which is a reference gene. These then are converted to flat text files describing the x,y,z locations of each nucleus and expression in each cell. </a:t>
            </a:r>
          </a:p>
          <a:p>
            <a:pPr eaLnBrk="1" hangingPunct="1"/>
            <a:endParaRPr 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noFill/>
        </p:spPr>
        <p:txBody>
          <a:bodyPr/>
          <a:lstStyle/>
          <a:p>
            <a:fld id="{09E7034F-1899-4F6E-97DE-34F6EC127B9D}" type="slidenum">
              <a:rPr lang="en-US" smtClean="0"/>
              <a:pPr/>
              <a:t>5</a:t>
            </a:fld>
            <a:endParaRPr lang="en-US" smtClean="0"/>
          </a:p>
        </p:txBody>
      </p:sp>
      <p:sp>
        <p:nvSpPr>
          <p:cNvPr id="77827" name="Rectangle 7"/>
          <p:cNvSpPr txBox="1">
            <a:spLocks noGrp="1" noChangeArrowheads="1"/>
          </p:cNvSpPr>
          <p:nvPr/>
        </p:nvSpPr>
        <p:spPr bwMode="auto">
          <a:xfrm>
            <a:off x="3962400" y="8969375"/>
            <a:ext cx="3030538" cy="309563"/>
          </a:xfrm>
          <a:prstGeom prst="rect">
            <a:avLst/>
          </a:prstGeom>
          <a:noFill/>
          <a:ln w="9525">
            <a:noFill/>
            <a:miter lim="800000"/>
            <a:headEnd/>
            <a:tailEnd/>
          </a:ln>
        </p:spPr>
        <p:txBody>
          <a:bodyPr lIns="92976" tIns="46488" rIns="92976" bIns="46488" anchor="b"/>
          <a:lstStyle/>
          <a:p>
            <a:pPr algn="r" defTabSz="930275" eaLnBrk="0" hangingPunct="0"/>
            <a:fld id="{232DBF20-FBD2-4033-A12F-5574ABDCAB08}" type="slidenum">
              <a:rPr lang="en-US" sz="1200" b="0"/>
              <a:pPr algn="r" defTabSz="930275" eaLnBrk="0" hangingPunct="0"/>
              <a:t>5</a:t>
            </a:fld>
            <a:endParaRPr lang="en-US" sz="1200" b="0"/>
          </a:p>
        </p:txBody>
      </p:sp>
      <p:sp>
        <p:nvSpPr>
          <p:cNvPr id="77828" name="Rectangle 2"/>
          <p:cNvSpPr>
            <a:spLocks noGrp="1" noRot="1" noChangeAspect="1" noChangeArrowheads="1" noTextEdit="1"/>
          </p:cNvSpPr>
          <p:nvPr>
            <p:ph type="sldImg"/>
          </p:nvPr>
        </p:nvSpPr>
        <p:spPr>
          <a:xfrm>
            <a:off x="866775" y="309563"/>
            <a:ext cx="5308600" cy="3981450"/>
          </a:xfrm>
          <a:ln/>
        </p:spPr>
      </p:sp>
      <p:sp>
        <p:nvSpPr>
          <p:cNvPr id="77829" name="Rectangle 3"/>
          <p:cNvSpPr>
            <a:spLocks noGrp="1" noChangeArrowheads="1"/>
          </p:cNvSpPr>
          <p:nvPr>
            <p:ph type="body" idx="1"/>
          </p:nvPr>
        </p:nvSpPr>
        <p:spPr>
          <a:xfrm>
            <a:off x="0" y="4406900"/>
            <a:ext cx="6992938" cy="4484688"/>
          </a:xfrm>
          <a:noFill/>
          <a:ln/>
        </p:spPr>
        <p:txBody>
          <a:bodyPr lIns="92976" tIns="46488" rIns="92976" bIns="46488"/>
          <a:lstStyle/>
          <a:p>
            <a:pPr eaLnBrk="1" hangingPunct="1"/>
            <a:r>
              <a:rPr lang="en-US" smtClean="0"/>
              <a:t>We have developed a way to accurately register such data from thousands of embryos and literally millions of cells into a single model blastoderm.</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p:spPr>
        <p:txBody>
          <a:bodyPr/>
          <a:lstStyle/>
          <a:p>
            <a:fld id="{93FB5D41-2B9C-4F73-8869-C384D787B2FC}" type="slidenum">
              <a:rPr lang="en-US" smtClean="0"/>
              <a:pPr/>
              <a:t>6</a:t>
            </a:fld>
            <a:endParaRPr lang="en-US" smtClean="0"/>
          </a:p>
        </p:txBody>
      </p:sp>
      <p:sp>
        <p:nvSpPr>
          <p:cNvPr id="78851" name="Rectangle 7"/>
          <p:cNvSpPr txBox="1">
            <a:spLocks noGrp="1" noChangeArrowheads="1"/>
          </p:cNvSpPr>
          <p:nvPr/>
        </p:nvSpPr>
        <p:spPr bwMode="auto">
          <a:xfrm>
            <a:off x="3962400" y="8969375"/>
            <a:ext cx="3030538" cy="309563"/>
          </a:xfrm>
          <a:prstGeom prst="rect">
            <a:avLst/>
          </a:prstGeom>
          <a:noFill/>
          <a:ln w="9525">
            <a:noFill/>
            <a:miter lim="800000"/>
            <a:headEnd/>
            <a:tailEnd/>
          </a:ln>
        </p:spPr>
        <p:txBody>
          <a:bodyPr lIns="92976" tIns="46488" rIns="92976" bIns="46488" anchor="b"/>
          <a:lstStyle/>
          <a:p>
            <a:pPr algn="r" defTabSz="930275" eaLnBrk="0" hangingPunct="0"/>
            <a:fld id="{5E936F30-B8A7-4FF9-AE50-B965B8C296AC}" type="slidenum">
              <a:rPr lang="en-US" sz="1200" b="0"/>
              <a:pPr algn="r" defTabSz="930275" eaLnBrk="0" hangingPunct="0"/>
              <a:t>6</a:t>
            </a:fld>
            <a:endParaRPr lang="en-US" sz="1200" b="0"/>
          </a:p>
        </p:txBody>
      </p:sp>
      <p:sp>
        <p:nvSpPr>
          <p:cNvPr id="78852" name="Rectangle 2"/>
          <p:cNvSpPr>
            <a:spLocks noGrp="1" noRot="1" noChangeAspect="1" noChangeArrowheads="1" noTextEdit="1"/>
          </p:cNvSpPr>
          <p:nvPr>
            <p:ph type="sldImg"/>
          </p:nvPr>
        </p:nvSpPr>
        <p:spPr>
          <a:xfrm>
            <a:off x="866775" y="309563"/>
            <a:ext cx="5308600" cy="3981450"/>
          </a:xfrm>
          <a:ln/>
        </p:spPr>
      </p:sp>
      <p:sp>
        <p:nvSpPr>
          <p:cNvPr id="78853" name="Rectangle 3"/>
          <p:cNvSpPr>
            <a:spLocks noGrp="1" noChangeArrowheads="1"/>
          </p:cNvSpPr>
          <p:nvPr>
            <p:ph type="body" idx="1"/>
          </p:nvPr>
        </p:nvSpPr>
        <p:spPr>
          <a:xfrm>
            <a:off x="0" y="4406900"/>
            <a:ext cx="6992938" cy="4484688"/>
          </a:xfrm>
          <a:noFill/>
          <a:ln/>
        </p:spPr>
        <p:txBody>
          <a:bodyPr lIns="92976" tIns="46488" rIns="92976" bIns="46488"/>
          <a:lstStyle/>
          <a:p>
            <a:pPr eaLnBrk="1" hangingPunct="1"/>
            <a:r>
              <a:rPr lang="en-US" smtClean="0"/>
              <a:t>Our current atlas records expression at 7 time points and has data for protein expression of 20 factors and mRNA expression of 100 target genes and 30 CRMs.</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p:spPr>
        <p:txBody>
          <a:bodyPr/>
          <a:lstStyle/>
          <a:p>
            <a:fld id="{65181F81-7732-41FF-8908-F5000DB414B1}" type="slidenum">
              <a:rPr lang="en-US" smtClean="0"/>
              <a:pPr/>
              <a:t>8</a:t>
            </a:fld>
            <a:endParaRPr lang="en-US" smtClean="0"/>
          </a:p>
        </p:txBody>
      </p:sp>
      <p:sp>
        <p:nvSpPr>
          <p:cNvPr id="79875" name="Slide Image Placeholder 1"/>
          <p:cNvSpPr>
            <a:spLocks noGrp="1" noRot="1" noChangeAspect="1" noTextEdit="1"/>
          </p:cNvSpPr>
          <p:nvPr>
            <p:ph type="sldImg"/>
          </p:nvPr>
        </p:nvSpPr>
        <p:spPr>
          <a:xfrm>
            <a:off x="1176338" y="695325"/>
            <a:ext cx="4640262" cy="3479800"/>
          </a:xfrm>
          <a:ln/>
        </p:spPr>
      </p:sp>
      <p:sp>
        <p:nvSpPr>
          <p:cNvPr id="79876" name="Notes Placeholder 2"/>
          <p:cNvSpPr>
            <a:spLocks noGrp="1"/>
          </p:cNvSpPr>
          <p:nvPr>
            <p:ph type="body" idx="1"/>
          </p:nvPr>
        </p:nvSpPr>
        <p:spPr>
          <a:xfrm>
            <a:off x="700088" y="4406900"/>
            <a:ext cx="5594350" cy="4176713"/>
          </a:xfrm>
          <a:noFill/>
          <a:ln/>
        </p:spPr>
        <p:txBody>
          <a:bodyPr lIns="92976" tIns="46488" rIns="92976" bIns="46488"/>
          <a:lstStyle/>
          <a:p>
            <a:pPr defTabSz="457200" eaLnBrk="1" hangingPunct="1">
              <a:spcBef>
                <a:spcPct val="0"/>
              </a:spcBef>
            </a:pPr>
            <a:r>
              <a:rPr lang="en-US" smtClean="0"/>
              <a:t>This slide a cylindrical projection of eve and sna expression that allows the full 3D pattern to be appreciated at once. </a:t>
            </a:r>
          </a:p>
        </p:txBody>
      </p:sp>
      <p:sp>
        <p:nvSpPr>
          <p:cNvPr id="79877" name="Slide Number Placeholder 3"/>
          <p:cNvSpPr txBox="1">
            <a:spLocks noGrp="1"/>
          </p:cNvSpPr>
          <p:nvPr/>
        </p:nvSpPr>
        <p:spPr bwMode="auto">
          <a:xfrm>
            <a:off x="3960813" y="8813800"/>
            <a:ext cx="3030537" cy="463550"/>
          </a:xfrm>
          <a:prstGeom prst="rect">
            <a:avLst/>
          </a:prstGeom>
          <a:noFill/>
          <a:ln w="9525">
            <a:noFill/>
            <a:miter lim="800000"/>
            <a:headEnd/>
            <a:tailEnd/>
          </a:ln>
        </p:spPr>
        <p:txBody>
          <a:bodyPr lIns="92976" tIns="46488" rIns="92976" bIns="46488" anchor="b"/>
          <a:lstStyle/>
          <a:p>
            <a:pPr algn="r" defTabSz="465138"/>
            <a:fld id="{1170BDB8-00BD-4364-BB5B-59CB7F410BA5}" type="slidenum">
              <a:rPr lang="en-US" sz="1200" b="0">
                <a:latin typeface="cmsy7" pitchFamily="34" charset="0"/>
              </a:rPr>
              <a:pPr algn="r" defTabSz="465138"/>
              <a:t>8</a:t>
            </a:fld>
            <a:endParaRPr lang="en-US" sz="1200" b="0">
              <a:latin typeface="cmsy7"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noFill/>
        </p:spPr>
        <p:txBody>
          <a:bodyPr/>
          <a:lstStyle/>
          <a:p>
            <a:fld id="{07CFC011-F899-438B-A2D4-98D995E071DE}" type="slidenum">
              <a:rPr lang="en-US" smtClean="0"/>
              <a:pPr/>
              <a:t>9</a:t>
            </a:fld>
            <a:endParaRPr lang="en-US" smtClean="0"/>
          </a:p>
        </p:txBody>
      </p:sp>
      <p:sp>
        <p:nvSpPr>
          <p:cNvPr id="80899" name="Slide Image Placeholder 1"/>
          <p:cNvSpPr>
            <a:spLocks noGrp="1" noRot="1" noChangeAspect="1" noTextEdit="1"/>
          </p:cNvSpPr>
          <p:nvPr>
            <p:ph type="sldImg"/>
          </p:nvPr>
        </p:nvSpPr>
        <p:spPr>
          <a:xfrm>
            <a:off x="1176338" y="695325"/>
            <a:ext cx="4640262" cy="3479800"/>
          </a:xfrm>
          <a:ln/>
        </p:spPr>
      </p:sp>
      <p:sp>
        <p:nvSpPr>
          <p:cNvPr id="80900" name="Notes Placeholder 2"/>
          <p:cNvSpPr>
            <a:spLocks noGrp="1"/>
          </p:cNvSpPr>
          <p:nvPr>
            <p:ph type="body" idx="1"/>
          </p:nvPr>
        </p:nvSpPr>
        <p:spPr>
          <a:xfrm>
            <a:off x="700088" y="4406900"/>
            <a:ext cx="5594350" cy="4176713"/>
          </a:xfrm>
          <a:noFill/>
          <a:ln/>
        </p:spPr>
        <p:txBody>
          <a:bodyPr lIns="92976" tIns="46488" rIns="92976" bIns="46488"/>
          <a:lstStyle/>
          <a:p>
            <a:pPr defTabSz="457200" eaLnBrk="1" hangingPunct="1">
              <a:spcBef>
                <a:spcPct val="0"/>
              </a:spcBef>
            </a:pPr>
            <a:r>
              <a:rPr lang="en-US" smtClean="0"/>
              <a:t>The power of having data in 3D was briefly shown by mark in last talk and I’ll remiind you of it here. At top you can see that the eve gene is principally patterned along the anterior posterior axis, left to right along the embryo on the left, and the sna gene is principally pattered along the D/V axis, top to bottom of the embryo image on the right. Below is show quantitation of each gene along the other axis where by eye it is hard to see any pattering. The 95% confidence limits indicate clear quantitative changes in expression. </a:t>
            </a:r>
          </a:p>
        </p:txBody>
      </p:sp>
      <p:sp>
        <p:nvSpPr>
          <p:cNvPr id="80901" name="Slide Number Placeholder 3"/>
          <p:cNvSpPr txBox="1">
            <a:spLocks noGrp="1"/>
          </p:cNvSpPr>
          <p:nvPr/>
        </p:nvSpPr>
        <p:spPr bwMode="auto">
          <a:xfrm>
            <a:off x="3960813" y="8813800"/>
            <a:ext cx="3030537" cy="463550"/>
          </a:xfrm>
          <a:prstGeom prst="rect">
            <a:avLst/>
          </a:prstGeom>
          <a:noFill/>
          <a:ln w="9525">
            <a:noFill/>
            <a:miter lim="800000"/>
            <a:headEnd/>
            <a:tailEnd/>
          </a:ln>
        </p:spPr>
        <p:txBody>
          <a:bodyPr lIns="92976" tIns="46488" rIns="92976" bIns="46488" anchor="b"/>
          <a:lstStyle/>
          <a:p>
            <a:pPr algn="r" defTabSz="465138"/>
            <a:fld id="{8DBC2D03-9714-440D-8851-E32A80167B6C}" type="slidenum">
              <a:rPr lang="en-US" sz="1200" b="0">
                <a:latin typeface="cmsy7" pitchFamily="34" charset="0"/>
              </a:rPr>
              <a:pPr algn="r" defTabSz="465138"/>
              <a:t>9</a:t>
            </a:fld>
            <a:endParaRPr lang="en-US" sz="1200" b="0">
              <a:latin typeface="cmsy7"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a:noFill/>
        </p:spPr>
        <p:txBody>
          <a:bodyPr/>
          <a:lstStyle/>
          <a:p>
            <a:fld id="{10076C84-FEF8-4EF7-AFA5-3FB4705EB099}" type="slidenum">
              <a:rPr lang="en-US" smtClean="0"/>
              <a:pPr/>
              <a:t>10</a:t>
            </a:fld>
            <a:endParaRPr lang="en-US" smtClean="0"/>
          </a:p>
        </p:txBody>
      </p:sp>
      <p:sp>
        <p:nvSpPr>
          <p:cNvPr id="84995" name="Rectangle 2"/>
          <p:cNvSpPr>
            <a:spLocks noGrp="1" noRot="1" noChangeAspect="1" noChangeArrowheads="1" noTextEdit="1"/>
          </p:cNvSpPr>
          <p:nvPr>
            <p:ph type="sldImg"/>
          </p:nvPr>
        </p:nvSpPr>
        <p:spPr>
          <a:xfrm>
            <a:off x="1176338" y="695325"/>
            <a:ext cx="4640262" cy="3479800"/>
          </a:xfrm>
          <a:ln/>
        </p:spPr>
      </p:sp>
      <p:sp>
        <p:nvSpPr>
          <p:cNvPr id="84996" name="Rectangle 3"/>
          <p:cNvSpPr>
            <a:spLocks noGrp="1" noChangeArrowheads="1"/>
          </p:cNvSpPr>
          <p:nvPr>
            <p:ph type="body" idx="1"/>
          </p:nvPr>
        </p:nvSpPr>
        <p:spPr>
          <a:xfrm>
            <a:off x="700088" y="4406900"/>
            <a:ext cx="5594350" cy="4176713"/>
          </a:xfrm>
          <a:noFill/>
          <a:ln/>
        </p:spPr>
        <p:txBody>
          <a:bodyPr/>
          <a:lstStyle/>
          <a:p>
            <a:pPr eaLnBrk="1" hangingPunct="1"/>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6146"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147"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457200"/>
            <a:ext cx="1943100" cy="55626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457200"/>
            <a:ext cx="5676900" cy="5562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OverObj">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457200"/>
            <a:ext cx="7772400" cy="5334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295400"/>
            <a:ext cx="7772400" cy="2286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85800" y="3733800"/>
            <a:ext cx="7772400" cy="2286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verTx">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457200"/>
            <a:ext cx="7772400" cy="5334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295400"/>
            <a:ext cx="7772400" cy="2286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85800" y="3733800"/>
            <a:ext cx="7772400" cy="2286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457200"/>
            <a:ext cx="7772400" cy="5334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295400"/>
            <a:ext cx="3810000" cy="4724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95400"/>
            <a:ext cx="3810000" cy="4724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295400"/>
            <a:ext cx="3810000" cy="472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95400"/>
            <a:ext cx="3810000" cy="472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457200"/>
            <a:ext cx="7772400" cy="533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85800" y="1295400"/>
            <a:ext cx="7772400" cy="4724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34" name="Line 10"/>
          <p:cNvSpPr>
            <a:spLocks noChangeShapeType="1"/>
          </p:cNvSpPr>
          <p:nvPr userDrawn="1"/>
        </p:nvSpPr>
        <p:spPr bwMode="auto">
          <a:xfrm>
            <a:off x="685800" y="990600"/>
            <a:ext cx="7772400" cy="0"/>
          </a:xfrm>
          <a:prstGeom prst="line">
            <a:avLst/>
          </a:prstGeom>
          <a:noFill/>
          <a:ln w="19050">
            <a:solidFill>
              <a:schemeClr val="tx1"/>
            </a:solidFill>
            <a:round/>
            <a:headEnd/>
            <a:tailEnd/>
          </a:ln>
          <a:effectLst/>
        </p:spPr>
        <p:txBody>
          <a:bodyPr/>
          <a:lstStyle/>
          <a:p>
            <a:pPr>
              <a:defRPr/>
            </a:pPr>
            <a:endParaRPr lang="en-US"/>
          </a:p>
        </p:txBody>
      </p:sp>
    </p:spTree>
  </p:cSld>
  <p:clrMap bg1="lt1" tx1="dk1" bg2="lt2" tx2="dk2" accent1="accent1" accent2="accent2" accent3="accent3" accent4="accent4" accent5="accent5" accent6="accent6" hlink="hlink" folHlink="folHlink"/>
  <p:sldLayoutIdLst>
    <p:sldLayoutId id="2147483683"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 id="2147483684" r:id="rId12"/>
    <p:sldLayoutId id="2147483685" r:id="rId13"/>
    <p:sldLayoutId id="2147483686" r:id="rId14"/>
  </p:sldLayoutIdLst>
  <p:txStyles>
    <p:titleStyle>
      <a:lvl1pPr algn="ctr" rtl="0" eaLnBrk="0" fontAlgn="base" hangingPunct="0">
        <a:spcBef>
          <a:spcPct val="0"/>
        </a:spcBef>
        <a:spcAft>
          <a:spcPct val="0"/>
        </a:spcAft>
        <a:defRPr sz="3200">
          <a:solidFill>
            <a:srgbClr val="333399"/>
          </a:solidFill>
          <a:latin typeface="+mj-lt"/>
          <a:ea typeface="+mj-ea"/>
          <a:cs typeface="+mj-cs"/>
        </a:defRPr>
      </a:lvl1pPr>
      <a:lvl2pPr algn="ctr" rtl="0" eaLnBrk="0" fontAlgn="base" hangingPunct="0">
        <a:spcBef>
          <a:spcPct val="0"/>
        </a:spcBef>
        <a:spcAft>
          <a:spcPct val="0"/>
        </a:spcAft>
        <a:defRPr sz="3200">
          <a:solidFill>
            <a:srgbClr val="333399"/>
          </a:solidFill>
          <a:latin typeface="Arial" pitchFamily="34" charset="0"/>
        </a:defRPr>
      </a:lvl2pPr>
      <a:lvl3pPr algn="ctr" rtl="0" eaLnBrk="0" fontAlgn="base" hangingPunct="0">
        <a:spcBef>
          <a:spcPct val="0"/>
        </a:spcBef>
        <a:spcAft>
          <a:spcPct val="0"/>
        </a:spcAft>
        <a:defRPr sz="3200">
          <a:solidFill>
            <a:srgbClr val="333399"/>
          </a:solidFill>
          <a:latin typeface="Arial" pitchFamily="34" charset="0"/>
        </a:defRPr>
      </a:lvl3pPr>
      <a:lvl4pPr algn="ctr" rtl="0" eaLnBrk="0" fontAlgn="base" hangingPunct="0">
        <a:spcBef>
          <a:spcPct val="0"/>
        </a:spcBef>
        <a:spcAft>
          <a:spcPct val="0"/>
        </a:spcAft>
        <a:defRPr sz="3200">
          <a:solidFill>
            <a:srgbClr val="333399"/>
          </a:solidFill>
          <a:latin typeface="Arial" pitchFamily="34" charset="0"/>
        </a:defRPr>
      </a:lvl4pPr>
      <a:lvl5pPr algn="ctr" rtl="0" eaLnBrk="0" fontAlgn="base" hangingPunct="0">
        <a:spcBef>
          <a:spcPct val="0"/>
        </a:spcBef>
        <a:spcAft>
          <a:spcPct val="0"/>
        </a:spcAft>
        <a:defRPr sz="3200">
          <a:solidFill>
            <a:srgbClr val="333399"/>
          </a:solidFill>
          <a:latin typeface="Arial" pitchFamily="34" charset="0"/>
        </a:defRPr>
      </a:lvl5pPr>
      <a:lvl6pPr marL="457200" algn="ctr" rtl="0" fontAlgn="base">
        <a:spcBef>
          <a:spcPct val="0"/>
        </a:spcBef>
        <a:spcAft>
          <a:spcPct val="0"/>
        </a:spcAft>
        <a:defRPr sz="3200">
          <a:solidFill>
            <a:srgbClr val="333399"/>
          </a:solidFill>
          <a:latin typeface="Arial" pitchFamily="34" charset="0"/>
        </a:defRPr>
      </a:lvl6pPr>
      <a:lvl7pPr marL="914400" algn="ctr" rtl="0" fontAlgn="base">
        <a:spcBef>
          <a:spcPct val="0"/>
        </a:spcBef>
        <a:spcAft>
          <a:spcPct val="0"/>
        </a:spcAft>
        <a:defRPr sz="3200">
          <a:solidFill>
            <a:srgbClr val="333399"/>
          </a:solidFill>
          <a:latin typeface="Arial" pitchFamily="34" charset="0"/>
        </a:defRPr>
      </a:lvl7pPr>
      <a:lvl8pPr marL="1371600" algn="ctr" rtl="0" fontAlgn="base">
        <a:spcBef>
          <a:spcPct val="0"/>
        </a:spcBef>
        <a:spcAft>
          <a:spcPct val="0"/>
        </a:spcAft>
        <a:defRPr sz="3200">
          <a:solidFill>
            <a:srgbClr val="333399"/>
          </a:solidFill>
          <a:latin typeface="Arial" pitchFamily="34" charset="0"/>
        </a:defRPr>
      </a:lvl8pPr>
      <a:lvl9pPr marL="1828800" algn="ctr" rtl="0" fontAlgn="base">
        <a:spcBef>
          <a:spcPct val="0"/>
        </a:spcBef>
        <a:spcAft>
          <a:spcPct val="0"/>
        </a:spcAft>
        <a:defRPr sz="3200">
          <a:solidFill>
            <a:srgbClr val="333399"/>
          </a:solidFill>
          <a:latin typeface="Arial" pitchFamily="34" charset="0"/>
        </a:defRPr>
      </a:lvl9pPr>
    </p:titleStyle>
    <p:bodyStyle>
      <a:lvl1pPr marL="342900" indent="-342900" algn="l" rtl="0" eaLnBrk="0" fontAlgn="base" hangingPunct="0">
        <a:spcBef>
          <a:spcPct val="20000"/>
        </a:spcBef>
        <a:spcAft>
          <a:spcPct val="0"/>
        </a:spcAft>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1600">
          <a:solidFill>
            <a:schemeClr val="tx1"/>
          </a:solidFill>
          <a:latin typeface="+mn-lt"/>
        </a:defRPr>
      </a:lvl4pPr>
      <a:lvl5pPr marL="2057400" indent="-228600" algn="l" rtl="0" eaLnBrk="0" fontAlgn="base" hangingPunct="0">
        <a:spcBef>
          <a:spcPct val="20000"/>
        </a:spcBef>
        <a:spcAft>
          <a:spcPct val="0"/>
        </a:spcAft>
        <a:buChar char="»"/>
        <a:defRPr sz="1600">
          <a:solidFill>
            <a:schemeClr val="tx1"/>
          </a:solidFill>
          <a:latin typeface="+mn-lt"/>
        </a:defRPr>
      </a:lvl5pPr>
      <a:lvl6pPr marL="2514600" indent="-228600" algn="l" rtl="0" fontAlgn="base">
        <a:spcBef>
          <a:spcPct val="20000"/>
        </a:spcBef>
        <a:spcAft>
          <a:spcPct val="0"/>
        </a:spcAft>
        <a:buChar char="»"/>
        <a:defRPr sz="1600">
          <a:solidFill>
            <a:schemeClr val="tx1"/>
          </a:solidFill>
          <a:latin typeface="+mn-lt"/>
        </a:defRPr>
      </a:lvl6pPr>
      <a:lvl7pPr marL="2971800" indent="-228600" algn="l" rtl="0" fontAlgn="base">
        <a:spcBef>
          <a:spcPct val="20000"/>
        </a:spcBef>
        <a:spcAft>
          <a:spcPct val="0"/>
        </a:spcAft>
        <a:buChar char="»"/>
        <a:defRPr sz="1600">
          <a:solidFill>
            <a:schemeClr val="tx1"/>
          </a:solidFill>
          <a:latin typeface="+mn-lt"/>
        </a:defRPr>
      </a:lvl7pPr>
      <a:lvl8pPr marL="3429000" indent="-228600" algn="l" rtl="0" fontAlgn="base">
        <a:spcBef>
          <a:spcPct val="20000"/>
        </a:spcBef>
        <a:spcAft>
          <a:spcPct val="0"/>
        </a:spcAft>
        <a:buChar char="»"/>
        <a:defRPr sz="1600">
          <a:solidFill>
            <a:schemeClr val="tx1"/>
          </a:solidFill>
          <a:latin typeface="+mn-lt"/>
        </a:defRPr>
      </a:lvl8pPr>
      <a:lvl9pPr marL="3886200" indent="-228600" algn="l" rtl="0" fontAlgn="base">
        <a:spcBef>
          <a:spcPct val="20000"/>
        </a:spcBef>
        <a:spcAft>
          <a:spcPct val="0"/>
        </a:spcAft>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2.xm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8" Type="http://schemas.openxmlformats.org/officeDocument/2006/relationships/tags" Target="../tags/tag10.xml"/><Relationship Id="rId13" Type="http://schemas.openxmlformats.org/officeDocument/2006/relationships/image" Target="../media/image22.png"/><Relationship Id="rId18" Type="http://schemas.openxmlformats.org/officeDocument/2006/relationships/image" Target="../media/image27.png"/><Relationship Id="rId3" Type="http://schemas.openxmlformats.org/officeDocument/2006/relationships/tags" Target="../tags/tag5.xml"/><Relationship Id="rId21" Type="http://schemas.openxmlformats.org/officeDocument/2006/relationships/image" Target="../media/image30.png"/><Relationship Id="rId7" Type="http://schemas.openxmlformats.org/officeDocument/2006/relationships/tags" Target="../tags/tag9.xml"/><Relationship Id="rId12" Type="http://schemas.openxmlformats.org/officeDocument/2006/relationships/image" Target="../media/image21.emf"/><Relationship Id="rId17" Type="http://schemas.openxmlformats.org/officeDocument/2006/relationships/image" Target="../media/image26.png"/><Relationship Id="rId2" Type="http://schemas.openxmlformats.org/officeDocument/2006/relationships/tags" Target="../tags/tag4.xml"/><Relationship Id="rId16" Type="http://schemas.openxmlformats.org/officeDocument/2006/relationships/image" Target="../media/image25.png"/><Relationship Id="rId20" Type="http://schemas.openxmlformats.org/officeDocument/2006/relationships/image" Target="../media/image29.png"/><Relationship Id="rId1" Type="http://schemas.openxmlformats.org/officeDocument/2006/relationships/tags" Target="../tags/tag3.xml"/><Relationship Id="rId6" Type="http://schemas.openxmlformats.org/officeDocument/2006/relationships/tags" Target="../tags/tag8.xml"/><Relationship Id="rId11" Type="http://schemas.openxmlformats.org/officeDocument/2006/relationships/notesSlide" Target="../notesSlides/notesSlide9.xml"/><Relationship Id="rId5" Type="http://schemas.openxmlformats.org/officeDocument/2006/relationships/tags" Target="../tags/tag7.xml"/><Relationship Id="rId15" Type="http://schemas.openxmlformats.org/officeDocument/2006/relationships/image" Target="../media/image24.emf"/><Relationship Id="rId10" Type="http://schemas.openxmlformats.org/officeDocument/2006/relationships/slideLayout" Target="../slideLayouts/slideLayout2.xml"/><Relationship Id="rId19" Type="http://schemas.openxmlformats.org/officeDocument/2006/relationships/image" Target="../media/image28.png"/><Relationship Id="rId4" Type="http://schemas.openxmlformats.org/officeDocument/2006/relationships/tags" Target="../tags/tag6.xml"/><Relationship Id="rId9" Type="http://schemas.openxmlformats.org/officeDocument/2006/relationships/tags" Target="../tags/tag11.xml"/><Relationship Id="rId14" Type="http://schemas.openxmlformats.org/officeDocument/2006/relationships/image" Target="../media/image23.emf"/></Relationships>
</file>

<file path=ppt/slides/_rels/slide11.xml.rels><?xml version="1.0" encoding="UTF-8" standalone="yes"?>
<Relationships xmlns="http://schemas.openxmlformats.org/package/2006/relationships"><Relationship Id="rId8" Type="http://schemas.openxmlformats.org/officeDocument/2006/relationships/image" Target="../media/image31.wmf"/><Relationship Id="rId13" Type="http://schemas.openxmlformats.org/officeDocument/2006/relationships/image" Target="../media/image35.png"/><Relationship Id="rId3" Type="http://schemas.openxmlformats.org/officeDocument/2006/relationships/tags" Target="../tags/tag14.xml"/><Relationship Id="rId7" Type="http://schemas.openxmlformats.org/officeDocument/2006/relationships/notesSlide" Target="../notesSlides/notesSlide10.xml"/><Relationship Id="rId12" Type="http://schemas.openxmlformats.org/officeDocument/2006/relationships/image" Target="../media/image34.png"/><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slideLayout" Target="../slideLayouts/slideLayout2.xml"/><Relationship Id="rId11" Type="http://schemas.openxmlformats.org/officeDocument/2006/relationships/image" Target="../media/image33.png"/><Relationship Id="rId5" Type="http://schemas.openxmlformats.org/officeDocument/2006/relationships/tags" Target="../tags/tag16.xml"/><Relationship Id="rId10" Type="http://schemas.openxmlformats.org/officeDocument/2006/relationships/image" Target="../media/image28.png"/><Relationship Id="rId4" Type="http://schemas.openxmlformats.org/officeDocument/2006/relationships/tags" Target="../tags/tag15.xml"/><Relationship Id="rId9" Type="http://schemas.openxmlformats.org/officeDocument/2006/relationships/image" Target="../media/image32.emf"/></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5.png"/><Relationship Id="rId2" Type="http://schemas.openxmlformats.org/officeDocument/2006/relationships/tags" Target="../tags/tag18.xml"/><Relationship Id="rId1" Type="http://schemas.openxmlformats.org/officeDocument/2006/relationships/tags" Target="../tags/tag17.xml"/><Relationship Id="rId6" Type="http://schemas.openxmlformats.org/officeDocument/2006/relationships/image" Target="../media/image34.png"/><Relationship Id="rId5" Type="http://schemas.openxmlformats.org/officeDocument/2006/relationships/image" Target="../media/image31.wmf"/><Relationship Id="rId4"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20.xml"/><Relationship Id="rId1" Type="http://schemas.openxmlformats.org/officeDocument/2006/relationships/tags" Target="../tags/tag19.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tags" Target="../tags/tag23.xml"/><Relationship Id="rId7" Type="http://schemas.openxmlformats.org/officeDocument/2006/relationships/image" Target="../media/image37.png"/><Relationship Id="rId2" Type="http://schemas.openxmlformats.org/officeDocument/2006/relationships/tags" Target="../tags/tag22.xml"/><Relationship Id="rId1" Type="http://schemas.openxmlformats.org/officeDocument/2006/relationships/tags" Target="../tags/tag21.xml"/><Relationship Id="rId6" Type="http://schemas.openxmlformats.org/officeDocument/2006/relationships/image" Target="../media/image36.png"/><Relationship Id="rId5" Type="http://schemas.openxmlformats.org/officeDocument/2006/relationships/notesSlide" Target="../notesSlides/notesSlide13.xml"/><Relationship Id="rId4"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tags" Target="../tags/tag26.xml"/><Relationship Id="rId7" Type="http://schemas.openxmlformats.org/officeDocument/2006/relationships/image" Target="../media/image36.png"/><Relationship Id="rId2" Type="http://schemas.openxmlformats.org/officeDocument/2006/relationships/tags" Target="../tags/tag25.xml"/><Relationship Id="rId1" Type="http://schemas.openxmlformats.org/officeDocument/2006/relationships/tags" Target="../tags/tag24.xml"/><Relationship Id="rId6" Type="http://schemas.openxmlformats.org/officeDocument/2006/relationships/notesSlide" Target="../notesSlides/notesSlide14.xml"/><Relationship Id="rId5" Type="http://schemas.openxmlformats.org/officeDocument/2006/relationships/slideLayout" Target="../slideLayouts/slideLayout7.xml"/><Relationship Id="rId10" Type="http://schemas.openxmlformats.org/officeDocument/2006/relationships/image" Target="../media/image38.png"/><Relationship Id="rId4" Type="http://schemas.openxmlformats.org/officeDocument/2006/relationships/tags" Target="../tags/tag27.xml"/><Relationship Id="rId9" Type="http://schemas.openxmlformats.org/officeDocument/2006/relationships/image" Target="../media/image39.png"/></Relationships>
</file>

<file path=ppt/slides/_rels/slide16.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tags" Target="../tags/tag30.xml"/><Relationship Id="rId7" Type="http://schemas.openxmlformats.org/officeDocument/2006/relationships/image" Target="../media/image39.png"/><Relationship Id="rId2" Type="http://schemas.openxmlformats.org/officeDocument/2006/relationships/tags" Target="../tags/tag29.xml"/><Relationship Id="rId1" Type="http://schemas.openxmlformats.org/officeDocument/2006/relationships/tags" Target="../tags/tag28.xml"/><Relationship Id="rId6" Type="http://schemas.openxmlformats.org/officeDocument/2006/relationships/image" Target="../media/image36.png"/><Relationship Id="rId5" Type="http://schemas.openxmlformats.org/officeDocument/2006/relationships/notesSlide" Target="../notesSlides/notesSlide15.xml"/><Relationship Id="rId4"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tags" Target="../tags/tag33.xml"/><Relationship Id="rId7" Type="http://schemas.openxmlformats.org/officeDocument/2006/relationships/image" Target="../media/image36.png"/><Relationship Id="rId2" Type="http://schemas.openxmlformats.org/officeDocument/2006/relationships/tags" Target="../tags/tag32.xml"/><Relationship Id="rId1" Type="http://schemas.openxmlformats.org/officeDocument/2006/relationships/tags" Target="../tags/tag31.xml"/><Relationship Id="rId6" Type="http://schemas.openxmlformats.org/officeDocument/2006/relationships/notesSlide" Target="../notesSlides/notesSlide16.xml"/><Relationship Id="rId5" Type="http://schemas.openxmlformats.org/officeDocument/2006/relationships/slideLayout" Target="../slideLayouts/slideLayout7.xml"/><Relationship Id="rId10" Type="http://schemas.openxmlformats.org/officeDocument/2006/relationships/image" Target="../media/image38.png"/><Relationship Id="rId4" Type="http://schemas.openxmlformats.org/officeDocument/2006/relationships/tags" Target="../tags/tag34.xml"/><Relationship Id="rId9" Type="http://schemas.openxmlformats.org/officeDocument/2006/relationships/image" Target="../media/image41.png"/></Relationships>
</file>

<file path=ppt/slides/_rels/slide18.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tags" Target="../tags/tag37.xml"/><Relationship Id="rId7" Type="http://schemas.openxmlformats.org/officeDocument/2006/relationships/image" Target="../media/image36.png"/><Relationship Id="rId2" Type="http://schemas.openxmlformats.org/officeDocument/2006/relationships/tags" Target="../tags/tag36.xml"/><Relationship Id="rId1" Type="http://schemas.openxmlformats.org/officeDocument/2006/relationships/tags" Target="../tags/tag35.xml"/><Relationship Id="rId6" Type="http://schemas.openxmlformats.org/officeDocument/2006/relationships/notesSlide" Target="../notesSlides/notesSlide17.xml"/><Relationship Id="rId5" Type="http://schemas.openxmlformats.org/officeDocument/2006/relationships/slideLayout" Target="../slideLayouts/slideLayout7.xml"/><Relationship Id="rId10" Type="http://schemas.openxmlformats.org/officeDocument/2006/relationships/image" Target="../media/image38.png"/><Relationship Id="rId4" Type="http://schemas.openxmlformats.org/officeDocument/2006/relationships/tags" Target="../tags/tag38.xml"/><Relationship Id="rId9" Type="http://schemas.openxmlformats.org/officeDocument/2006/relationships/image" Target="../media/image41.png"/></Relationships>
</file>

<file path=ppt/slides/_rels/slide19.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tags" Target="../tags/tag41.xml"/><Relationship Id="rId7" Type="http://schemas.openxmlformats.org/officeDocument/2006/relationships/image" Target="../media/image36.png"/><Relationship Id="rId2" Type="http://schemas.openxmlformats.org/officeDocument/2006/relationships/tags" Target="../tags/tag40.xml"/><Relationship Id="rId1" Type="http://schemas.openxmlformats.org/officeDocument/2006/relationships/tags" Target="../tags/tag39.xml"/><Relationship Id="rId6" Type="http://schemas.openxmlformats.org/officeDocument/2006/relationships/notesSlide" Target="../notesSlides/notesSlide18.xml"/><Relationship Id="rId5" Type="http://schemas.openxmlformats.org/officeDocument/2006/relationships/slideLayout" Target="../slideLayouts/slideLayout7.xml"/><Relationship Id="rId10" Type="http://schemas.openxmlformats.org/officeDocument/2006/relationships/image" Target="../media/image38.png"/><Relationship Id="rId4" Type="http://schemas.openxmlformats.org/officeDocument/2006/relationships/tags" Target="../tags/tag42.xml"/><Relationship Id="rId9" Type="http://schemas.openxmlformats.org/officeDocument/2006/relationships/image" Target="../media/image41.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video" Target="file:///C:\ISRR\MVI_4377.avi" TargetMode="Externa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8" Type="http://schemas.openxmlformats.org/officeDocument/2006/relationships/notesSlide" Target="../notesSlides/notesSlide19.xml"/><Relationship Id="rId13" Type="http://schemas.openxmlformats.org/officeDocument/2006/relationships/image" Target="../media/image47.png"/><Relationship Id="rId3" Type="http://schemas.openxmlformats.org/officeDocument/2006/relationships/tags" Target="../tags/tag45.xml"/><Relationship Id="rId7" Type="http://schemas.openxmlformats.org/officeDocument/2006/relationships/slideLayout" Target="../slideLayouts/slideLayout7.xml"/><Relationship Id="rId12" Type="http://schemas.openxmlformats.org/officeDocument/2006/relationships/image" Target="../media/image46.png"/><Relationship Id="rId2" Type="http://schemas.openxmlformats.org/officeDocument/2006/relationships/tags" Target="../tags/tag44.xml"/><Relationship Id="rId1" Type="http://schemas.openxmlformats.org/officeDocument/2006/relationships/tags" Target="../tags/tag43.xml"/><Relationship Id="rId6" Type="http://schemas.openxmlformats.org/officeDocument/2006/relationships/tags" Target="../tags/tag48.xml"/><Relationship Id="rId11" Type="http://schemas.openxmlformats.org/officeDocument/2006/relationships/image" Target="../media/image45.png"/><Relationship Id="rId5" Type="http://schemas.openxmlformats.org/officeDocument/2006/relationships/tags" Target="../tags/tag47.xml"/><Relationship Id="rId10" Type="http://schemas.openxmlformats.org/officeDocument/2006/relationships/image" Target="../media/image44.png"/><Relationship Id="rId4" Type="http://schemas.openxmlformats.org/officeDocument/2006/relationships/tags" Target="../tags/tag46.xml"/><Relationship Id="rId9" Type="http://schemas.openxmlformats.org/officeDocument/2006/relationships/image" Target="../media/image36.png"/><Relationship Id="rId14" Type="http://schemas.openxmlformats.org/officeDocument/2006/relationships/image" Target="../media/image38.png"/></Relationships>
</file>

<file path=ppt/slides/_rels/slide2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slideLayout" Target="../slideLayouts/slideLayout2.xml"/><Relationship Id="rId13" Type="http://schemas.openxmlformats.org/officeDocument/2006/relationships/image" Target="../media/image55.png"/><Relationship Id="rId3" Type="http://schemas.openxmlformats.org/officeDocument/2006/relationships/tags" Target="../tags/tag51.xml"/><Relationship Id="rId7" Type="http://schemas.openxmlformats.org/officeDocument/2006/relationships/tags" Target="../tags/tag55.xml"/><Relationship Id="rId12" Type="http://schemas.openxmlformats.org/officeDocument/2006/relationships/image" Target="../media/image54.png"/><Relationship Id="rId2" Type="http://schemas.openxmlformats.org/officeDocument/2006/relationships/tags" Target="../tags/tag50.xml"/><Relationship Id="rId16" Type="http://schemas.openxmlformats.org/officeDocument/2006/relationships/image" Target="../media/image58.png"/><Relationship Id="rId1" Type="http://schemas.openxmlformats.org/officeDocument/2006/relationships/tags" Target="../tags/tag49.xml"/><Relationship Id="rId6" Type="http://schemas.openxmlformats.org/officeDocument/2006/relationships/tags" Target="../tags/tag54.xml"/><Relationship Id="rId11" Type="http://schemas.openxmlformats.org/officeDocument/2006/relationships/image" Target="../media/image53.png"/><Relationship Id="rId5" Type="http://schemas.openxmlformats.org/officeDocument/2006/relationships/tags" Target="../tags/tag53.xml"/><Relationship Id="rId15" Type="http://schemas.openxmlformats.org/officeDocument/2006/relationships/image" Target="../media/image57.png"/><Relationship Id="rId10" Type="http://schemas.openxmlformats.org/officeDocument/2006/relationships/image" Target="../media/image44.png"/><Relationship Id="rId4" Type="http://schemas.openxmlformats.org/officeDocument/2006/relationships/tags" Target="../tags/tag52.xml"/><Relationship Id="rId9" Type="http://schemas.openxmlformats.org/officeDocument/2006/relationships/notesSlide" Target="../notesSlides/notesSlide20.xml"/><Relationship Id="rId14" Type="http://schemas.openxmlformats.org/officeDocument/2006/relationships/image" Target="../media/image56.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tags" Target="../tags/tag58.xml"/><Relationship Id="rId7" Type="http://schemas.openxmlformats.org/officeDocument/2006/relationships/image" Target="../media/image36.png"/><Relationship Id="rId2" Type="http://schemas.openxmlformats.org/officeDocument/2006/relationships/tags" Target="../tags/tag57.xml"/><Relationship Id="rId1" Type="http://schemas.openxmlformats.org/officeDocument/2006/relationships/tags" Target="../tags/tag56.xml"/><Relationship Id="rId6" Type="http://schemas.openxmlformats.org/officeDocument/2006/relationships/notesSlide" Target="../notesSlides/notesSlide22.xml"/><Relationship Id="rId5" Type="http://schemas.openxmlformats.org/officeDocument/2006/relationships/slideLayout" Target="../slideLayouts/slideLayout7.xml"/><Relationship Id="rId10" Type="http://schemas.openxmlformats.org/officeDocument/2006/relationships/image" Target="../media/image38.png"/><Relationship Id="rId4" Type="http://schemas.openxmlformats.org/officeDocument/2006/relationships/tags" Target="../tags/tag59.xml"/><Relationship Id="rId9" Type="http://schemas.openxmlformats.org/officeDocument/2006/relationships/image" Target="../media/image59.emf"/></Relationships>
</file>

<file path=ppt/slides/_rels/slide28.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tags" Target="../tags/tag62.xml"/><Relationship Id="rId7" Type="http://schemas.openxmlformats.org/officeDocument/2006/relationships/image" Target="../media/image36.png"/><Relationship Id="rId2" Type="http://schemas.openxmlformats.org/officeDocument/2006/relationships/tags" Target="../tags/tag61.xml"/><Relationship Id="rId1" Type="http://schemas.openxmlformats.org/officeDocument/2006/relationships/tags" Target="../tags/tag60.xml"/><Relationship Id="rId6" Type="http://schemas.openxmlformats.org/officeDocument/2006/relationships/notesSlide" Target="../notesSlides/notesSlide23.xml"/><Relationship Id="rId5" Type="http://schemas.openxmlformats.org/officeDocument/2006/relationships/slideLayout" Target="../slideLayouts/slideLayout7.xml"/><Relationship Id="rId10" Type="http://schemas.openxmlformats.org/officeDocument/2006/relationships/image" Target="../media/image60.emf"/><Relationship Id="rId4" Type="http://schemas.openxmlformats.org/officeDocument/2006/relationships/tags" Target="../tags/tag63.xml"/><Relationship Id="rId9" Type="http://schemas.openxmlformats.org/officeDocument/2006/relationships/image" Target="../media/image38.png"/></Relationships>
</file>

<file path=ppt/slides/_rels/slide29.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tags" Target="../tags/tag66.xml"/><Relationship Id="rId7" Type="http://schemas.openxmlformats.org/officeDocument/2006/relationships/image" Target="../media/image61.png"/><Relationship Id="rId2" Type="http://schemas.openxmlformats.org/officeDocument/2006/relationships/tags" Target="../tags/tag65.xml"/><Relationship Id="rId1" Type="http://schemas.openxmlformats.org/officeDocument/2006/relationships/tags" Target="../tags/tag64.xml"/><Relationship Id="rId6" Type="http://schemas.openxmlformats.org/officeDocument/2006/relationships/notesSlide" Target="../notesSlides/notesSlide24.xml"/><Relationship Id="rId5" Type="http://schemas.openxmlformats.org/officeDocument/2006/relationships/slideLayout" Target="../slideLayouts/slideLayout7.xml"/><Relationship Id="rId10" Type="http://schemas.openxmlformats.org/officeDocument/2006/relationships/image" Target="../media/image53.png"/><Relationship Id="rId4" Type="http://schemas.openxmlformats.org/officeDocument/2006/relationships/tags" Target="../tags/tag67.xml"/><Relationship Id="rId9" Type="http://schemas.openxmlformats.org/officeDocument/2006/relationships/image" Target="../media/image33.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file:///C:\ISRR\4vData.wmv" TargetMode="External"/><Relationship Id="rId1" Type="http://schemas.openxmlformats.org/officeDocument/2006/relationships/video" Target="file:///C:\ISRR\4v.wmv" TargetMode="Externa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8" Type="http://schemas.openxmlformats.org/officeDocument/2006/relationships/image" Target="../media/image68.jpeg"/><Relationship Id="rId3" Type="http://schemas.openxmlformats.org/officeDocument/2006/relationships/image" Target="../media/image63.jpeg"/><Relationship Id="rId7" Type="http://schemas.openxmlformats.org/officeDocument/2006/relationships/image" Target="../media/image67.jpe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66.jpeg"/><Relationship Id="rId5" Type="http://schemas.openxmlformats.org/officeDocument/2006/relationships/image" Target="../media/image65.jpeg"/><Relationship Id="rId4" Type="http://schemas.openxmlformats.org/officeDocument/2006/relationships/image" Target="../media/image64.jpeg"/></Relationships>
</file>

<file path=ppt/slides/_rels/slide31.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tags" Target="../tags/tag70.xml"/><Relationship Id="rId7" Type="http://schemas.openxmlformats.org/officeDocument/2006/relationships/image" Target="../media/image71.png"/><Relationship Id="rId2" Type="http://schemas.openxmlformats.org/officeDocument/2006/relationships/tags" Target="../tags/tag69.xml"/><Relationship Id="rId1" Type="http://schemas.openxmlformats.org/officeDocument/2006/relationships/tags" Target="../tags/tag68.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6.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1.xml"/><Relationship Id="rId1" Type="http://schemas.openxmlformats.org/officeDocument/2006/relationships/tags" Target="../tags/tag71.xml"/><Relationship Id="rId4" Type="http://schemas.openxmlformats.org/officeDocument/2006/relationships/image" Target="../media/image1.png"/></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72.xml"/><Relationship Id="rId1" Type="http://schemas.openxmlformats.org/officeDocument/2006/relationships/video" Target="file:///C:\Talks\ETMS3.wmv" TargetMode="Externa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notesSlide" Target="../notesSlides/notesSlide27.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image" Target="../media/image79.png"/><Relationship Id="rId7" Type="http://schemas.openxmlformats.org/officeDocument/2006/relationships/image" Target="../media/image83.png"/><Relationship Id="rId2" Type="http://schemas.openxmlformats.org/officeDocument/2006/relationships/notesSlide" Target="../notesSlides/notesSlide29.xml"/><Relationship Id="rId1" Type="http://schemas.openxmlformats.org/officeDocument/2006/relationships/slideLayout" Target="../slideLayouts/slideLayout14.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80.png"/></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2.xml"/><Relationship Id="rId1" Type="http://schemas.openxmlformats.org/officeDocument/2006/relationships/video" Target="file:///C:\Documents%20and%20Settings\Claire%20Tomlin\Desktop\ISRR\2009_06_18_Backflip_Testing_--_Polished_Backflip_01.avi" TargetMode="External"/><Relationship Id="rId4" Type="http://schemas.openxmlformats.org/officeDocument/2006/relationships/image" Target="../media/image85.pn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8" Type="http://schemas.openxmlformats.org/officeDocument/2006/relationships/oleObject" Target="../embeddings/oleObject5.bin"/><Relationship Id="rId3" Type="http://schemas.openxmlformats.org/officeDocument/2006/relationships/image" Target="../media/image92.jpeg"/><Relationship Id="rId7" Type="http://schemas.openxmlformats.org/officeDocument/2006/relationships/oleObject" Target="../embeddings/oleObject4.bin"/><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oleObject" Target="../embeddings/oleObject3.bin"/><Relationship Id="rId5" Type="http://schemas.openxmlformats.org/officeDocument/2006/relationships/oleObject" Target="../embeddings/oleObject2.bin"/><Relationship Id="rId10" Type="http://schemas.openxmlformats.org/officeDocument/2006/relationships/oleObject" Target="../embeddings/oleObject7.bin"/><Relationship Id="rId4" Type="http://schemas.openxmlformats.org/officeDocument/2006/relationships/oleObject" Target="../embeddings/oleObject1.bin"/><Relationship Id="rId9" Type="http://schemas.openxmlformats.org/officeDocument/2006/relationships/oleObject" Target="../embeddings/oleObject6.bin"/></Relationships>
</file>

<file path=ppt/slides/_rels/slide48.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Layout" Target="../slideLayouts/slideLayout2.xml"/><Relationship Id="rId1" Type="http://schemas.openxmlformats.org/officeDocument/2006/relationships/vmlDrawing" Target="../drawings/vmlDrawing2.vml"/><Relationship Id="rId5" Type="http://schemas.openxmlformats.org/officeDocument/2006/relationships/oleObject" Target="../embeddings/oleObject10.bin"/><Relationship Id="rId4" Type="http://schemas.openxmlformats.org/officeDocument/2006/relationships/oleObject" Target="../embeddings/oleObject9.bin"/></Relationships>
</file>

<file path=ppt/slides/_rels/slide49.xml.rels><?xml version="1.0" encoding="UTF-8" standalone="yes"?>
<Relationships xmlns="http://schemas.openxmlformats.org/package/2006/relationships"><Relationship Id="rId8" Type="http://schemas.openxmlformats.org/officeDocument/2006/relationships/oleObject" Target="../embeddings/oleObject15.bin"/><Relationship Id="rId3" Type="http://schemas.openxmlformats.org/officeDocument/2006/relationships/image" Target="../media/image92.jpeg"/><Relationship Id="rId7" Type="http://schemas.openxmlformats.org/officeDocument/2006/relationships/oleObject" Target="../embeddings/oleObject14.bin"/><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oleObject" Target="../embeddings/oleObject13.bin"/><Relationship Id="rId5" Type="http://schemas.openxmlformats.org/officeDocument/2006/relationships/oleObject" Target="../embeddings/oleObject12.bin"/><Relationship Id="rId10" Type="http://schemas.openxmlformats.org/officeDocument/2006/relationships/oleObject" Target="../embeddings/oleObject17.bin"/><Relationship Id="rId4" Type="http://schemas.openxmlformats.org/officeDocument/2006/relationships/oleObject" Target="../embeddings/oleObject11.bin"/><Relationship Id="rId9" Type="http://schemas.openxmlformats.org/officeDocument/2006/relationships/oleObject" Target="../embeddings/oleObject16.bin"/></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50.xml.rels><?xml version="1.0" encoding="UTF-8" standalone="yes"?>
<Relationships xmlns="http://schemas.openxmlformats.org/package/2006/relationships"><Relationship Id="rId3" Type="http://schemas.openxmlformats.org/officeDocument/2006/relationships/oleObject" Target="../embeddings/oleObject18.bin"/><Relationship Id="rId2" Type="http://schemas.openxmlformats.org/officeDocument/2006/relationships/slideLayout" Target="../slideLayouts/slideLayout2.xml"/><Relationship Id="rId1" Type="http://schemas.openxmlformats.org/officeDocument/2006/relationships/vmlDrawing" Target="../drawings/vmlDrawing4.vml"/></Relationships>
</file>

<file path=ppt/slides/_rels/slide51.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13.jpeg"/><Relationship Id="rId4" Type="http://schemas.openxmlformats.org/officeDocument/2006/relationships/image" Target="../media/image12.jpe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image" Target="../media/image109.png"/></Relationships>
</file>

<file path=ppt/slides/_rels/slide66.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34.xml"/><Relationship Id="rId1" Type="http://schemas.openxmlformats.org/officeDocument/2006/relationships/slideLayout" Target="../slideLayouts/slideLayout7.xml"/><Relationship Id="rId5" Type="http://schemas.openxmlformats.org/officeDocument/2006/relationships/image" Target="../media/image113.png"/><Relationship Id="rId4" Type="http://schemas.openxmlformats.org/officeDocument/2006/relationships/image" Target="../media/image112.png"/></Relationships>
</file>

<file path=ppt/slides/_rels/slide68.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115.emf"/><Relationship Id="rId2" Type="http://schemas.openxmlformats.org/officeDocument/2006/relationships/slideLayout" Target="../slideLayouts/slideLayout7.xml"/><Relationship Id="rId1" Type="http://schemas.openxmlformats.org/officeDocument/2006/relationships/tags" Target="../tags/tag73.xml"/><Relationship Id="rId4" Type="http://schemas.openxmlformats.org/officeDocument/2006/relationships/image" Target="../media/image116.wmf"/></Relationships>
</file>

<file path=ppt/slides/_rels/slide73.xml.rels><?xml version="1.0" encoding="UTF-8" standalone="yes"?>
<Relationships xmlns="http://schemas.openxmlformats.org/package/2006/relationships"><Relationship Id="rId3" Type="http://schemas.openxmlformats.org/officeDocument/2006/relationships/image" Target="../media/image117.wmf"/><Relationship Id="rId2" Type="http://schemas.openxmlformats.org/officeDocument/2006/relationships/slideLayout" Target="../slideLayouts/slideLayout7.xml"/><Relationship Id="rId1" Type="http://schemas.openxmlformats.org/officeDocument/2006/relationships/tags" Target="../tags/tag74.xml"/><Relationship Id="rId4" Type="http://schemas.openxmlformats.org/officeDocument/2006/relationships/image" Target="../media/image115.emf"/></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wmf"/><Relationship Id="rId1" Type="http://schemas.openxmlformats.org/officeDocument/2006/relationships/slideLayout" Target="../slideLayouts/slideLayout1.xml"/><Relationship Id="rId4" Type="http://schemas.openxmlformats.org/officeDocument/2006/relationships/image" Target="../media/image120.png"/></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20.jpeg"/><Relationship Id="rId4" Type="http://schemas.openxmlformats.org/officeDocument/2006/relationships/image" Target="../media/image1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4"/>
          <p:cNvPicPr>
            <a:picLocks noChangeAspect="1" noChangeArrowheads="1"/>
          </p:cNvPicPr>
          <p:nvPr/>
        </p:nvPicPr>
        <p:blipFill>
          <a:blip r:embed="rId4">
            <a:lum bright="-36000"/>
          </a:blip>
          <a:srcRect t="30574" b="5502"/>
          <a:stretch>
            <a:fillRect/>
          </a:stretch>
        </p:blipFill>
        <p:spPr bwMode="auto">
          <a:xfrm>
            <a:off x="0" y="-58738"/>
            <a:ext cx="9467850" cy="6916738"/>
          </a:xfrm>
          <a:prstGeom prst="rect">
            <a:avLst/>
          </a:prstGeom>
          <a:noFill/>
          <a:ln w="9525">
            <a:noFill/>
            <a:miter lim="800000"/>
            <a:headEnd/>
            <a:tailEnd/>
          </a:ln>
        </p:spPr>
      </p:pic>
      <p:sp>
        <p:nvSpPr>
          <p:cNvPr id="3075" name="Rectangle 3"/>
          <p:cNvSpPr>
            <a:spLocks noGrp="1" noChangeArrowheads="1"/>
          </p:cNvSpPr>
          <p:nvPr>
            <p:ph type="ctrTitle"/>
          </p:nvPr>
        </p:nvSpPr>
        <p:spPr>
          <a:xfrm>
            <a:off x="1301750" y="512763"/>
            <a:ext cx="7080250" cy="1905000"/>
          </a:xfrm>
        </p:spPr>
        <p:txBody>
          <a:bodyPr/>
          <a:lstStyle/>
          <a:p>
            <a:pPr algn="l" eaLnBrk="1" hangingPunct="1">
              <a:defRPr/>
            </a:pPr>
            <a:r>
              <a:rPr lang="en-US" sz="2800" dirty="0" smtClean="0">
                <a:solidFill>
                  <a:schemeClr val="accent6">
                    <a:lumMod val="20000"/>
                    <a:lumOff val="80000"/>
                  </a:schemeClr>
                </a:solidFill>
              </a:rPr>
              <a:t>Regression on Manifolds:  Nonparametric system identification with applications in control and systems biology</a:t>
            </a:r>
            <a:endParaRPr lang="en-US" sz="2800" b="1" dirty="0" smtClean="0">
              <a:solidFill>
                <a:schemeClr val="accent6">
                  <a:lumMod val="20000"/>
                  <a:lumOff val="80000"/>
                </a:schemeClr>
              </a:solidFill>
            </a:endParaRPr>
          </a:p>
        </p:txBody>
      </p:sp>
      <p:sp>
        <p:nvSpPr>
          <p:cNvPr id="3076" name="Rectangle 4"/>
          <p:cNvSpPr>
            <a:spLocks noGrp="1" noChangeArrowheads="1"/>
          </p:cNvSpPr>
          <p:nvPr>
            <p:ph type="subTitle" idx="1"/>
          </p:nvPr>
        </p:nvSpPr>
        <p:spPr>
          <a:xfrm>
            <a:off x="1295400" y="2362200"/>
            <a:ext cx="6481763" cy="2190750"/>
          </a:xfrm>
        </p:spPr>
        <p:txBody>
          <a:bodyPr/>
          <a:lstStyle/>
          <a:p>
            <a:pPr algn="l" eaLnBrk="1" hangingPunct="1"/>
            <a:r>
              <a:rPr lang="en-US" sz="2000" b="1" dirty="0" smtClean="0">
                <a:solidFill>
                  <a:schemeClr val="hlink"/>
                </a:solidFill>
              </a:rPr>
              <a:t>Anil </a:t>
            </a:r>
            <a:r>
              <a:rPr lang="en-US" sz="2000" b="1" dirty="0" err="1" smtClean="0">
                <a:solidFill>
                  <a:schemeClr val="hlink"/>
                </a:solidFill>
              </a:rPr>
              <a:t>Aswani</a:t>
            </a:r>
            <a:endParaRPr lang="en-US" sz="2000" b="1" dirty="0" smtClean="0">
              <a:solidFill>
                <a:schemeClr val="hlink"/>
              </a:solidFill>
            </a:endParaRPr>
          </a:p>
          <a:p>
            <a:pPr algn="l" eaLnBrk="1" hangingPunct="1"/>
            <a:r>
              <a:rPr lang="en-US" sz="2000" b="1" dirty="0" smtClean="0">
                <a:solidFill>
                  <a:schemeClr val="hlink"/>
                </a:solidFill>
              </a:rPr>
              <a:t>Peter Bickel</a:t>
            </a:r>
          </a:p>
          <a:p>
            <a:pPr algn="l" eaLnBrk="1" hangingPunct="1"/>
            <a:r>
              <a:rPr lang="en-US" sz="2000" b="1" dirty="0" smtClean="0">
                <a:solidFill>
                  <a:schemeClr val="hlink"/>
                </a:solidFill>
              </a:rPr>
              <a:t>Claire Tomlin</a:t>
            </a:r>
          </a:p>
          <a:p>
            <a:pPr algn="l" eaLnBrk="1" hangingPunct="1"/>
            <a:endParaRPr lang="en-US" sz="2000" b="1" dirty="0" smtClean="0">
              <a:solidFill>
                <a:schemeClr val="hlink"/>
              </a:solidFill>
            </a:endParaRPr>
          </a:p>
          <a:p>
            <a:pPr algn="l" eaLnBrk="1" hangingPunct="1"/>
            <a:r>
              <a:rPr lang="en-US" sz="2000" b="1" dirty="0" smtClean="0">
                <a:solidFill>
                  <a:schemeClr val="hlink"/>
                </a:solidFill>
              </a:rPr>
              <a:t>Joint work with Mark </a:t>
            </a:r>
            <a:r>
              <a:rPr lang="en-US" sz="2000" b="1" dirty="0" err="1" smtClean="0">
                <a:solidFill>
                  <a:schemeClr val="hlink"/>
                </a:solidFill>
              </a:rPr>
              <a:t>Biggin</a:t>
            </a:r>
            <a:r>
              <a:rPr lang="en-US" sz="2000" b="1" dirty="0" smtClean="0">
                <a:solidFill>
                  <a:schemeClr val="hlink"/>
                </a:solidFill>
              </a:rPr>
              <a:t>, </a:t>
            </a:r>
            <a:r>
              <a:rPr lang="en-US" sz="2000" b="1" dirty="0" err="1" smtClean="0">
                <a:solidFill>
                  <a:schemeClr val="hlink"/>
                </a:solidFill>
              </a:rPr>
              <a:t>Charless</a:t>
            </a:r>
            <a:r>
              <a:rPr lang="en-US" sz="2000" b="1" dirty="0" smtClean="0">
                <a:solidFill>
                  <a:schemeClr val="hlink"/>
                </a:solidFill>
              </a:rPr>
              <a:t> </a:t>
            </a:r>
            <a:r>
              <a:rPr lang="en-US" sz="2000" b="1" dirty="0" err="1" smtClean="0">
                <a:solidFill>
                  <a:schemeClr val="hlink"/>
                </a:solidFill>
              </a:rPr>
              <a:t>Fowlkes</a:t>
            </a:r>
            <a:r>
              <a:rPr lang="en-US" sz="2000" b="1" dirty="0" smtClean="0">
                <a:solidFill>
                  <a:schemeClr val="hlink"/>
                </a:solidFill>
              </a:rPr>
              <a:t>, </a:t>
            </a:r>
            <a:r>
              <a:rPr lang="en-US" sz="2000" b="1" dirty="0" err="1" smtClean="0">
                <a:solidFill>
                  <a:schemeClr val="hlink"/>
                </a:solidFill>
              </a:rPr>
              <a:t>Soile</a:t>
            </a:r>
            <a:r>
              <a:rPr lang="en-US" sz="2000" b="1" dirty="0" smtClean="0">
                <a:solidFill>
                  <a:schemeClr val="hlink"/>
                </a:solidFill>
              </a:rPr>
              <a:t> </a:t>
            </a:r>
            <a:r>
              <a:rPr lang="en-US" sz="2000" b="1" dirty="0" err="1" smtClean="0">
                <a:solidFill>
                  <a:schemeClr val="hlink"/>
                </a:solidFill>
              </a:rPr>
              <a:t>Ker</a:t>
            </a:r>
            <a:r>
              <a:rPr lang="en-US" sz="2000" b="1" dirty="0" err="1" smtClean="0">
                <a:solidFill>
                  <a:schemeClr val="hlink"/>
                </a:solidFill>
                <a:cs typeface="Arial" pitchFamily="34" charset="0"/>
              </a:rPr>
              <a:t>ä</a:t>
            </a:r>
            <a:r>
              <a:rPr lang="en-US" sz="2000" b="1" dirty="0" err="1" smtClean="0">
                <a:solidFill>
                  <a:schemeClr val="hlink"/>
                </a:solidFill>
              </a:rPr>
              <a:t>nen</a:t>
            </a:r>
            <a:r>
              <a:rPr lang="en-US" sz="2000" b="1" dirty="0" smtClean="0">
                <a:solidFill>
                  <a:schemeClr val="hlink"/>
                </a:solidFill>
              </a:rPr>
              <a:t>, and </a:t>
            </a:r>
            <a:r>
              <a:rPr lang="en-US" sz="2000" b="1" dirty="0" err="1" smtClean="0">
                <a:solidFill>
                  <a:schemeClr val="hlink"/>
                </a:solidFill>
              </a:rPr>
              <a:t>Jitendra</a:t>
            </a:r>
            <a:r>
              <a:rPr lang="en-US" sz="2000" b="1" dirty="0" smtClean="0">
                <a:solidFill>
                  <a:schemeClr val="hlink"/>
                </a:solidFill>
              </a:rPr>
              <a:t> </a:t>
            </a:r>
            <a:r>
              <a:rPr lang="en-US" sz="2000" b="1" dirty="0" err="1" smtClean="0">
                <a:solidFill>
                  <a:schemeClr val="hlink"/>
                </a:solidFill>
              </a:rPr>
              <a:t>Malik</a:t>
            </a:r>
            <a:endParaRPr lang="en-US" sz="2000" b="1" dirty="0" smtClean="0">
              <a:solidFill>
                <a:schemeClr val="hlink"/>
              </a:solidFill>
            </a:endParaRPr>
          </a:p>
          <a:p>
            <a:pPr algn="l" eaLnBrk="1" hangingPunct="1"/>
            <a:endParaRPr lang="en-US" sz="2000" b="1" dirty="0" smtClean="0">
              <a:solidFill>
                <a:schemeClr val="hlink"/>
              </a:solidFill>
            </a:endParaRPr>
          </a:p>
        </p:txBody>
      </p:sp>
      <p:sp>
        <p:nvSpPr>
          <p:cNvPr id="3077" name="Rectangle 9"/>
          <p:cNvSpPr>
            <a:spLocks noChangeArrowheads="1"/>
          </p:cNvSpPr>
          <p:nvPr/>
        </p:nvSpPr>
        <p:spPr bwMode="auto">
          <a:xfrm>
            <a:off x="1295400" y="5334000"/>
            <a:ext cx="7305675" cy="1466850"/>
          </a:xfrm>
          <a:prstGeom prst="rect">
            <a:avLst/>
          </a:prstGeom>
          <a:noFill/>
          <a:ln w="9525">
            <a:noFill/>
            <a:miter lim="800000"/>
            <a:headEnd/>
            <a:tailEnd/>
          </a:ln>
        </p:spPr>
        <p:txBody>
          <a:bodyPr/>
          <a:lstStyle/>
          <a:p>
            <a:pPr algn="l">
              <a:spcBef>
                <a:spcPct val="20000"/>
              </a:spcBef>
              <a:defRPr/>
            </a:pPr>
            <a:r>
              <a:rPr lang="en-US" dirty="0">
                <a:solidFill>
                  <a:schemeClr val="hlink"/>
                </a:solidFill>
              </a:rPr>
              <a:t>Electrical Engineering and Computer Sciences, UC Berkeley             </a:t>
            </a:r>
          </a:p>
          <a:p>
            <a:pPr algn="l">
              <a:spcBef>
                <a:spcPct val="20000"/>
              </a:spcBef>
              <a:defRPr/>
            </a:pPr>
            <a:r>
              <a:rPr lang="en-US" dirty="0">
                <a:solidFill>
                  <a:schemeClr val="accent6">
                    <a:lumMod val="20000"/>
                    <a:lumOff val="80000"/>
                  </a:schemeClr>
                </a:solidFill>
              </a:rPr>
              <a:t>ACCESS Linnaeus Center, School of Electrical Engineering, KTH</a:t>
            </a:r>
          </a:p>
          <a:p>
            <a:pPr algn="l">
              <a:spcBef>
                <a:spcPct val="20000"/>
              </a:spcBef>
              <a:defRPr/>
            </a:pPr>
            <a:r>
              <a:rPr lang="en-US" dirty="0" smtClean="0">
                <a:solidFill>
                  <a:schemeClr val="hlink"/>
                </a:solidFill>
              </a:rPr>
              <a:t>April 2010</a:t>
            </a:r>
            <a:endParaRPr lang="en-US" sz="600" dirty="0">
              <a:solidFill>
                <a:schemeClr val="hlink"/>
              </a:solidFill>
            </a:endParaRPr>
          </a:p>
          <a:p>
            <a:pPr algn="l">
              <a:spcBef>
                <a:spcPct val="20000"/>
              </a:spcBef>
              <a:defRPr/>
            </a:pPr>
            <a:endParaRPr lang="en-US" dirty="0">
              <a:solidFill>
                <a:schemeClr val="hlink"/>
              </a:solidFill>
            </a:endParaRPr>
          </a:p>
          <a:p>
            <a:pPr algn="l">
              <a:spcBef>
                <a:spcPct val="20000"/>
              </a:spcBef>
              <a:defRPr/>
            </a:pPr>
            <a:endParaRPr lang="en-US" dirty="0">
              <a:solidFill>
                <a:schemeClr val="hlink"/>
              </a:solidFill>
            </a:endParaRPr>
          </a:p>
          <a:p>
            <a:pPr algn="l">
              <a:spcBef>
                <a:spcPct val="20000"/>
              </a:spcBef>
              <a:defRPr/>
            </a:pPr>
            <a:endParaRPr lang="en-US" dirty="0">
              <a:solidFill>
                <a:schemeClr val="hlink"/>
              </a:solidFill>
            </a:endParaRPr>
          </a:p>
        </p:txBody>
      </p:sp>
      <p:sp>
        <p:nvSpPr>
          <p:cNvPr id="3078" name="Text Box 18"/>
          <p:cNvSpPr txBox="1">
            <a:spLocks noChangeArrowheads="1"/>
          </p:cNvSpPr>
          <p:nvPr>
            <p:custDataLst>
              <p:tags r:id="rId1"/>
            </p:custDataLst>
          </p:nvPr>
        </p:nvSpPr>
        <p:spPr bwMode="auto">
          <a:xfrm>
            <a:off x="0" y="7112000"/>
            <a:ext cx="9144000" cy="701675"/>
          </a:xfrm>
          <a:prstGeom prst="rect">
            <a:avLst/>
          </a:prstGeom>
          <a:noFill/>
          <a:ln w="9525">
            <a:noFill/>
            <a:miter lim="800000"/>
            <a:headEnd/>
            <a:tailEnd/>
          </a:ln>
        </p:spPr>
        <p:txBody>
          <a:bodyPr>
            <a:spAutoFit/>
          </a:bodyPr>
          <a:lstStyle/>
          <a:p>
            <a:r>
              <a:rPr lang="en-US" sz="2000" b="0"/>
              <a:t>TexPoint fonts used in EMF. </a:t>
            </a:r>
          </a:p>
          <a:p>
            <a:r>
              <a:rPr lang="en-US" sz="2000" b="0"/>
              <a:t>Read the TexPoint manual before you delete this box.: </a:t>
            </a:r>
            <a:r>
              <a:rPr lang="en-US" sz="2000" b="0">
                <a:latin typeface="cmmi7" pitchFamily="34" charset="0"/>
              </a:rPr>
              <a:t>A</a:t>
            </a:r>
            <a:r>
              <a:rPr lang="en-US" sz="2000" b="0">
                <a:latin typeface="cmr7" pitchFamily="34" charset="0"/>
              </a:rPr>
              <a:t>A</a:t>
            </a:r>
            <a:r>
              <a:rPr lang="en-US" sz="2000" b="0">
                <a:latin typeface="cmr10" pitchFamily="34" charset="0"/>
              </a:rPr>
              <a:t>A</a:t>
            </a:r>
            <a:r>
              <a:rPr lang="en-US" sz="2000" b="0">
                <a:latin typeface="cmmi10" pitchFamily="34" charset="0"/>
              </a:rPr>
              <a:t>A</a:t>
            </a:r>
            <a:r>
              <a:rPr lang="en-US" sz="2000" b="0">
                <a:latin typeface="cmmi5" pitchFamily="34" charset="0"/>
              </a:rPr>
              <a:t>A</a:t>
            </a:r>
            <a:r>
              <a:rPr lang="en-US" sz="2000" b="0">
                <a:latin typeface="cmsy10orig" pitchFamily="34" charset="0"/>
              </a:rPr>
              <a:t>A</a:t>
            </a:r>
            <a:r>
              <a:rPr lang="en-US" sz="2000" b="0">
                <a:latin typeface="cmex10" pitchFamily="34" charset="0"/>
              </a:rPr>
              <a:t>A</a:t>
            </a:r>
            <a:r>
              <a:rPr lang="en-US" sz="2000" b="0">
                <a:latin typeface="cmsy7" pitchFamily="34" charset="0"/>
              </a:rPr>
              <a:t>A</a:t>
            </a:r>
            <a:r>
              <a:rPr lang="en-US" sz="2000" b="0">
                <a:latin typeface="cmmi8" pitchFamily="34" charset="0"/>
              </a:rPr>
              <a:t>A</a:t>
            </a:r>
            <a:r>
              <a:rPr lang="en-US" sz="2000" b="0">
                <a:latin typeface="lcmss8" pitchFamily="34" charset="0"/>
              </a:rPr>
              <a:t>A</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p:txBody>
          <a:bodyPr/>
          <a:lstStyle/>
          <a:p>
            <a:pPr eaLnBrk="1" hangingPunct="1"/>
            <a:r>
              <a:rPr lang="en-US" smtClean="0"/>
              <a:t>Toy Example: Pendulum</a:t>
            </a:r>
          </a:p>
        </p:txBody>
      </p:sp>
      <p:sp>
        <p:nvSpPr>
          <p:cNvPr id="16387" name="Rectangle 3"/>
          <p:cNvSpPr>
            <a:spLocks noGrp="1" noChangeArrowheads="1"/>
          </p:cNvSpPr>
          <p:nvPr>
            <p:ph type="body" idx="1"/>
          </p:nvPr>
        </p:nvSpPr>
        <p:spPr>
          <a:xfrm>
            <a:off x="695325" y="1285875"/>
            <a:ext cx="7772400" cy="5572125"/>
          </a:xfrm>
        </p:spPr>
        <p:txBody>
          <a:bodyPr/>
          <a:lstStyle/>
          <a:p>
            <a:pPr eaLnBrk="1" hangingPunct="1"/>
            <a:r>
              <a:rPr lang="en-US" smtClean="0"/>
              <a:t>Dynamics:</a:t>
            </a:r>
          </a:p>
          <a:p>
            <a:pPr lvl="1" eaLnBrk="1" hangingPunct="1"/>
            <a:endParaRPr lang="en-US" smtClean="0"/>
          </a:p>
          <a:p>
            <a:pPr lvl="1" eaLnBrk="1" hangingPunct="1">
              <a:buFontTx/>
              <a:buNone/>
            </a:pPr>
            <a:endParaRPr lang="en-US" smtClean="0"/>
          </a:p>
          <a:p>
            <a:pPr eaLnBrk="1" hangingPunct="1"/>
            <a:endParaRPr lang="en-US" smtClean="0"/>
          </a:p>
          <a:p>
            <a:pPr eaLnBrk="1" hangingPunct="1"/>
            <a:endParaRPr lang="en-US" smtClean="0"/>
          </a:p>
          <a:p>
            <a:pPr eaLnBrk="1" hangingPunct="1"/>
            <a:endParaRPr lang="en-US" smtClean="0"/>
          </a:p>
          <a:p>
            <a:pPr eaLnBrk="1" hangingPunct="1"/>
            <a:r>
              <a:rPr lang="en-US" smtClean="0"/>
              <a:t>Write this as:</a:t>
            </a:r>
          </a:p>
          <a:p>
            <a:pPr eaLnBrk="1" hangingPunct="1">
              <a:buFontTx/>
              <a:buNone/>
            </a:pPr>
            <a:r>
              <a:rPr lang="en-US" smtClean="0"/>
              <a:t> </a:t>
            </a:r>
          </a:p>
          <a:p>
            <a:pPr lvl="1" eaLnBrk="1" hangingPunct="1"/>
            <a:endParaRPr lang="en-US" smtClean="0"/>
          </a:p>
          <a:p>
            <a:pPr lvl="1" eaLnBrk="1" hangingPunct="1">
              <a:buFontTx/>
              <a:buNone/>
            </a:pPr>
            <a:r>
              <a:rPr lang="en-US" smtClean="0"/>
              <a:t> </a:t>
            </a:r>
          </a:p>
        </p:txBody>
      </p:sp>
      <p:pic>
        <p:nvPicPr>
          <p:cNvPr id="16388" name="Picture 5" descr="Double Bracket: TexPoint Display"/>
          <p:cNvPicPr>
            <a:picLocks noChangeAspect="1" noChangeArrowheads="1"/>
          </p:cNvPicPr>
          <p:nvPr>
            <p:custDataLst>
              <p:tags r:id="rId1"/>
            </p:custDataLst>
          </p:nvPr>
        </p:nvPicPr>
        <p:blipFill>
          <a:blip r:embed="rId12"/>
          <a:srcRect/>
          <a:stretch>
            <a:fillRect/>
          </a:stretch>
        </p:blipFill>
        <p:spPr bwMode="auto">
          <a:xfrm>
            <a:off x="2900363" y="1247775"/>
            <a:ext cx="1660525" cy="604838"/>
          </a:xfrm>
          <a:prstGeom prst="rect">
            <a:avLst/>
          </a:prstGeom>
          <a:noFill/>
          <a:ln w="9525" algn="ctr">
            <a:noFill/>
            <a:miter lim="800000"/>
            <a:headEnd/>
            <a:tailEnd/>
          </a:ln>
        </p:spPr>
      </p:pic>
      <p:pic>
        <p:nvPicPr>
          <p:cNvPr id="16389" name="Picture 6"/>
          <p:cNvPicPr>
            <a:picLocks noChangeAspect="1" noChangeArrowheads="1"/>
          </p:cNvPicPr>
          <p:nvPr/>
        </p:nvPicPr>
        <p:blipFill>
          <a:blip r:embed="rId13"/>
          <a:srcRect/>
          <a:stretch>
            <a:fillRect/>
          </a:stretch>
        </p:blipFill>
        <p:spPr bwMode="auto">
          <a:xfrm>
            <a:off x="5770563" y="1098550"/>
            <a:ext cx="3238500" cy="2459038"/>
          </a:xfrm>
          <a:prstGeom prst="rect">
            <a:avLst/>
          </a:prstGeom>
          <a:noFill/>
          <a:ln w="9525">
            <a:noFill/>
            <a:miter lim="800000"/>
            <a:headEnd/>
            <a:tailEnd/>
          </a:ln>
        </p:spPr>
      </p:pic>
      <p:pic>
        <p:nvPicPr>
          <p:cNvPr id="16390" name="Picture 7" descr="Double Bracket: TexPoint Display"/>
          <p:cNvPicPr>
            <a:picLocks noChangeAspect="1" noChangeArrowheads="1"/>
          </p:cNvPicPr>
          <p:nvPr>
            <p:custDataLst>
              <p:tags r:id="rId2"/>
            </p:custDataLst>
          </p:nvPr>
        </p:nvPicPr>
        <p:blipFill>
          <a:blip r:embed="rId14"/>
          <a:srcRect/>
          <a:stretch>
            <a:fillRect/>
          </a:stretch>
        </p:blipFill>
        <p:spPr bwMode="auto">
          <a:xfrm>
            <a:off x="7283450" y="1508125"/>
            <a:ext cx="138113" cy="204788"/>
          </a:xfrm>
          <a:prstGeom prst="rect">
            <a:avLst/>
          </a:prstGeom>
          <a:noFill/>
          <a:ln w="9525" algn="ctr">
            <a:noFill/>
            <a:miter lim="800000"/>
            <a:headEnd/>
            <a:tailEnd/>
          </a:ln>
        </p:spPr>
      </p:pic>
      <p:pic>
        <p:nvPicPr>
          <p:cNvPr id="16391" name="Picture 8" descr="Double Bracket: TexPoint Display"/>
          <p:cNvPicPr>
            <a:picLocks noChangeAspect="1" noChangeArrowheads="1"/>
          </p:cNvPicPr>
          <p:nvPr>
            <p:custDataLst>
              <p:tags r:id="rId3"/>
            </p:custDataLst>
          </p:nvPr>
        </p:nvPicPr>
        <p:blipFill>
          <a:blip r:embed="rId15"/>
          <a:srcRect/>
          <a:stretch>
            <a:fillRect/>
          </a:stretch>
        </p:blipFill>
        <p:spPr bwMode="auto">
          <a:xfrm>
            <a:off x="7915275" y="1687513"/>
            <a:ext cx="119063" cy="263525"/>
          </a:xfrm>
          <a:prstGeom prst="rect">
            <a:avLst/>
          </a:prstGeom>
          <a:noFill/>
          <a:ln w="9525" algn="ctr">
            <a:noFill/>
            <a:miter lim="800000"/>
            <a:headEnd/>
            <a:tailEnd/>
          </a:ln>
        </p:spPr>
      </p:pic>
      <p:sp>
        <p:nvSpPr>
          <p:cNvPr id="16392" name="Text Box 12"/>
          <p:cNvSpPr txBox="1">
            <a:spLocks noChangeArrowheads="1"/>
          </p:cNvSpPr>
          <p:nvPr/>
        </p:nvSpPr>
        <p:spPr bwMode="auto">
          <a:xfrm>
            <a:off x="176213" y="6324600"/>
            <a:ext cx="1933575" cy="396875"/>
          </a:xfrm>
          <a:prstGeom prst="rect">
            <a:avLst/>
          </a:prstGeom>
          <a:noFill/>
          <a:ln w="9525">
            <a:noFill/>
            <a:miter lim="800000"/>
            <a:headEnd/>
            <a:tailEnd/>
          </a:ln>
        </p:spPr>
        <p:txBody>
          <a:bodyPr wrap="none">
            <a:spAutoFit/>
          </a:bodyPr>
          <a:lstStyle/>
          <a:p>
            <a:r>
              <a:rPr lang="en-US" sz="2000" b="0" dirty="0"/>
              <a:t>[Jeremy </a:t>
            </a:r>
            <a:r>
              <a:rPr lang="en-US" sz="2000" b="0" dirty="0" err="1"/>
              <a:t>Gillula</a:t>
            </a:r>
            <a:r>
              <a:rPr lang="en-US" sz="2000" b="0" dirty="0"/>
              <a:t>]</a:t>
            </a:r>
          </a:p>
        </p:txBody>
      </p:sp>
      <p:pic>
        <p:nvPicPr>
          <p:cNvPr id="16393" name="Picture 37" descr="txp_fig"/>
          <p:cNvPicPr>
            <a:picLocks noChangeAspect="1" noChangeArrowheads="1"/>
          </p:cNvPicPr>
          <p:nvPr>
            <p:custDataLst>
              <p:tags r:id="rId4"/>
            </p:custDataLst>
          </p:nvPr>
        </p:nvPicPr>
        <p:blipFill>
          <a:blip r:embed="rId16"/>
          <a:srcRect/>
          <a:stretch>
            <a:fillRect/>
          </a:stretch>
        </p:blipFill>
        <p:spPr bwMode="auto">
          <a:xfrm>
            <a:off x="850900" y="2003425"/>
            <a:ext cx="2624138" cy="784225"/>
          </a:xfrm>
          <a:prstGeom prst="rect">
            <a:avLst/>
          </a:prstGeom>
          <a:noFill/>
          <a:ln w="9525" algn="ctr">
            <a:noFill/>
            <a:miter lim="800000"/>
            <a:headEnd/>
            <a:tailEnd/>
          </a:ln>
        </p:spPr>
      </p:pic>
      <p:sp>
        <p:nvSpPr>
          <p:cNvPr id="16394" name="AutoShape 18"/>
          <p:cNvSpPr>
            <a:spLocks noChangeArrowheads="1"/>
          </p:cNvSpPr>
          <p:nvPr/>
        </p:nvSpPr>
        <p:spPr bwMode="auto">
          <a:xfrm>
            <a:off x="3752850" y="2690813"/>
            <a:ext cx="323850" cy="114300"/>
          </a:xfrm>
          <a:prstGeom prst="rightArrow">
            <a:avLst>
              <a:gd name="adj1" fmla="val 50000"/>
              <a:gd name="adj2" fmla="val 70833"/>
            </a:avLst>
          </a:prstGeom>
          <a:solidFill>
            <a:schemeClr val="tx1"/>
          </a:solidFill>
          <a:ln w="9525">
            <a:solidFill>
              <a:schemeClr val="tx1"/>
            </a:solidFill>
            <a:miter lim="800000"/>
            <a:headEnd/>
            <a:tailEnd/>
          </a:ln>
        </p:spPr>
        <p:txBody>
          <a:bodyPr wrap="none" anchor="ctr"/>
          <a:lstStyle/>
          <a:p>
            <a:endParaRPr lang="en-US"/>
          </a:p>
        </p:txBody>
      </p:sp>
      <p:pic>
        <p:nvPicPr>
          <p:cNvPr id="16395" name="Picture 29" descr="txp_fig"/>
          <p:cNvPicPr>
            <a:picLocks noChangeAspect="1" noChangeArrowheads="1"/>
          </p:cNvPicPr>
          <p:nvPr>
            <p:custDataLst>
              <p:tags r:id="rId5"/>
            </p:custDataLst>
          </p:nvPr>
        </p:nvPicPr>
        <p:blipFill>
          <a:blip r:embed="rId17"/>
          <a:srcRect/>
          <a:stretch>
            <a:fillRect/>
          </a:stretch>
        </p:blipFill>
        <p:spPr bwMode="auto">
          <a:xfrm>
            <a:off x="381000" y="2895600"/>
            <a:ext cx="2867025" cy="784225"/>
          </a:xfrm>
          <a:prstGeom prst="rect">
            <a:avLst/>
          </a:prstGeom>
          <a:noFill/>
          <a:ln w="9525" algn="ctr">
            <a:noFill/>
            <a:miter lim="800000"/>
            <a:headEnd/>
            <a:tailEnd/>
          </a:ln>
        </p:spPr>
      </p:pic>
      <p:pic>
        <p:nvPicPr>
          <p:cNvPr id="16396" name="Picture 26" descr="txp_fig"/>
          <p:cNvPicPr>
            <a:picLocks noChangeAspect="1" noChangeArrowheads="1"/>
          </p:cNvPicPr>
          <p:nvPr>
            <p:custDataLst>
              <p:tags r:id="rId6"/>
            </p:custDataLst>
          </p:nvPr>
        </p:nvPicPr>
        <p:blipFill>
          <a:blip r:embed="rId18"/>
          <a:srcRect/>
          <a:stretch>
            <a:fillRect/>
          </a:stretch>
        </p:blipFill>
        <p:spPr bwMode="auto">
          <a:xfrm>
            <a:off x="4305300" y="2576513"/>
            <a:ext cx="1282700" cy="301625"/>
          </a:xfrm>
          <a:prstGeom prst="rect">
            <a:avLst/>
          </a:prstGeom>
          <a:noFill/>
          <a:ln w="9525" algn="ctr">
            <a:noFill/>
            <a:miter lim="800000"/>
            <a:headEnd/>
            <a:tailEnd/>
          </a:ln>
        </p:spPr>
      </p:pic>
      <p:pic>
        <p:nvPicPr>
          <p:cNvPr id="16397" name="Picture 41" descr="txp_fig"/>
          <p:cNvPicPr>
            <a:picLocks noChangeAspect="1" noChangeArrowheads="1"/>
          </p:cNvPicPr>
          <p:nvPr>
            <p:custDataLst>
              <p:tags r:id="rId7"/>
            </p:custDataLst>
          </p:nvPr>
        </p:nvPicPr>
        <p:blipFill>
          <a:blip r:embed="rId19"/>
          <a:srcRect/>
          <a:stretch>
            <a:fillRect/>
          </a:stretch>
        </p:blipFill>
        <p:spPr bwMode="auto">
          <a:xfrm>
            <a:off x="3048000" y="3886200"/>
            <a:ext cx="1116013" cy="287338"/>
          </a:xfrm>
          <a:prstGeom prst="rect">
            <a:avLst/>
          </a:prstGeom>
          <a:noFill/>
          <a:ln w="9525" algn="ctr">
            <a:noFill/>
            <a:miter lim="800000"/>
            <a:headEnd/>
            <a:tailEnd/>
          </a:ln>
        </p:spPr>
      </p:pic>
      <p:pic>
        <p:nvPicPr>
          <p:cNvPr id="16398" name="Picture 43" descr="txp_fig"/>
          <p:cNvPicPr>
            <a:picLocks noChangeAspect="1" noChangeArrowheads="1"/>
          </p:cNvPicPr>
          <p:nvPr>
            <p:custDataLst>
              <p:tags r:id="rId8"/>
            </p:custDataLst>
          </p:nvPr>
        </p:nvPicPr>
        <p:blipFill>
          <a:blip r:embed="rId20"/>
          <a:srcRect/>
          <a:stretch>
            <a:fillRect/>
          </a:stretch>
        </p:blipFill>
        <p:spPr bwMode="auto">
          <a:xfrm>
            <a:off x="1909763" y="4457700"/>
            <a:ext cx="1990725" cy="784225"/>
          </a:xfrm>
          <a:prstGeom prst="rect">
            <a:avLst/>
          </a:prstGeom>
          <a:noFill/>
          <a:ln w="9525" algn="ctr">
            <a:noFill/>
            <a:miter lim="800000"/>
            <a:headEnd/>
            <a:tailEnd/>
          </a:ln>
        </p:spPr>
      </p:pic>
      <p:pic>
        <p:nvPicPr>
          <p:cNvPr id="16399" name="Picture 42" descr="txp_fig"/>
          <p:cNvPicPr>
            <a:picLocks noChangeAspect="1" noChangeArrowheads="1"/>
          </p:cNvPicPr>
          <p:nvPr>
            <p:custDataLst>
              <p:tags r:id="rId9"/>
            </p:custDataLst>
          </p:nvPr>
        </p:nvPicPr>
        <p:blipFill>
          <a:blip r:embed="rId21"/>
          <a:srcRect/>
          <a:stretch>
            <a:fillRect/>
          </a:stretch>
        </p:blipFill>
        <p:spPr bwMode="auto">
          <a:xfrm>
            <a:off x="4587875" y="4438650"/>
            <a:ext cx="2036763" cy="784225"/>
          </a:xfrm>
          <a:prstGeom prst="rect">
            <a:avLst/>
          </a:prstGeom>
          <a:noFill/>
          <a:ln w="9525" algn="ctr">
            <a:noFill/>
            <a:miter lim="800000"/>
            <a:headEnd/>
            <a:tailEnd/>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7"/>
          <p:cNvPicPr>
            <a:picLocks noChangeAspect="1" noChangeArrowheads="1"/>
          </p:cNvPicPr>
          <p:nvPr/>
        </p:nvPicPr>
        <p:blipFill>
          <a:blip r:embed="rId8"/>
          <a:srcRect/>
          <a:stretch>
            <a:fillRect/>
          </a:stretch>
        </p:blipFill>
        <p:spPr bwMode="auto">
          <a:xfrm>
            <a:off x="5029200" y="1096963"/>
            <a:ext cx="3944938" cy="2959100"/>
          </a:xfrm>
          <a:prstGeom prst="rect">
            <a:avLst/>
          </a:prstGeom>
          <a:noFill/>
          <a:ln w="9525">
            <a:noFill/>
            <a:miter lim="800000"/>
            <a:headEnd/>
            <a:tailEnd/>
          </a:ln>
        </p:spPr>
      </p:pic>
      <p:sp>
        <p:nvSpPr>
          <p:cNvPr id="17411" name="Rectangle 40"/>
          <p:cNvSpPr>
            <a:spLocks noChangeArrowheads="1"/>
          </p:cNvSpPr>
          <p:nvPr/>
        </p:nvSpPr>
        <p:spPr bwMode="auto">
          <a:xfrm>
            <a:off x="5562600" y="1371600"/>
            <a:ext cx="3048000" cy="2362200"/>
          </a:xfrm>
          <a:prstGeom prst="rect">
            <a:avLst/>
          </a:prstGeom>
          <a:solidFill>
            <a:schemeClr val="bg1"/>
          </a:solidFill>
          <a:ln w="9525">
            <a:noFill/>
            <a:miter lim="800000"/>
            <a:headEnd/>
            <a:tailEnd/>
          </a:ln>
        </p:spPr>
        <p:txBody>
          <a:bodyPr wrap="none" anchor="ctr"/>
          <a:lstStyle/>
          <a:p>
            <a:endParaRPr lang="en-US"/>
          </a:p>
        </p:txBody>
      </p:sp>
      <p:sp>
        <p:nvSpPr>
          <p:cNvPr id="17412" name="Rectangle 2"/>
          <p:cNvSpPr>
            <a:spLocks noGrp="1" noChangeArrowheads="1"/>
          </p:cNvSpPr>
          <p:nvPr>
            <p:ph type="title"/>
          </p:nvPr>
        </p:nvSpPr>
        <p:spPr/>
        <p:txBody>
          <a:bodyPr/>
          <a:lstStyle/>
          <a:p>
            <a:pPr eaLnBrk="1" hangingPunct="1"/>
            <a:r>
              <a:rPr lang="en-US" dirty="0" smtClean="0"/>
              <a:t>Pendulum</a:t>
            </a:r>
          </a:p>
        </p:txBody>
      </p:sp>
      <p:sp>
        <p:nvSpPr>
          <p:cNvPr id="17413" name="Rectangle 3"/>
          <p:cNvSpPr>
            <a:spLocks noGrp="1" noChangeArrowheads="1"/>
          </p:cNvSpPr>
          <p:nvPr>
            <p:ph type="body" idx="1"/>
          </p:nvPr>
        </p:nvSpPr>
        <p:spPr>
          <a:xfrm>
            <a:off x="600075" y="1095375"/>
            <a:ext cx="7772400" cy="4724400"/>
          </a:xfrm>
        </p:spPr>
        <p:txBody>
          <a:bodyPr/>
          <a:lstStyle/>
          <a:p>
            <a:pPr eaLnBrk="1" hangingPunct="1">
              <a:lnSpc>
                <a:spcPct val="90000"/>
              </a:lnSpc>
              <a:buFontTx/>
              <a:buNone/>
            </a:pPr>
            <a:r>
              <a:rPr lang="en-US" sz="2000" smtClean="0"/>
              <a:t>Suppose:</a:t>
            </a:r>
          </a:p>
          <a:p>
            <a:pPr eaLnBrk="1" hangingPunct="1">
              <a:lnSpc>
                <a:spcPct val="90000"/>
              </a:lnSpc>
            </a:pPr>
            <a:r>
              <a:rPr lang="en-US" sz="2000" smtClean="0"/>
              <a:t>model is unknown</a:t>
            </a:r>
          </a:p>
          <a:p>
            <a:pPr eaLnBrk="1" hangingPunct="1">
              <a:lnSpc>
                <a:spcPct val="90000"/>
              </a:lnSpc>
            </a:pPr>
            <a:r>
              <a:rPr lang="en-US" sz="2000" smtClean="0"/>
              <a:t>noisy measurements are available of                                           velocity</a:t>
            </a:r>
          </a:p>
          <a:p>
            <a:pPr eaLnBrk="1" hangingPunct="1">
              <a:lnSpc>
                <a:spcPct val="90000"/>
              </a:lnSpc>
            </a:pPr>
            <a:endParaRPr lang="en-US" sz="2000" smtClean="0"/>
          </a:p>
          <a:p>
            <a:pPr eaLnBrk="1" hangingPunct="1">
              <a:lnSpc>
                <a:spcPct val="90000"/>
              </a:lnSpc>
            </a:pPr>
            <a:endParaRPr lang="en-US" sz="2000" smtClean="0"/>
          </a:p>
          <a:p>
            <a:pPr eaLnBrk="1" hangingPunct="1">
              <a:lnSpc>
                <a:spcPct val="90000"/>
              </a:lnSpc>
              <a:buFontTx/>
              <a:buNone/>
            </a:pPr>
            <a:r>
              <a:rPr lang="en-US" sz="2000" smtClean="0"/>
              <a:t>Identify a model</a:t>
            </a:r>
          </a:p>
          <a:p>
            <a:pPr eaLnBrk="1" hangingPunct="1">
              <a:lnSpc>
                <a:spcPct val="90000"/>
              </a:lnSpc>
              <a:buFontTx/>
              <a:buNone/>
            </a:pPr>
            <a:endParaRPr lang="en-US" sz="2000" smtClean="0"/>
          </a:p>
          <a:p>
            <a:pPr eaLnBrk="1" hangingPunct="1">
              <a:lnSpc>
                <a:spcPct val="90000"/>
              </a:lnSpc>
              <a:buFontTx/>
              <a:buNone/>
            </a:pPr>
            <a:r>
              <a:rPr lang="en-US" sz="2000" smtClean="0"/>
              <a:t>where</a:t>
            </a:r>
          </a:p>
          <a:p>
            <a:pPr eaLnBrk="1" hangingPunct="1">
              <a:lnSpc>
                <a:spcPct val="90000"/>
              </a:lnSpc>
              <a:buFontTx/>
              <a:buNone/>
            </a:pPr>
            <a:endParaRPr lang="en-US" sz="2000" smtClean="0"/>
          </a:p>
          <a:p>
            <a:pPr eaLnBrk="1" hangingPunct="1">
              <a:lnSpc>
                <a:spcPct val="90000"/>
              </a:lnSpc>
              <a:buFontTx/>
              <a:buNone/>
            </a:pPr>
            <a:endParaRPr lang="en-US" sz="2000" smtClean="0"/>
          </a:p>
          <a:p>
            <a:pPr eaLnBrk="1" hangingPunct="1">
              <a:lnSpc>
                <a:spcPct val="90000"/>
              </a:lnSpc>
              <a:buFontTx/>
              <a:buNone/>
            </a:pPr>
            <a:endParaRPr lang="en-US" sz="2000" smtClean="0"/>
          </a:p>
          <a:p>
            <a:pPr eaLnBrk="1" hangingPunct="1">
              <a:lnSpc>
                <a:spcPct val="90000"/>
              </a:lnSpc>
              <a:buFontTx/>
              <a:buNone/>
            </a:pPr>
            <a:r>
              <a:rPr lang="en-US" sz="2000" smtClean="0"/>
              <a:t>and          is unknown</a:t>
            </a:r>
          </a:p>
          <a:p>
            <a:pPr lvl="1" eaLnBrk="1" hangingPunct="1">
              <a:lnSpc>
                <a:spcPct val="90000"/>
              </a:lnSpc>
              <a:buFontTx/>
              <a:buNone/>
            </a:pPr>
            <a:r>
              <a:rPr lang="en-US" sz="1800" smtClean="0"/>
              <a:t> </a:t>
            </a:r>
          </a:p>
        </p:txBody>
      </p:sp>
      <p:sp>
        <p:nvSpPr>
          <p:cNvPr id="17414" name="Text Box 6"/>
          <p:cNvSpPr txBox="1">
            <a:spLocks noChangeArrowheads="1"/>
          </p:cNvSpPr>
          <p:nvPr/>
        </p:nvSpPr>
        <p:spPr bwMode="auto">
          <a:xfrm>
            <a:off x="76200" y="6324600"/>
            <a:ext cx="1933575" cy="396875"/>
          </a:xfrm>
          <a:prstGeom prst="rect">
            <a:avLst/>
          </a:prstGeom>
          <a:noFill/>
          <a:ln w="9525">
            <a:noFill/>
            <a:miter lim="800000"/>
            <a:headEnd/>
            <a:tailEnd/>
          </a:ln>
        </p:spPr>
        <p:txBody>
          <a:bodyPr wrap="none">
            <a:spAutoFit/>
          </a:bodyPr>
          <a:lstStyle/>
          <a:p>
            <a:r>
              <a:rPr lang="en-US" sz="2000" b="0"/>
              <a:t>[Jeremy Gillula]</a:t>
            </a:r>
          </a:p>
        </p:txBody>
      </p:sp>
      <p:sp>
        <p:nvSpPr>
          <p:cNvPr id="17415" name="Oval 8"/>
          <p:cNvSpPr>
            <a:spLocks noChangeArrowheads="1"/>
          </p:cNvSpPr>
          <p:nvPr/>
        </p:nvSpPr>
        <p:spPr bwMode="auto">
          <a:xfrm>
            <a:off x="5524500" y="3381375"/>
            <a:ext cx="88900" cy="88900"/>
          </a:xfrm>
          <a:prstGeom prst="ellipse">
            <a:avLst/>
          </a:prstGeom>
          <a:solidFill>
            <a:schemeClr val="accent2"/>
          </a:solidFill>
          <a:ln w="9525">
            <a:noFill/>
            <a:round/>
            <a:headEnd/>
            <a:tailEnd/>
          </a:ln>
        </p:spPr>
        <p:txBody>
          <a:bodyPr wrap="none" anchor="ctr"/>
          <a:lstStyle/>
          <a:p>
            <a:endParaRPr lang="en-US"/>
          </a:p>
        </p:txBody>
      </p:sp>
      <p:sp>
        <p:nvSpPr>
          <p:cNvPr id="17416" name="Oval 9"/>
          <p:cNvSpPr>
            <a:spLocks noChangeArrowheads="1"/>
          </p:cNvSpPr>
          <p:nvPr/>
        </p:nvSpPr>
        <p:spPr bwMode="auto">
          <a:xfrm>
            <a:off x="5667375" y="3590925"/>
            <a:ext cx="88900" cy="88900"/>
          </a:xfrm>
          <a:prstGeom prst="ellipse">
            <a:avLst/>
          </a:prstGeom>
          <a:solidFill>
            <a:schemeClr val="accent2"/>
          </a:solidFill>
          <a:ln w="9525">
            <a:noFill/>
            <a:round/>
            <a:headEnd/>
            <a:tailEnd/>
          </a:ln>
        </p:spPr>
        <p:txBody>
          <a:bodyPr wrap="none" anchor="ctr"/>
          <a:lstStyle/>
          <a:p>
            <a:endParaRPr lang="en-US"/>
          </a:p>
        </p:txBody>
      </p:sp>
      <p:sp>
        <p:nvSpPr>
          <p:cNvPr id="17417" name="Oval 10"/>
          <p:cNvSpPr>
            <a:spLocks noChangeArrowheads="1"/>
          </p:cNvSpPr>
          <p:nvPr/>
        </p:nvSpPr>
        <p:spPr bwMode="auto">
          <a:xfrm>
            <a:off x="5762625" y="3305175"/>
            <a:ext cx="88900" cy="88900"/>
          </a:xfrm>
          <a:prstGeom prst="ellipse">
            <a:avLst/>
          </a:prstGeom>
          <a:solidFill>
            <a:schemeClr val="accent2"/>
          </a:solidFill>
          <a:ln w="9525">
            <a:noFill/>
            <a:round/>
            <a:headEnd/>
            <a:tailEnd/>
          </a:ln>
        </p:spPr>
        <p:txBody>
          <a:bodyPr wrap="none" anchor="ctr"/>
          <a:lstStyle/>
          <a:p>
            <a:endParaRPr lang="en-US"/>
          </a:p>
        </p:txBody>
      </p:sp>
      <p:sp>
        <p:nvSpPr>
          <p:cNvPr id="17418" name="Oval 11"/>
          <p:cNvSpPr>
            <a:spLocks noChangeArrowheads="1"/>
          </p:cNvSpPr>
          <p:nvPr/>
        </p:nvSpPr>
        <p:spPr bwMode="auto">
          <a:xfrm>
            <a:off x="5915025" y="3209925"/>
            <a:ext cx="88900" cy="88900"/>
          </a:xfrm>
          <a:prstGeom prst="ellipse">
            <a:avLst/>
          </a:prstGeom>
          <a:solidFill>
            <a:schemeClr val="accent2"/>
          </a:solidFill>
          <a:ln w="9525">
            <a:noFill/>
            <a:round/>
            <a:headEnd/>
            <a:tailEnd/>
          </a:ln>
        </p:spPr>
        <p:txBody>
          <a:bodyPr wrap="none" anchor="ctr"/>
          <a:lstStyle/>
          <a:p>
            <a:endParaRPr lang="en-US"/>
          </a:p>
        </p:txBody>
      </p:sp>
      <p:sp>
        <p:nvSpPr>
          <p:cNvPr id="17419" name="Oval 12"/>
          <p:cNvSpPr>
            <a:spLocks noChangeArrowheads="1"/>
          </p:cNvSpPr>
          <p:nvPr/>
        </p:nvSpPr>
        <p:spPr bwMode="auto">
          <a:xfrm>
            <a:off x="5943600" y="2790825"/>
            <a:ext cx="88900" cy="88900"/>
          </a:xfrm>
          <a:prstGeom prst="ellipse">
            <a:avLst/>
          </a:prstGeom>
          <a:solidFill>
            <a:schemeClr val="accent2"/>
          </a:solidFill>
          <a:ln w="9525">
            <a:noFill/>
            <a:round/>
            <a:headEnd/>
            <a:tailEnd/>
          </a:ln>
        </p:spPr>
        <p:txBody>
          <a:bodyPr wrap="none" anchor="ctr"/>
          <a:lstStyle/>
          <a:p>
            <a:endParaRPr lang="en-US"/>
          </a:p>
        </p:txBody>
      </p:sp>
      <p:sp>
        <p:nvSpPr>
          <p:cNvPr id="17420" name="Oval 13"/>
          <p:cNvSpPr>
            <a:spLocks noChangeArrowheads="1"/>
          </p:cNvSpPr>
          <p:nvPr/>
        </p:nvSpPr>
        <p:spPr bwMode="auto">
          <a:xfrm>
            <a:off x="6067425" y="2576513"/>
            <a:ext cx="88900" cy="88900"/>
          </a:xfrm>
          <a:prstGeom prst="ellipse">
            <a:avLst/>
          </a:prstGeom>
          <a:solidFill>
            <a:schemeClr val="accent2"/>
          </a:solidFill>
          <a:ln w="9525">
            <a:noFill/>
            <a:round/>
            <a:headEnd/>
            <a:tailEnd/>
          </a:ln>
        </p:spPr>
        <p:txBody>
          <a:bodyPr wrap="none" anchor="ctr"/>
          <a:lstStyle/>
          <a:p>
            <a:endParaRPr lang="en-US"/>
          </a:p>
        </p:txBody>
      </p:sp>
      <p:sp>
        <p:nvSpPr>
          <p:cNvPr id="17421" name="Oval 14"/>
          <p:cNvSpPr>
            <a:spLocks noChangeArrowheads="1"/>
          </p:cNvSpPr>
          <p:nvPr/>
        </p:nvSpPr>
        <p:spPr bwMode="auto">
          <a:xfrm>
            <a:off x="6134100" y="2219325"/>
            <a:ext cx="88900" cy="88900"/>
          </a:xfrm>
          <a:prstGeom prst="ellipse">
            <a:avLst/>
          </a:prstGeom>
          <a:solidFill>
            <a:schemeClr val="accent2"/>
          </a:solidFill>
          <a:ln w="9525">
            <a:noFill/>
            <a:round/>
            <a:headEnd/>
            <a:tailEnd/>
          </a:ln>
        </p:spPr>
        <p:txBody>
          <a:bodyPr wrap="none" anchor="ctr"/>
          <a:lstStyle/>
          <a:p>
            <a:endParaRPr lang="en-US"/>
          </a:p>
        </p:txBody>
      </p:sp>
      <p:sp>
        <p:nvSpPr>
          <p:cNvPr id="17422" name="Oval 15"/>
          <p:cNvSpPr>
            <a:spLocks noChangeArrowheads="1"/>
          </p:cNvSpPr>
          <p:nvPr/>
        </p:nvSpPr>
        <p:spPr bwMode="auto">
          <a:xfrm>
            <a:off x="6286500" y="2000250"/>
            <a:ext cx="88900" cy="88900"/>
          </a:xfrm>
          <a:prstGeom prst="ellipse">
            <a:avLst/>
          </a:prstGeom>
          <a:solidFill>
            <a:schemeClr val="accent2"/>
          </a:solidFill>
          <a:ln w="9525">
            <a:noFill/>
            <a:round/>
            <a:headEnd/>
            <a:tailEnd/>
          </a:ln>
        </p:spPr>
        <p:txBody>
          <a:bodyPr wrap="none" anchor="ctr"/>
          <a:lstStyle/>
          <a:p>
            <a:endParaRPr lang="en-US"/>
          </a:p>
        </p:txBody>
      </p:sp>
      <p:sp>
        <p:nvSpPr>
          <p:cNvPr id="17423" name="Oval 16"/>
          <p:cNvSpPr>
            <a:spLocks noChangeArrowheads="1"/>
          </p:cNvSpPr>
          <p:nvPr/>
        </p:nvSpPr>
        <p:spPr bwMode="auto">
          <a:xfrm>
            <a:off x="6315075" y="1676400"/>
            <a:ext cx="88900" cy="88900"/>
          </a:xfrm>
          <a:prstGeom prst="ellipse">
            <a:avLst/>
          </a:prstGeom>
          <a:solidFill>
            <a:schemeClr val="accent2"/>
          </a:solidFill>
          <a:ln w="9525">
            <a:noFill/>
            <a:round/>
            <a:headEnd/>
            <a:tailEnd/>
          </a:ln>
        </p:spPr>
        <p:txBody>
          <a:bodyPr wrap="none" anchor="ctr"/>
          <a:lstStyle/>
          <a:p>
            <a:endParaRPr lang="en-US"/>
          </a:p>
        </p:txBody>
      </p:sp>
      <p:sp>
        <p:nvSpPr>
          <p:cNvPr id="17424" name="Oval 17"/>
          <p:cNvSpPr>
            <a:spLocks noChangeArrowheads="1"/>
          </p:cNvSpPr>
          <p:nvPr/>
        </p:nvSpPr>
        <p:spPr bwMode="auto">
          <a:xfrm>
            <a:off x="6505575" y="1600200"/>
            <a:ext cx="88900" cy="88900"/>
          </a:xfrm>
          <a:prstGeom prst="ellipse">
            <a:avLst/>
          </a:prstGeom>
          <a:solidFill>
            <a:schemeClr val="accent2"/>
          </a:solidFill>
          <a:ln w="9525">
            <a:noFill/>
            <a:round/>
            <a:headEnd/>
            <a:tailEnd/>
          </a:ln>
        </p:spPr>
        <p:txBody>
          <a:bodyPr wrap="none" anchor="ctr"/>
          <a:lstStyle/>
          <a:p>
            <a:endParaRPr lang="en-US"/>
          </a:p>
        </p:txBody>
      </p:sp>
      <p:sp>
        <p:nvSpPr>
          <p:cNvPr id="17425" name="Oval 18"/>
          <p:cNvSpPr>
            <a:spLocks noChangeArrowheads="1"/>
          </p:cNvSpPr>
          <p:nvPr/>
        </p:nvSpPr>
        <p:spPr bwMode="auto">
          <a:xfrm>
            <a:off x="6610350" y="1362075"/>
            <a:ext cx="88900" cy="88900"/>
          </a:xfrm>
          <a:prstGeom prst="ellipse">
            <a:avLst/>
          </a:prstGeom>
          <a:solidFill>
            <a:schemeClr val="accent2"/>
          </a:solidFill>
          <a:ln w="9525">
            <a:noFill/>
            <a:round/>
            <a:headEnd/>
            <a:tailEnd/>
          </a:ln>
        </p:spPr>
        <p:txBody>
          <a:bodyPr wrap="none" anchor="ctr"/>
          <a:lstStyle/>
          <a:p>
            <a:endParaRPr lang="en-US"/>
          </a:p>
        </p:txBody>
      </p:sp>
      <p:sp>
        <p:nvSpPr>
          <p:cNvPr id="17426" name="Oval 19"/>
          <p:cNvSpPr>
            <a:spLocks noChangeArrowheads="1"/>
          </p:cNvSpPr>
          <p:nvPr/>
        </p:nvSpPr>
        <p:spPr bwMode="auto">
          <a:xfrm>
            <a:off x="6686550" y="1752600"/>
            <a:ext cx="88900" cy="88900"/>
          </a:xfrm>
          <a:prstGeom prst="ellipse">
            <a:avLst/>
          </a:prstGeom>
          <a:solidFill>
            <a:schemeClr val="accent2"/>
          </a:solidFill>
          <a:ln w="9525">
            <a:noFill/>
            <a:round/>
            <a:headEnd/>
            <a:tailEnd/>
          </a:ln>
        </p:spPr>
        <p:txBody>
          <a:bodyPr wrap="none" anchor="ctr"/>
          <a:lstStyle/>
          <a:p>
            <a:endParaRPr lang="en-US"/>
          </a:p>
        </p:txBody>
      </p:sp>
      <p:sp>
        <p:nvSpPr>
          <p:cNvPr id="17427" name="Oval 20"/>
          <p:cNvSpPr>
            <a:spLocks noChangeArrowheads="1"/>
          </p:cNvSpPr>
          <p:nvPr/>
        </p:nvSpPr>
        <p:spPr bwMode="auto">
          <a:xfrm>
            <a:off x="6772275" y="1962150"/>
            <a:ext cx="88900" cy="88900"/>
          </a:xfrm>
          <a:prstGeom prst="ellipse">
            <a:avLst/>
          </a:prstGeom>
          <a:solidFill>
            <a:schemeClr val="accent2"/>
          </a:solidFill>
          <a:ln w="9525">
            <a:noFill/>
            <a:round/>
            <a:headEnd/>
            <a:tailEnd/>
          </a:ln>
        </p:spPr>
        <p:txBody>
          <a:bodyPr wrap="none" anchor="ctr"/>
          <a:lstStyle/>
          <a:p>
            <a:endParaRPr lang="en-US"/>
          </a:p>
        </p:txBody>
      </p:sp>
      <p:sp>
        <p:nvSpPr>
          <p:cNvPr id="17428" name="Oval 21"/>
          <p:cNvSpPr>
            <a:spLocks noChangeArrowheads="1"/>
          </p:cNvSpPr>
          <p:nvPr/>
        </p:nvSpPr>
        <p:spPr bwMode="auto">
          <a:xfrm>
            <a:off x="6896100" y="2085975"/>
            <a:ext cx="88900" cy="88900"/>
          </a:xfrm>
          <a:prstGeom prst="ellipse">
            <a:avLst/>
          </a:prstGeom>
          <a:solidFill>
            <a:schemeClr val="accent2"/>
          </a:solidFill>
          <a:ln w="9525">
            <a:noFill/>
            <a:round/>
            <a:headEnd/>
            <a:tailEnd/>
          </a:ln>
        </p:spPr>
        <p:txBody>
          <a:bodyPr wrap="none" anchor="ctr"/>
          <a:lstStyle/>
          <a:p>
            <a:endParaRPr lang="en-US"/>
          </a:p>
        </p:txBody>
      </p:sp>
      <p:sp>
        <p:nvSpPr>
          <p:cNvPr id="17429" name="Oval 22"/>
          <p:cNvSpPr>
            <a:spLocks noChangeArrowheads="1"/>
          </p:cNvSpPr>
          <p:nvPr/>
        </p:nvSpPr>
        <p:spPr bwMode="auto">
          <a:xfrm>
            <a:off x="6943725" y="2344738"/>
            <a:ext cx="88900" cy="88900"/>
          </a:xfrm>
          <a:prstGeom prst="ellipse">
            <a:avLst/>
          </a:prstGeom>
          <a:solidFill>
            <a:schemeClr val="accent2"/>
          </a:solidFill>
          <a:ln w="9525">
            <a:noFill/>
            <a:round/>
            <a:headEnd/>
            <a:tailEnd/>
          </a:ln>
        </p:spPr>
        <p:txBody>
          <a:bodyPr wrap="none" anchor="ctr"/>
          <a:lstStyle/>
          <a:p>
            <a:endParaRPr lang="en-US"/>
          </a:p>
        </p:txBody>
      </p:sp>
      <p:sp>
        <p:nvSpPr>
          <p:cNvPr id="17430" name="Oval 23"/>
          <p:cNvSpPr>
            <a:spLocks noChangeArrowheads="1"/>
          </p:cNvSpPr>
          <p:nvPr/>
        </p:nvSpPr>
        <p:spPr bwMode="auto">
          <a:xfrm>
            <a:off x="7086600" y="2576513"/>
            <a:ext cx="88900" cy="88900"/>
          </a:xfrm>
          <a:prstGeom prst="ellipse">
            <a:avLst/>
          </a:prstGeom>
          <a:solidFill>
            <a:schemeClr val="accent2"/>
          </a:solidFill>
          <a:ln w="9525">
            <a:noFill/>
            <a:round/>
            <a:headEnd/>
            <a:tailEnd/>
          </a:ln>
        </p:spPr>
        <p:txBody>
          <a:bodyPr wrap="none" anchor="ctr"/>
          <a:lstStyle/>
          <a:p>
            <a:endParaRPr lang="en-US"/>
          </a:p>
        </p:txBody>
      </p:sp>
      <p:sp>
        <p:nvSpPr>
          <p:cNvPr id="17431" name="Oval 24"/>
          <p:cNvSpPr>
            <a:spLocks noChangeArrowheads="1"/>
          </p:cNvSpPr>
          <p:nvPr/>
        </p:nvSpPr>
        <p:spPr bwMode="auto">
          <a:xfrm>
            <a:off x="7124700" y="2905125"/>
            <a:ext cx="88900" cy="88900"/>
          </a:xfrm>
          <a:prstGeom prst="ellipse">
            <a:avLst/>
          </a:prstGeom>
          <a:solidFill>
            <a:schemeClr val="accent2"/>
          </a:solidFill>
          <a:ln w="9525">
            <a:noFill/>
            <a:round/>
            <a:headEnd/>
            <a:tailEnd/>
          </a:ln>
        </p:spPr>
        <p:txBody>
          <a:bodyPr wrap="none" anchor="ctr"/>
          <a:lstStyle/>
          <a:p>
            <a:endParaRPr lang="en-US"/>
          </a:p>
        </p:txBody>
      </p:sp>
      <p:sp>
        <p:nvSpPr>
          <p:cNvPr id="17432" name="Oval 25"/>
          <p:cNvSpPr>
            <a:spLocks noChangeArrowheads="1"/>
          </p:cNvSpPr>
          <p:nvPr/>
        </p:nvSpPr>
        <p:spPr bwMode="auto">
          <a:xfrm>
            <a:off x="7239000" y="3048000"/>
            <a:ext cx="88900" cy="88900"/>
          </a:xfrm>
          <a:prstGeom prst="ellipse">
            <a:avLst/>
          </a:prstGeom>
          <a:solidFill>
            <a:schemeClr val="accent2"/>
          </a:solidFill>
          <a:ln w="9525">
            <a:noFill/>
            <a:round/>
            <a:headEnd/>
            <a:tailEnd/>
          </a:ln>
        </p:spPr>
        <p:txBody>
          <a:bodyPr wrap="none" anchor="ctr"/>
          <a:lstStyle/>
          <a:p>
            <a:endParaRPr lang="en-US"/>
          </a:p>
        </p:txBody>
      </p:sp>
      <p:pic>
        <p:nvPicPr>
          <p:cNvPr id="17433" name="Picture 50" descr="Double Bracket: TexPoint Display"/>
          <p:cNvPicPr>
            <a:picLocks noChangeAspect="1" noChangeArrowheads="1"/>
          </p:cNvPicPr>
          <p:nvPr>
            <p:custDataLst>
              <p:tags r:id="rId1"/>
            </p:custDataLst>
          </p:nvPr>
        </p:nvPicPr>
        <p:blipFill>
          <a:blip r:embed="rId9"/>
          <a:srcRect/>
          <a:stretch>
            <a:fillRect/>
          </a:stretch>
        </p:blipFill>
        <p:spPr bwMode="auto">
          <a:xfrm>
            <a:off x="871538" y="4238625"/>
            <a:ext cx="7477125" cy="568325"/>
          </a:xfrm>
          <a:prstGeom prst="rect">
            <a:avLst/>
          </a:prstGeom>
          <a:noFill/>
          <a:ln w="9525" algn="ctr">
            <a:noFill/>
            <a:miter lim="800000"/>
            <a:headEnd/>
            <a:tailEnd/>
          </a:ln>
        </p:spPr>
      </p:pic>
      <p:sp>
        <p:nvSpPr>
          <p:cNvPr id="17434" name="Oval 26"/>
          <p:cNvSpPr>
            <a:spLocks noChangeArrowheads="1"/>
          </p:cNvSpPr>
          <p:nvPr/>
        </p:nvSpPr>
        <p:spPr bwMode="auto">
          <a:xfrm>
            <a:off x="7286625" y="3362325"/>
            <a:ext cx="88900" cy="88900"/>
          </a:xfrm>
          <a:prstGeom prst="ellipse">
            <a:avLst/>
          </a:prstGeom>
          <a:solidFill>
            <a:schemeClr val="accent2"/>
          </a:solidFill>
          <a:ln w="9525">
            <a:noFill/>
            <a:round/>
            <a:headEnd/>
            <a:tailEnd/>
          </a:ln>
        </p:spPr>
        <p:txBody>
          <a:bodyPr wrap="none" anchor="ctr"/>
          <a:lstStyle/>
          <a:p>
            <a:endParaRPr lang="en-US"/>
          </a:p>
        </p:txBody>
      </p:sp>
      <p:sp>
        <p:nvSpPr>
          <p:cNvPr id="17435" name="Oval 27"/>
          <p:cNvSpPr>
            <a:spLocks noChangeArrowheads="1"/>
          </p:cNvSpPr>
          <p:nvPr/>
        </p:nvSpPr>
        <p:spPr bwMode="auto">
          <a:xfrm>
            <a:off x="7448550" y="3362325"/>
            <a:ext cx="88900" cy="88900"/>
          </a:xfrm>
          <a:prstGeom prst="ellipse">
            <a:avLst/>
          </a:prstGeom>
          <a:solidFill>
            <a:schemeClr val="accent2"/>
          </a:solidFill>
          <a:ln w="9525">
            <a:noFill/>
            <a:round/>
            <a:headEnd/>
            <a:tailEnd/>
          </a:ln>
        </p:spPr>
        <p:txBody>
          <a:bodyPr wrap="none" anchor="ctr"/>
          <a:lstStyle/>
          <a:p>
            <a:endParaRPr lang="en-US"/>
          </a:p>
        </p:txBody>
      </p:sp>
      <p:sp>
        <p:nvSpPr>
          <p:cNvPr id="17436" name="Oval 28"/>
          <p:cNvSpPr>
            <a:spLocks noChangeArrowheads="1"/>
          </p:cNvSpPr>
          <p:nvPr/>
        </p:nvSpPr>
        <p:spPr bwMode="auto">
          <a:xfrm>
            <a:off x="7620000" y="3495675"/>
            <a:ext cx="88900" cy="88900"/>
          </a:xfrm>
          <a:prstGeom prst="ellipse">
            <a:avLst/>
          </a:prstGeom>
          <a:solidFill>
            <a:schemeClr val="accent2"/>
          </a:solidFill>
          <a:ln w="9525">
            <a:noFill/>
            <a:round/>
            <a:headEnd/>
            <a:tailEnd/>
          </a:ln>
        </p:spPr>
        <p:txBody>
          <a:bodyPr wrap="none" anchor="ctr"/>
          <a:lstStyle/>
          <a:p>
            <a:endParaRPr lang="en-US"/>
          </a:p>
        </p:txBody>
      </p:sp>
      <p:sp>
        <p:nvSpPr>
          <p:cNvPr id="17437" name="Oval 29"/>
          <p:cNvSpPr>
            <a:spLocks noChangeArrowheads="1"/>
          </p:cNvSpPr>
          <p:nvPr/>
        </p:nvSpPr>
        <p:spPr bwMode="auto">
          <a:xfrm>
            <a:off x="7610475" y="3105150"/>
            <a:ext cx="88900" cy="88900"/>
          </a:xfrm>
          <a:prstGeom prst="ellipse">
            <a:avLst/>
          </a:prstGeom>
          <a:solidFill>
            <a:schemeClr val="accent2"/>
          </a:solidFill>
          <a:ln w="9525">
            <a:noFill/>
            <a:round/>
            <a:headEnd/>
            <a:tailEnd/>
          </a:ln>
        </p:spPr>
        <p:txBody>
          <a:bodyPr wrap="none" anchor="ctr"/>
          <a:lstStyle/>
          <a:p>
            <a:endParaRPr lang="en-US"/>
          </a:p>
        </p:txBody>
      </p:sp>
      <p:sp>
        <p:nvSpPr>
          <p:cNvPr id="17438" name="Oval 30"/>
          <p:cNvSpPr>
            <a:spLocks noChangeArrowheads="1"/>
          </p:cNvSpPr>
          <p:nvPr/>
        </p:nvSpPr>
        <p:spPr bwMode="auto">
          <a:xfrm>
            <a:off x="7715250" y="3219450"/>
            <a:ext cx="88900" cy="88900"/>
          </a:xfrm>
          <a:prstGeom prst="ellipse">
            <a:avLst/>
          </a:prstGeom>
          <a:solidFill>
            <a:schemeClr val="accent2"/>
          </a:solidFill>
          <a:ln w="9525">
            <a:noFill/>
            <a:round/>
            <a:headEnd/>
            <a:tailEnd/>
          </a:ln>
        </p:spPr>
        <p:txBody>
          <a:bodyPr wrap="none" anchor="ctr"/>
          <a:lstStyle/>
          <a:p>
            <a:endParaRPr lang="en-US"/>
          </a:p>
        </p:txBody>
      </p:sp>
      <p:sp>
        <p:nvSpPr>
          <p:cNvPr id="17439" name="Oval 31"/>
          <p:cNvSpPr>
            <a:spLocks noChangeArrowheads="1"/>
          </p:cNvSpPr>
          <p:nvPr/>
        </p:nvSpPr>
        <p:spPr bwMode="auto">
          <a:xfrm>
            <a:off x="7724775" y="2867025"/>
            <a:ext cx="88900" cy="88900"/>
          </a:xfrm>
          <a:prstGeom prst="ellipse">
            <a:avLst/>
          </a:prstGeom>
          <a:solidFill>
            <a:schemeClr val="accent2"/>
          </a:solidFill>
          <a:ln w="9525">
            <a:noFill/>
            <a:round/>
            <a:headEnd/>
            <a:tailEnd/>
          </a:ln>
        </p:spPr>
        <p:txBody>
          <a:bodyPr wrap="none" anchor="ctr"/>
          <a:lstStyle/>
          <a:p>
            <a:endParaRPr lang="en-US"/>
          </a:p>
        </p:txBody>
      </p:sp>
      <p:sp>
        <p:nvSpPr>
          <p:cNvPr id="17440" name="Oval 32"/>
          <p:cNvSpPr>
            <a:spLocks noChangeArrowheads="1"/>
          </p:cNvSpPr>
          <p:nvPr/>
        </p:nvSpPr>
        <p:spPr bwMode="auto">
          <a:xfrm>
            <a:off x="7791450" y="2487613"/>
            <a:ext cx="88900" cy="88900"/>
          </a:xfrm>
          <a:prstGeom prst="ellipse">
            <a:avLst/>
          </a:prstGeom>
          <a:solidFill>
            <a:schemeClr val="accent2"/>
          </a:solidFill>
          <a:ln w="9525">
            <a:noFill/>
            <a:round/>
            <a:headEnd/>
            <a:tailEnd/>
          </a:ln>
        </p:spPr>
        <p:txBody>
          <a:bodyPr wrap="none" anchor="ctr"/>
          <a:lstStyle/>
          <a:p>
            <a:endParaRPr lang="en-US"/>
          </a:p>
        </p:txBody>
      </p:sp>
      <p:sp>
        <p:nvSpPr>
          <p:cNvPr id="17441" name="Oval 33"/>
          <p:cNvSpPr>
            <a:spLocks noChangeArrowheads="1"/>
          </p:cNvSpPr>
          <p:nvPr/>
        </p:nvSpPr>
        <p:spPr bwMode="auto">
          <a:xfrm>
            <a:off x="7924800" y="2532063"/>
            <a:ext cx="88900" cy="88900"/>
          </a:xfrm>
          <a:prstGeom prst="ellipse">
            <a:avLst/>
          </a:prstGeom>
          <a:solidFill>
            <a:schemeClr val="accent2"/>
          </a:solidFill>
          <a:ln w="9525">
            <a:noFill/>
            <a:round/>
            <a:headEnd/>
            <a:tailEnd/>
          </a:ln>
        </p:spPr>
        <p:txBody>
          <a:bodyPr wrap="none" anchor="ctr"/>
          <a:lstStyle/>
          <a:p>
            <a:endParaRPr lang="en-US"/>
          </a:p>
        </p:txBody>
      </p:sp>
      <p:sp>
        <p:nvSpPr>
          <p:cNvPr id="17442" name="Oval 34"/>
          <p:cNvSpPr>
            <a:spLocks noChangeArrowheads="1"/>
          </p:cNvSpPr>
          <p:nvPr/>
        </p:nvSpPr>
        <p:spPr bwMode="auto">
          <a:xfrm>
            <a:off x="7962900" y="2257425"/>
            <a:ext cx="88900" cy="88900"/>
          </a:xfrm>
          <a:prstGeom prst="ellipse">
            <a:avLst/>
          </a:prstGeom>
          <a:solidFill>
            <a:schemeClr val="accent2"/>
          </a:solidFill>
          <a:ln w="9525">
            <a:noFill/>
            <a:round/>
            <a:headEnd/>
            <a:tailEnd/>
          </a:ln>
        </p:spPr>
        <p:txBody>
          <a:bodyPr wrap="none" anchor="ctr"/>
          <a:lstStyle/>
          <a:p>
            <a:endParaRPr lang="en-US"/>
          </a:p>
        </p:txBody>
      </p:sp>
      <p:sp>
        <p:nvSpPr>
          <p:cNvPr id="17443" name="Oval 35"/>
          <p:cNvSpPr>
            <a:spLocks noChangeArrowheads="1"/>
          </p:cNvSpPr>
          <p:nvPr/>
        </p:nvSpPr>
        <p:spPr bwMode="auto">
          <a:xfrm>
            <a:off x="8086725" y="2028825"/>
            <a:ext cx="88900" cy="88900"/>
          </a:xfrm>
          <a:prstGeom prst="ellipse">
            <a:avLst/>
          </a:prstGeom>
          <a:solidFill>
            <a:schemeClr val="accent2"/>
          </a:solidFill>
          <a:ln w="9525">
            <a:noFill/>
            <a:round/>
            <a:headEnd/>
            <a:tailEnd/>
          </a:ln>
        </p:spPr>
        <p:txBody>
          <a:bodyPr wrap="none" anchor="ctr"/>
          <a:lstStyle/>
          <a:p>
            <a:endParaRPr lang="en-US"/>
          </a:p>
        </p:txBody>
      </p:sp>
      <p:sp>
        <p:nvSpPr>
          <p:cNvPr id="17444" name="Oval 36"/>
          <p:cNvSpPr>
            <a:spLocks noChangeArrowheads="1"/>
          </p:cNvSpPr>
          <p:nvPr/>
        </p:nvSpPr>
        <p:spPr bwMode="auto">
          <a:xfrm>
            <a:off x="8096250" y="1676400"/>
            <a:ext cx="88900" cy="88900"/>
          </a:xfrm>
          <a:prstGeom prst="ellipse">
            <a:avLst/>
          </a:prstGeom>
          <a:solidFill>
            <a:schemeClr val="accent2"/>
          </a:solidFill>
          <a:ln w="9525">
            <a:noFill/>
            <a:round/>
            <a:headEnd/>
            <a:tailEnd/>
          </a:ln>
        </p:spPr>
        <p:txBody>
          <a:bodyPr wrap="none" anchor="ctr"/>
          <a:lstStyle/>
          <a:p>
            <a:endParaRPr lang="en-US"/>
          </a:p>
        </p:txBody>
      </p:sp>
      <p:sp>
        <p:nvSpPr>
          <p:cNvPr id="17445" name="Oval 37"/>
          <p:cNvSpPr>
            <a:spLocks noChangeArrowheads="1"/>
          </p:cNvSpPr>
          <p:nvPr/>
        </p:nvSpPr>
        <p:spPr bwMode="auto">
          <a:xfrm>
            <a:off x="8248650" y="1466850"/>
            <a:ext cx="88900" cy="88900"/>
          </a:xfrm>
          <a:prstGeom prst="ellipse">
            <a:avLst/>
          </a:prstGeom>
          <a:solidFill>
            <a:schemeClr val="accent2"/>
          </a:solidFill>
          <a:ln w="9525">
            <a:noFill/>
            <a:round/>
            <a:headEnd/>
            <a:tailEnd/>
          </a:ln>
        </p:spPr>
        <p:txBody>
          <a:bodyPr wrap="none" anchor="ctr"/>
          <a:lstStyle/>
          <a:p>
            <a:endParaRPr lang="en-US"/>
          </a:p>
        </p:txBody>
      </p:sp>
      <p:sp>
        <p:nvSpPr>
          <p:cNvPr id="17446" name="Oval 38"/>
          <p:cNvSpPr>
            <a:spLocks noChangeArrowheads="1"/>
          </p:cNvSpPr>
          <p:nvPr/>
        </p:nvSpPr>
        <p:spPr bwMode="auto">
          <a:xfrm>
            <a:off x="8391525" y="1590675"/>
            <a:ext cx="88900" cy="88900"/>
          </a:xfrm>
          <a:prstGeom prst="ellipse">
            <a:avLst/>
          </a:prstGeom>
          <a:solidFill>
            <a:schemeClr val="accent2"/>
          </a:solidFill>
          <a:ln w="9525">
            <a:noFill/>
            <a:round/>
            <a:headEnd/>
            <a:tailEnd/>
          </a:ln>
        </p:spPr>
        <p:txBody>
          <a:bodyPr wrap="none" anchor="ctr"/>
          <a:lstStyle/>
          <a:p>
            <a:endParaRPr lang="en-US"/>
          </a:p>
        </p:txBody>
      </p:sp>
      <p:sp>
        <p:nvSpPr>
          <p:cNvPr id="17447" name="Oval 39"/>
          <p:cNvSpPr>
            <a:spLocks noChangeArrowheads="1"/>
          </p:cNvSpPr>
          <p:nvPr/>
        </p:nvSpPr>
        <p:spPr bwMode="auto">
          <a:xfrm>
            <a:off x="8515350" y="1543050"/>
            <a:ext cx="88900" cy="88900"/>
          </a:xfrm>
          <a:prstGeom prst="ellipse">
            <a:avLst/>
          </a:prstGeom>
          <a:solidFill>
            <a:schemeClr val="accent2"/>
          </a:solidFill>
          <a:ln w="9525">
            <a:noFill/>
            <a:round/>
            <a:headEnd/>
            <a:tailEnd/>
          </a:ln>
        </p:spPr>
        <p:txBody>
          <a:bodyPr wrap="none" anchor="ctr"/>
          <a:lstStyle/>
          <a:p>
            <a:endParaRPr lang="en-US"/>
          </a:p>
        </p:txBody>
      </p:sp>
      <p:pic>
        <p:nvPicPr>
          <p:cNvPr id="17448" name="Picture 48" descr="txp_fig"/>
          <p:cNvPicPr>
            <a:picLocks noChangeAspect="1" noChangeArrowheads="1"/>
          </p:cNvPicPr>
          <p:nvPr>
            <p:custDataLst>
              <p:tags r:id="rId2"/>
            </p:custDataLst>
          </p:nvPr>
        </p:nvPicPr>
        <p:blipFill>
          <a:blip r:embed="rId10"/>
          <a:srcRect/>
          <a:stretch>
            <a:fillRect/>
          </a:stretch>
        </p:blipFill>
        <p:spPr bwMode="auto">
          <a:xfrm>
            <a:off x="2667000" y="3048000"/>
            <a:ext cx="1116013" cy="287338"/>
          </a:xfrm>
          <a:prstGeom prst="rect">
            <a:avLst/>
          </a:prstGeom>
          <a:noFill/>
          <a:ln w="9525" algn="ctr">
            <a:noFill/>
            <a:miter lim="800000"/>
            <a:headEnd/>
            <a:tailEnd/>
          </a:ln>
        </p:spPr>
      </p:pic>
      <p:pic>
        <p:nvPicPr>
          <p:cNvPr id="17449" name="Picture 51" descr="txp_fig"/>
          <p:cNvPicPr>
            <a:picLocks noChangeAspect="1" noChangeArrowheads="1"/>
          </p:cNvPicPr>
          <p:nvPr>
            <p:custDataLst>
              <p:tags r:id="rId3"/>
            </p:custDataLst>
          </p:nvPr>
        </p:nvPicPr>
        <p:blipFill>
          <a:blip r:embed="rId11"/>
          <a:srcRect/>
          <a:stretch>
            <a:fillRect/>
          </a:stretch>
        </p:blipFill>
        <p:spPr bwMode="auto">
          <a:xfrm>
            <a:off x="1371600" y="5029200"/>
            <a:ext cx="223838" cy="355600"/>
          </a:xfrm>
          <a:prstGeom prst="rect">
            <a:avLst/>
          </a:prstGeom>
          <a:noFill/>
          <a:ln w="9525" algn="ctr">
            <a:noFill/>
            <a:miter lim="800000"/>
            <a:headEnd/>
            <a:tailEnd/>
          </a:ln>
        </p:spPr>
      </p:pic>
      <p:pic>
        <p:nvPicPr>
          <p:cNvPr id="17450" name="Picture 53" descr="txp_fig"/>
          <p:cNvPicPr>
            <a:picLocks noChangeAspect="1" noChangeArrowheads="1"/>
          </p:cNvPicPr>
          <p:nvPr>
            <p:custDataLst>
              <p:tags r:id="rId4"/>
            </p:custDataLst>
          </p:nvPr>
        </p:nvPicPr>
        <p:blipFill>
          <a:blip r:embed="rId12"/>
          <a:srcRect/>
          <a:stretch>
            <a:fillRect/>
          </a:stretch>
        </p:blipFill>
        <p:spPr bwMode="auto">
          <a:xfrm>
            <a:off x="5262563" y="2362200"/>
            <a:ext cx="150812" cy="271463"/>
          </a:xfrm>
          <a:prstGeom prst="rect">
            <a:avLst/>
          </a:prstGeom>
          <a:noFill/>
          <a:ln w="9525" algn="ctr">
            <a:noFill/>
            <a:miter lim="800000"/>
            <a:headEnd/>
            <a:tailEnd/>
          </a:ln>
        </p:spPr>
      </p:pic>
      <p:pic>
        <p:nvPicPr>
          <p:cNvPr id="17451" name="Picture 55" descr="txp_fig"/>
          <p:cNvPicPr>
            <a:picLocks noChangeAspect="1" noChangeArrowheads="1"/>
          </p:cNvPicPr>
          <p:nvPr>
            <p:custDataLst>
              <p:tags r:id="rId5"/>
            </p:custDataLst>
          </p:nvPr>
        </p:nvPicPr>
        <p:blipFill>
          <a:blip r:embed="rId13"/>
          <a:srcRect/>
          <a:stretch>
            <a:fillRect/>
          </a:stretch>
        </p:blipFill>
        <p:spPr bwMode="auto">
          <a:xfrm>
            <a:off x="6705600" y="3886200"/>
            <a:ext cx="679450" cy="227013"/>
          </a:xfrm>
          <a:prstGeom prst="rect">
            <a:avLst/>
          </a:prstGeom>
          <a:noFill/>
          <a:ln w="9525" algn="ctr">
            <a:noFill/>
            <a:miter lim="800000"/>
            <a:headEnd/>
            <a:tailEnd/>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pPr eaLnBrk="1" hangingPunct="1"/>
            <a:r>
              <a:rPr lang="en-US" dirty="0" smtClean="0"/>
              <a:t>Pendulum</a:t>
            </a:r>
          </a:p>
        </p:txBody>
      </p:sp>
      <p:sp>
        <p:nvSpPr>
          <p:cNvPr id="18435" name="Text Box 10"/>
          <p:cNvSpPr txBox="1">
            <a:spLocks noChangeArrowheads="1"/>
          </p:cNvSpPr>
          <p:nvPr/>
        </p:nvSpPr>
        <p:spPr bwMode="auto">
          <a:xfrm>
            <a:off x="76200" y="6324600"/>
            <a:ext cx="1933575" cy="396875"/>
          </a:xfrm>
          <a:prstGeom prst="rect">
            <a:avLst/>
          </a:prstGeom>
          <a:noFill/>
          <a:ln w="9525">
            <a:noFill/>
            <a:miter lim="800000"/>
            <a:headEnd/>
            <a:tailEnd/>
          </a:ln>
        </p:spPr>
        <p:txBody>
          <a:bodyPr wrap="none">
            <a:spAutoFit/>
          </a:bodyPr>
          <a:lstStyle/>
          <a:p>
            <a:r>
              <a:rPr lang="en-US" sz="2000" b="0"/>
              <a:t>[Jeremy Gillula]</a:t>
            </a:r>
          </a:p>
        </p:txBody>
      </p:sp>
      <p:pic>
        <p:nvPicPr>
          <p:cNvPr id="18436" name="Picture 15"/>
          <p:cNvPicPr>
            <a:picLocks noChangeAspect="1" noChangeArrowheads="1"/>
          </p:cNvPicPr>
          <p:nvPr/>
        </p:nvPicPr>
        <p:blipFill>
          <a:blip r:embed="rId5"/>
          <a:srcRect/>
          <a:stretch>
            <a:fillRect/>
          </a:stretch>
        </p:blipFill>
        <p:spPr bwMode="auto">
          <a:xfrm>
            <a:off x="5029200" y="1096963"/>
            <a:ext cx="3944938" cy="2959100"/>
          </a:xfrm>
          <a:prstGeom prst="rect">
            <a:avLst/>
          </a:prstGeom>
          <a:noFill/>
          <a:ln w="9525">
            <a:noFill/>
            <a:miter lim="800000"/>
            <a:headEnd/>
            <a:tailEnd/>
          </a:ln>
        </p:spPr>
      </p:pic>
      <p:grpSp>
        <p:nvGrpSpPr>
          <p:cNvPr id="2" name="Group 52"/>
          <p:cNvGrpSpPr>
            <a:grpSpLocks/>
          </p:cNvGrpSpPr>
          <p:nvPr/>
        </p:nvGrpSpPr>
        <p:grpSpPr bwMode="auto">
          <a:xfrm>
            <a:off x="5524500" y="1362075"/>
            <a:ext cx="3079750" cy="2317750"/>
            <a:chOff x="3480" y="858"/>
            <a:chExt cx="1940" cy="1460"/>
          </a:xfrm>
        </p:grpSpPr>
        <p:sp>
          <p:nvSpPr>
            <p:cNvPr id="18444" name="Oval 16"/>
            <p:cNvSpPr>
              <a:spLocks noChangeArrowheads="1"/>
            </p:cNvSpPr>
            <p:nvPr/>
          </p:nvSpPr>
          <p:spPr bwMode="auto">
            <a:xfrm>
              <a:off x="3480" y="2130"/>
              <a:ext cx="56" cy="56"/>
            </a:xfrm>
            <a:prstGeom prst="ellipse">
              <a:avLst/>
            </a:prstGeom>
            <a:solidFill>
              <a:schemeClr val="accent2"/>
            </a:solidFill>
            <a:ln w="9525">
              <a:noFill/>
              <a:round/>
              <a:headEnd/>
              <a:tailEnd/>
            </a:ln>
          </p:spPr>
          <p:txBody>
            <a:bodyPr wrap="none" anchor="ctr"/>
            <a:lstStyle/>
            <a:p>
              <a:endParaRPr lang="en-US"/>
            </a:p>
          </p:txBody>
        </p:sp>
        <p:sp>
          <p:nvSpPr>
            <p:cNvPr id="18445" name="Oval 18"/>
            <p:cNvSpPr>
              <a:spLocks noChangeArrowheads="1"/>
            </p:cNvSpPr>
            <p:nvPr/>
          </p:nvSpPr>
          <p:spPr bwMode="auto">
            <a:xfrm>
              <a:off x="3570" y="2262"/>
              <a:ext cx="56" cy="56"/>
            </a:xfrm>
            <a:prstGeom prst="ellipse">
              <a:avLst/>
            </a:prstGeom>
            <a:solidFill>
              <a:schemeClr val="accent2"/>
            </a:solidFill>
            <a:ln w="9525">
              <a:noFill/>
              <a:round/>
              <a:headEnd/>
              <a:tailEnd/>
            </a:ln>
          </p:spPr>
          <p:txBody>
            <a:bodyPr wrap="none" anchor="ctr"/>
            <a:lstStyle/>
            <a:p>
              <a:endParaRPr lang="en-US"/>
            </a:p>
          </p:txBody>
        </p:sp>
        <p:sp>
          <p:nvSpPr>
            <p:cNvPr id="18446" name="Oval 19"/>
            <p:cNvSpPr>
              <a:spLocks noChangeArrowheads="1"/>
            </p:cNvSpPr>
            <p:nvPr/>
          </p:nvSpPr>
          <p:spPr bwMode="auto">
            <a:xfrm>
              <a:off x="3630" y="2082"/>
              <a:ext cx="56" cy="56"/>
            </a:xfrm>
            <a:prstGeom prst="ellipse">
              <a:avLst/>
            </a:prstGeom>
            <a:solidFill>
              <a:schemeClr val="accent2"/>
            </a:solidFill>
            <a:ln w="9525">
              <a:noFill/>
              <a:round/>
              <a:headEnd/>
              <a:tailEnd/>
            </a:ln>
          </p:spPr>
          <p:txBody>
            <a:bodyPr wrap="none" anchor="ctr"/>
            <a:lstStyle/>
            <a:p>
              <a:endParaRPr lang="en-US"/>
            </a:p>
          </p:txBody>
        </p:sp>
        <p:sp>
          <p:nvSpPr>
            <p:cNvPr id="18447" name="Oval 20"/>
            <p:cNvSpPr>
              <a:spLocks noChangeArrowheads="1"/>
            </p:cNvSpPr>
            <p:nvPr/>
          </p:nvSpPr>
          <p:spPr bwMode="auto">
            <a:xfrm>
              <a:off x="3726" y="2022"/>
              <a:ext cx="56" cy="56"/>
            </a:xfrm>
            <a:prstGeom prst="ellipse">
              <a:avLst/>
            </a:prstGeom>
            <a:solidFill>
              <a:schemeClr val="accent2"/>
            </a:solidFill>
            <a:ln w="9525">
              <a:noFill/>
              <a:round/>
              <a:headEnd/>
              <a:tailEnd/>
            </a:ln>
          </p:spPr>
          <p:txBody>
            <a:bodyPr wrap="none" anchor="ctr"/>
            <a:lstStyle/>
            <a:p>
              <a:endParaRPr lang="en-US"/>
            </a:p>
          </p:txBody>
        </p:sp>
        <p:sp>
          <p:nvSpPr>
            <p:cNvPr id="18448" name="Oval 21"/>
            <p:cNvSpPr>
              <a:spLocks noChangeArrowheads="1"/>
            </p:cNvSpPr>
            <p:nvPr/>
          </p:nvSpPr>
          <p:spPr bwMode="auto">
            <a:xfrm>
              <a:off x="3744" y="1758"/>
              <a:ext cx="56" cy="56"/>
            </a:xfrm>
            <a:prstGeom prst="ellipse">
              <a:avLst/>
            </a:prstGeom>
            <a:solidFill>
              <a:schemeClr val="accent2"/>
            </a:solidFill>
            <a:ln w="9525">
              <a:noFill/>
              <a:round/>
              <a:headEnd/>
              <a:tailEnd/>
            </a:ln>
          </p:spPr>
          <p:txBody>
            <a:bodyPr wrap="none" anchor="ctr"/>
            <a:lstStyle/>
            <a:p>
              <a:endParaRPr lang="en-US"/>
            </a:p>
          </p:txBody>
        </p:sp>
        <p:sp>
          <p:nvSpPr>
            <p:cNvPr id="18449" name="Oval 22"/>
            <p:cNvSpPr>
              <a:spLocks noChangeArrowheads="1"/>
            </p:cNvSpPr>
            <p:nvPr/>
          </p:nvSpPr>
          <p:spPr bwMode="auto">
            <a:xfrm>
              <a:off x="3822" y="1623"/>
              <a:ext cx="56" cy="56"/>
            </a:xfrm>
            <a:prstGeom prst="ellipse">
              <a:avLst/>
            </a:prstGeom>
            <a:solidFill>
              <a:schemeClr val="accent2"/>
            </a:solidFill>
            <a:ln w="9525">
              <a:noFill/>
              <a:round/>
              <a:headEnd/>
              <a:tailEnd/>
            </a:ln>
          </p:spPr>
          <p:txBody>
            <a:bodyPr wrap="none" anchor="ctr"/>
            <a:lstStyle/>
            <a:p>
              <a:endParaRPr lang="en-US"/>
            </a:p>
          </p:txBody>
        </p:sp>
        <p:sp>
          <p:nvSpPr>
            <p:cNvPr id="18450" name="Oval 23"/>
            <p:cNvSpPr>
              <a:spLocks noChangeArrowheads="1"/>
            </p:cNvSpPr>
            <p:nvPr/>
          </p:nvSpPr>
          <p:spPr bwMode="auto">
            <a:xfrm>
              <a:off x="3864" y="1398"/>
              <a:ext cx="56" cy="56"/>
            </a:xfrm>
            <a:prstGeom prst="ellipse">
              <a:avLst/>
            </a:prstGeom>
            <a:solidFill>
              <a:schemeClr val="accent2"/>
            </a:solidFill>
            <a:ln w="9525">
              <a:noFill/>
              <a:round/>
              <a:headEnd/>
              <a:tailEnd/>
            </a:ln>
          </p:spPr>
          <p:txBody>
            <a:bodyPr wrap="none" anchor="ctr"/>
            <a:lstStyle/>
            <a:p>
              <a:endParaRPr lang="en-US"/>
            </a:p>
          </p:txBody>
        </p:sp>
        <p:sp>
          <p:nvSpPr>
            <p:cNvPr id="18451" name="Oval 24"/>
            <p:cNvSpPr>
              <a:spLocks noChangeArrowheads="1"/>
            </p:cNvSpPr>
            <p:nvPr/>
          </p:nvSpPr>
          <p:spPr bwMode="auto">
            <a:xfrm>
              <a:off x="3960" y="1260"/>
              <a:ext cx="56" cy="56"/>
            </a:xfrm>
            <a:prstGeom prst="ellipse">
              <a:avLst/>
            </a:prstGeom>
            <a:solidFill>
              <a:schemeClr val="accent2"/>
            </a:solidFill>
            <a:ln w="9525">
              <a:noFill/>
              <a:round/>
              <a:headEnd/>
              <a:tailEnd/>
            </a:ln>
          </p:spPr>
          <p:txBody>
            <a:bodyPr wrap="none" anchor="ctr"/>
            <a:lstStyle/>
            <a:p>
              <a:endParaRPr lang="en-US"/>
            </a:p>
          </p:txBody>
        </p:sp>
        <p:sp>
          <p:nvSpPr>
            <p:cNvPr id="18452" name="Oval 25"/>
            <p:cNvSpPr>
              <a:spLocks noChangeArrowheads="1"/>
            </p:cNvSpPr>
            <p:nvPr/>
          </p:nvSpPr>
          <p:spPr bwMode="auto">
            <a:xfrm>
              <a:off x="3978" y="1056"/>
              <a:ext cx="56" cy="56"/>
            </a:xfrm>
            <a:prstGeom prst="ellipse">
              <a:avLst/>
            </a:prstGeom>
            <a:solidFill>
              <a:schemeClr val="accent2"/>
            </a:solidFill>
            <a:ln w="9525">
              <a:noFill/>
              <a:round/>
              <a:headEnd/>
              <a:tailEnd/>
            </a:ln>
          </p:spPr>
          <p:txBody>
            <a:bodyPr wrap="none" anchor="ctr"/>
            <a:lstStyle/>
            <a:p>
              <a:endParaRPr lang="en-US"/>
            </a:p>
          </p:txBody>
        </p:sp>
        <p:sp>
          <p:nvSpPr>
            <p:cNvPr id="18453" name="Oval 26"/>
            <p:cNvSpPr>
              <a:spLocks noChangeArrowheads="1"/>
            </p:cNvSpPr>
            <p:nvPr/>
          </p:nvSpPr>
          <p:spPr bwMode="auto">
            <a:xfrm>
              <a:off x="4098" y="1008"/>
              <a:ext cx="56" cy="56"/>
            </a:xfrm>
            <a:prstGeom prst="ellipse">
              <a:avLst/>
            </a:prstGeom>
            <a:solidFill>
              <a:schemeClr val="accent2"/>
            </a:solidFill>
            <a:ln w="9525">
              <a:noFill/>
              <a:round/>
              <a:headEnd/>
              <a:tailEnd/>
            </a:ln>
          </p:spPr>
          <p:txBody>
            <a:bodyPr wrap="none" anchor="ctr"/>
            <a:lstStyle/>
            <a:p>
              <a:endParaRPr lang="en-US"/>
            </a:p>
          </p:txBody>
        </p:sp>
        <p:sp>
          <p:nvSpPr>
            <p:cNvPr id="18454" name="Oval 27"/>
            <p:cNvSpPr>
              <a:spLocks noChangeArrowheads="1"/>
            </p:cNvSpPr>
            <p:nvPr/>
          </p:nvSpPr>
          <p:spPr bwMode="auto">
            <a:xfrm>
              <a:off x="4164" y="858"/>
              <a:ext cx="56" cy="56"/>
            </a:xfrm>
            <a:prstGeom prst="ellipse">
              <a:avLst/>
            </a:prstGeom>
            <a:solidFill>
              <a:schemeClr val="accent2"/>
            </a:solidFill>
            <a:ln w="9525">
              <a:noFill/>
              <a:round/>
              <a:headEnd/>
              <a:tailEnd/>
            </a:ln>
          </p:spPr>
          <p:txBody>
            <a:bodyPr wrap="none" anchor="ctr"/>
            <a:lstStyle/>
            <a:p>
              <a:endParaRPr lang="en-US"/>
            </a:p>
          </p:txBody>
        </p:sp>
        <p:sp>
          <p:nvSpPr>
            <p:cNvPr id="18455" name="Oval 28"/>
            <p:cNvSpPr>
              <a:spLocks noChangeArrowheads="1"/>
            </p:cNvSpPr>
            <p:nvPr/>
          </p:nvSpPr>
          <p:spPr bwMode="auto">
            <a:xfrm>
              <a:off x="4212" y="1104"/>
              <a:ext cx="56" cy="56"/>
            </a:xfrm>
            <a:prstGeom prst="ellipse">
              <a:avLst/>
            </a:prstGeom>
            <a:solidFill>
              <a:schemeClr val="accent2"/>
            </a:solidFill>
            <a:ln w="9525">
              <a:noFill/>
              <a:round/>
              <a:headEnd/>
              <a:tailEnd/>
            </a:ln>
          </p:spPr>
          <p:txBody>
            <a:bodyPr wrap="none" anchor="ctr"/>
            <a:lstStyle/>
            <a:p>
              <a:endParaRPr lang="en-US"/>
            </a:p>
          </p:txBody>
        </p:sp>
        <p:sp>
          <p:nvSpPr>
            <p:cNvPr id="18456" name="Oval 29"/>
            <p:cNvSpPr>
              <a:spLocks noChangeArrowheads="1"/>
            </p:cNvSpPr>
            <p:nvPr/>
          </p:nvSpPr>
          <p:spPr bwMode="auto">
            <a:xfrm>
              <a:off x="4266" y="1236"/>
              <a:ext cx="56" cy="56"/>
            </a:xfrm>
            <a:prstGeom prst="ellipse">
              <a:avLst/>
            </a:prstGeom>
            <a:solidFill>
              <a:schemeClr val="accent2"/>
            </a:solidFill>
            <a:ln w="9525">
              <a:noFill/>
              <a:round/>
              <a:headEnd/>
              <a:tailEnd/>
            </a:ln>
          </p:spPr>
          <p:txBody>
            <a:bodyPr wrap="none" anchor="ctr"/>
            <a:lstStyle/>
            <a:p>
              <a:endParaRPr lang="en-US"/>
            </a:p>
          </p:txBody>
        </p:sp>
        <p:sp>
          <p:nvSpPr>
            <p:cNvPr id="18457" name="Oval 30"/>
            <p:cNvSpPr>
              <a:spLocks noChangeArrowheads="1"/>
            </p:cNvSpPr>
            <p:nvPr/>
          </p:nvSpPr>
          <p:spPr bwMode="auto">
            <a:xfrm>
              <a:off x="4344" y="1314"/>
              <a:ext cx="56" cy="56"/>
            </a:xfrm>
            <a:prstGeom prst="ellipse">
              <a:avLst/>
            </a:prstGeom>
            <a:solidFill>
              <a:schemeClr val="accent2"/>
            </a:solidFill>
            <a:ln w="9525">
              <a:noFill/>
              <a:round/>
              <a:headEnd/>
              <a:tailEnd/>
            </a:ln>
          </p:spPr>
          <p:txBody>
            <a:bodyPr wrap="none" anchor="ctr"/>
            <a:lstStyle/>
            <a:p>
              <a:endParaRPr lang="en-US"/>
            </a:p>
          </p:txBody>
        </p:sp>
        <p:sp>
          <p:nvSpPr>
            <p:cNvPr id="18458" name="Oval 31"/>
            <p:cNvSpPr>
              <a:spLocks noChangeArrowheads="1"/>
            </p:cNvSpPr>
            <p:nvPr/>
          </p:nvSpPr>
          <p:spPr bwMode="auto">
            <a:xfrm>
              <a:off x="4374" y="1477"/>
              <a:ext cx="56" cy="56"/>
            </a:xfrm>
            <a:prstGeom prst="ellipse">
              <a:avLst/>
            </a:prstGeom>
            <a:solidFill>
              <a:schemeClr val="accent2"/>
            </a:solidFill>
            <a:ln w="9525">
              <a:noFill/>
              <a:round/>
              <a:headEnd/>
              <a:tailEnd/>
            </a:ln>
          </p:spPr>
          <p:txBody>
            <a:bodyPr wrap="none" anchor="ctr"/>
            <a:lstStyle/>
            <a:p>
              <a:endParaRPr lang="en-US"/>
            </a:p>
          </p:txBody>
        </p:sp>
        <p:sp>
          <p:nvSpPr>
            <p:cNvPr id="18459" name="Oval 32"/>
            <p:cNvSpPr>
              <a:spLocks noChangeArrowheads="1"/>
            </p:cNvSpPr>
            <p:nvPr/>
          </p:nvSpPr>
          <p:spPr bwMode="auto">
            <a:xfrm>
              <a:off x="4464" y="1623"/>
              <a:ext cx="56" cy="56"/>
            </a:xfrm>
            <a:prstGeom prst="ellipse">
              <a:avLst/>
            </a:prstGeom>
            <a:solidFill>
              <a:schemeClr val="accent2"/>
            </a:solidFill>
            <a:ln w="9525">
              <a:noFill/>
              <a:round/>
              <a:headEnd/>
              <a:tailEnd/>
            </a:ln>
          </p:spPr>
          <p:txBody>
            <a:bodyPr wrap="none" anchor="ctr"/>
            <a:lstStyle/>
            <a:p>
              <a:endParaRPr lang="en-US"/>
            </a:p>
          </p:txBody>
        </p:sp>
        <p:sp>
          <p:nvSpPr>
            <p:cNvPr id="18460" name="Oval 33"/>
            <p:cNvSpPr>
              <a:spLocks noChangeArrowheads="1"/>
            </p:cNvSpPr>
            <p:nvPr/>
          </p:nvSpPr>
          <p:spPr bwMode="auto">
            <a:xfrm>
              <a:off x="4488" y="1830"/>
              <a:ext cx="56" cy="56"/>
            </a:xfrm>
            <a:prstGeom prst="ellipse">
              <a:avLst/>
            </a:prstGeom>
            <a:solidFill>
              <a:schemeClr val="accent2"/>
            </a:solidFill>
            <a:ln w="9525">
              <a:noFill/>
              <a:round/>
              <a:headEnd/>
              <a:tailEnd/>
            </a:ln>
          </p:spPr>
          <p:txBody>
            <a:bodyPr wrap="none" anchor="ctr"/>
            <a:lstStyle/>
            <a:p>
              <a:endParaRPr lang="en-US"/>
            </a:p>
          </p:txBody>
        </p:sp>
        <p:sp>
          <p:nvSpPr>
            <p:cNvPr id="18461" name="Oval 34"/>
            <p:cNvSpPr>
              <a:spLocks noChangeArrowheads="1"/>
            </p:cNvSpPr>
            <p:nvPr/>
          </p:nvSpPr>
          <p:spPr bwMode="auto">
            <a:xfrm>
              <a:off x="4560" y="1920"/>
              <a:ext cx="56" cy="56"/>
            </a:xfrm>
            <a:prstGeom prst="ellipse">
              <a:avLst/>
            </a:prstGeom>
            <a:solidFill>
              <a:schemeClr val="accent2"/>
            </a:solidFill>
            <a:ln w="9525">
              <a:noFill/>
              <a:round/>
              <a:headEnd/>
              <a:tailEnd/>
            </a:ln>
          </p:spPr>
          <p:txBody>
            <a:bodyPr wrap="none" anchor="ctr"/>
            <a:lstStyle/>
            <a:p>
              <a:endParaRPr lang="en-US"/>
            </a:p>
          </p:txBody>
        </p:sp>
        <p:sp>
          <p:nvSpPr>
            <p:cNvPr id="18462" name="Oval 35"/>
            <p:cNvSpPr>
              <a:spLocks noChangeArrowheads="1"/>
            </p:cNvSpPr>
            <p:nvPr/>
          </p:nvSpPr>
          <p:spPr bwMode="auto">
            <a:xfrm>
              <a:off x="4590" y="2118"/>
              <a:ext cx="56" cy="56"/>
            </a:xfrm>
            <a:prstGeom prst="ellipse">
              <a:avLst/>
            </a:prstGeom>
            <a:solidFill>
              <a:schemeClr val="accent2"/>
            </a:solidFill>
            <a:ln w="9525">
              <a:noFill/>
              <a:round/>
              <a:headEnd/>
              <a:tailEnd/>
            </a:ln>
          </p:spPr>
          <p:txBody>
            <a:bodyPr wrap="none" anchor="ctr"/>
            <a:lstStyle/>
            <a:p>
              <a:endParaRPr lang="en-US"/>
            </a:p>
          </p:txBody>
        </p:sp>
        <p:sp>
          <p:nvSpPr>
            <p:cNvPr id="18463" name="Oval 36"/>
            <p:cNvSpPr>
              <a:spLocks noChangeArrowheads="1"/>
            </p:cNvSpPr>
            <p:nvPr/>
          </p:nvSpPr>
          <p:spPr bwMode="auto">
            <a:xfrm>
              <a:off x="4692" y="2118"/>
              <a:ext cx="56" cy="56"/>
            </a:xfrm>
            <a:prstGeom prst="ellipse">
              <a:avLst/>
            </a:prstGeom>
            <a:solidFill>
              <a:schemeClr val="accent2"/>
            </a:solidFill>
            <a:ln w="9525">
              <a:noFill/>
              <a:round/>
              <a:headEnd/>
              <a:tailEnd/>
            </a:ln>
          </p:spPr>
          <p:txBody>
            <a:bodyPr wrap="none" anchor="ctr"/>
            <a:lstStyle/>
            <a:p>
              <a:endParaRPr lang="en-US"/>
            </a:p>
          </p:txBody>
        </p:sp>
        <p:sp>
          <p:nvSpPr>
            <p:cNvPr id="18464" name="Oval 37"/>
            <p:cNvSpPr>
              <a:spLocks noChangeArrowheads="1"/>
            </p:cNvSpPr>
            <p:nvPr/>
          </p:nvSpPr>
          <p:spPr bwMode="auto">
            <a:xfrm>
              <a:off x="4800" y="2202"/>
              <a:ext cx="56" cy="56"/>
            </a:xfrm>
            <a:prstGeom prst="ellipse">
              <a:avLst/>
            </a:prstGeom>
            <a:solidFill>
              <a:schemeClr val="accent2"/>
            </a:solidFill>
            <a:ln w="9525">
              <a:noFill/>
              <a:round/>
              <a:headEnd/>
              <a:tailEnd/>
            </a:ln>
          </p:spPr>
          <p:txBody>
            <a:bodyPr wrap="none" anchor="ctr"/>
            <a:lstStyle/>
            <a:p>
              <a:endParaRPr lang="en-US"/>
            </a:p>
          </p:txBody>
        </p:sp>
        <p:sp>
          <p:nvSpPr>
            <p:cNvPr id="18465" name="Oval 38"/>
            <p:cNvSpPr>
              <a:spLocks noChangeArrowheads="1"/>
            </p:cNvSpPr>
            <p:nvPr/>
          </p:nvSpPr>
          <p:spPr bwMode="auto">
            <a:xfrm>
              <a:off x="4794" y="1956"/>
              <a:ext cx="56" cy="56"/>
            </a:xfrm>
            <a:prstGeom prst="ellipse">
              <a:avLst/>
            </a:prstGeom>
            <a:solidFill>
              <a:schemeClr val="accent2"/>
            </a:solidFill>
            <a:ln w="9525">
              <a:noFill/>
              <a:round/>
              <a:headEnd/>
              <a:tailEnd/>
            </a:ln>
          </p:spPr>
          <p:txBody>
            <a:bodyPr wrap="none" anchor="ctr"/>
            <a:lstStyle/>
            <a:p>
              <a:endParaRPr lang="en-US"/>
            </a:p>
          </p:txBody>
        </p:sp>
        <p:sp>
          <p:nvSpPr>
            <p:cNvPr id="18466" name="Oval 39"/>
            <p:cNvSpPr>
              <a:spLocks noChangeArrowheads="1"/>
            </p:cNvSpPr>
            <p:nvPr/>
          </p:nvSpPr>
          <p:spPr bwMode="auto">
            <a:xfrm>
              <a:off x="4860" y="2028"/>
              <a:ext cx="56" cy="56"/>
            </a:xfrm>
            <a:prstGeom prst="ellipse">
              <a:avLst/>
            </a:prstGeom>
            <a:solidFill>
              <a:schemeClr val="accent2"/>
            </a:solidFill>
            <a:ln w="9525">
              <a:noFill/>
              <a:round/>
              <a:headEnd/>
              <a:tailEnd/>
            </a:ln>
          </p:spPr>
          <p:txBody>
            <a:bodyPr wrap="none" anchor="ctr"/>
            <a:lstStyle/>
            <a:p>
              <a:endParaRPr lang="en-US"/>
            </a:p>
          </p:txBody>
        </p:sp>
        <p:sp>
          <p:nvSpPr>
            <p:cNvPr id="18467" name="Oval 40"/>
            <p:cNvSpPr>
              <a:spLocks noChangeArrowheads="1"/>
            </p:cNvSpPr>
            <p:nvPr/>
          </p:nvSpPr>
          <p:spPr bwMode="auto">
            <a:xfrm>
              <a:off x="4866" y="1806"/>
              <a:ext cx="56" cy="56"/>
            </a:xfrm>
            <a:prstGeom prst="ellipse">
              <a:avLst/>
            </a:prstGeom>
            <a:solidFill>
              <a:schemeClr val="accent2"/>
            </a:solidFill>
            <a:ln w="9525">
              <a:noFill/>
              <a:round/>
              <a:headEnd/>
              <a:tailEnd/>
            </a:ln>
          </p:spPr>
          <p:txBody>
            <a:bodyPr wrap="none" anchor="ctr"/>
            <a:lstStyle/>
            <a:p>
              <a:endParaRPr lang="en-US"/>
            </a:p>
          </p:txBody>
        </p:sp>
        <p:sp>
          <p:nvSpPr>
            <p:cNvPr id="18468" name="Oval 41"/>
            <p:cNvSpPr>
              <a:spLocks noChangeArrowheads="1"/>
            </p:cNvSpPr>
            <p:nvPr/>
          </p:nvSpPr>
          <p:spPr bwMode="auto">
            <a:xfrm>
              <a:off x="4908" y="1567"/>
              <a:ext cx="56" cy="56"/>
            </a:xfrm>
            <a:prstGeom prst="ellipse">
              <a:avLst/>
            </a:prstGeom>
            <a:solidFill>
              <a:schemeClr val="accent2"/>
            </a:solidFill>
            <a:ln w="9525">
              <a:noFill/>
              <a:round/>
              <a:headEnd/>
              <a:tailEnd/>
            </a:ln>
          </p:spPr>
          <p:txBody>
            <a:bodyPr wrap="none" anchor="ctr"/>
            <a:lstStyle/>
            <a:p>
              <a:endParaRPr lang="en-US"/>
            </a:p>
          </p:txBody>
        </p:sp>
        <p:sp>
          <p:nvSpPr>
            <p:cNvPr id="18469" name="Oval 42"/>
            <p:cNvSpPr>
              <a:spLocks noChangeArrowheads="1"/>
            </p:cNvSpPr>
            <p:nvPr/>
          </p:nvSpPr>
          <p:spPr bwMode="auto">
            <a:xfrm>
              <a:off x="4992" y="1595"/>
              <a:ext cx="56" cy="56"/>
            </a:xfrm>
            <a:prstGeom prst="ellipse">
              <a:avLst/>
            </a:prstGeom>
            <a:solidFill>
              <a:schemeClr val="accent2"/>
            </a:solidFill>
            <a:ln w="9525">
              <a:noFill/>
              <a:round/>
              <a:headEnd/>
              <a:tailEnd/>
            </a:ln>
          </p:spPr>
          <p:txBody>
            <a:bodyPr wrap="none" anchor="ctr"/>
            <a:lstStyle/>
            <a:p>
              <a:endParaRPr lang="en-US"/>
            </a:p>
          </p:txBody>
        </p:sp>
        <p:sp>
          <p:nvSpPr>
            <p:cNvPr id="18470" name="Oval 43"/>
            <p:cNvSpPr>
              <a:spLocks noChangeArrowheads="1"/>
            </p:cNvSpPr>
            <p:nvPr/>
          </p:nvSpPr>
          <p:spPr bwMode="auto">
            <a:xfrm>
              <a:off x="5016" y="1422"/>
              <a:ext cx="56" cy="56"/>
            </a:xfrm>
            <a:prstGeom prst="ellipse">
              <a:avLst/>
            </a:prstGeom>
            <a:solidFill>
              <a:schemeClr val="accent2"/>
            </a:solidFill>
            <a:ln w="9525">
              <a:noFill/>
              <a:round/>
              <a:headEnd/>
              <a:tailEnd/>
            </a:ln>
          </p:spPr>
          <p:txBody>
            <a:bodyPr wrap="none" anchor="ctr"/>
            <a:lstStyle/>
            <a:p>
              <a:endParaRPr lang="en-US"/>
            </a:p>
          </p:txBody>
        </p:sp>
        <p:sp>
          <p:nvSpPr>
            <p:cNvPr id="18471" name="Oval 44"/>
            <p:cNvSpPr>
              <a:spLocks noChangeArrowheads="1"/>
            </p:cNvSpPr>
            <p:nvPr/>
          </p:nvSpPr>
          <p:spPr bwMode="auto">
            <a:xfrm>
              <a:off x="5094" y="1278"/>
              <a:ext cx="56" cy="56"/>
            </a:xfrm>
            <a:prstGeom prst="ellipse">
              <a:avLst/>
            </a:prstGeom>
            <a:solidFill>
              <a:schemeClr val="accent2"/>
            </a:solidFill>
            <a:ln w="9525">
              <a:noFill/>
              <a:round/>
              <a:headEnd/>
              <a:tailEnd/>
            </a:ln>
          </p:spPr>
          <p:txBody>
            <a:bodyPr wrap="none" anchor="ctr"/>
            <a:lstStyle/>
            <a:p>
              <a:endParaRPr lang="en-US"/>
            </a:p>
          </p:txBody>
        </p:sp>
        <p:sp>
          <p:nvSpPr>
            <p:cNvPr id="18472" name="Oval 45"/>
            <p:cNvSpPr>
              <a:spLocks noChangeArrowheads="1"/>
            </p:cNvSpPr>
            <p:nvPr/>
          </p:nvSpPr>
          <p:spPr bwMode="auto">
            <a:xfrm>
              <a:off x="5100" y="1056"/>
              <a:ext cx="56" cy="56"/>
            </a:xfrm>
            <a:prstGeom prst="ellipse">
              <a:avLst/>
            </a:prstGeom>
            <a:solidFill>
              <a:schemeClr val="accent2"/>
            </a:solidFill>
            <a:ln w="9525">
              <a:noFill/>
              <a:round/>
              <a:headEnd/>
              <a:tailEnd/>
            </a:ln>
          </p:spPr>
          <p:txBody>
            <a:bodyPr wrap="none" anchor="ctr"/>
            <a:lstStyle/>
            <a:p>
              <a:endParaRPr lang="en-US"/>
            </a:p>
          </p:txBody>
        </p:sp>
        <p:sp>
          <p:nvSpPr>
            <p:cNvPr id="18473" name="Oval 46"/>
            <p:cNvSpPr>
              <a:spLocks noChangeArrowheads="1"/>
            </p:cNvSpPr>
            <p:nvPr/>
          </p:nvSpPr>
          <p:spPr bwMode="auto">
            <a:xfrm>
              <a:off x="5196" y="924"/>
              <a:ext cx="56" cy="56"/>
            </a:xfrm>
            <a:prstGeom prst="ellipse">
              <a:avLst/>
            </a:prstGeom>
            <a:solidFill>
              <a:schemeClr val="accent2"/>
            </a:solidFill>
            <a:ln w="9525">
              <a:noFill/>
              <a:round/>
              <a:headEnd/>
              <a:tailEnd/>
            </a:ln>
          </p:spPr>
          <p:txBody>
            <a:bodyPr wrap="none" anchor="ctr"/>
            <a:lstStyle/>
            <a:p>
              <a:endParaRPr lang="en-US"/>
            </a:p>
          </p:txBody>
        </p:sp>
        <p:sp>
          <p:nvSpPr>
            <p:cNvPr id="18474" name="Oval 47"/>
            <p:cNvSpPr>
              <a:spLocks noChangeArrowheads="1"/>
            </p:cNvSpPr>
            <p:nvPr/>
          </p:nvSpPr>
          <p:spPr bwMode="auto">
            <a:xfrm>
              <a:off x="5286" y="1002"/>
              <a:ext cx="56" cy="56"/>
            </a:xfrm>
            <a:prstGeom prst="ellipse">
              <a:avLst/>
            </a:prstGeom>
            <a:solidFill>
              <a:schemeClr val="accent2"/>
            </a:solidFill>
            <a:ln w="9525">
              <a:noFill/>
              <a:round/>
              <a:headEnd/>
              <a:tailEnd/>
            </a:ln>
          </p:spPr>
          <p:txBody>
            <a:bodyPr wrap="none" anchor="ctr"/>
            <a:lstStyle/>
            <a:p>
              <a:endParaRPr lang="en-US"/>
            </a:p>
          </p:txBody>
        </p:sp>
        <p:sp>
          <p:nvSpPr>
            <p:cNvPr id="18475" name="Oval 48"/>
            <p:cNvSpPr>
              <a:spLocks noChangeArrowheads="1"/>
            </p:cNvSpPr>
            <p:nvPr/>
          </p:nvSpPr>
          <p:spPr bwMode="auto">
            <a:xfrm>
              <a:off x="5364" y="972"/>
              <a:ext cx="56" cy="56"/>
            </a:xfrm>
            <a:prstGeom prst="ellipse">
              <a:avLst/>
            </a:prstGeom>
            <a:solidFill>
              <a:schemeClr val="accent2"/>
            </a:solidFill>
            <a:ln w="9525">
              <a:noFill/>
              <a:round/>
              <a:headEnd/>
              <a:tailEnd/>
            </a:ln>
          </p:spPr>
          <p:txBody>
            <a:bodyPr wrap="none" anchor="ctr"/>
            <a:lstStyle/>
            <a:p>
              <a:endParaRPr lang="en-US"/>
            </a:p>
          </p:txBody>
        </p:sp>
      </p:grpSp>
      <p:sp>
        <p:nvSpPr>
          <p:cNvPr id="18438" name="Rectangle 51"/>
          <p:cNvSpPr>
            <a:spLocks noChangeArrowheads="1"/>
          </p:cNvSpPr>
          <p:nvPr/>
        </p:nvSpPr>
        <p:spPr bwMode="auto">
          <a:xfrm>
            <a:off x="685800" y="3725863"/>
            <a:ext cx="7772400" cy="2293937"/>
          </a:xfrm>
          <a:prstGeom prst="rect">
            <a:avLst/>
          </a:prstGeom>
          <a:noFill/>
          <a:ln w="9525">
            <a:noFill/>
            <a:miter lim="800000"/>
            <a:headEnd/>
            <a:tailEnd/>
          </a:ln>
        </p:spPr>
        <p:txBody>
          <a:bodyPr/>
          <a:lstStyle/>
          <a:p>
            <a:pPr marL="342900" indent="-342900" algn="l">
              <a:spcBef>
                <a:spcPct val="20000"/>
              </a:spcBef>
            </a:pPr>
            <a:endParaRPr lang="en-US" sz="2000" b="0"/>
          </a:p>
          <a:p>
            <a:pPr marL="742950" lvl="1" indent="-285750" algn="l">
              <a:spcBef>
                <a:spcPct val="20000"/>
              </a:spcBef>
            </a:pPr>
            <a:r>
              <a:rPr lang="en-US" b="0"/>
              <a:t> </a:t>
            </a:r>
            <a:r>
              <a:rPr lang="es-ES" b="0">
                <a:latin typeface="Courier New" pitchFamily="49" charset="0"/>
              </a:rPr>
              <a:t>x1_dot = 0.23*x1 + 0.96*x2 + -0.27*sin(x1) + </a:t>
            </a:r>
            <a:br>
              <a:rPr lang="es-ES" b="0">
                <a:latin typeface="Courier New" pitchFamily="49" charset="0"/>
              </a:rPr>
            </a:br>
            <a:r>
              <a:rPr lang="es-ES" b="0">
                <a:latin typeface="Courier New" pitchFamily="49" charset="0"/>
              </a:rPr>
              <a:t>-0.02*cos(x1) + 0.15*sin(x2) + -0.01*cos(x2)</a:t>
            </a:r>
          </a:p>
          <a:p>
            <a:pPr marL="742950" lvl="1" indent="-285750" algn="l">
              <a:spcBef>
                <a:spcPct val="20000"/>
              </a:spcBef>
            </a:pPr>
            <a:r>
              <a:rPr lang="es-ES" b="0">
                <a:latin typeface="Courier New" pitchFamily="49" charset="0"/>
              </a:rPr>
              <a:t>x2_dot = 3.66*x1 + 0.00*x2 + -13.92*sin(x1) + 0.01*cos(x1) + -0.00*sin(x2) + 0.01*cos(x2)</a:t>
            </a:r>
            <a:endParaRPr lang="en-US" b="0">
              <a:latin typeface="Courier New" pitchFamily="49" charset="0"/>
            </a:endParaRPr>
          </a:p>
        </p:txBody>
      </p:sp>
      <p:sp>
        <p:nvSpPr>
          <p:cNvPr id="18439" name="Rectangle 55"/>
          <p:cNvSpPr>
            <a:spLocks noGrp="1" noChangeArrowheads="1"/>
          </p:cNvSpPr>
          <p:nvPr>
            <p:ph type="body" idx="1"/>
          </p:nvPr>
        </p:nvSpPr>
        <p:spPr>
          <a:xfrm>
            <a:off x="600075" y="1095375"/>
            <a:ext cx="7772400" cy="4724400"/>
          </a:xfrm>
          <a:noFill/>
        </p:spPr>
        <p:txBody>
          <a:bodyPr/>
          <a:lstStyle/>
          <a:p>
            <a:pPr eaLnBrk="1" hangingPunct="1">
              <a:buFontTx/>
              <a:buNone/>
            </a:pPr>
            <a:endParaRPr lang="en-US" sz="2000" smtClean="0"/>
          </a:p>
          <a:p>
            <a:pPr eaLnBrk="1" hangingPunct="1">
              <a:buFontTx/>
              <a:buNone/>
            </a:pPr>
            <a:endParaRPr lang="en-US" sz="2000" smtClean="0"/>
          </a:p>
          <a:p>
            <a:pPr eaLnBrk="1" hangingPunct="1">
              <a:buFontTx/>
              <a:buNone/>
            </a:pPr>
            <a:endParaRPr lang="en-US" sz="2000" smtClean="0"/>
          </a:p>
          <a:p>
            <a:pPr eaLnBrk="1" hangingPunct="1">
              <a:buFontTx/>
              <a:buNone/>
            </a:pPr>
            <a:r>
              <a:rPr lang="en-US" sz="2000" smtClean="0"/>
              <a:t>Learned Result:</a:t>
            </a:r>
          </a:p>
        </p:txBody>
      </p:sp>
      <p:sp>
        <p:nvSpPr>
          <p:cNvPr id="18440" name="Text Box 56"/>
          <p:cNvSpPr txBox="1">
            <a:spLocks noChangeArrowheads="1"/>
          </p:cNvSpPr>
          <p:nvPr/>
        </p:nvSpPr>
        <p:spPr bwMode="auto">
          <a:xfrm>
            <a:off x="3657600" y="6019800"/>
            <a:ext cx="3960813" cy="396875"/>
          </a:xfrm>
          <a:prstGeom prst="rect">
            <a:avLst/>
          </a:prstGeom>
          <a:noFill/>
          <a:ln w="9525">
            <a:noFill/>
            <a:miter lim="800000"/>
            <a:headEnd/>
            <a:tailEnd/>
          </a:ln>
        </p:spPr>
        <p:txBody>
          <a:bodyPr wrap="none">
            <a:spAutoFit/>
          </a:bodyPr>
          <a:lstStyle/>
          <a:p>
            <a:r>
              <a:rPr lang="en-US" sz="2000"/>
              <a:t>Important to prevent overfitting</a:t>
            </a:r>
          </a:p>
        </p:txBody>
      </p:sp>
      <p:sp>
        <p:nvSpPr>
          <p:cNvPr id="18441" name="AutoShape 57"/>
          <p:cNvSpPr>
            <a:spLocks noChangeArrowheads="1"/>
          </p:cNvSpPr>
          <p:nvPr/>
        </p:nvSpPr>
        <p:spPr bwMode="auto">
          <a:xfrm>
            <a:off x="3009900" y="6153150"/>
            <a:ext cx="485775" cy="161925"/>
          </a:xfrm>
          <a:prstGeom prst="rightArrow">
            <a:avLst>
              <a:gd name="adj1" fmla="val 50000"/>
              <a:gd name="adj2" fmla="val 75000"/>
            </a:avLst>
          </a:prstGeom>
          <a:solidFill>
            <a:schemeClr val="tx1"/>
          </a:solidFill>
          <a:ln w="9525">
            <a:noFill/>
            <a:miter lim="800000"/>
            <a:headEnd/>
            <a:tailEnd/>
          </a:ln>
        </p:spPr>
        <p:txBody>
          <a:bodyPr wrap="none" anchor="ctr"/>
          <a:lstStyle/>
          <a:p>
            <a:endParaRPr lang="en-US"/>
          </a:p>
        </p:txBody>
      </p:sp>
      <p:pic>
        <p:nvPicPr>
          <p:cNvPr id="18442" name="Picture 58" descr="txp_fig"/>
          <p:cNvPicPr>
            <a:picLocks noChangeAspect="1" noChangeArrowheads="1"/>
          </p:cNvPicPr>
          <p:nvPr>
            <p:custDataLst>
              <p:tags r:id="rId1"/>
            </p:custDataLst>
          </p:nvPr>
        </p:nvPicPr>
        <p:blipFill>
          <a:blip r:embed="rId6"/>
          <a:srcRect/>
          <a:stretch>
            <a:fillRect/>
          </a:stretch>
        </p:blipFill>
        <p:spPr bwMode="auto">
          <a:xfrm>
            <a:off x="5262563" y="2362200"/>
            <a:ext cx="150812" cy="271463"/>
          </a:xfrm>
          <a:prstGeom prst="rect">
            <a:avLst/>
          </a:prstGeom>
          <a:noFill/>
          <a:ln w="9525" algn="ctr">
            <a:noFill/>
            <a:miter lim="800000"/>
            <a:headEnd/>
            <a:tailEnd/>
          </a:ln>
        </p:spPr>
      </p:pic>
      <p:pic>
        <p:nvPicPr>
          <p:cNvPr id="18443" name="Picture 59" descr="txp_fig"/>
          <p:cNvPicPr>
            <a:picLocks noChangeAspect="1" noChangeArrowheads="1"/>
          </p:cNvPicPr>
          <p:nvPr>
            <p:custDataLst>
              <p:tags r:id="rId2"/>
            </p:custDataLst>
          </p:nvPr>
        </p:nvPicPr>
        <p:blipFill>
          <a:blip r:embed="rId7"/>
          <a:srcRect/>
          <a:stretch>
            <a:fillRect/>
          </a:stretch>
        </p:blipFill>
        <p:spPr bwMode="auto">
          <a:xfrm>
            <a:off x="6705600" y="3886200"/>
            <a:ext cx="679450" cy="227013"/>
          </a:xfrm>
          <a:prstGeom prst="rect">
            <a:avLst/>
          </a:prstGeom>
          <a:noFill/>
          <a:ln w="9525" algn="ctr">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Line 5"/>
          <p:cNvSpPr>
            <a:spLocks noChangeShapeType="1"/>
          </p:cNvSpPr>
          <p:nvPr/>
        </p:nvSpPr>
        <p:spPr bwMode="auto">
          <a:xfrm>
            <a:off x="4176713" y="3644900"/>
            <a:ext cx="2820987" cy="0"/>
          </a:xfrm>
          <a:prstGeom prst="line">
            <a:avLst/>
          </a:prstGeom>
          <a:noFill/>
          <a:ln w="25400">
            <a:solidFill>
              <a:schemeClr val="tx1"/>
            </a:solidFill>
            <a:round/>
            <a:headEnd/>
            <a:tailEnd type="triangle" w="lg" len="med"/>
          </a:ln>
        </p:spPr>
        <p:txBody>
          <a:bodyPr/>
          <a:lstStyle/>
          <a:p>
            <a:endParaRPr lang="en-US"/>
          </a:p>
        </p:txBody>
      </p:sp>
      <p:sp>
        <p:nvSpPr>
          <p:cNvPr id="19459" name="Line 6"/>
          <p:cNvSpPr>
            <a:spLocks noChangeShapeType="1"/>
          </p:cNvSpPr>
          <p:nvPr/>
        </p:nvSpPr>
        <p:spPr bwMode="auto">
          <a:xfrm flipH="1">
            <a:off x="2644775" y="3644900"/>
            <a:ext cx="1533525" cy="777875"/>
          </a:xfrm>
          <a:prstGeom prst="line">
            <a:avLst/>
          </a:prstGeom>
          <a:noFill/>
          <a:ln w="25400">
            <a:solidFill>
              <a:schemeClr val="tx1"/>
            </a:solidFill>
            <a:round/>
            <a:headEnd/>
            <a:tailEnd type="triangle" w="lg" len="med"/>
          </a:ln>
        </p:spPr>
        <p:txBody>
          <a:bodyPr/>
          <a:lstStyle/>
          <a:p>
            <a:endParaRPr lang="en-US"/>
          </a:p>
        </p:txBody>
      </p:sp>
      <p:sp>
        <p:nvSpPr>
          <p:cNvPr id="19460" name="Oval 12"/>
          <p:cNvSpPr>
            <a:spLocks noChangeArrowheads="1"/>
          </p:cNvSpPr>
          <p:nvPr/>
        </p:nvSpPr>
        <p:spPr bwMode="auto">
          <a:xfrm>
            <a:off x="3348038" y="4581525"/>
            <a:ext cx="71437" cy="73025"/>
          </a:xfrm>
          <a:prstGeom prst="ellipse">
            <a:avLst/>
          </a:prstGeom>
          <a:solidFill>
            <a:srgbClr val="009900"/>
          </a:solidFill>
          <a:ln w="9525">
            <a:solidFill>
              <a:schemeClr val="tx1"/>
            </a:solidFill>
            <a:round/>
            <a:headEnd/>
            <a:tailEnd/>
          </a:ln>
        </p:spPr>
        <p:txBody>
          <a:bodyPr wrap="none" anchor="ctr"/>
          <a:lstStyle/>
          <a:p>
            <a:pPr algn="l"/>
            <a:endParaRPr lang="en-US" b="0">
              <a:cs typeface="Arial" pitchFamily="34" charset="0"/>
            </a:endParaRPr>
          </a:p>
        </p:txBody>
      </p:sp>
      <p:sp>
        <p:nvSpPr>
          <p:cNvPr id="19461" name="Oval 13"/>
          <p:cNvSpPr>
            <a:spLocks noChangeArrowheads="1"/>
          </p:cNvSpPr>
          <p:nvPr/>
        </p:nvSpPr>
        <p:spPr bwMode="auto">
          <a:xfrm>
            <a:off x="3779838" y="4545013"/>
            <a:ext cx="71437" cy="73025"/>
          </a:xfrm>
          <a:prstGeom prst="ellipse">
            <a:avLst/>
          </a:prstGeom>
          <a:solidFill>
            <a:srgbClr val="009900"/>
          </a:solidFill>
          <a:ln w="9525">
            <a:solidFill>
              <a:schemeClr val="tx1"/>
            </a:solidFill>
            <a:round/>
            <a:headEnd/>
            <a:tailEnd/>
          </a:ln>
        </p:spPr>
        <p:txBody>
          <a:bodyPr wrap="none" anchor="ctr"/>
          <a:lstStyle/>
          <a:p>
            <a:pPr algn="l"/>
            <a:endParaRPr lang="en-US" b="0">
              <a:cs typeface="Arial" pitchFamily="34" charset="0"/>
            </a:endParaRPr>
          </a:p>
        </p:txBody>
      </p:sp>
      <p:sp>
        <p:nvSpPr>
          <p:cNvPr id="19462" name="Oval 14"/>
          <p:cNvSpPr>
            <a:spLocks noChangeArrowheads="1"/>
          </p:cNvSpPr>
          <p:nvPr/>
        </p:nvSpPr>
        <p:spPr bwMode="auto">
          <a:xfrm>
            <a:off x="3851275" y="4184650"/>
            <a:ext cx="71438" cy="73025"/>
          </a:xfrm>
          <a:prstGeom prst="ellipse">
            <a:avLst/>
          </a:prstGeom>
          <a:solidFill>
            <a:srgbClr val="009900"/>
          </a:solidFill>
          <a:ln w="9525">
            <a:solidFill>
              <a:schemeClr val="tx1"/>
            </a:solidFill>
            <a:round/>
            <a:headEnd/>
            <a:tailEnd/>
          </a:ln>
        </p:spPr>
        <p:txBody>
          <a:bodyPr wrap="none" anchor="ctr"/>
          <a:lstStyle/>
          <a:p>
            <a:pPr algn="l"/>
            <a:endParaRPr lang="en-US" b="0">
              <a:cs typeface="Arial" pitchFamily="34" charset="0"/>
            </a:endParaRPr>
          </a:p>
        </p:txBody>
      </p:sp>
      <p:sp>
        <p:nvSpPr>
          <p:cNvPr id="19463" name="Oval 15"/>
          <p:cNvSpPr>
            <a:spLocks noChangeArrowheads="1"/>
          </p:cNvSpPr>
          <p:nvPr/>
        </p:nvSpPr>
        <p:spPr bwMode="auto">
          <a:xfrm>
            <a:off x="4140200" y="3897313"/>
            <a:ext cx="71438" cy="73025"/>
          </a:xfrm>
          <a:prstGeom prst="ellipse">
            <a:avLst/>
          </a:prstGeom>
          <a:solidFill>
            <a:srgbClr val="009900"/>
          </a:solidFill>
          <a:ln w="9525">
            <a:solidFill>
              <a:schemeClr val="tx1"/>
            </a:solidFill>
            <a:round/>
            <a:headEnd/>
            <a:tailEnd/>
          </a:ln>
        </p:spPr>
        <p:txBody>
          <a:bodyPr wrap="none" anchor="ctr"/>
          <a:lstStyle/>
          <a:p>
            <a:pPr algn="l"/>
            <a:endParaRPr lang="en-US" b="0">
              <a:cs typeface="Arial" pitchFamily="34" charset="0"/>
            </a:endParaRPr>
          </a:p>
        </p:txBody>
      </p:sp>
      <p:sp>
        <p:nvSpPr>
          <p:cNvPr id="19464" name="Oval 16"/>
          <p:cNvSpPr>
            <a:spLocks noChangeArrowheads="1"/>
          </p:cNvSpPr>
          <p:nvPr/>
        </p:nvSpPr>
        <p:spPr bwMode="auto">
          <a:xfrm>
            <a:off x="4211638" y="4149725"/>
            <a:ext cx="71437" cy="73025"/>
          </a:xfrm>
          <a:prstGeom prst="ellipse">
            <a:avLst/>
          </a:prstGeom>
          <a:solidFill>
            <a:srgbClr val="009900"/>
          </a:solidFill>
          <a:ln w="9525">
            <a:solidFill>
              <a:schemeClr val="tx1"/>
            </a:solidFill>
            <a:round/>
            <a:headEnd/>
            <a:tailEnd/>
          </a:ln>
        </p:spPr>
        <p:txBody>
          <a:bodyPr wrap="none" anchor="ctr"/>
          <a:lstStyle/>
          <a:p>
            <a:pPr algn="l"/>
            <a:endParaRPr lang="en-US" b="0">
              <a:cs typeface="Arial" pitchFamily="34" charset="0"/>
            </a:endParaRPr>
          </a:p>
        </p:txBody>
      </p:sp>
      <p:sp>
        <p:nvSpPr>
          <p:cNvPr id="19465" name="Oval 17"/>
          <p:cNvSpPr>
            <a:spLocks noChangeArrowheads="1"/>
          </p:cNvSpPr>
          <p:nvPr/>
        </p:nvSpPr>
        <p:spPr bwMode="auto">
          <a:xfrm>
            <a:off x="3527425" y="4760913"/>
            <a:ext cx="71438" cy="73025"/>
          </a:xfrm>
          <a:prstGeom prst="ellipse">
            <a:avLst/>
          </a:prstGeom>
          <a:solidFill>
            <a:srgbClr val="009900"/>
          </a:solidFill>
          <a:ln w="9525">
            <a:solidFill>
              <a:schemeClr val="tx1"/>
            </a:solidFill>
            <a:round/>
            <a:headEnd/>
            <a:tailEnd/>
          </a:ln>
        </p:spPr>
        <p:txBody>
          <a:bodyPr wrap="none" anchor="ctr"/>
          <a:lstStyle/>
          <a:p>
            <a:pPr algn="l"/>
            <a:endParaRPr lang="en-US" b="0">
              <a:cs typeface="Arial" pitchFamily="34" charset="0"/>
            </a:endParaRPr>
          </a:p>
        </p:txBody>
      </p:sp>
      <p:sp>
        <p:nvSpPr>
          <p:cNvPr id="19466" name="Oval 18"/>
          <p:cNvSpPr>
            <a:spLocks noChangeArrowheads="1"/>
          </p:cNvSpPr>
          <p:nvPr/>
        </p:nvSpPr>
        <p:spPr bwMode="auto">
          <a:xfrm>
            <a:off x="3959225" y="4581525"/>
            <a:ext cx="71438" cy="73025"/>
          </a:xfrm>
          <a:prstGeom prst="ellipse">
            <a:avLst/>
          </a:prstGeom>
          <a:solidFill>
            <a:srgbClr val="009900"/>
          </a:solidFill>
          <a:ln w="9525">
            <a:solidFill>
              <a:schemeClr val="tx1"/>
            </a:solidFill>
            <a:round/>
            <a:headEnd/>
            <a:tailEnd/>
          </a:ln>
        </p:spPr>
        <p:txBody>
          <a:bodyPr wrap="none" anchor="ctr"/>
          <a:lstStyle/>
          <a:p>
            <a:pPr algn="l"/>
            <a:endParaRPr lang="en-US" b="0">
              <a:cs typeface="Arial" pitchFamily="34" charset="0"/>
            </a:endParaRPr>
          </a:p>
        </p:txBody>
      </p:sp>
      <p:sp>
        <p:nvSpPr>
          <p:cNvPr id="19467" name="Oval 19"/>
          <p:cNvSpPr>
            <a:spLocks noChangeArrowheads="1"/>
          </p:cNvSpPr>
          <p:nvPr/>
        </p:nvSpPr>
        <p:spPr bwMode="auto">
          <a:xfrm>
            <a:off x="4248150" y="4581525"/>
            <a:ext cx="71438" cy="73025"/>
          </a:xfrm>
          <a:prstGeom prst="ellipse">
            <a:avLst/>
          </a:prstGeom>
          <a:solidFill>
            <a:srgbClr val="009900"/>
          </a:solidFill>
          <a:ln w="9525">
            <a:solidFill>
              <a:schemeClr val="tx1"/>
            </a:solidFill>
            <a:round/>
            <a:headEnd/>
            <a:tailEnd/>
          </a:ln>
        </p:spPr>
        <p:txBody>
          <a:bodyPr wrap="none" anchor="ctr"/>
          <a:lstStyle/>
          <a:p>
            <a:pPr algn="l"/>
            <a:endParaRPr lang="en-US" b="0">
              <a:cs typeface="Arial" pitchFamily="34" charset="0"/>
            </a:endParaRPr>
          </a:p>
        </p:txBody>
      </p:sp>
      <p:sp>
        <p:nvSpPr>
          <p:cNvPr id="19468" name="Oval 20"/>
          <p:cNvSpPr>
            <a:spLocks noChangeArrowheads="1"/>
          </p:cNvSpPr>
          <p:nvPr/>
        </p:nvSpPr>
        <p:spPr bwMode="auto">
          <a:xfrm>
            <a:off x="4067175" y="5049838"/>
            <a:ext cx="71438" cy="73025"/>
          </a:xfrm>
          <a:prstGeom prst="ellipse">
            <a:avLst/>
          </a:prstGeom>
          <a:solidFill>
            <a:srgbClr val="009900"/>
          </a:solidFill>
          <a:ln w="9525">
            <a:solidFill>
              <a:schemeClr val="tx1"/>
            </a:solidFill>
            <a:round/>
            <a:headEnd/>
            <a:tailEnd/>
          </a:ln>
        </p:spPr>
        <p:txBody>
          <a:bodyPr wrap="none" anchor="ctr"/>
          <a:lstStyle/>
          <a:p>
            <a:pPr algn="l"/>
            <a:endParaRPr lang="en-US" b="0">
              <a:cs typeface="Arial" pitchFamily="34" charset="0"/>
            </a:endParaRPr>
          </a:p>
        </p:txBody>
      </p:sp>
      <p:sp>
        <p:nvSpPr>
          <p:cNvPr id="19469" name="Oval 21"/>
          <p:cNvSpPr>
            <a:spLocks noChangeArrowheads="1"/>
          </p:cNvSpPr>
          <p:nvPr/>
        </p:nvSpPr>
        <p:spPr bwMode="auto">
          <a:xfrm>
            <a:off x="4535488" y="4616450"/>
            <a:ext cx="71437" cy="73025"/>
          </a:xfrm>
          <a:prstGeom prst="ellipse">
            <a:avLst/>
          </a:prstGeom>
          <a:solidFill>
            <a:srgbClr val="009900"/>
          </a:solidFill>
          <a:ln w="9525">
            <a:solidFill>
              <a:schemeClr val="tx1"/>
            </a:solidFill>
            <a:round/>
            <a:headEnd/>
            <a:tailEnd/>
          </a:ln>
        </p:spPr>
        <p:txBody>
          <a:bodyPr wrap="none" anchor="ctr"/>
          <a:lstStyle/>
          <a:p>
            <a:pPr algn="l"/>
            <a:endParaRPr lang="en-US" b="0">
              <a:cs typeface="Arial" pitchFamily="34" charset="0"/>
            </a:endParaRPr>
          </a:p>
        </p:txBody>
      </p:sp>
      <p:sp>
        <p:nvSpPr>
          <p:cNvPr id="19470" name="Oval 22"/>
          <p:cNvSpPr>
            <a:spLocks noChangeArrowheads="1"/>
          </p:cNvSpPr>
          <p:nvPr/>
        </p:nvSpPr>
        <p:spPr bwMode="auto">
          <a:xfrm>
            <a:off x="4643438" y="4113213"/>
            <a:ext cx="71437" cy="73025"/>
          </a:xfrm>
          <a:prstGeom prst="ellipse">
            <a:avLst/>
          </a:prstGeom>
          <a:solidFill>
            <a:srgbClr val="009900"/>
          </a:solidFill>
          <a:ln w="9525">
            <a:solidFill>
              <a:schemeClr val="tx1"/>
            </a:solidFill>
            <a:round/>
            <a:headEnd/>
            <a:tailEnd/>
          </a:ln>
        </p:spPr>
        <p:txBody>
          <a:bodyPr wrap="none" anchor="ctr"/>
          <a:lstStyle/>
          <a:p>
            <a:pPr algn="l"/>
            <a:endParaRPr lang="en-US" b="0">
              <a:cs typeface="Arial" pitchFamily="34" charset="0"/>
            </a:endParaRPr>
          </a:p>
        </p:txBody>
      </p:sp>
      <p:sp>
        <p:nvSpPr>
          <p:cNvPr id="19471" name="Oval 23"/>
          <p:cNvSpPr>
            <a:spLocks noChangeArrowheads="1"/>
          </p:cNvSpPr>
          <p:nvPr/>
        </p:nvSpPr>
        <p:spPr bwMode="auto">
          <a:xfrm>
            <a:off x="4751388" y="4221163"/>
            <a:ext cx="71437" cy="73025"/>
          </a:xfrm>
          <a:prstGeom prst="ellipse">
            <a:avLst/>
          </a:prstGeom>
          <a:solidFill>
            <a:srgbClr val="009900"/>
          </a:solidFill>
          <a:ln w="9525">
            <a:solidFill>
              <a:schemeClr val="tx1"/>
            </a:solidFill>
            <a:round/>
            <a:headEnd/>
            <a:tailEnd/>
          </a:ln>
        </p:spPr>
        <p:txBody>
          <a:bodyPr wrap="none" anchor="ctr"/>
          <a:lstStyle/>
          <a:p>
            <a:pPr algn="l"/>
            <a:endParaRPr lang="en-US" b="0">
              <a:cs typeface="Arial" pitchFamily="34" charset="0"/>
            </a:endParaRPr>
          </a:p>
        </p:txBody>
      </p:sp>
      <p:sp>
        <p:nvSpPr>
          <p:cNvPr id="19472" name="Oval 24"/>
          <p:cNvSpPr>
            <a:spLocks noChangeArrowheads="1"/>
          </p:cNvSpPr>
          <p:nvPr/>
        </p:nvSpPr>
        <p:spPr bwMode="auto">
          <a:xfrm>
            <a:off x="5148263" y="3860800"/>
            <a:ext cx="71437" cy="73025"/>
          </a:xfrm>
          <a:prstGeom prst="ellipse">
            <a:avLst/>
          </a:prstGeom>
          <a:solidFill>
            <a:srgbClr val="009900"/>
          </a:solidFill>
          <a:ln w="9525">
            <a:solidFill>
              <a:schemeClr val="tx1"/>
            </a:solidFill>
            <a:round/>
            <a:headEnd/>
            <a:tailEnd/>
          </a:ln>
        </p:spPr>
        <p:txBody>
          <a:bodyPr wrap="none" anchor="ctr"/>
          <a:lstStyle/>
          <a:p>
            <a:pPr algn="l"/>
            <a:endParaRPr lang="en-US" b="0">
              <a:cs typeface="Arial" pitchFamily="34" charset="0"/>
            </a:endParaRPr>
          </a:p>
        </p:txBody>
      </p:sp>
      <p:sp>
        <p:nvSpPr>
          <p:cNvPr id="19473" name="Oval 25"/>
          <p:cNvSpPr>
            <a:spLocks noChangeArrowheads="1"/>
          </p:cNvSpPr>
          <p:nvPr/>
        </p:nvSpPr>
        <p:spPr bwMode="auto">
          <a:xfrm>
            <a:off x="5472113" y="4149725"/>
            <a:ext cx="71437" cy="73025"/>
          </a:xfrm>
          <a:prstGeom prst="ellipse">
            <a:avLst/>
          </a:prstGeom>
          <a:solidFill>
            <a:srgbClr val="009900"/>
          </a:solidFill>
          <a:ln w="9525">
            <a:solidFill>
              <a:schemeClr val="tx1"/>
            </a:solidFill>
            <a:round/>
            <a:headEnd/>
            <a:tailEnd/>
          </a:ln>
        </p:spPr>
        <p:txBody>
          <a:bodyPr wrap="none" anchor="ctr"/>
          <a:lstStyle/>
          <a:p>
            <a:pPr algn="l"/>
            <a:endParaRPr lang="en-US" b="0">
              <a:cs typeface="Arial" pitchFamily="34" charset="0"/>
            </a:endParaRPr>
          </a:p>
        </p:txBody>
      </p:sp>
      <p:sp>
        <p:nvSpPr>
          <p:cNvPr id="19474" name="Oval 26"/>
          <p:cNvSpPr>
            <a:spLocks noChangeArrowheads="1"/>
          </p:cNvSpPr>
          <p:nvPr/>
        </p:nvSpPr>
        <p:spPr bwMode="auto">
          <a:xfrm>
            <a:off x="6011863" y="4329113"/>
            <a:ext cx="71437" cy="73025"/>
          </a:xfrm>
          <a:prstGeom prst="ellipse">
            <a:avLst/>
          </a:prstGeom>
          <a:solidFill>
            <a:srgbClr val="009900"/>
          </a:solidFill>
          <a:ln w="9525">
            <a:solidFill>
              <a:schemeClr val="tx1"/>
            </a:solidFill>
            <a:round/>
            <a:headEnd/>
            <a:tailEnd/>
          </a:ln>
        </p:spPr>
        <p:txBody>
          <a:bodyPr wrap="none" anchor="ctr"/>
          <a:lstStyle/>
          <a:p>
            <a:pPr algn="l"/>
            <a:endParaRPr lang="en-US" b="0">
              <a:cs typeface="Arial" pitchFamily="34" charset="0"/>
            </a:endParaRPr>
          </a:p>
        </p:txBody>
      </p:sp>
      <p:sp>
        <p:nvSpPr>
          <p:cNvPr id="19475" name="Oval 27"/>
          <p:cNvSpPr>
            <a:spLocks noChangeArrowheads="1"/>
          </p:cNvSpPr>
          <p:nvPr/>
        </p:nvSpPr>
        <p:spPr bwMode="auto">
          <a:xfrm>
            <a:off x="6659563" y="4616450"/>
            <a:ext cx="71437" cy="73025"/>
          </a:xfrm>
          <a:prstGeom prst="ellipse">
            <a:avLst/>
          </a:prstGeom>
          <a:solidFill>
            <a:srgbClr val="009900"/>
          </a:solidFill>
          <a:ln w="9525">
            <a:solidFill>
              <a:schemeClr val="tx1"/>
            </a:solidFill>
            <a:round/>
            <a:headEnd/>
            <a:tailEnd/>
          </a:ln>
        </p:spPr>
        <p:txBody>
          <a:bodyPr wrap="none" anchor="ctr"/>
          <a:lstStyle/>
          <a:p>
            <a:pPr algn="l"/>
            <a:endParaRPr lang="en-US" b="0">
              <a:cs typeface="Arial" pitchFamily="34" charset="0"/>
            </a:endParaRPr>
          </a:p>
        </p:txBody>
      </p:sp>
      <p:sp>
        <p:nvSpPr>
          <p:cNvPr id="19476" name="Oval 28"/>
          <p:cNvSpPr>
            <a:spLocks noChangeArrowheads="1"/>
          </p:cNvSpPr>
          <p:nvPr/>
        </p:nvSpPr>
        <p:spPr bwMode="auto">
          <a:xfrm>
            <a:off x="6048375" y="4868863"/>
            <a:ext cx="71438" cy="73025"/>
          </a:xfrm>
          <a:prstGeom prst="ellipse">
            <a:avLst/>
          </a:prstGeom>
          <a:solidFill>
            <a:srgbClr val="009900"/>
          </a:solidFill>
          <a:ln w="9525">
            <a:solidFill>
              <a:schemeClr val="tx1"/>
            </a:solidFill>
            <a:round/>
            <a:headEnd/>
            <a:tailEnd/>
          </a:ln>
        </p:spPr>
        <p:txBody>
          <a:bodyPr wrap="none" anchor="ctr"/>
          <a:lstStyle/>
          <a:p>
            <a:pPr algn="l"/>
            <a:endParaRPr lang="en-US" b="0">
              <a:cs typeface="Arial" pitchFamily="34" charset="0"/>
            </a:endParaRPr>
          </a:p>
        </p:txBody>
      </p:sp>
      <p:sp>
        <p:nvSpPr>
          <p:cNvPr id="19477" name="Oval 29"/>
          <p:cNvSpPr>
            <a:spLocks noChangeArrowheads="1"/>
          </p:cNvSpPr>
          <p:nvPr/>
        </p:nvSpPr>
        <p:spPr bwMode="auto">
          <a:xfrm>
            <a:off x="6264275" y="4941888"/>
            <a:ext cx="71438" cy="73025"/>
          </a:xfrm>
          <a:prstGeom prst="ellipse">
            <a:avLst/>
          </a:prstGeom>
          <a:solidFill>
            <a:srgbClr val="009900"/>
          </a:solidFill>
          <a:ln w="9525">
            <a:solidFill>
              <a:schemeClr val="tx1"/>
            </a:solidFill>
            <a:round/>
            <a:headEnd/>
            <a:tailEnd/>
          </a:ln>
        </p:spPr>
        <p:txBody>
          <a:bodyPr wrap="none" anchor="ctr"/>
          <a:lstStyle/>
          <a:p>
            <a:pPr algn="l"/>
            <a:endParaRPr lang="en-US" b="0">
              <a:cs typeface="Arial" pitchFamily="34" charset="0"/>
            </a:endParaRPr>
          </a:p>
        </p:txBody>
      </p:sp>
      <p:sp>
        <p:nvSpPr>
          <p:cNvPr id="19478" name="Line 31"/>
          <p:cNvSpPr>
            <a:spLocks noChangeShapeType="1"/>
          </p:cNvSpPr>
          <p:nvPr/>
        </p:nvSpPr>
        <p:spPr bwMode="auto">
          <a:xfrm flipV="1">
            <a:off x="4176713" y="1808163"/>
            <a:ext cx="0" cy="1836737"/>
          </a:xfrm>
          <a:prstGeom prst="line">
            <a:avLst/>
          </a:prstGeom>
          <a:noFill/>
          <a:ln w="25400">
            <a:solidFill>
              <a:schemeClr val="tx1"/>
            </a:solidFill>
            <a:round/>
            <a:headEnd/>
            <a:tailEnd type="triangle" w="lg" len="med"/>
          </a:ln>
        </p:spPr>
        <p:txBody>
          <a:bodyPr/>
          <a:lstStyle/>
          <a:p>
            <a:endParaRPr lang="en-US"/>
          </a:p>
        </p:txBody>
      </p:sp>
      <p:sp>
        <p:nvSpPr>
          <p:cNvPr id="19479" name="TextBox 5"/>
          <p:cNvSpPr txBox="1">
            <a:spLocks noChangeArrowheads="1"/>
          </p:cNvSpPr>
          <p:nvPr/>
        </p:nvSpPr>
        <p:spPr bwMode="auto">
          <a:xfrm>
            <a:off x="0" y="6400800"/>
            <a:ext cx="8115300" cy="338138"/>
          </a:xfrm>
          <a:prstGeom prst="rect">
            <a:avLst/>
          </a:prstGeom>
          <a:noFill/>
          <a:ln w="9525">
            <a:noFill/>
            <a:miter lim="800000"/>
            <a:headEnd/>
            <a:tailEnd/>
          </a:ln>
        </p:spPr>
        <p:txBody>
          <a:bodyPr wrap="none">
            <a:spAutoFit/>
          </a:bodyPr>
          <a:lstStyle/>
          <a:p>
            <a:pPr algn="l"/>
            <a:r>
              <a:rPr lang="da-DK" sz="1600" b="0">
                <a:latin typeface="Arial Unicode MS" pitchFamily="34" charset="-128"/>
                <a:cs typeface="Arial" pitchFamily="34" charset="0"/>
              </a:rPr>
              <a:t>[Kloetzer and Belta; Ma, Vidal, and Sastry; Soatto; Vijayakumar; Atkeson; Ting;</a:t>
            </a:r>
            <a:r>
              <a:rPr lang="en-US" sz="1600" b="0">
                <a:latin typeface="Arial Unicode MS" pitchFamily="34" charset="-128"/>
                <a:cs typeface="Arial" pitchFamily="34" charset="0"/>
              </a:rPr>
              <a:t> Hunt…]</a:t>
            </a:r>
            <a:endParaRPr lang="da-DK" sz="1600" b="0">
              <a:latin typeface="Arial Unicode MS" pitchFamily="34" charset="-128"/>
              <a:cs typeface="Arial" pitchFamily="34" charset="0"/>
            </a:endParaRPr>
          </a:p>
        </p:txBody>
      </p:sp>
      <p:sp>
        <p:nvSpPr>
          <p:cNvPr id="19480" name="Rectangle 66"/>
          <p:cNvSpPr>
            <a:spLocks noChangeArrowheads="1"/>
          </p:cNvSpPr>
          <p:nvPr/>
        </p:nvSpPr>
        <p:spPr bwMode="auto">
          <a:xfrm>
            <a:off x="685800" y="457200"/>
            <a:ext cx="7772400" cy="533400"/>
          </a:xfrm>
          <a:prstGeom prst="rect">
            <a:avLst/>
          </a:prstGeom>
          <a:noFill/>
          <a:ln w="9525">
            <a:noFill/>
            <a:miter lim="800000"/>
            <a:headEnd/>
            <a:tailEnd/>
          </a:ln>
        </p:spPr>
        <p:txBody>
          <a:bodyPr anchor="ctr"/>
          <a:lstStyle/>
          <a:p>
            <a:r>
              <a:rPr lang="en-US" sz="3200" b="0">
                <a:solidFill>
                  <a:srgbClr val="333399"/>
                </a:solidFill>
              </a:rPr>
              <a:t>Online System Identification</a:t>
            </a:r>
          </a:p>
        </p:txBody>
      </p:sp>
      <p:pic>
        <p:nvPicPr>
          <p:cNvPr id="19481" name="Picture 68" descr="txp_fig"/>
          <p:cNvPicPr>
            <a:picLocks noChangeAspect="1" noChangeArrowheads="1"/>
          </p:cNvPicPr>
          <p:nvPr>
            <p:custDataLst>
              <p:tags r:id="rId1"/>
            </p:custDataLst>
          </p:nvPr>
        </p:nvPicPr>
        <p:blipFill>
          <a:blip r:embed="rId5"/>
          <a:srcRect/>
          <a:stretch>
            <a:fillRect/>
          </a:stretch>
        </p:blipFill>
        <p:spPr bwMode="auto">
          <a:xfrm>
            <a:off x="2155825" y="4300538"/>
            <a:ext cx="381000" cy="312737"/>
          </a:xfrm>
          <a:prstGeom prst="rect">
            <a:avLst/>
          </a:prstGeom>
          <a:noFill/>
          <a:ln w="9525" algn="ctr">
            <a:noFill/>
            <a:miter lim="800000"/>
            <a:headEnd/>
            <a:tailEnd/>
          </a:ln>
        </p:spPr>
      </p:pic>
      <p:pic>
        <p:nvPicPr>
          <p:cNvPr id="19482" name="Picture 70" descr="txp_fig"/>
          <p:cNvPicPr>
            <a:picLocks noChangeAspect="1" noChangeArrowheads="1"/>
          </p:cNvPicPr>
          <p:nvPr>
            <p:custDataLst>
              <p:tags r:id="rId2"/>
            </p:custDataLst>
          </p:nvPr>
        </p:nvPicPr>
        <p:blipFill>
          <a:blip r:embed="rId6"/>
          <a:srcRect/>
          <a:stretch>
            <a:fillRect/>
          </a:stretch>
        </p:blipFill>
        <p:spPr bwMode="auto">
          <a:xfrm>
            <a:off x="7061200" y="3522663"/>
            <a:ext cx="425450" cy="381000"/>
          </a:xfrm>
          <a:prstGeom prst="rect">
            <a:avLst/>
          </a:prstGeom>
          <a:noFill/>
          <a:ln w="9525" algn="ctr">
            <a:noFill/>
            <a:miter lim="800000"/>
            <a:headEnd/>
            <a:tailEnd/>
          </a:ln>
        </p:spPr>
      </p:pic>
    </p:spTree>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Line 5"/>
          <p:cNvSpPr>
            <a:spLocks noChangeShapeType="1"/>
          </p:cNvSpPr>
          <p:nvPr/>
        </p:nvSpPr>
        <p:spPr bwMode="auto">
          <a:xfrm>
            <a:off x="4176713" y="3644900"/>
            <a:ext cx="2820987" cy="0"/>
          </a:xfrm>
          <a:prstGeom prst="line">
            <a:avLst/>
          </a:prstGeom>
          <a:noFill/>
          <a:ln w="25400">
            <a:solidFill>
              <a:schemeClr val="tx1"/>
            </a:solidFill>
            <a:round/>
            <a:headEnd/>
            <a:tailEnd type="triangle" w="lg" len="med"/>
          </a:ln>
        </p:spPr>
        <p:txBody>
          <a:bodyPr/>
          <a:lstStyle/>
          <a:p>
            <a:endParaRPr lang="en-US"/>
          </a:p>
        </p:txBody>
      </p:sp>
      <p:sp>
        <p:nvSpPr>
          <p:cNvPr id="20483" name="Line 6"/>
          <p:cNvSpPr>
            <a:spLocks noChangeShapeType="1"/>
          </p:cNvSpPr>
          <p:nvPr/>
        </p:nvSpPr>
        <p:spPr bwMode="auto">
          <a:xfrm flipH="1">
            <a:off x="2644775" y="3644900"/>
            <a:ext cx="1533525" cy="777875"/>
          </a:xfrm>
          <a:prstGeom prst="line">
            <a:avLst/>
          </a:prstGeom>
          <a:noFill/>
          <a:ln w="25400">
            <a:solidFill>
              <a:schemeClr val="tx1"/>
            </a:solidFill>
            <a:round/>
            <a:headEnd/>
            <a:tailEnd type="triangle" w="lg" len="med"/>
          </a:ln>
        </p:spPr>
        <p:txBody>
          <a:bodyPr/>
          <a:lstStyle/>
          <a:p>
            <a:endParaRPr lang="en-US"/>
          </a:p>
        </p:txBody>
      </p:sp>
      <p:sp>
        <p:nvSpPr>
          <p:cNvPr id="20484" name="Oval 12"/>
          <p:cNvSpPr>
            <a:spLocks noChangeArrowheads="1"/>
          </p:cNvSpPr>
          <p:nvPr/>
        </p:nvSpPr>
        <p:spPr bwMode="auto">
          <a:xfrm>
            <a:off x="3348038" y="4581525"/>
            <a:ext cx="71437" cy="73025"/>
          </a:xfrm>
          <a:prstGeom prst="ellipse">
            <a:avLst/>
          </a:prstGeom>
          <a:solidFill>
            <a:srgbClr val="009900"/>
          </a:solidFill>
          <a:ln w="9525">
            <a:solidFill>
              <a:schemeClr val="tx1"/>
            </a:solidFill>
            <a:round/>
            <a:headEnd/>
            <a:tailEnd/>
          </a:ln>
        </p:spPr>
        <p:txBody>
          <a:bodyPr wrap="none" anchor="ctr"/>
          <a:lstStyle/>
          <a:p>
            <a:pPr algn="l"/>
            <a:endParaRPr lang="en-US" b="0">
              <a:cs typeface="Arial" pitchFamily="34" charset="0"/>
            </a:endParaRPr>
          </a:p>
        </p:txBody>
      </p:sp>
      <p:sp>
        <p:nvSpPr>
          <p:cNvPr id="20485" name="Oval 13"/>
          <p:cNvSpPr>
            <a:spLocks noChangeArrowheads="1"/>
          </p:cNvSpPr>
          <p:nvPr/>
        </p:nvSpPr>
        <p:spPr bwMode="auto">
          <a:xfrm>
            <a:off x="3779838" y="4545013"/>
            <a:ext cx="71437" cy="73025"/>
          </a:xfrm>
          <a:prstGeom prst="ellipse">
            <a:avLst/>
          </a:prstGeom>
          <a:solidFill>
            <a:srgbClr val="009900"/>
          </a:solidFill>
          <a:ln w="9525">
            <a:solidFill>
              <a:schemeClr val="tx1"/>
            </a:solidFill>
            <a:round/>
            <a:headEnd/>
            <a:tailEnd/>
          </a:ln>
        </p:spPr>
        <p:txBody>
          <a:bodyPr wrap="none" anchor="ctr"/>
          <a:lstStyle/>
          <a:p>
            <a:pPr algn="l"/>
            <a:endParaRPr lang="en-US" b="0">
              <a:cs typeface="Arial" pitchFamily="34" charset="0"/>
            </a:endParaRPr>
          </a:p>
        </p:txBody>
      </p:sp>
      <p:sp>
        <p:nvSpPr>
          <p:cNvPr id="20486" name="Oval 14"/>
          <p:cNvSpPr>
            <a:spLocks noChangeArrowheads="1"/>
          </p:cNvSpPr>
          <p:nvPr/>
        </p:nvSpPr>
        <p:spPr bwMode="auto">
          <a:xfrm>
            <a:off x="3851275" y="4184650"/>
            <a:ext cx="71438" cy="73025"/>
          </a:xfrm>
          <a:prstGeom prst="ellipse">
            <a:avLst/>
          </a:prstGeom>
          <a:solidFill>
            <a:srgbClr val="009900"/>
          </a:solidFill>
          <a:ln w="9525">
            <a:solidFill>
              <a:schemeClr val="tx1"/>
            </a:solidFill>
            <a:round/>
            <a:headEnd/>
            <a:tailEnd/>
          </a:ln>
        </p:spPr>
        <p:txBody>
          <a:bodyPr wrap="none" anchor="ctr"/>
          <a:lstStyle/>
          <a:p>
            <a:pPr algn="l"/>
            <a:endParaRPr lang="en-US" b="0">
              <a:cs typeface="Arial" pitchFamily="34" charset="0"/>
            </a:endParaRPr>
          </a:p>
        </p:txBody>
      </p:sp>
      <p:sp>
        <p:nvSpPr>
          <p:cNvPr id="20487" name="Oval 15"/>
          <p:cNvSpPr>
            <a:spLocks noChangeArrowheads="1"/>
          </p:cNvSpPr>
          <p:nvPr/>
        </p:nvSpPr>
        <p:spPr bwMode="auto">
          <a:xfrm>
            <a:off x="4140200" y="3897313"/>
            <a:ext cx="71438" cy="73025"/>
          </a:xfrm>
          <a:prstGeom prst="ellipse">
            <a:avLst/>
          </a:prstGeom>
          <a:solidFill>
            <a:srgbClr val="009900"/>
          </a:solidFill>
          <a:ln w="9525">
            <a:solidFill>
              <a:schemeClr val="tx1"/>
            </a:solidFill>
            <a:round/>
            <a:headEnd/>
            <a:tailEnd/>
          </a:ln>
        </p:spPr>
        <p:txBody>
          <a:bodyPr wrap="none" anchor="ctr"/>
          <a:lstStyle/>
          <a:p>
            <a:pPr algn="l"/>
            <a:endParaRPr lang="en-US" b="0">
              <a:cs typeface="Arial" pitchFamily="34" charset="0"/>
            </a:endParaRPr>
          </a:p>
        </p:txBody>
      </p:sp>
      <p:sp>
        <p:nvSpPr>
          <p:cNvPr id="20488" name="Oval 16"/>
          <p:cNvSpPr>
            <a:spLocks noChangeArrowheads="1"/>
          </p:cNvSpPr>
          <p:nvPr/>
        </p:nvSpPr>
        <p:spPr bwMode="auto">
          <a:xfrm>
            <a:off x="4211638" y="4149725"/>
            <a:ext cx="71437" cy="73025"/>
          </a:xfrm>
          <a:prstGeom prst="ellipse">
            <a:avLst/>
          </a:prstGeom>
          <a:solidFill>
            <a:srgbClr val="009900"/>
          </a:solidFill>
          <a:ln w="9525">
            <a:solidFill>
              <a:schemeClr val="tx1"/>
            </a:solidFill>
            <a:round/>
            <a:headEnd/>
            <a:tailEnd/>
          </a:ln>
        </p:spPr>
        <p:txBody>
          <a:bodyPr wrap="none" anchor="ctr"/>
          <a:lstStyle/>
          <a:p>
            <a:pPr algn="l"/>
            <a:endParaRPr lang="en-US" b="0">
              <a:cs typeface="Arial" pitchFamily="34" charset="0"/>
            </a:endParaRPr>
          </a:p>
        </p:txBody>
      </p:sp>
      <p:sp>
        <p:nvSpPr>
          <p:cNvPr id="20489" name="Oval 17"/>
          <p:cNvSpPr>
            <a:spLocks noChangeArrowheads="1"/>
          </p:cNvSpPr>
          <p:nvPr/>
        </p:nvSpPr>
        <p:spPr bwMode="auto">
          <a:xfrm>
            <a:off x="3527425" y="4760913"/>
            <a:ext cx="71438" cy="73025"/>
          </a:xfrm>
          <a:prstGeom prst="ellipse">
            <a:avLst/>
          </a:prstGeom>
          <a:solidFill>
            <a:srgbClr val="009900"/>
          </a:solidFill>
          <a:ln w="9525">
            <a:solidFill>
              <a:schemeClr val="tx1"/>
            </a:solidFill>
            <a:round/>
            <a:headEnd/>
            <a:tailEnd/>
          </a:ln>
        </p:spPr>
        <p:txBody>
          <a:bodyPr wrap="none" anchor="ctr"/>
          <a:lstStyle/>
          <a:p>
            <a:pPr algn="l"/>
            <a:endParaRPr lang="en-US" b="0">
              <a:cs typeface="Arial" pitchFamily="34" charset="0"/>
            </a:endParaRPr>
          </a:p>
        </p:txBody>
      </p:sp>
      <p:sp>
        <p:nvSpPr>
          <p:cNvPr id="20490" name="Oval 18"/>
          <p:cNvSpPr>
            <a:spLocks noChangeArrowheads="1"/>
          </p:cNvSpPr>
          <p:nvPr/>
        </p:nvSpPr>
        <p:spPr bwMode="auto">
          <a:xfrm>
            <a:off x="3959225" y="4581525"/>
            <a:ext cx="71438" cy="73025"/>
          </a:xfrm>
          <a:prstGeom prst="ellipse">
            <a:avLst/>
          </a:prstGeom>
          <a:solidFill>
            <a:srgbClr val="009900"/>
          </a:solidFill>
          <a:ln w="9525">
            <a:solidFill>
              <a:schemeClr val="tx1"/>
            </a:solidFill>
            <a:round/>
            <a:headEnd/>
            <a:tailEnd/>
          </a:ln>
        </p:spPr>
        <p:txBody>
          <a:bodyPr wrap="none" anchor="ctr"/>
          <a:lstStyle/>
          <a:p>
            <a:pPr algn="l"/>
            <a:endParaRPr lang="en-US" b="0">
              <a:cs typeface="Arial" pitchFamily="34" charset="0"/>
            </a:endParaRPr>
          </a:p>
        </p:txBody>
      </p:sp>
      <p:sp>
        <p:nvSpPr>
          <p:cNvPr id="20491" name="Oval 19"/>
          <p:cNvSpPr>
            <a:spLocks noChangeArrowheads="1"/>
          </p:cNvSpPr>
          <p:nvPr/>
        </p:nvSpPr>
        <p:spPr bwMode="auto">
          <a:xfrm>
            <a:off x="4248150" y="4581525"/>
            <a:ext cx="71438" cy="73025"/>
          </a:xfrm>
          <a:prstGeom prst="ellipse">
            <a:avLst/>
          </a:prstGeom>
          <a:solidFill>
            <a:srgbClr val="009900"/>
          </a:solidFill>
          <a:ln w="9525">
            <a:solidFill>
              <a:schemeClr val="tx1"/>
            </a:solidFill>
            <a:round/>
            <a:headEnd/>
            <a:tailEnd/>
          </a:ln>
        </p:spPr>
        <p:txBody>
          <a:bodyPr wrap="none" anchor="ctr"/>
          <a:lstStyle/>
          <a:p>
            <a:pPr algn="l"/>
            <a:endParaRPr lang="en-US" b="0">
              <a:cs typeface="Arial" pitchFamily="34" charset="0"/>
            </a:endParaRPr>
          </a:p>
        </p:txBody>
      </p:sp>
      <p:sp>
        <p:nvSpPr>
          <p:cNvPr id="20492" name="Oval 20"/>
          <p:cNvSpPr>
            <a:spLocks noChangeArrowheads="1"/>
          </p:cNvSpPr>
          <p:nvPr/>
        </p:nvSpPr>
        <p:spPr bwMode="auto">
          <a:xfrm>
            <a:off x="4067175" y="5049838"/>
            <a:ext cx="71438" cy="73025"/>
          </a:xfrm>
          <a:prstGeom prst="ellipse">
            <a:avLst/>
          </a:prstGeom>
          <a:solidFill>
            <a:srgbClr val="009900"/>
          </a:solidFill>
          <a:ln w="9525">
            <a:solidFill>
              <a:schemeClr val="tx1"/>
            </a:solidFill>
            <a:round/>
            <a:headEnd/>
            <a:tailEnd/>
          </a:ln>
        </p:spPr>
        <p:txBody>
          <a:bodyPr wrap="none" anchor="ctr"/>
          <a:lstStyle/>
          <a:p>
            <a:pPr algn="l"/>
            <a:endParaRPr lang="en-US" b="0">
              <a:cs typeface="Arial" pitchFamily="34" charset="0"/>
            </a:endParaRPr>
          </a:p>
        </p:txBody>
      </p:sp>
      <p:sp>
        <p:nvSpPr>
          <p:cNvPr id="20493" name="Oval 21"/>
          <p:cNvSpPr>
            <a:spLocks noChangeArrowheads="1"/>
          </p:cNvSpPr>
          <p:nvPr/>
        </p:nvSpPr>
        <p:spPr bwMode="auto">
          <a:xfrm>
            <a:off x="4535488" y="4616450"/>
            <a:ext cx="71437" cy="73025"/>
          </a:xfrm>
          <a:prstGeom prst="ellipse">
            <a:avLst/>
          </a:prstGeom>
          <a:solidFill>
            <a:srgbClr val="009900"/>
          </a:solidFill>
          <a:ln w="9525">
            <a:solidFill>
              <a:schemeClr val="tx1"/>
            </a:solidFill>
            <a:round/>
            <a:headEnd/>
            <a:tailEnd/>
          </a:ln>
        </p:spPr>
        <p:txBody>
          <a:bodyPr wrap="none" anchor="ctr"/>
          <a:lstStyle/>
          <a:p>
            <a:pPr algn="l"/>
            <a:endParaRPr lang="en-US" b="0">
              <a:cs typeface="Arial" pitchFamily="34" charset="0"/>
            </a:endParaRPr>
          </a:p>
        </p:txBody>
      </p:sp>
      <p:sp>
        <p:nvSpPr>
          <p:cNvPr id="20494" name="Oval 22"/>
          <p:cNvSpPr>
            <a:spLocks noChangeArrowheads="1"/>
          </p:cNvSpPr>
          <p:nvPr/>
        </p:nvSpPr>
        <p:spPr bwMode="auto">
          <a:xfrm>
            <a:off x="4643438" y="4113213"/>
            <a:ext cx="71437" cy="73025"/>
          </a:xfrm>
          <a:prstGeom prst="ellipse">
            <a:avLst/>
          </a:prstGeom>
          <a:solidFill>
            <a:srgbClr val="009900"/>
          </a:solidFill>
          <a:ln w="9525">
            <a:solidFill>
              <a:schemeClr val="tx1"/>
            </a:solidFill>
            <a:round/>
            <a:headEnd/>
            <a:tailEnd/>
          </a:ln>
        </p:spPr>
        <p:txBody>
          <a:bodyPr wrap="none" anchor="ctr"/>
          <a:lstStyle/>
          <a:p>
            <a:pPr algn="l"/>
            <a:endParaRPr lang="en-US" b="0">
              <a:cs typeface="Arial" pitchFamily="34" charset="0"/>
            </a:endParaRPr>
          </a:p>
        </p:txBody>
      </p:sp>
      <p:sp>
        <p:nvSpPr>
          <p:cNvPr id="20495" name="Oval 23"/>
          <p:cNvSpPr>
            <a:spLocks noChangeArrowheads="1"/>
          </p:cNvSpPr>
          <p:nvPr/>
        </p:nvSpPr>
        <p:spPr bwMode="auto">
          <a:xfrm>
            <a:off x="4751388" y="4221163"/>
            <a:ext cx="71437" cy="73025"/>
          </a:xfrm>
          <a:prstGeom prst="ellipse">
            <a:avLst/>
          </a:prstGeom>
          <a:solidFill>
            <a:srgbClr val="009900"/>
          </a:solidFill>
          <a:ln w="9525">
            <a:solidFill>
              <a:schemeClr val="tx1"/>
            </a:solidFill>
            <a:round/>
            <a:headEnd/>
            <a:tailEnd/>
          </a:ln>
        </p:spPr>
        <p:txBody>
          <a:bodyPr wrap="none" anchor="ctr"/>
          <a:lstStyle/>
          <a:p>
            <a:pPr algn="l"/>
            <a:endParaRPr lang="en-US" b="0">
              <a:cs typeface="Arial" pitchFamily="34" charset="0"/>
            </a:endParaRPr>
          </a:p>
        </p:txBody>
      </p:sp>
      <p:sp>
        <p:nvSpPr>
          <p:cNvPr id="20496" name="Oval 24"/>
          <p:cNvSpPr>
            <a:spLocks noChangeArrowheads="1"/>
          </p:cNvSpPr>
          <p:nvPr/>
        </p:nvSpPr>
        <p:spPr bwMode="auto">
          <a:xfrm>
            <a:off x="5148263" y="3860800"/>
            <a:ext cx="71437" cy="73025"/>
          </a:xfrm>
          <a:prstGeom prst="ellipse">
            <a:avLst/>
          </a:prstGeom>
          <a:solidFill>
            <a:srgbClr val="009900"/>
          </a:solidFill>
          <a:ln w="9525">
            <a:solidFill>
              <a:schemeClr val="tx1"/>
            </a:solidFill>
            <a:round/>
            <a:headEnd/>
            <a:tailEnd/>
          </a:ln>
        </p:spPr>
        <p:txBody>
          <a:bodyPr wrap="none" anchor="ctr"/>
          <a:lstStyle/>
          <a:p>
            <a:pPr algn="l"/>
            <a:endParaRPr lang="en-US" b="0">
              <a:cs typeface="Arial" pitchFamily="34" charset="0"/>
            </a:endParaRPr>
          </a:p>
        </p:txBody>
      </p:sp>
      <p:sp>
        <p:nvSpPr>
          <p:cNvPr id="20497" name="Oval 25"/>
          <p:cNvSpPr>
            <a:spLocks noChangeArrowheads="1"/>
          </p:cNvSpPr>
          <p:nvPr/>
        </p:nvSpPr>
        <p:spPr bwMode="auto">
          <a:xfrm>
            <a:off x="5472113" y="4149725"/>
            <a:ext cx="71437" cy="73025"/>
          </a:xfrm>
          <a:prstGeom prst="ellipse">
            <a:avLst/>
          </a:prstGeom>
          <a:solidFill>
            <a:srgbClr val="009900"/>
          </a:solidFill>
          <a:ln w="9525">
            <a:solidFill>
              <a:schemeClr val="tx1"/>
            </a:solidFill>
            <a:round/>
            <a:headEnd/>
            <a:tailEnd/>
          </a:ln>
        </p:spPr>
        <p:txBody>
          <a:bodyPr wrap="none" anchor="ctr"/>
          <a:lstStyle/>
          <a:p>
            <a:pPr algn="l"/>
            <a:endParaRPr lang="en-US" b="0">
              <a:cs typeface="Arial" pitchFamily="34" charset="0"/>
            </a:endParaRPr>
          </a:p>
        </p:txBody>
      </p:sp>
      <p:sp>
        <p:nvSpPr>
          <p:cNvPr id="20498" name="Oval 26"/>
          <p:cNvSpPr>
            <a:spLocks noChangeArrowheads="1"/>
          </p:cNvSpPr>
          <p:nvPr/>
        </p:nvSpPr>
        <p:spPr bwMode="auto">
          <a:xfrm>
            <a:off x="6011863" y="4329113"/>
            <a:ext cx="71437" cy="73025"/>
          </a:xfrm>
          <a:prstGeom prst="ellipse">
            <a:avLst/>
          </a:prstGeom>
          <a:solidFill>
            <a:srgbClr val="009900"/>
          </a:solidFill>
          <a:ln w="9525">
            <a:solidFill>
              <a:schemeClr val="tx1"/>
            </a:solidFill>
            <a:round/>
            <a:headEnd/>
            <a:tailEnd/>
          </a:ln>
        </p:spPr>
        <p:txBody>
          <a:bodyPr wrap="none" anchor="ctr"/>
          <a:lstStyle/>
          <a:p>
            <a:pPr algn="l"/>
            <a:endParaRPr lang="en-US" b="0">
              <a:cs typeface="Arial" pitchFamily="34" charset="0"/>
            </a:endParaRPr>
          </a:p>
        </p:txBody>
      </p:sp>
      <p:sp>
        <p:nvSpPr>
          <p:cNvPr id="20499" name="Oval 27"/>
          <p:cNvSpPr>
            <a:spLocks noChangeArrowheads="1"/>
          </p:cNvSpPr>
          <p:nvPr/>
        </p:nvSpPr>
        <p:spPr bwMode="auto">
          <a:xfrm>
            <a:off x="6659563" y="4616450"/>
            <a:ext cx="71437" cy="73025"/>
          </a:xfrm>
          <a:prstGeom prst="ellipse">
            <a:avLst/>
          </a:prstGeom>
          <a:solidFill>
            <a:srgbClr val="009900"/>
          </a:solidFill>
          <a:ln w="9525">
            <a:solidFill>
              <a:schemeClr val="tx1"/>
            </a:solidFill>
            <a:round/>
            <a:headEnd/>
            <a:tailEnd/>
          </a:ln>
        </p:spPr>
        <p:txBody>
          <a:bodyPr wrap="none" anchor="ctr"/>
          <a:lstStyle/>
          <a:p>
            <a:pPr algn="l"/>
            <a:endParaRPr lang="en-US" b="0">
              <a:cs typeface="Arial" pitchFamily="34" charset="0"/>
            </a:endParaRPr>
          </a:p>
        </p:txBody>
      </p:sp>
      <p:sp>
        <p:nvSpPr>
          <p:cNvPr id="20500" name="Oval 28"/>
          <p:cNvSpPr>
            <a:spLocks noChangeArrowheads="1"/>
          </p:cNvSpPr>
          <p:nvPr/>
        </p:nvSpPr>
        <p:spPr bwMode="auto">
          <a:xfrm>
            <a:off x="6048375" y="4868863"/>
            <a:ext cx="71438" cy="73025"/>
          </a:xfrm>
          <a:prstGeom prst="ellipse">
            <a:avLst/>
          </a:prstGeom>
          <a:solidFill>
            <a:srgbClr val="009900"/>
          </a:solidFill>
          <a:ln w="9525">
            <a:solidFill>
              <a:schemeClr val="tx1"/>
            </a:solidFill>
            <a:round/>
            <a:headEnd/>
            <a:tailEnd/>
          </a:ln>
        </p:spPr>
        <p:txBody>
          <a:bodyPr wrap="none" anchor="ctr"/>
          <a:lstStyle/>
          <a:p>
            <a:pPr algn="l"/>
            <a:endParaRPr lang="en-US" b="0">
              <a:cs typeface="Arial" pitchFamily="34" charset="0"/>
            </a:endParaRPr>
          </a:p>
        </p:txBody>
      </p:sp>
      <p:sp>
        <p:nvSpPr>
          <p:cNvPr id="20501" name="Oval 29"/>
          <p:cNvSpPr>
            <a:spLocks noChangeArrowheads="1"/>
          </p:cNvSpPr>
          <p:nvPr/>
        </p:nvSpPr>
        <p:spPr bwMode="auto">
          <a:xfrm>
            <a:off x="6264275" y="4941888"/>
            <a:ext cx="71438" cy="73025"/>
          </a:xfrm>
          <a:prstGeom prst="ellipse">
            <a:avLst/>
          </a:prstGeom>
          <a:solidFill>
            <a:srgbClr val="009900"/>
          </a:solidFill>
          <a:ln w="9525">
            <a:solidFill>
              <a:schemeClr val="tx1"/>
            </a:solidFill>
            <a:round/>
            <a:headEnd/>
            <a:tailEnd/>
          </a:ln>
        </p:spPr>
        <p:txBody>
          <a:bodyPr wrap="none" anchor="ctr"/>
          <a:lstStyle/>
          <a:p>
            <a:pPr algn="l"/>
            <a:endParaRPr lang="en-US" b="0">
              <a:cs typeface="Arial" pitchFamily="34" charset="0"/>
            </a:endParaRPr>
          </a:p>
        </p:txBody>
      </p:sp>
      <p:sp>
        <p:nvSpPr>
          <p:cNvPr id="20502" name="Line 31"/>
          <p:cNvSpPr>
            <a:spLocks noChangeShapeType="1"/>
          </p:cNvSpPr>
          <p:nvPr/>
        </p:nvSpPr>
        <p:spPr bwMode="auto">
          <a:xfrm flipV="1">
            <a:off x="4176713" y="1808163"/>
            <a:ext cx="0" cy="1836737"/>
          </a:xfrm>
          <a:prstGeom prst="line">
            <a:avLst/>
          </a:prstGeom>
          <a:noFill/>
          <a:ln w="25400">
            <a:solidFill>
              <a:schemeClr val="tx1"/>
            </a:solidFill>
            <a:round/>
            <a:headEnd/>
            <a:tailEnd type="triangle" w="lg" len="med"/>
          </a:ln>
        </p:spPr>
        <p:txBody>
          <a:bodyPr/>
          <a:lstStyle/>
          <a:p>
            <a:endParaRPr lang="en-US"/>
          </a:p>
        </p:txBody>
      </p:sp>
      <p:sp>
        <p:nvSpPr>
          <p:cNvPr id="20503" name="Oval 35"/>
          <p:cNvSpPr>
            <a:spLocks noChangeArrowheads="1"/>
          </p:cNvSpPr>
          <p:nvPr/>
        </p:nvSpPr>
        <p:spPr bwMode="auto">
          <a:xfrm>
            <a:off x="3311525" y="3465513"/>
            <a:ext cx="71438" cy="73025"/>
          </a:xfrm>
          <a:prstGeom prst="ellipse">
            <a:avLst/>
          </a:prstGeom>
          <a:solidFill>
            <a:srgbClr val="9900FF"/>
          </a:solidFill>
          <a:ln w="9525">
            <a:solidFill>
              <a:schemeClr val="tx1"/>
            </a:solidFill>
            <a:round/>
            <a:headEnd/>
            <a:tailEnd/>
          </a:ln>
        </p:spPr>
        <p:txBody>
          <a:bodyPr wrap="none" anchor="ctr"/>
          <a:lstStyle/>
          <a:p>
            <a:pPr algn="l"/>
            <a:endParaRPr lang="en-US" b="0">
              <a:cs typeface="Arial" pitchFamily="34" charset="0"/>
            </a:endParaRPr>
          </a:p>
        </p:txBody>
      </p:sp>
      <p:sp>
        <p:nvSpPr>
          <p:cNvPr id="20504" name="Oval 36"/>
          <p:cNvSpPr>
            <a:spLocks noChangeArrowheads="1"/>
          </p:cNvSpPr>
          <p:nvPr/>
        </p:nvSpPr>
        <p:spPr bwMode="auto">
          <a:xfrm>
            <a:off x="3671888" y="3536950"/>
            <a:ext cx="71437" cy="73025"/>
          </a:xfrm>
          <a:prstGeom prst="ellipse">
            <a:avLst/>
          </a:prstGeom>
          <a:solidFill>
            <a:srgbClr val="9900FF"/>
          </a:solidFill>
          <a:ln w="9525">
            <a:solidFill>
              <a:schemeClr val="tx1"/>
            </a:solidFill>
            <a:round/>
            <a:headEnd/>
            <a:tailEnd/>
          </a:ln>
        </p:spPr>
        <p:txBody>
          <a:bodyPr wrap="none" anchor="ctr"/>
          <a:lstStyle/>
          <a:p>
            <a:pPr algn="l"/>
            <a:endParaRPr lang="en-US" b="0">
              <a:cs typeface="Arial" pitchFamily="34" charset="0"/>
            </a:endParaRPr>
          </a:p>
        </p:txBody>
      </p:sp>
      <p:sp>
        <p:nvSpPr>
          <p:cNvPr id="20505" name="Oval 37"/>
          <p:cNvSpPr>
            <a:spLocks noChangeArrowheads="1"/>
          </p:cNvSpPr>
          <p:nvPr/>
        </p:nvSpPr>
        <p:spPr bwMode="auto">
          <a:xfrm>
            <a:off x="3671888" y="3176588"/>
            <a:ext cx="71437" cy="73025"/>
          </a:xfrm>
          <a:prstGeom prst="ellipse">
            <a:avLst/>
          </a:prstGeom>
          <a:solidFill>
            <a:srgbClr val="9900FF"/>
          </a:solidFill>
          <a:ln w="9525">
            <a:solidFill>
              <a:schemeClr val="tx1"/>
            </a:solidFill>
            <a:round/>
            <a:headEnd/>
            <a:tailEnd/>
          </a:ln>
        </p:spPr>
        <p:txBody>
          <a:bodyPr wrap="none" anchor="ctr"/>
          <a:lstStyle/>
          <a:p>
            <a:pPr algn="l"/>
            <a:endParaRPr lang="en-US" b="0">
              <a:cs typeface="Arial" pitchFamily="34" charset="0"/>
            </a:endParaRPr>
          </a:p>
        </p:txBody>
      </p:sp>
      <p:sp>
        <p:nvSpPr>
          <p:cNvPr id="20506" name="Oval 38"/>
          <p:cNvSpPr>
            <a:spLocks noChangeArrowheads="1"/>
          </p:cNvSpPr>
          <p:nvPr/>
        </p:nvSpPr>
        <p:spPr bwMode="auto">
          <a:xfrm>
            <a:off x="3995738" y="3141663"/>
            <a:ext cx="71437" cy="73025"/>
          </a:xfrm>
          <a:prstGeom prst="ellipse">
            <a:avLst/>
          </a:prstGeom>
          <a:solidFill>
            <a:srgbClr val="9900FF"/>
          </a:solidFill>
          <a:ln w="9525">
            <a:solidFill>
              <a:schemeClr val="tx1"/>
            </a:solidFill>
            <a:round/>
            <a:headEnd/>
            <a:tailEnd/>
          </a:ln>
        </p:spPr>
        <p:txBody>
          <a:bodyPr wrap="none" anchor="ctr"/>
          <a:lstStyle/>
          <a:p>
            <a:pPr algn="l"/>
            <a:endParaRPr lang="en-US" b="0">
              <a:cs typeface="Arial" pitchFamily="34" charset="0"/>
            </a:endParaRPr>
          </a:p>
        </p:txBody>
      </p:sp>
      <p:sp>
        <p:nvSpPr>
          <p:cNvPr id="20507" name="Oval 39"/>
          <p:cNvSpPr>
            <a:spLocks noChangeArrowheads="1"/>
          </p:cNvSpPr>
          <p:nvPr/>
        </p:nvSpPr>
        <p:spPr bwMode="auto">
          <a:xfrm>
            <a:off x="3671888" y="2673350"/>
            <a:ext cx="71437" cy="73025"/>
          </a:xfrm>
          <a:prstGeom prst="ellipse">
            <a:avLst/>
          </a:prstGeom>
          <a:solidFill>
            <a:srgbClr val="9900FF"/>
          </a:solidFill>
          <a:ln w="9525">
            <a:solidFill>
              <a:schemeClr val="tx1"/>
            </a:solidFill>
            <a:round/>
            <a:headEnd/>
            <a:tailEnd/>
          </a:ln>
        </p:spPr>
        <p:txBody>
          <a:bodyPr wrap="none" anchor="ctr"/>
          <a:lstStyle/>
          <a:p>
            <a:pPr algn="l"/>
            <a:endParaRPr lang="en-US" b="0">
              <a:cs typeface="Arial" pitchFamily="34" charset="0"/>
            </a:endParaRPr>
          </a:p>
        </p:txBody>
      </p:sp>
      <p:sp>
        <p:nvSpPr>
          <p:cNvPr id="20508" name="Oval 40"/>
          <p:cNvSpPr>
            <a:spLocks noChangeArrowheads="1"/>
          </p:cNvSpPr>
          <p:nvPr/>
        </p:nvSpPr>
        <p:spPr bwMode="auto">
          <a:xfrm>
            <a:off x="3851275" y="2205038"/>
            <a:ext cx="71438" cy="73025"/>
          </a:xfrm>
          <a:prstGeom prst="ellipse">
            <a:avLst/>
          </a:prstGeom>
          <a:solidFill>
            <a:srgbClr val="9900FF"/>
          </a:solidFill>
          <a:ln w="9525">
            <a:solidFill>
              <a:schemeClr val="tx1"/>
            </a:solidFill>
            <a:round/>
            <a:headEnd/>
            <a:tailEnd/>
          </a:ln>
        </p:spPr>
        <p:txBody>
          <a:bodyPr wrap="none" anchor="ctr"/>
          <a:lstStyle/>
          <a:p>
            <a:pPr algn="l"/>
            <a:endParaRPr lang="en-US" b="0">
              <a:cs typeface="Arial" pitchFamily="34" charset="0"/>
            </a:endParaRPr>
          </a:p>
        </p:txBody>
      </p:sp>
      <p:sp>
        <p:nvSpPr>
          <p:cNvPr id="20509" name="Oval 41"/>
          <p:cNvSpPr>
            <a:spLocks noChangeArrowheads="1"/>
          </p:cNvSpPr>
          <p:nvPr/>
        </p:nvSpPr>
        <p:spPr bwMode="auto">
          <a:xfrm>
            <a:off x="3995738" y="2457450"/>
            <a:ext cx="71437" cy="73025"/>
          </a:xfrm>
          <a:prstGeom prst="ellipse">
            <a:avLst/>
          </a:prstGeom>
          <a:solidFill>
            <a:srgbClr val="9900FF"/>
          </a:solidFill>
          <a:ln w="9525">
            <a:solidFill>
              <a:schemeClr val="tx1"/>
            </a:solidFill>
            <a:round/>
            <a:headEnd/>
            <a:tailEnd/>
          </a:ln>
        </p:spPr>
        <p:txBody>
          <a:bodyPr wrap="none" anchor="ctr"/>
          <a:lstStyle/>
          <a:p>
            <a:pPr algn="l"/>
            <a:endParaRPr lang="en-US" b="0">
              <a:cs typeface="Arial" pitchFamily="34" charset="0"/>
            </a:endParaRPr>
          </a:p>
        </p:txBody>
      </p:sp>
      <p:sp>
        <p:nvSpPr>
          <p:cNvPr id="20510" name="Oval 42"/>
          <p:cNvSpPr>
            <a:spLocks noChangeArrowheads="1"/>
          </p:cNvSpPr>
          <p:nvPr/>
        </p:nvSpPr>
        <p:spPr bwMode="auto">
          <a:xfrm>
            <a:off x="4464050" y="3429000"/>
            <a:ext cx="71438" cy="73025"/>
          </a:xfrm>
          <a:prstGeom prst="ellipse">
            <a:avLst/>
          </a:prstGeom>
          <a:solidFill>
            <a:srgbClr val="9900FF"/>
          </a:solidFill>
          <a:ln w="9525">
            <a:solidFill>
              <a:schemeClr val="tx1"/>
            </a:solidFill>
            <a:round/>
            <a:headEnd/>
            <a:tailEnd/>
          </a:ln>
        </p:spPr>
        <p:txBody>
          <a:bodyPr wrap="none" anchor="ctr"/>
          <a:lstStyle/>
          <a:p>
            <a:pPr algn="l"/>
            <a:endParaRPr lang="en-US" b="0">
              <a:cs typeface="Arial" pitchFamily="34" charset="0"/>
            </a:endParaRPr>
          </a:p>
        </p:txBody>
      </p:sp>
      <p:sp>
        <p:nvSpPr>
          <p:cNvPr id="20511" name="Oval 43"/>
          <p:cNvSpPr>
            <a:spLocks noChangeArrowheads="1"/>
          </p:cNvSpPr>
          <p:nvPr/>
        </p:nvSpPr>
        <p:spPr bwMode="auto">
          <a:xfrm>
            <a:off x="5184775" y="3176588"/>
            <a:ext cx="71438" cy="73025"/>
          </a:xfrm>
          <a:prstGeom prst="ellipse">
            <a:avLst/>
          </a:prstGeom>
          <a:solidFill>
            <a:srgbClr val="9900FF"/>
          </a:solidFill>
          <a:ln w="9525">
            <a:solidFill>
              <a:schemeClr val="tx1"/>
            </a:solidFill>
            <a:round/>
            <a:headEnd/>
            <a:tailEnd/>
          </a:ln>
        </p:spPr>
        <p:txBody>
          <a:bodyPr wrap="none" anchor="ctr"/>
          <a:lstStyle/>
          <a:p>
            <a:pPr algn="l"/>
            <a:endParaRPr lang="en-US" b="0">
              <a:cs typeface="Arial" pitchFamily="34" charset="0"/>
            </a:endParaRPr>
          </a:p>
        </p:txBody>
      </p:sp>
      <p:sp>
        <p:nvSpPr>
          <p:cNvPr id="20512" name="Oval 44"/>
          <p:cNvSpPr>
            <a:spLocks noChangeArrowheads="1"/>
          </p:cNvSpPr>
          <p:nvPr/>
        </p:nvSpPr>
        <p:spPr bwMode="auto">
          <a:xfrm>
            <a:off x="5364163" y="3536950"/>
            <a:ext cx="71437" cy="73025"/>
          </a:xfrm>
          <a:prstGeom prst="ellipse">
            <a:avLst/>
          </a:prstGeom>
          <a:solidFill>
            <a:srgbClr val="9900FF"/>
          </a:solidFill>
          <a:ln w="9525">
            <a:solidFill>
              <a:schemeClr val="tx1"/>
            </a:solidFill>
            <a:round/>
            <a:headEnd/>
            <a:tailEnd/>
          </a:ln>
        </p:spPr>
        <p:txBody>
          <a:bodyPr wrap="none" anchor="ctr"/>
          <a:lstStyle/>
          <a:p>
            <a:pPr algn="l"/>
            <a:endParaRPr lang="en-US" b="0">
              <a:cs typeface="Arial" pitchFamily="34" charset="0"/>
            </a:endParaRPr>
          </a:p>
        </p:txBody>
      </p:sp>
      <p:sp>
        <p:nvSpPr>
          <p:cNvPr id="20513" name="Oval 45"/>
          <p:cNvSpPr>
            <a:spLocks noChangeArrowheads="1"/>
          </p:cNvSpPr>
          <p:nvPr/>
        </p:nvSpPr>
        <p:spPr bwMode="auto">
          <a:xfrm>
            <a:off x="6227763" y="3357563"/>
            <a:ext cx="71437" cy="73025"/>
          </a:xfrm>
          <a:prstGeom prst="ellipse">
            <a:avLst/>
          </a:prstGeom>
          <a:solidFill>
            <a:srgbClr val="9900FF"/>
          </a:solidFill>
          <a:ln w="9525">
            <a:solidFill>
              <a:schemeClr val="tx1"/>
            </a:solidFill>
            <a:round/>
            <a:headEnd/>
            <a:tailEnd/>
          </a:ln>
        </p:spPr>
        <p:txBody>
          <a:bodyPr wrap="none" anchor="ctr"/>
          <a:lstStyle/>
          <a:p>
            <a:pPr algn="l"/>
            <a:endParaRPr lang="en-US" b="0">
              <a:cs typeface="Arial" pitchFamily="34" charset="0"/>
            </a:endParaRPr>
          </a:p>
        </p:txBody>
      </p:sp>
      <p:sp>
        <p:nvSpPr>
          <p:cNvPr id="20514" name="Oval 46"/>
          <p:cNvSpPr>
            <a:spLocks noChangeArrowheads="1"/>
          </p:cNvSpPr>
          <p:nvPr/>
        </p:nvSpPr>
        <p:spPr bwMode="auto">
          <a:xfrm>
            <a:off x="6767513" y="3716338"/>
            <a:ext cx="71437" cy="73025"/>
          </a:xfrm>
          <a:prstGeom prst="ellipse">
            <a:avLst/>
          </a:prstGeom>
          <a:solidFill>
            <a:srgbClr val="9900FF"/>
          </a:solidFill>
          <a:ln w="9525">
            <a:solidFill>
              <a:schemeClr val="tx1"/>
            </a:solidFill>
            <a:round/>
            <a:headEnd/>
            <a:tailEnd/>
          </a:ln>
        </p:spPr>
        <p:txBody>
          <a:bodyPr wrap="none" anchor="ctr"/>
          <a:lstStyle/>
          <a:p>
            <a:pPr algn="l"/>
            <a:endParaRPr lang="en-US" b="0">
              <a:cs typeface="Arial" pitchFamily="34" charset="0"/>
            </a:endParaRPr>
          </a:p>
        </p:txBody>
      </p:sp>
      <p:sp>
        <p:nvSpPr>
          <p:cNvPr id="20515" name="Oval 47"/>
          <p:cNvSpPr>
            <a:spLocks noChangeArrowheads="1"/>
          </p:cNvSpPr>
          <p:nvPr/>
        </p:nvSpPr>
        <p:spPr bwMode="auto">
          <a:xfrm>
            <a:off x="6335713" y="4113213"/>
            <a:ext cx="71437" cy="73025"/>
          </a:xfrm>
          <a:prstGeom prst="ellipse">
            <a:avLst/>
          </a:prstGeom>
          <a:solidFill>
            <a:srgbClr val="9900FF"/>
          </a:solidFill>
          <a:ln w="9525">
            <a:solidFill>
              <a:schemeClr val="tx1"/>
            </a:solidFill>
            <a:round/>
            <a:headEnd/>
            <a:tailEnd/>
          </a:ln>
        </p:spPr>
        <p:txBody>
          <a:bodyPr wrap="none" anchor="ctr"/>
          <a:lstStyle/>
          <a:p>
            <a:pPr algn="l"/>
            <a:endParaRPr lang="en-US" b="0">
              <a:cs typeface="Arial" pitchFamily="34" charset="0"/>
            </a:endParaRPr>
          </a:p>
        </p:txBody>
      </p:sp>
      <p:sp>
        <p:nvSpPr>
          <p:cNvPr id="20516" name="Oval 48"/>
          <p:cNvSpPr>
            <a:spLocks noChangeArrowheads="1"/>
          </p:cNvSpPr>
          <p:nvPr/>
        </p:nvSpPr>
        <p:spPr bwMode="auto">
          <a:xfrm>
            <a:off x="6192838" y="4149725"/>
            <a:ext cx="71437" cy="73025"/>
          </a:xfrm>
          <a:prstGeom prst="ellipse">
            <a:avLst/>
          </a:prstGeom>
          <a:solidFill>
            <a:srgbClr val="9900FF"/>
          </a:solidFill>
          <a:ln w="9525">
            <a:solidFill>
              <a:schemeClr val="tx1"/>
            </a:solidFill>
            <a:round/>
            <a:headEnd/>
            <a:tailEnd/>
          </a:ln>
        </p:spPr>
        <p:txBody>
          <a:bodyPr wrap="none" anchor="ctr"/>
          <a:lstStyle/>
          <a:p>
            <a:pPr algn="l"/>
            <a:endParaRPr lang="en-US" b="0">
              <a:cs typeface="Arial" pitchFamily="34" charset="0"/>
            </a:endParaRPr>
          </a:p>
        </p:txBody>
      </p:sp>
      <p:sp>
        <p:nvSpPr>
          <p:cNvPr id="20517" name="Oval 49"/>
          <p:cNvSpPr>
            <a:spLocks noChangeArrowheads="1"/>
          </p:cNvSpPr>
          <p:nvPr/>
        </p:nvSpPr>
        <p:spPr bwMode="auto">
          <a:xfrm>
            <a:off x="4643438" y="2241550"/>
            <a:ext cx="71437" cy="73025"/>
          </a:xfrm>
          <a:prstGeom prst="ellipse">
            <a:avLst/>
          </a:prstGeom>
          <a:solidFill>
            <a:srgbClr val="9900FF"/>
          </a:solidFill>
          <a:ln w="9525">
            <a:solidFill>
              <a:schemeClr val="tx1"/>
            </a:solidFill>
            <a:round/>
            <a:headEnd/>
            <a:tailEnd/>
          </a:ln>
        </p:spPr>
        <p:txBody>
          <a:bodyPr wrap="none" anchor="ctr"/>
          <a:lstStyle/>
          <a:p>
            <a:pPr algn="l"/>
            <a:endParaRPr lang="en-US" b="0">
              <a:cs typeface="Arial" pitchFamily="34" charset="0"/>
            </a:endParaRPr>
          </a:p>
        </p:txBody>
      </p:sp>
      <p:sp>
        <p:nvSpPr>
          <p:cNvPr id="20518" name="Oval 50"/>
          <p:cNvSpPr>
            <a:spLocks noChangeArrowheads="1"/>
          </p:cNvSpPr>
          <p:nvPr/>
        </p:nvSpPr>
        <p:spPr bwMode="auto">
          <a:xfrm>
            <a:off x="4895850" y="2816225"/>
            <a:ext cx="71438" cy="73025"/>
          </a:xfrm>
          <a:prstGeom prst="ellipse">
            <a:avLst/>
          </a:prstGeom>
          <a:solidFill>
            <a:srgbClr val="9900FF"/>
          </a:solidFill>
          <a:ln w="9525">
            <a:solidFill>
              <a:schemeClr val="tx1"/>
            </a:solidFill>
            <a:round/>
            <a:headEnd/>
            <a:tailEnd/>
          </a:ln>
        </p:spPr>
        <p:txBody>
          <a:bodyPr wrap="none" anchor="ctr"/>
          <a:lstStyle/>
          <a:p>
            <a:pPr algn="l"/>
            <a:endParaRPr lang="en-US" b="0">
              <a:cs typeface="Arial" pitchFamily="34" charset="0"/>
            </a:endParaRPr>
          </a:p>
        </p:txBody>
      </p:sp>
      <p:sp>
        <p:nvSpPr>
          <p:cNvPr id="20519" name="Oval 51"/>
          <p:cNvSpPr>
            <a:spLocks noChangeArrowheads="1"/>
          </p:cNvSpPr>
          <p:nvPr/>
        </p:nvSpPr>
        <p:spPr bwMode="auto">
          <a:xfrm>
            <a:off x="4464050" y="2781300"/>
            <a:ext cx="71438" cy="73025"/>
          </a:xfrm>
          <a:prstGeom prst="ellipse">
            <a:avLst/>
          </a:prstGeom>
          <a:solidFill>
            <a:srgbClr val="9900FF"/>
          </a:solidFill>
          <a:ln w="9525">
            <a:solidFill>
              <a:schemeClr val="tx1"/>
            </a:solidFill>
            <a:round/>
            <a:headEnd/>
            <a:tailEnd/>
          </a:ln>
        </p:spPr>
        <p:txBody>
          <a:bodyPr wrap="none" anchor="ctr"/>
          <a:lstStyle/>
          <a:p>
            <a:pPr algn="l"/>
            <a:endParaRPr lang="en-US" b="0">
              <a:cs typeface="Arial" pitchFamily="34" charset="0"/>
            </a:endParaRPr>
          </a:p>
        </p:txBody>
      </p:sp>
      <p:sp>
        <p:nvSpPr>
          <p:cNvPr id="20520" name="Rectangle 45"/>
          <p:cNvSpPr>
            <a:spLocks noChangeArrowheads="1"/>
          </p:cNvSpPr>
          <p:nvPr/>
        </p:nvSpPr>
        <p:spPr bwMode="auto">
          <a:xfrm>
            <a:off x="685800" y="457200"/>
            <a:ext cx="7772400" cy="533400"/>
          </a:xfrm>
          <a:prstGeom prst="rect">
            <a:avLst/>
          </a:prstGeom>
          <a:noFill/>
          <a:ln w="9525">
            <a:noFill/>
            <a:miter lim="800000"/>
            <a:headEnd/>
            <a:tailEnd/>
          </a:ln>
        </p:spPr>
        <p:txBody>
          <a:bodyPr anchor="ctr"/>
          <a:lstStyle/>
          <a:p>
            <a:r>
              <a:rPr lang="en-US" sz="3200" b="0">
                <a:solidFill>
                  <a:srgbClr val="333399"/>
                </a:solidFill>
              </a:rPr>
              <a:t>Online System Identification</a:t>
            </a:r>
          </a:p>
        </p:txBody>
      </p:sp>
      <p:pic>
        <p:nvPicPr>
          <p:cNvPr id="20521" name="Picture 48" descr="txp_fig"/>
          <p:cNvPicPr>
            <a:picLocks noChangeAspect="1" noChangeArrowheads="1"/>
          </p:cNvPicPr>
          <p:nvPr>
            <p:custDataLst>
              <p:tags r:id="rId1"/>
            </p:custDataLst>
          </p:nvPr>
        </p:nvPicPr>
        <p:blipFill>
          <a:blip r:embed="rId6"/>
          <a:srcRect/>
          <a:stretch>
            <a:fillRect/>
          </a:stretch>
        </p:blipFill>
        <p:spPr bwMode="auto">
          <a:xfrm>
            <a:off x="2155825" y="4300538"/>
            <a:ext cx="381000" cy="312737"/>
          </a:xfrm>
          <a:prstGeom prst="rect">
            <a:avLst/>
          </a:prstGeom>
          <a:noFill/>
          <a:ln w="9525" algn="ctr">
            <a:noFill/>
            <a:miter lim="800000"/>
            <a:headEnd/>
            <a:tailEnd/>
          </a:ln>
        </p:spPr>
      </p:pic>
      <p:pic>
        <p:nvPicPr>
          <p:cNvPr id="20522" name="Picture 49" descr="txp_fig"/>
          <p:cNvPicPr>
            <a:picLocks noChangeAspect="1" noChangeArrowheads="1"/>
          </p:cNvPicPr>
          <p:nvPr>
            <p:custDataLst>
              <p:tags r:id="rId2"/>
            </p:custDataLst>
          </p:nvPr>
        </p:nvPicPr>
        <p:blipFill>
          <a:blip r:embed="rId7"/>
          <a:srcRect/>
          <a:stretch>
            <a:fillRect/>
          </a:stretch>
        </p:blipFill>
        <p:spPr bwMode="auto">
          <a:xfrm>
            <a:off x="7061200" y="3522663"/>
            <a:ext cx="425450" cy="381000"/>
          </a:xfrm>
          <a:prstGeom prst="rect">
            <a:avLst/>
          </a:prstGeom>
          <a:noFill/>
          <a:ln w="9525" algn="ctr">
            <a:noFill/>
            <a:miter lim="800000"/>
            <a:headEnd/>
            <a:tailEnd/>
          </a:ln>
        </p:spPr>
      </p:pic>
      <p:pic>
        <p:nvPicPr>
          <p:cNvPr id="20523" name="Picture 57" descr="txp_fig"/>
          <p:cNvPicPr>
            <a:picLocks noChangeAspect="1" noChangeArrowheads="1"/>
          </p:cNvPicPr>
          <p:nvPr>
            <p:custDataLst>
              <p:tags r:id="rId3"/>
            </p:custDataLst>
          </p:nvPr>
        </p:nvPicPr>
        <p:blipFill>
          <a:blip r:embed="rId8"/>
          <a:srcRect/>
          <a:stretch>
            <a:fillRect/>
          </a:stretch>
        </p:blipFill>
        <p:spPr bwMode="auto">
          <a:xfrm>
            <a:off x="4343400" y="1447800"/>
            <a:ext cx="425450" cy="492125"/>
          </a:xfrm>
          <a:prstGeom prst="rect">
            <a:avLst/>
          </a:prstGeom>
          <a:noFill/>
          <a:ln w="9525" algn="ctr">
            <a:noFill/>
            <a:miter lim="800000"/>
            <a:headEnd/>
            <a:tailEnd/>
          </a:ln>
        </p:spPr>
      </p:pic>
      <p:sp>
        <p:nvSpPr>
          <p:cNvPr id="20524" name="TextBox 5"/>
          <p:cNvSpPr txBox="1">
            <a:spLocks noChangeArrowheads="1"/>
          </p:cNvSpPr>
          <p:nvPr/>
        </p:nvSpPr>
        <p:spPr bwMode="auto">
          <a:xfrm>
            <a:off x="0" y="6400800"/>
            <a:ext cx="8115300" cy="338138"/>
          </a:xfrm>
          <a:prstGeom prst="rect">
            <a:avLst/>
          </a:prstGeom>
          <a:noFill/>
          <a:ln w="9525">
            <a:noFill/>
            <a:miter lim="800000"/>
            <a:headEnd/>
            <a:tailEnd/>
          </a:ln>
        </p:spPr>
        <p:txBody>
          <a:bodyPr wrap="none">
            <a:spAutoFit/>
          </a:bodyPr>
          <a:lstStyle/>
          <a:p>
            <a:pPr algn="l"/>
            <a:r>
              <a:rPr lang="da-DK" sz="1600" b="0">
                <a:latin typeface="Arial Unicode MS" pitchFamily="34" charset="-128"/>
                <a:cs typeface="Arial" pitchFamily="34" charset="0"/>
              </a:rPr>
              <a:t>[Kloetzer and Belta; Ma, Vidal, and Sastry; Soatto; Vijayakumar; Atkeson; Ting;</a:t>
            </a:r>
            <a:r>
              <a:rPr lang="en-US" sz="1600" b="0">
                <a:latin typeface="Arial Unicode MS" pitchFamily="34" charset="-128"/>
                <a:cs typeface="Arial" pitchFamily="34" charset="0"/>
              </a:rPr>
              <a:t> Hunt…]</a:t>
            </a:r>
            <a:endParaRPr lang="da-DK" sz="1600" b="0">
              <a:latin typeface="Arial Unicode MS" pitchFamily="34" charset="-128"/>
              <a:cs typeface="Arial" pitchFamily="34" charset="0"/>
            </a:endParaRPr>
          </a:p>
        </p:txBody>
      </p:sp>
    </p:spTree>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Line 5"/>
          <p:cNvSpPr>
            <a:spLocks noChangeShapeType="1"/>
          </p:cNvSpPr>
          <p:nvPr/>
        </p:nvSpPr>
        <p:spPr bwMode="auto">
          <a:xfrm>
            <a:off x="4176713" y="3644900"/>
            <a:ext cx="2820987" cy="0"/>
          </a:xfrm>
          <a:prstGeom prst="line">
            <a:avLst/>
          </a:prstGeom>
          <a:noFill/>
          <a:ln w="25400">
            <a:solidFill>
              <a:schemeClr val="tx1"/>
            </a:solidFill>
            <a:round/>
            <a:headEnd/>
            <a:tailEnd type="triangle" w="lg" len="med"/>
          </a:ln>
        </p:spPr>
        <p:txBody>
          <a:bodyPr/>
          <a:lstStyle/>
          <a:p>
            <a:endParaRPr lang="en-US"/>
          </a:p>
        </p:txBody>
      </p:sp>
      <p:sp>
        <p:nvSpPr>
          <p:cNvPr id="21507" name="Line 6"/>
          <p:cNvSpPr>
            <a:spLocks noChangeShapeType="1"/>
          </p:cNvSpPr>
          <p:nvPr/>
        </p:nvSpPr>
        <p:spPr bwMode="auto">
          <a:xfrm flipH="1">
            <a:off x="2644775" y="3644900"/>
            <a:ext cx="1533525" cy="777875"/>
          </a:xfrm>
          <a:prstGeom prst="line">
            <a:avLst/>
          </a:prstGeom>
          <a:noFill/>
          <a:ln w="25400">
            <a:solidFill>
              <a:schemeClr val="tx1"/>
            </a:solidFill>
            <a:round/>
            <a:headEnd/>
            <a:tailEnd type="triangle" w="lg" len="med"/>
          </a:ln>
        </p:spPr>
        <p:txBody>
          <a:bodyPr/>
          <a:lstStyle/>
          <a:p>
            <a:endParaRPr lang="en-US"/>
          </a:p>
        </p:txBody>
      </p:sp>
      <p:sp>
        <p:nvSpPr>
          <p:cNvPr id="21508" name="Oval 12"/>
          <p:cNvSpPr>
            <a:spLocks noChangeArrowheads="1"/>
          </p:cNvSpPr>
          <p:nvPr/>
        </p:nvSpPr>
        <p:spPr bwMode="auto">
          <a:xfrm>
            <a:off x="3348038" y="4581525"/>
            <a:ext cx="71437" cy="73025"/>
          </a:xfrm>
          <a:prstGeom prst="ellipse">
            <a:avLst/>
          </a:prstGeom>
          <a:solidFill>
            <a:srgbClr val="009900"/>
          </a:solidFill>
          <a:ln w="9525">
            <a:solidFill>
              <a:schemeClr val="tx1"/>
            </a:solidFill>
            <a:round/>
            <a:headEnd/>
            <a:tailEnd/>
          </a:ln>
        </p:spPr>
        <p:txBody>
          <a:bodyPr wrap="none" anchor="ctr"/>
          <a:lstStyle/>
          <a:p>
            <a:pPr algn="l"/>
            <a:endParaRPr lang="en-US" b="0">
              <a:cs typeface="Arial" pitchFamily="34" charset="0"/>
            </a:endParaRPr>
          </a:p>
        </p:txBody>
      </p:sp>
      <p:sp>
        <p:nvSpPr>
          <p:cNvPr id="21509" name="Oval 13"/>
          <p:cNvSpPr>
            <a:spLocks noChangeArrowheads="1"/>
          </p:cNvSpPr>
          <p:nvPr/>
        </p:nvSpPr>
        <p:spPr bwMode="auto">
          <a:xfrm>
            <a:off x="3779838" y="4545013"/>
            <a:ext cx="71437" cy="73025"/>
          </a:xfrm>
          <a:prstGeom prst="ellipse">
            <a:avLst/>
          </a:prstGeom>
          <a:solidFill>
            <a:srgbClr val="009900"/>
          </a:solidFill>
          <a:ln w="9525">
            <a:solidFill>
              <a:schemeClr val="tx1"/>
            </a:solidFill>
            <a:round/>
            <a:headEnd/>
            <a:tailEnd/>
          </a:ln>
        </p:spPr>
        <p:txBody>
          <a:bodyPr wrap="none" anchor="ctr"/>
          <a:lstStyle/>
          <a:p>
            <a:pPr algn="l"/>
            <a:endParaRPr lang="en-US" b="0">
              <a:cs typeface="Arial" pitchFamily="34" charset="0"/>
            </a:endParaRPr>
          </a:p>
        </p:txBody>
      </p:sp>
      <p:sp>
        <p:nvSpPr>
          <p:cNvPr id="21510" name="Oval 14"/>
          <p:cNvSpPr>
            <a:spLocks noChangeArrowheads="1"/>
          </p:cNvSpPr>
          <p:nvPr/>
        </p:nvSpPr>
        <p:spPr bwMode="auto">
          <a:xfrm>
            <a:off x="3851275" y="4184650"/>
            <a:ext cx="71438" cy="73025"/>
          </a:xfrm>
          <a:prstGeom prst="ellipse">
            <a:avLst/>
          </a:prstGeom>
          <a:solidFill>
            <a:srgbClr val="009900"/>
          </a:solidFill>
          <a:ln w="9525">
            <a:solidFill>
              <a:schemeClr val="tx1"/>
            </a:solidFill>
            <a:round/>
            <a:headEnd/>
            <a:tailEnd/>
          </a:ln>
        </p:spPr>
        <p:txBody>
          <a:bodyPr wrap="none" anchor="ctr"/>
          <a:lstStyle/>
          <a:p>
            <a:pPr algn="l"/>
            <a:endParaRPr lang="en-US" b="0">
              <a:cs typeface="Arial" pitchFamily="34" charset="0"/>
            </a:endParaRPr>
          </a:p>
        </p:txBody>
      </p:sp>
      <p:sp>
        <p:nvSpPr>
          <p:cNvPr id="21511" name="Oval 15"/>
          <p:cNvSpPr>
            <a:spLocks noChangeArrowheads="1"/>
          </p:cNvSpPr>
          <p:nvPr/>
        </p:nvSpPr>
        <p:spPr bwMode="auto">
          <a:xfrm>
            <a:off x="4140200" y="3897313"/>
            <a:ext cx="71438" cy="73025"/>
          </a:xfrm>
          <a:prstGeom prst="ellipse">
            <a:avLst/>
          </a:prstGeom>
          <a:solidFill>
            <a:srgbClr val="009900"/>
          </a:solidFill>
          <a:ln w="9525">
            <a:solidFill>
              <a:schemeClr val="tx1"/>
            </a:solidFill>
            <a:round/>
            <a:headEnd/>
            <a:tailEnd/>
          </a:ln>
        </p:spPr>
        <p:txBody>
          <a:bodyPr wrap="none" anchor="ctr"/>
          <a:lstStyle/>
          <a:p>
            <a:pPr algn="l"/>
            <a:endParaRPr lang="en-US" b="0">
              <a:cs typeface="Arial" pitchFamily="34" charset="0"/>
            </a:endParaRPr>
          </a:p>
        </p:txBody>
      </p:sp>
      <p:sp>
        <p:nvSpPr>
          <p:cNvPr id="21512" name="Oval 16"/>
          <p:cNvSpPr>
            <a:spLocks noChangeArrowheads="1"/>
          </p:cNvSpPr>
          <p:nvPr/>
        </p:nvSpPr>
        <p:spPr bwMode="auto">
          <a:xfrm>
            <a:off x="4211638" y="4149725"/>
            <a:ext cx="71437" cy="73025"/>
          </a:xfrm>
          <a:prstGeom prst="ellipse">
            <a:avLst/>
          </a:prstGeom>
          <a:solidFill>
            <a:srgbClr val="009900"/>
          </a:solidFill>
          <a:ln w="9525">
            <a:solidFill>
              <a:schemeClr val="tx1"/>
            </a:solidFill>
            <a:round/>
            <a:headEnd/>
            <a:tailEnd/>
          </a:ln>
        </p:spPr>
        <p:txBody>
          <a:bodyPr wrap="none" anchor="ctr"/>
          <a:lstStyle/>
          <a:p>
            <a:pPr algn="l"/>
            <a:endParaRPr lang="en-US" b="0">
              <a:cs typeface="Arial" pitchFamily="34" charset="0"/>
            </a:endParaRPr>
          </a:p>
        </p:txBody>
      </p:sp>
      <p:sp>
        <p:nvSpPr>
          <p:cNvPr id="21513" name="Oval 17"/>
          <p:cNvSpPr>
            <a:spLocks noChangeArrowheads="1"/>
          </p:cNvSpPr>
          <p:nvPr/>
        </p:nvSpPr>
        <p:spPr bwMode="auto">
          <a:xfrm>
            <a:off x="3527425" y="4760913"/>
            <a:ext cx="71438" cy="73025"/>
          </a:xfrm>
          <a:prstGeom prst="ellipse">
            <a:avLst/>
          </a:prstGeom>
          <a:solidFill>
            <a:srgbClr val="009900"/>
          </a:solidFill>
          <a:ln w="9525">
            <a:solidFill>
              <a:schemeClr val="tx1"/>
            </a:solidFill>
            <a:round/>
            <a:headEnd/>
            <a:tailEnd/>
          </a:ln>
        </p:spPr>
        <p:txBody>
          <a:bodyPr wrap="none" anchor="ctr"/>
          <a:lstStyle/>
          <a:p>
            <a:pPr algn="l"/>
            <a:endParaRPr lang="en-US" b="0">
              <a:cs typeface="Arial" pitchFamily="34" charset="0"/>
            </a:endParaRPr>
          </a:p>
        </p:txBody>
      </p:sp>
      <p:sp>
        <p:nvSpPr>
          <p:cNvPr id="21514" name="Oval 18"/>
          <p:cNvSpPr>
            <a:spLocks noChangeArrowheads="1"/>
          </p:cNvSpPr>
          <p:nvPr/>
        </p:nvSpPr>
        <p:spPr bwMode="auto">
          <a:xfrm>
            <a:off x="3959225" y="4581525"/>
            <a:ext cx="71438" cy="73025"/>
          </a:xfrm>
          <a:prstGeom prst="ellipse">
            <a:avLst/>
          </a:prstGeom>
          <a:solidFill>
            <a:srgbClr val="009900"/>
          </a:solidFill>
          <a:ln w="9525">
            <a:solidFill>
              <a:schemeClr val="tx1"/>
            </a:solidFill>
            <a:round/>
            <a:headEnd/>
            <a:tailEnd/>
          </a:ln>
        </p:spPr>
        <p:txBody>
          <a:bodyPr wrap="none" anchor="ctr"/>
          <a:lstStyle/>
          <a:p>
            <a:pPr algn="l"/>
            <a:endParaRPr lang="en-US" b="0">
              <a:cs typeface="Arial" pitchFamily="34" charset="0"/>
            </a:endParaRPr>
          </a:p>
        </p:txBody>
      </p:sp>
      <p:sp>
        <p:nvSpPr>
          <p:cNvPr id="21515" name="Oval 19"/>
          <p:cNvSpPr>
            <a:spLocks noChangeArrowheads="1"/>
          </p:cNvSpPr>
          <p:nvPr/>
        </p:nvSpPr>
        <p:spPr bwMode="auto">
          <a:xfrm>
            <a:off x="4248150" y="4581525"/>
            <a:ext cx="71438" cy="73025"/>
          </a:xfrm>
          <a:prstGeom prst="ellipse">
            <a:avLst/>
          </a:prstGeom>
          <a:solidFill>
            <a:srgbClr val="009900"/>
          </a:solidFill>
          <a:ln w="9525">
            <a:solidFill>
              <a:schemeClr val="tx1"/>
            </a:solidFill>
            <a:round/>
            <a:headEnd/>
            <a:tailEnd/>
          </a:ln>
        </p:spPr>
        <p:txBody>
          <a:bodyPr wrap="none" anchor="ctr"/>
          <a:lstStyle/>
          <a:p>
            <a:pPr algn="l"/>
            <a:endParaRPr lang="en-US" b="0">
              <a:cs typeface="Arial" pitchFamily="34" charset="0"/>
            </a:endParaRPr>
          </a:p>
        </p:txBody>
      </p:sp>
      <p:sp>
        <p:nvSpPr>
          <p:cNvPr id="21516" name="Oval 20"/>
          <p:cNvSpPr>
            <a:spLocks noChangeArrowheads="1"/>
          </p:cNvSpPr>
          <p:nvPr/>
        </p:nvSpPr>
        <p:spPr bwMode="auto">
          <a:xfrm>
            <a:off x="4067175" y="5049838"/>
            <a:ext cx="71438" cy="73025"/>
          </a:xfrm>
          <a:prstGeom prst="ellipse">
            <a:avLst/>
          </a:prstGeom>
          <a:solidFill>
            <a:srgbClr val="009900"/>
          </a:solidFill>
          <a:ln w="9525">
            <a:solidFill>
              <a:schemeClr val="tx1"/>
            </a:solidFill>
            <a:round/>
            <a:headEnd/>
            <a:tailEnd/>
          </a:ln>
        </p:spPr>
        <p:txBody>
          <a:bodyPr wrap="none" anchor="ctr"/>
          <a:lstStyle/>
          <a:p>
            <a:pPr algn="l"/>
            <a:endParaRPr lang="en-US" b="0">
              <a:cs typeface="Arial" pitchFamily="34" charset="0"/>
            </a:endParaRPr>
          </a:p>
        </p:txBody>
      </p:sp>
      <p:sp>
        <p:nvSpPr>
          <p:cNvPr id="21517" name="Oval 21"/>
          <p:cNvSpPr>
            <a:spLocks noChangeArrowheads="1"/>
          </p:cNvSpPr>
          <p:nvPr/>
        </p:nvSpPr>
        <p:spPr bwMode="auto">
          <a:xfrm>
            <a:off x="4535488" y="4616450"/>
            <a:ext cx="71437" cy="73025"/>
          </a:xfrm>
          <a:prstGeom prst="ellipse">
            <a:avLst/>
          </a:prstGeom>
          <a:solidFill>
            <a:srgbClr val="009900"/>
          </a:solidFill>
          <a:ln w="9525">
            <a:solidFill>
              <a:schemeClr val="tx1"/>
            </a:solidFill>
            <a:round/>
            <a:headEnd/>
            <a:tailEnd/>
          </a:ln>
        </p:spPr>
        <p:txBody>
          <a:bodyPr wrap="none" anchor="ctr"/>
          <a:lstStyle/>
          <a:p>
            <a:pPr algn="l"/>
            <a:endParaRPr lang="en-US" b="0">
              <a:cs typeface="Arial" pitchFamily="34" charset="0"/>
            </a:endParaRPr>
          </a:p>
        </p:txBody>
      </p:sp>
      <p:sp>
        <p:nvSpPr>
          <p:cNvPr id="21518" name="Oval 22"/>
          <p:cNvSpPr>
            <a:spLocks noChangeArrowheads="1"/>
          </p:cNvSpPr>
          <p:nvPr/>
        </p:nvSpPr>
        <p:spPr bwMode="auto">
          <a:xfrm>
            <a:off x="4643438" y="4113213"/>
            <a:ext cx="71437" cy="73025"/>
          </a:xfrm>
          <a:prstGeom prst="ellipse">
            <a:avLst/>
          </a:prstGeom>
          <a:solidFill>
            <a:srgbClr val="009900"/>
          </a:solidFill>
          <a:ln w="9525">
            <a:solidFill>
              <a:schemeClr val="tx1"/>
            </a:solidFill>
            <a:round/>
            <a:headEnd/>
            <a:tailEnd/>
          </a:ln>
        </p:spPr>
        <p:txBody>
          <a:bodyPr wrap="none" anchor="ctr"/>
          <a:lstStyle/>
          <a:p>
            <a:pPr algn="l"/>
            <a:endParaRPr lang="en-US" b="0">
              <a:cs typeface="Arial" pitchFamily="34" charset="0"/>
            </a:endParaRPr>
          </a:p>
        </p:txBody>
      </p:sp>
      <p:sp>
        <p:nvSpPr>
          <p:cNvPr id="21519" name="Oval 23"/>
          <p:cNvSpPr>
            <a:spLocks noChangeArrowheads="1"/>
          </p:cNvSpPr>
          <p:nvPr/>
        </p:nvSpPr>
        <p:spPr bwMode="auto">
          <a:xfrm>
            <a:off x="4751388" y="4221163"/>
            <a:ext cx="71437" cy="73025"/>
          </a:xfrm>
          <a:prstGeom prst="ellipse">
            <a:avLst/>
          </a:prstGeom>
          <a:solidFill>
            <a:srgbClr val="009900"/>
          </a:solidFill>
          <a:ln w="9525">
            <a:solidFill>
              <a:schemeClr val="tx1"/>
            </a:solidFill>
            <a:round/>
            <a:headEnd/>
            <a:tailEnd/>
          </a:ln>
        </p:spPr>
        <p:txBody>
          <a:bodyPr wrap="none" anchor="ctr"/>
          <a:lstStyle/>
          <a:p>
            <a:pPr algn="l"/>
            <a:endParaRPr lang="en-US" b="0">
              <a:cs typeface="Arial" pitchFamily="34" charset="0"/>
            </a:endParaRPr>
          </a:p>
        </p:txBody>
      </p:sp>
      <p:sp>
        <p:nvSpPr>
          <p:cNvPr id="21520" name="Oval 24"/>
          <p:cNvSpPr>
            <a:spLocks noChangeArrowheads="1"/>
          </p:cNvSpPr>
          <p:nvPr/>
        </p:nvSpPr>
        <p:spPr bwMode="auto">
          <a:xfrm>
            <a:off x="5148263" y="3860800"/>
            <a:ext cx="71437" cy="73025"/>
          </a:xfrm>
          <a:prstGeom prst="ellipse">
            <a:avLst/>
          </a:prstGeom>
          <a:solidFill>
            <a:srgbClr val="009900"/>
          </a:solidFill>
          <a:ln w="9525">
            <a:solidFill>
              <a:schemeClr val="tx1"/>
            </a:solidFill>
            <a:round/>
            <a:headEnd/>
            <a:tailEnd/>
          </a:ln>
        </p:spPr>
        <p:txBody>
          <a:bodyPr wrap="none" anchor="ctr"/>
          <a:lstStyle/>
          <a:p>
            <a:pPr algn="l"/>
            <a:endParaRPr lang="en-US" b="0">
              <a:cs typeface="Arial" pitchFamily="34" charset="0"/>
            </a:endParaRPr>
          </a:p>
        </p:txBody>
      </p:sp>
      <p:sp>
        <p:nvSpPr>
          <p:cNvPr id="21521" name="Oval 25"/>
          <p:cNvSpPr>
            <a:spLocks noChangeArrowheads="1"/>
          </p:cNvSpPr>
          <p:nvPr/>
        </p:nvSpPr>
        <p:spPr bwMode="auto">
          <a:xfrm>
            <a:off x="5472113" y="4149725"/>
            <a:ext cx="71437" cy="73025"/>
          </a:xfrm>
          <a:prstGeom prst="ellipse">
            <a:avLst/>
          </a:prstGeom>
          <a:solidFill>
            <a:srgbClr val="009900"/>
          </a:solidFill>
          <a:ln w="9525">
            <a:solidFill>
              <a:schemeClr val="tx1"/>
            </a:solidFill>
            <a:round/>
            <a:headEnd/>
            <a:tailEnd/>
          </a:ln>
        </p:spPr>
        <p:txBody>
          <a:bodyPr wrap="none" anchor="ctr"/>
          <a:lstStyle/>
          <a:p>
            <a:pPr algn="l"/>
            <a:endParaRPr lang="en-US" b="0">
              <a:cs typeface="Arial" pitchFamily="34" charset="0"/>
            </a:endParaRPr>
          </a:p>
        </p:txBody>
      </p:sp>
      <p:sp>
        <p:nvSpPr>
          <p:cNvPr id="21522" name="Oval 26"/>
          <p:cNvSpPr>
            <a:spLocks noChangeArrowheads="1"/>
          </p:cNvSpPr>
          <p:nvPr/>
        </p:nvSpPr>
        <p:spPr bwMode="auto">
          <a:xfrm>
            <a:off x="6011863" y="4329113"/>
            <a:ext cx="71437" cy="73025"/>
          </a:xfrm>
          <a:prstGeom prst="ellipse">
            <a:avLst/>
          </a:prstGeom>
          <a:solidFill>
            <a:srgbClr val="009900"/>
          </a:solidFill>
          <a:ln w="9525">
            <a:solidFill>
              <a:schemeClr val="tx1"/>
            </a:solidFill>
            <a:round/>
            <a:headEnd/>
            <a:tailEnd/>
          </a:ln>
        </p:spPr>
        <p:txBody>
          <a:bodyPr wrap="none" anchor="ctr"/>
          <a:lstStyle/>
          <a:p>
            <a:pPr algn="l"/>
            <a:endParaRPr lang="en-US" b="0">
              <a:cs typeface="Arial" pitchFamily="34" charset="0"/>
            </a:endParaRPr>
          </a:p>
        </p:txBody>
      </p:sp>
      <p:sp>
        <p:nvSpPr>
          <p:cNvPr id="21523" name="Oval 27"/>
          <p:cNvSpPr>
            <a:spLocks noChangeArrowheads="1"/>
          </p:cNvSpPr>
          <p:nvPr/>
        </p:nvSpPr>
        <p:spPr bwMode="auto">
          <a:xfrm>
            <a:off x="6659563" y="4616450"/>
            <a:ext cx="71437" cy="73025"/>
          </a:xfrm>
          <a:prstGeom prst="ellipse">
            <a:avLst/>
          </a:prstGeom>
          <a:solidFill>
            <a:srgbClr val="009900"/>
          </a:solidFill>
          <a:ln w="9525">
            <a:solidFill>
              <a:schemeClr val="tx1"/>
            </a:solidFill>
            <a:round/>
            <a:headEnd/>
            <a:tailEnd/>
          </a:ln>
        </p:spPr>
        <p:txBody>
          <a:bodyPr wrap="none" anchor="ctr"/>
          <a:lstStyle/>
          <a:p>
            <a:pPr algn="l"/>
            <a:endParaRPr lang="en-US" b="0">
              <a:cs typeface="Arial" pitchFamily="34" charset="0"/>
            </a:endParaRPr>
          </a:p>
        </p:txBody>
      </p:sp>
      <p:sp>
        <p:nvSpPr>
          <p:cNvPr id="21524" name="Oval 28"/>
          <p:cNvSpPr>
            <a:spLocks noChangeArrowheads="1"/>
          </p:cNvSpPr>
          <p:nvPr/>
        </p:nvSpPr>
        <p:spPr bwMode="auto">
          <a:xfrm>
            <a:off x="6048375" y="4868863"/>
            <a:ext cx="71438" cy="73025"/>
          </a:xfrm>
          <a:prstGeom prst="ellipse">
            <a:avLst/>
          </a:prstGeom>
          <a:solidFill>
            <a:srgbClr val="009900"/>
          </a:solidFill>
          <a:ln w="9525">
            <a:solidFill>
              <a:schemeClr val="tx1"/>
            </a:solidFill>
            <a:round/>
            <a:headEnd/>
            <a:tailEnd/>
          </a:ln>
        </p:spPr>
        <p:txBody>
          <a:bodyPr wrap="none" anchor="ctr"/>
          <a:lstStyle/>
          <a:p>
            <a:pPr algn="l"/>
            <a:endParaRPr lang="en-US" b="0">
              <a:cs typeface="Arial" pitchFamily="34" charset="0"/>
            </a:endParaRPr>
          </a:p>
        </p:txBody>
      </p:sp>
      <p:sp>
        <p:nvSpPr>
          <p:cNvPr id="21525" name="Oval 29"/>
          <p:cNvSpPr>
            <a:spLocks noChangeArrowheads="1"/>
          </p:cNvSpPr>
          <p:nvPr/>
        </p:nvSpPr>
        <p:spPr bwMode="auto">
          <a:xfrm>
            <a:off x="6264275" y="4941888"/>
            <a:ext cx="71438" cy="73025"/>
          </a:xfrm>
          <a:prstGeom prst="ellipse">
            <a:avLst/>
          </a:prstGeom>
          <a:solidFill>
            <a:srgbClr val="009900"/>
          </a:solidFill>
          <a:ln w="9525">
            <a:solidFill>
              <a:schemeClr val="tx1"/>
            </a:solidFill>
            <a:round/>
            <a:headEnd/>
            <a:tailEnd/>
          </a:ln>
        </p:spPr>
        <p:txBody>
          <a:bodyPr wrap="none" anchor="ctr"/>
          <a:lstStyle/>
          <a:p>
            <a:pPr algn="l"/>
            <a:endParaRPr lang="en-US" b="0">
              <a:cs typeface="Arial" pitchFamily="34" charset="0"/>
            </a:endParaRPr>
          </a:p>
        </p:txBody>
      </p:sp>
      <p:sp>
        <p:nvSpPr>
          <p:cNvPr id="21526" name="Line 31"/>
          <p:cNvSpPr>
            <a:spLocks noChangeShapeType="1"/>
          </p:cNvSpPr>
          <p:nvPr/>
        </p:nvSpPr>
        <p:spPr bwMode="auto">
          <a:xfrm flipV="1">
            <a:off x="4176713" y="1808163"/>
            <a:ext cx="0" cy="1836737"/>
          </a:xfrm>
          <a:prstGeom prst="line">
            <a:avLst/>
          </a:prstGeom>
          <a:noFill/>
          <a:ln w="25400">
            <a:solidFill>
              <a:schemeClr val="tx1"/>
            </a:solidFill>
            <a:round/>
            <a:headEnd/>
            <a:tailEnd type="triangle" w="lg" len="med"/>
          </a:ln>
        </p:spPr>
        <p:txBody>
          <a:bodyPr/>
          <a:lstStyle/>
          <a:p>
            <a:endParaRPr lang="en-US"/>
          </a:p>
        </p:txBody>
      </p:sp>
      <p:sp>
        <p:nvSpPr>
          <p:cNvPr id="21527" name="Oval 35"/>
          <p:cNvSpPr>
            <a:spLocks noChangeArrowheads="1"/>
          </p:cNvSpPr>
          <p:nvPr/>
        </p:nvSpPr>
        <p:spPr bwMode="auto">
          <a:xfrm>
            <a:off x="3311525" y="3465513"/>
            <a:ext cx="71438" cy="73025"/>
          </a:xfrm>
          <a:prstGeom prst="ellipse">
            <a:avLst/>
          </a:prstGeom>
          <a:solidFill>
            <a:srgbClr val="9900FF"/>
          </a:solidFill>
          <a:ln w="9525">
            <a:solidFill>
              <a:schemeClr val="tx1"/>
            </a:solidFill>
            <a:round/>
            <a:headEnd/>
            <a:tailEnd/>
          </a:ln>
        </p:spPr>
        <p:txBody>
          <a:bodyPr wrap="none" anchor="ctr"/>
          <a:lstStyle/>
          <a:p>
            <a:pPr algn="l"/>
            <a:endParaRPr lang="en-US" b="0">
              <a:cs typeface="Arial" pitchFamily="34" charset="0"/>
            </a:endParaRPr>
          </a:p>
        </p:txBody>
      </p:sp>
      <p:sp>
        <p:nvSpPr>
          <p:cNvPr id="21528" name="Oval 36"/>
          <p:cNvSpPr>
            <a:spLocks noChangeArrowheads="1"/>
          </p:cNvSpPr>
          <p:nvPr/>
        </p:nvSpPr>
        <p:spPr bwMode="auto">
          <a:xfrm>
            <a:off x="3671888" y="3536950"/>
            <a:ext cx="71437" cy="73025"/>
          </a:xfrm>
          <a:prstGeom prst="ellipse">
            <a:avLst/>
          </a:prstGeom>
          <a:solidFill>
            <a:srgbClr val="9900FF"/>
          </a:solidFill>
          <a:ln w="9525">
            <a:solidFill>
              <a:schemeClr val="tx1"/>
            </a:solidFill>
            <a:round/>
            <a:headEnd/>
            <a:tailEnd/>
          </a:ln>
        </p:spPr>
        <p:txBody>
          <a:bodyPr wrap="none" anchor="ctr"/>
          <a:lstStyle/>
          <a:p>
            <a:pPr algn="l"/>
            <a:endParaRPr lang="en-US" b="0">
              <a:cs typeface="Arial" pitchFamily="34" charset="0"/>
            </a:endParaRPr>
          </a:p>
        </p:txBody>
      </p:sp>
      <p:sp>
        <p:nvSpPr>
          <p:cNvPr id="21529" name="Oval 37"/>
          <p:cNvSpPr>
            <a:spLocks noChangeArrowheads="1"/>
          </p:cNvSpPr>
          <p:nvPr/>
        </p:nvSpPr>
        <p:spPr bwMode="auto">
          <a:xfrm>
            <a:off x="3671888" y="3176588"/>
            <a:ext cx="71437" cy="73025"/>
          </a:xfrm>
          <a:prstGeom prst="ellipse">
            <a:avLst/>
          </a:prstGeom>
          <a:solidFill>
            <a:srgbClr val="9900FF"/>
          </a:solidFill>
          <a:ln w="9525">
            <a:solidFill>
              <a:schemeClr val="tx1"/>
            </a:solidFill>
            <a:round/>
            <a:headEnd/>
            <a:tailEnd/>
          </a:ln>
        </p:spPr>
        <p:txBody>
          <a:bodyPr wrap="none" anchor="ctr"/>
          <a:lstStyle/>
          <a:p>
            <a:pPr algn="l"/>
            <a:endParaRPr lang="en-US" b="0">
              <a:cs typeface="Arial" pitchFamily="34" charset="0"/>
            </a:endParaRPr>
          </a:p>
        </p:txBody>
      </p:sp>
      <p:sp>
        <p:nvSpPr>
          <p:cNvPr id="21530" name="Oval 38"/>
          <p:cNvSpPr>
            <a:spLocks noChangeArrowheads="1"/>
          </p:cNvSpPr>
          <p:nvPr/>
        </p:nvSpPr>
        <p:spPr bwMode="auto">
          <a:xfrm>
            <a:off x="3995738" y="3141663"/>
            <a:ext cx="71437" cy="73025"/>
          </a:xfrm>
          <a:prstGeom prst="ellipse">
            <a:avLst/>
          </a:prstGeom>
          <a:solidFill>
            <a:srgbClr val="9900FF"/>
          </a:solidFill>
          <a:ln w="9525">
            <a:solidFill>
              <a:schemeClr val="tx1"/>
            </a:solidFill>
            <a:round/>
            <a:headEnd/>
            <a:tailEnd/>
          </a:ln>
        </p:spPr>
        <p:txBody>
          <a:bodyPr wrap="none" anchor="ctr"/>
          <a:lstStyle/>
          <a:p>
            <a:pPr algn="l"/>
            <a:endParaRPr lang="en-US" b="0">
              <a:cs typeface="Arial" pitchFamily="34" charset="0"/>
            </a:endParaRPr>
          </a:p>
        </p:txBody>
      </p:sp>
      <p:sp>
        <p:nvSpPr>
          <p:cNvPr id="21531" name="Oval 39"/>
          <p:cNvSpPr>
            <a:spLocks noChangeArrowheads="1"/>
          </p:cNvSpPr>
          <p:nvPr/>
        </p:nvSpPr>
        <p:spPr bwMode="auto">
          <a:xfrm>
            <a:off x="3671888" y="2673350"/>
            <a:ext cx="71437" cy="73025"/>
          </a:xfrm>
          <a:prstGeom prst="ellipse">
            <a:avLst/>
          </a:prstGeom>
          <a:solidFill>
            <a:srgbClr val="9900FF"/>
          </a:solidFill>
          <a:ln w="9525">
            <a:solidFill>
              <a:schemeClr val="tx1"/>
            </a:solidFill>
            <a:round/>
            <a:headEnd/>
            <a:tailEnd/>
          </a:ln>
        </p:spPr>
        <p:txBody>
          <a:bodyPr wrap="none" anchor="ctr"/>
          <a:lstStyle/>
          <a:p>
            <a:pPr algn="l"/>
            <a:endParaRPr lang="en-US" b="0">
              <a:cs typeface="Arial" pitchFamily="34" charset="0"/>
            </a:endParaRPr>
          </a:p>
        </p:txBody>
      </p:sp>
      <p:sp>
        <p:nvSpPr>
          <p:cNvPr id="21532" name="Oval 40"/>
          <p:cNvSpPr>
            <a:spLocks noChangeArrowheads="1"/>
          </p:cNvSpPr>
          <p:nvPr/>
        </p:nvSpPr>
        <p:spPr bwMode="auto">
          <a:xfrm>
            <a:off x="3851275" y="2205038"/>
            <a:ext cx="71438" cy="73025"/>
          </a:xfrm>
          <a:prstGeom prst="ellipse">
            <a:avLst/>
          </a:prstGeom>
          <a:solidFill>
            <a:srgbClr val="9900FF"/>
          </a:solidFill>
          <a:ln w="9525">
            <a:solidFill>
              <a:schemeClr val="tx1"/>
            </a:solidFill>
            <a:round/>
            <a:headEnd/>
            <a:tailEnd/>
          </a:ln>
        </p:spPr>
        <p:txBody>
          <a:bodyPr wrap="none" anchor="ctr"/>
          <a:lstStyle/>
          <a:p>
            <a:pPr algn="l"/>
            <a:endParaRPr lang="en-US" b="0">
              <a:cs typeface="Arial" pitchFamily="34" charset="0"/>
            </a:endParaRPr>
          </a:p>
        </p:txBody>
      </p:sp>
      <p:sp>
        <p:nvSpPr>
          <p:cNvPr id="21533" name="Oval 41"/>
          <p:cNvSpPr>
            <a:spLocks noChangeArrowheads="1"/>
          </p:cNvSpPr>
          <p:nvPr/>
        </p:nvSpPr>
        <p:spPr bwMode="auto">
          <a:xfrm>
            <a:off x="3995738" y="2457450"/>
            <a:ext cx="71437" cy="73025"/>
          </a:xfrm>
          <a:prstGeom prst="ellipse">
            <a:avLst/>
          </a:prstGeom>
          <a:solidFill>
            <a:srgbClr val="9900FF"/>
          </a:solidFill>
          <a:ln w="9525">
            <a:solidFill>
              <a:schemeClr val="tx1"/>
            </a:solidFill>
            <a:round/>
            <a:headEnd/>
            <a:tailEnd/>
          </a:ln>
        </p:spPr>
        <p:txBody>
          <a:bodyPr wrap="none" anchor="ctr"/>
          <a:lstStyle/>
          <a:p>
            <a:pPr algn="l"/>
            <a:endParaRPr lang="en-US" b="0">
              <a:cs typeface="Arial" pitchFamily="34" charset="0"/>
            </a:endParaRPr>
          </a:p>
        </p:txBody>
      </p:sp>
      <p:sp>
        <p:nvSpPr>
          <p:cNvPr id="21534" name="Oval 42"/>
          <p:cNvSpPr>
            <a:spLocks noChangeArrowheads="1"/>
          </p:cNvSpPr>
          <p:nvPr/>
        </p:nvSpPr>
        <p:spPr bwMode="auto">
          <a:xfrm>
            <a:off x="4464050" y="3429000"/>
            <a:ext cx="71438" cy="73025"/>
          </a:xfrm>
          <a:prstGeom prst="ellipse">
            <a:avLst/>
          </a:prstGeom>
          <a:solidFill>
            <a:srgbClr val="9900FF"/>
          </a:solidFill>
          <a:ln w="9525">
            <a:solidFill>
              <a:schemeClr val="tx1"/>
            </a:solidFill>
            <a:round/>
            <a:headEnd/>
            <a:tailEnd/>
          </a:ln>
        </p:spPr>
        <p:txBody>
          <a:bodyPr wrap="none" anchor="ctr"/>
          <a:lstStyle/>
          <a:p>
            <a:pPr algn="l"/>
            <a:endParaRPr lang="en-US" b="0">
              <a:cs typeface="Arial" pitchFamily="34" charset="0"/>
            </a:endParaRPr>
          </a:p>
        </p:txBody>
      </p:sp>
      <p:sp>
        <p:nvSpPr>
          <p:cNvPr id="21535" name="Oval 43"/>
          <p:cNvSpPr>
            <a:spLocks noChangeArrowheads="1"/>
          </p:cNvSpPr>
          <p:nvPr/>
        </p:nvSpPr>
        <p:spPr bwMode="auto">
          <a:xfrm>
            <a:off x="5184775" y="3176588"/>
            <a:ext cx="71438" cy="73025"/>
          </a:xfrm>
          <a:prstGeom prst="ellipse">
            <a:avLst/>
          </a:prstGeom>
          <a:solidFill>
            <a:srgbClr val="9900FF"/>
          </a:solidFill>
          <a:ln w="9525">
            <a:solidFill>
              <a:schemeClr val="tx1"/>
            </a:solidFill>
            <a:round/>
            <a:headEnd/>
            <a:tailEnd/>
          </a:ln>
        </p:spPr>
        <p:txBody>
          <a:bodyPr wrap="none" anchor="ctr"/>
          <a:lstStyle/>
          <a:p>
            <a:pPr algn="l"/>
            <a:endParaRPr lang="en-US" b="0">
              <a:cs typeface="Arial" pitchFamily="34" charset="0"/>
            </a:endParaRPr>
          </a:p>
        </p:txBody>
      </p:sp>
      <p:sp>
        <p:nvSpPr>
          <p:cNvPr id="21536" name="Oval 44"/>
          <p:cNvSpPr>
            <a:spLocks noChangeArrowheads="1"/>
          </p:cNvSpPr>
          <p:nvPr/>
        </p:nvSpPr>
        <p:spPr bwMode="auto">
          <a:xfrm>
            <a:off x="5364163" y="3536950"/>
            <a:ext cx="71437" cy="73025"/>
          </a:xfrm>
          <a:prstGeom prst="ellipse">
            <a:avLst/>
          </a:prstGeom>
          <a:solidFill>
            <a:srgbClr val="9900FF"/>
          </a:solidFill>
          <a:ln w="9525">
            <a:solidFill>
              <a:schemeClr val="tx1"/>
            </a:solidFill>
            <a:round/>
            <a:headEnd/>
            <a:tailEnd/>
          </a:ln>
        </p:spPr>
        <p:txBody>
          <a:bodyPr wrap="none" anchor="ctr"/>
          <a:lstStyle/>
          <a:p>
            <a:pPr algn="l"/>
            <a:endParaRPr lang="en-US" b="0">
              <a:cs typeface="Arial" pitchFamily="34" charset="0"/>
            </a:endParaRPr>
          </a:p>
        </p:txBody>
      </p:sp>
      <p:sp>
        <p:nvSpPr>
          <p:cNvPr id="21537" name="Oval 45"/>
          <p:cNvSpPr>
            <a:spLocks noChangeArrowheads="1"/>
          </p:cNvSpPr>
          <p:nvPr/>
        </p:nvSpPr>
        <p:spPr bwMode="auto">
          <a:xfrm>
            <a:off x="6227763" y="3357563"/>
            <a:ext cx="71437" cy="73025"/>
          </a:xfrm>
          <a:prstGeom prst="ellipse">
            <a:avLst/>
          </a:prstGeom>
          <a:solidFill>
            <a:srgbClr val="9900FF"/>
          </a:solidFill>
          <a:ln w="9525">
            <a:solidFill>
              <a:schemeClr val="tx1"/>
            </a:solidFill>
            <a:round/>
            <a:headEnd/>
            <a:tailEnd/>
          </a:ln>
        </p:spPr>
        <p:txBody>
          <a:bodyPr wrap="none" anchor="ctr"/>
          <a:lstStyle/>
          <a:p>
            <a:pPr algn="l"/>
            <a:endParaRPr lang="en-US" b="0">
              <a:cs typeface="Arial" pitchFamily="34" charset="0"/>
            </a:endParaRPr>
          </a:p>
        </p:txBody>
      </p:sp>
      <p:sp>
        <p:nvSpPr>
          <p:cNvPr id="21538" name="Oval 46"/>
          <p:cNvSpPr>
            <a:spLocks noChangeArrowheads="1"/>
          </p:cNvSpPr>
          <p:nvPr/>
        </p:nvSpPr>
        <p:spPr bwMode="auto">
          <a:xfrm>
            <a:off x="6767513" y="3716338"/>
            <a:ext cx="71437" cy="73025"/>
          </a:xfrm>
          <a:prstGeom prst="ellipse">
            <a:avLst/>
          </a:prstGeom>
          <a:solidFill>
            <a:srgbClr val="9900FF"/>
          </a:solidFill>
          <a:ln w="9525">
            <a:solidFill>
              <a:schemeClr val="tx1"/>
            </a:solidFill>
            <a:round/>
            <a:headEnd/>
            <a:tailEnd/>
          </a:ln>
        </p:spPr>
        <p:txBody>
          <a:bodyPr wrap="none" anchor="ctr"/>
          <a:lstStyle/>
          <a:p>
            <a:pPr algn="l"/>
            <a:endParaRPr lang="en-US" b="0">
              <a:cs typeface="Arial" pitchFamily="34" charset="0"/>
            </a:endParaRPr>
          </a:p>
        </p:txBody>
      </p:sp>
      <p:sp>
        <p:nvSpPr>
          <p:cNvPr id="21539" name="Oval 47"/>
          <p:cNvSpPr>
            <a:spLocks noChangeArrowheads="1"/>
          </p:cNvSpPr>
          <p:nvPr/>
        </p:nvSpPr>
        <p:spPr bwMode="auto">
          <a:xfrm>
            <a:off x="6335713" y="4113213"/>
            <a:ext cx="71437" cy="73025"/>
          </a:xfrm>
          <a:prstGeom prst="ellipse">
            <a:avLst/>
          </a:prstGeom>
          <a:solidFill>
            <a:srgbClr val="9900FF"/>
          </a:solidFill>
          <a:ln w="9525">
            <a:solidFill>
              <a:schemeClr val="tx1"/>
            </a:solidFill>
            <a:round/>
            <a:headEnd/>
            <a:tailEnd/>
          </a:ln>
        </p:spPr>
        <p:txBody>
          <a:bodyPr wrap="none" anchor="ctr"/>
          <a:lstStyle/>
          <a:p>
            <a:pPr algn="l"/>
            <a:endParaRPr lang="en-US" b="0">
              <a:cs typeface="Arial" pitchFamily="34" charset="0"/>
            </a:endParaRPr>
          </a:p>
        </p:txBody>
      </p:sp>
      <p:sp>
        <p:nvSpPr>
          <p:cNvPr id="21540" name="Oval 48"/>
          <p:cNvSpPr>
            <a:spLocks noChangeArrowheads="1"/>
          </p:cNvSpPr>
          <p:nvPr/>
        </p:nvSpPr>
        <p:spPr bwMode="auto">
          <a:xfrm>
            <a:off x="6192838" y="4149725"/>
            <a:ext cx="71437" cy="73025"/>
          </a:xfrm>
          <a:prstGeom prst="ellipse">
            <a:avLst/>
          </a:prstGeom>
          <a:solidFill>
            <a:srgbClr val="9900FF"/>
          </a:solidFill>
          <a:ln w="9525">
            <a:solidFill>
              <a:schemeClr val="tx1"/>
            </a:solidFill>
            <a:round/>
            <a:headEnd/>
            <a:tailEnd/>
          </a:ln>
        </p:spPr>
        <p:txBody>
          <a:bodyPr wrap="none" anchor="ctr"/>
          <a:lstStyle/>
          <a:p>
            <a:pPr algn="l"/>
            <a:endParaRPr lang="en-US" b="0">
              <a:cs typeface="Arial" pitchFamily="34" charset="0"/>
            </a:endParaRPr>
          </a:p>
        </p:txBody>
      </p:sp>
      <p:sp>
        <p:nvSpPr>
          <p:cNvPr id="21541" name="Oval 49"/>
          <p:cNvSpPr>
            <a:spLocks noChangeArrowheads="1"/>
          </p:cNvSpPr>
          <p:nvPr/>
        </p:nvSpPr>
        <p:spPr bwMode="auto">
          <a:xfrm>
            <a:off x="4643438" y="2241550"/>
            <a:ext cx="71437" cy="73025"/>
          </a:xfrm>
          <a:prstGeom prst="ellipse">
            <a:avLst/>
          </a:prstGeom>
          <a:solidFill>
            <a:srgbClr val="9900FF"/>
          </a:solidFill>
          <a:ln w="9525">
            <a:solidFill>
              <a:schemeClr val="tx1"/>
            </a:solidFill>
            <a:round/>
            <a:headEnd/>
            <a:tailEnd/>
          </a:ln>
        </p:spPr>
        <p:txBody>
          <a:bodyPr wrap="none" anchor="ctr"/>
          <a:lstStyle/>
          <a:p>
            <a:pPr algn="l"/>
            <a:endParaRPr lang="en-US" b="0">
              <a:cs typeface="Arial" pitchFamily="34" charset="0"/>
            </a:endParaRPr>
          </a:p>
        </p:txBody>
      </p:sp>
      <p:sp>
        <p:nvSpPr>
          <p:cNvPr id="21542" name="Oval 50"/>
          <p:cNvSpPr>
            <a:spLocks noChangeArrowheads="1"/>
          </p:cNvSpPr>
          <p:nvPr/>
        </p:nvSpPr>
        <p:spPr bwMode="auto">
          <a:xfrm>
            <a:off x="4895850" y="2816225"/>
            <a:ext cx="71438" cy="73025"/>
          </a:xfrm>
          <a:prstGeom prst="ellipse">
            <a:avLst/>
          </a:prstGeom>
          <a:solidFill>
            <a:srgbClr val="9900FF"/>
          </a:solidFill>
          <a:ln w="9525">
            <a:solidFill>
              <a:schemeClr val="tx1"/>
            </a:solidFill>
            <a:round/>
            <a:headEnd/>
            <a:tailEnd/>
          </a:ln>
        </p:spPr>
        <p:txBody>
          <a:bodyPr wrap="none" anchor="ctr"/>
          <a:lstStyle/>
          <a:p>
            <a:pPr algn="l"/>
            <a:endParaRPr lang="en-US" b="0">
              <a:cs typeface="Arial" pitchFamily="34" charset="0"/>
            </a:endParaRPr>
          </a:p>
        </p:txBody>
      </p:sp>
      <p:sp>
        <p:nvSpPr>
          <p:cNvPr id="21543" name="Oval 51"/>
          <p:cNvSpPr>
            <a:spLocks noChangeArrowheads="1"/>
          </p:cNvSpPr>
          <p:nvPr/>
        </p:nvSpPr>
        <p:spPr bwMode="auto">
          <a:xfrm>
            <a:off x="4464050" y="2781300"/>
            <a:ext cx="71438" cy="73025"/>
          </a:xfrm>
          <a:prstGeom prst="ellipse">
            <a:avLst/>
          </a:prstGeom>
          <a:solidFill>
            <a:srgbClr val="9900FF"/>
          </a:solidFill>
          <a:ln w="9525">
            <a:solidFill>
              <a:schemeClr val="tx1"/>
            </a:solidFill>
            <a:round/>
            <a:headEnd/>
            <a:tailEnd/>
          </a:ln>
        </p:spPr>
        <p:txBody>
          <a:bodyPr wrap="none" anchor="ctr"/>
          <a:lstStyle/>
          <a:p>
            <a:pPr algn="l"/>
            <a:endParaRPr lang="en-US" b="0">
              <a:cs typeface="Arial" pitchFamily="34" charset="0"/>
            </a:endParaRPr>
          </a:p>
        </p:txBody>
      </p:sp>
      <p:sp>
        <p:nvSpPr>
          <p:cNvPr id="942124" name="Freeform 44"/>
          <p:cNvSpPr>
            <a:spLocks/>
          </p:cNvSpPr>
          <p:nvPr/>
        </p:nvSpPr>
        <p:spPr bwMode="auto">
          <a:xfrm>
            <a:off x="2016125" y="1928813"/>
            <a:ext cx="4891088" cy="2308225"/>
          </a:xfrm>
          <a:custGeom>
            <a:avLst/>
            <a:gdLst/>
            <a:ahLst/>
            <a:cxnLst>
              <a:cxn ang="0">
                <a:pos x="18" y="947"/>
              </a:cxn>
              <a:cxn ang="0">
                <a:pos x="97" y="904"/>
              </a:cxn>
              <a:cxn ang="0">
                <a:pos x="254" y="765"/>
              </a:cxn>
              <a:cxn ang="0">
                <a:pos x="402" y="474"/>
              </a:cxn>
              <a:cxn ang="0">
                <a:pos x="599" y="0"/>
              </a:cxn>
              <a:cxn ang="0">
                <a:pos x="973" y="66"/>
              </a:cxn>
              <a:cxn ang="0">
                <a:pos x="1771" y="146"/>
              </a:cxn>
              <a:cxn ang="0">
                <a:pos x="2352" y="182"/>
              </a:cxn>
              <a:cxn ang="0">
                <a:pos x="2756" y="168"/>
              </a:cxn>
              <a:cxn ang="0">
                <a:pos x="3002" y="146"/>
              </a:cxn>
              <a:cxn ang="0">
                <a:pos x="2953" y="933"/>
              </a:cxn>
              <a:cxn ang="0">
                <a:pos x="2972" y="1144"/>
              </a:cxn>
              <a:cxn ang="0">
                <a:pos x="3081" y="1326"/>
              </a:cxn>
              <a:cxn ang="0">
                <a:pos x="2598" y="1195"/>
              </a:cxn>
              <a:cxn ang="0">
                <a:pos x="2185" y="1130"/>
              </a:cxn>
              <a:cxn ang="0">
                <a:pos x="1731" y="1093"/>
              </a:cxn>
              <a:cxn ang="0">
                <a:pos x="914" y="1086"/>
              </a:cxn>
              <a:cxn ang="0">
                <a:pos x="342" y="1071"/>
              </a:cxn>
              <a:cxn ang="0">
                <a:pos x="273" y="1071"/>
              </a:cxn>
              <a:cxn ang="0">
                <a:pos x="0" y="943"/>
              </a:cxn>
            </a:cxnLst>
            <a:rect l="0" t="0" r="r" b="b"/>
            <a:pathLst>
              <a:path w="3081" h="1326">
                <a:moveTo>
                  <a:pt x="18" y="947"/>
                </a:moveTo>
                <a:lnTo>
                  <a:pt x="97" y="904"/>
                </a:lnTo>
                <a:lnTo>
                  <a:pt x="254" y="765"/>
                </a:lnTo>
                <a:lnTo>
                  <a:pt x="402" y="474"/>
                </a:lnTo>
                <a:lnTo>
                  <a:pt x="599" y="0"/>
                </a:lnTo>
                <a:lnTo>
                  <a:pt x="973" y="66"/>
                </a:lnTo>
                <a:lnTo>
                  <a:pt x="1771" y="146"/>
                </a:lnTo>
                <a:lnTo>
                  <a:pt x="2352" y="182"/>
                </a:lnTo>
                <a:lnTo>
                  <a:pt x="2756" y="168"/>
                </a:lnTo>
                <a:lnTo>
                  <a:pt x="3002" y="146"/>
                </a:lnTo>
                <a:lnTo>
                  <a:pt x="2953" y="933"/>
                </a:lnTo>
                <a:lnTo>
                  <a:pt x="2972" y="1144"/>
                </a:lnTo>
                <a:lnTo>
                  <a:pt x="3081" y="1326"/>
                </a:lnTo>
                <a:lnTo>
                  <a:pt x="2598" y="1195"/>
                </a:lnTo>
                <a:lnTo>
                  <a:pt x="2185" y="1130"/>
                </a:lnTo>
                <a:lnTo>
                  <a:pt x="1731" y="1093"/>
                </a:lnTo>
                <a:lnTo>
                  <a:pt x="914" y="1086"/>
                </a:lnTo>
                <a:lnTo>
                  <a:pt x="342" y="1071"/>
                </a:lnTo>
                <a:lnTo>
                  <a:pt x="273" y="1071"/>
                </a:lnTo>
                <a:lnTo>
                  <a:pt x="0" y="943"/>
                </a:lnTo>
              </a:path>
            </a:pathLst>
          </a:custGeom>
          <a:gradFill rotWithShape="1">
            <a:gsLst>
              <a:gs pos="0">
                <a:srgbClr val="FF8200">
                  <a:alpha val="60001"/>
                </a:srgbClr>
              </a:gs>
              <a:gs pos="10001">
                <a:srgbClr val="FF0000">
                  <a:alpha val="64001"/>
                </a:srgbClr>
              </a:gs>
              <a:gs pos="35001">
                <a:srgbClr val="BA0066">
                  <a:alpha val="74001"/>
                </a:srgbClr>
              </a:gs>
              <a:gs pos="70000">
                <a:srgbClr val="66008F">
                  <a:alpha val="88000"/>
                </a:srgbClr>
              </a:gs>
              <a:gs pos="100000">
                <a:srgbClr val="000082"/>
              </a:gs>
            </a:gsLst>
            <a:lin ang="5400000" scaled="1"/>
          </a:gradFill>
          <a:ln w="9525" cap="flat" cmpd="sng">
            <a:noFill/>
            <a:prstDash val="solid"/>
            <a:round/>
            <a:headEnd/>
            <a:tailEnd/>
          </a:ln>
          <a:effectLst/>
        </p:spPr>
        <p:txBody>
          <a:bodyPr/>
          <a:lstStyle/>
          <a:p>
            <a:pPr>
              <a:defRPr/>
            </a:pPr>
            <a:endParaRPr lang="en-US"/>
          </a:p>
        </p:txBody>
      </p:sp>
      <p:sp>
        <p:nvSpPr>
          <p:cNvPr id="21547" name="Rectangle 45"/>
          <p:cNvSpPr>
            <a:spLocks noChangeArrowheads="1"/>
          </p:cNvSpPr>
          <p:nvPr/>
        </p:nvSpPr>
        <p:spPr bwMode="auto">
          <a:xfrm>
            <a:off x="685800" y="457200"/>
            <a:ext cx="7772400" cy="533400"/>
          </a:xfrm>
          <a:prstGeom prst="rect">
            <a:avLst/>
          </a:prstGeom>
          <a:noFill/>
          <a:ln w="9525">
            <a:noFill/>
            <a:miter lim="800000"/>
            <a:headEnd/>
            <a:tailEnd/>
          </a:ln>
        </p:spPr>
        <p:txBody>
          <a:bodyPr anchor="ctr"/>
          <a:lstStyle/>
          <a:p>
            <a:r>
              <a:rPr lang="en-US" sz="3200" b="0">
                <a:solidFill>
                  <a:srgbClr val="333399"/>
                </a:solidFill>
              </a:rPr>
              <a:t>Online System Identification</a:t>
            </a:r>
          </a:p>
        </p:txBody>
      </p:sp>
      <p:sp>
        <p:nvSpPr>
          <p:cNvPr id="942129" name="AutoShape 49"/>
          <p:cNvSpPr>
            <a:spLocks noChangeArrowheads="1"/>
          </p:cNvSpPr>
          <p:nvPr/>
        </p:nvSpPr>
        <p:spPr bwMode="auto">
          <a:xfrm>
            <a:off x="798513" y="2576513"/>
            <a:ext cx="1073150" cy="355600"/>
          </a:xfrm>
          <a:prstGeom prst="rightArrow">
            <a:avLst>
              <a:gd name="adj1" fmla="val 50000"/>
              <a:gd name="adj2" fmla="val 75446"/>
            </a:avLst>
          </a:prstGeom>
          <a:solidFill>
            <a:schemeClr val="tx1"/>
          </a:solidFill>
          <a:ln w="9525">
            <a:noFill/>
            <a:miter lim="800000"/>
            <a:headEnd/>
            <a:tailEnd/>
          </a:ln>
        </p:spPr>
        <p:txBody>
          <a:bodyPr wrap="none" anchor="ctr"/>
          <a:lstStyle/>
          <a:p>
            <a:endParaRPr lang="en-US"/>
          </a:p>
        </p:txBody>
      </p:sp>
      <p:pic>
        <p:nvPicPr>
          <p:cNvPr id="21549" name="Picture 50" descr="txp_fig"/>
          <p:cNvPicPr>
            <a:picLocks noChangeAspect="1" noChangeArrowheads="1"/>
          </p:cNvPicPr>
          <p:nvPr>
            <p:custDataLst>
              <p:tags r:id="rId1"/>
            </p:custDataLst>
          </p:nvPr>
        </p:nvPicPr>
        <p:blipFill>
          <a:blip r:embed="rId7"/>
          <a:srcRect/>
          <a:stretch>
            <a:fillRect/>
          </a:stretch>
        </p:blipFill>
        <p:spPr bwMode="auto">
          <a:xfrm>
            <a:off x="2155825" y="4300538"/>
            <a:ext cx="381000" cy="312737"/>
          </a:xfrm>
          <a:prstGeom prst="rect">
            <a:avLst/>
          </a:prstGeom>
          <a:noFill/>
          <a:ln w="9525" algn="ctr">
            <a:noFill/>
            <a:miter lim="800000"/>
            <a:headEnd/>
            <a:tailEnd/>
          </a:ln>
        </p:spPr>
      </p:pic>
      <p:pic>
        <p:nvPicPr>
          <p:cNvPr id="21550" name="Picture 51" descr="txp_fig"/>
          <p:cNvPicPr>
            <a:picLocks noChangeAspect="1" noChangeArrowheads="1"/>
          </p:cNvPicPr>
          <p:nvPr>
            <p:custDataLst>
              <p:tags r:id="rId2"/>
            </p:custDataLst>
          </p:nvPr>
        </p:nvPicPr>
        <p:blipFill>
          <a:blip r:embed="rId8"/>
          <a:srcRect/>
          <a:stretch>
            <a:fillRect/>
          </a:stretch>
        </p:blipFill>
        <p:spPr bwMode="auto">
          <a:xfrm>
            <a:off x="7061200" y="3522663"/>
            <a:ext cx="425450" cy="381000"/>
          </a:xfrm>
          <a:prstGeom prst="rect">
            <a:avLst/>
          </a:prstGeom>
          <a:noFill/>
          <a:ln w="9525" algn="ctr">
            <a:noFill/>
            <a:miter lim="800000"/>
            <a:headEnd/>
            <a:tailEnd/>
          </a:ln>
        </p:spPr>
      </p:pic>
      <p:pic>
        <p:nvPicPr>
          <p:cNvPr id="21551" name="Picture 57" descr="txp_fig"/>
          <p:cNvPicPr>
            <a:picLocks noChangeAspect="1" noChangeArrowheads="1"/>
          </p:cNvPicPr>
          <p:nvPr>
            <p:custDataLst>
              <p:tags r:id="rId3"/>
            </p:custDataLst>
          </p:nvPr>
        </p:nvPicPr>
        <p:blipFill>
          <a:blip r:embed="rId9"/>
          <a:srcRect/>
          <a:stretch>
            <a:fillRect/>
          </a:stretch>
        </p:blipFill>
        <p:spPr bwMode="auto">
          <a:xfrm>
            <a:off x="5262563" y="4756150"/>
            <a:ext cx="2890837" cy="515938"/>
          </a:xfrm>
          <a:prstGeom prst="rect">
            <a:avLst/>
          </a:prstGeom>
          <a:noFill/>
          <a:ln w="9525" algn="ctr">
            <a:noFill/>
            <a:miter lim="800000"/>
            <a:headEnd/>
            <a:tailEnd/>
          </a:ln>
        </p:spPr>
      </p:pic>
      <p:pic>
        <p:nvPicPr>
          <p:cNvPr id="21552" name="Picture 56" descr="txp_fig"/>
          <p:cNvPicPr>
            <a:picLocks noChangeAspect="1" noChangeArrowheads="1"/>
          </p:cNvPicPr>
          <p:nvPr>
            <p:custDataLst>
              <p:tags r:id="rId4"/>
            </p:custDataLst>
          </p:nvPr>
        </p:nvPicPr>
        <p:blipFill>
          <a:blip r:embed="rId10"/>
          <a:srcRect/>
          <a:stretch>
            <a:fillRect/>
          </a:stretch>
        </p:blipFill>
        <p:spPr bwMode="auto">
          <a:xfrm>
            <a:off x="4343400" y="1447800"/>
            <a:ext cx="425450" cy="492125"/>
          </a:xfrm>
          <a:prstGeom prst="rect">
            <a:avLst/>
          </a:prstGeom>
          <a:noFill/>
          <a:ln w="9525" algn="ctr">
            <a:noFill/>
            <a:miter lim="800000"/>
            <a:headEnd/>
            <a:tailEnd/>
          </a:ln>
        </p:spPr>
      </p:pic>
      <p:sp>
        <p:nvSpPr>
          <p:cNvPr id="21553" name="TextBox 5"/>
          <p:cNvSpPr txBox="1">
            <a:spLocks noChangeArrowheads="1"/>
          </p:cNvSpPr>
          <p:nvPr/>
        </p:nvSpPr>
        <p:spPr bwMode="auto">
          <a:xfrm>
            <a:off x="0" y="6400800"/>
            <a:ext cx="8115300" cy="338138"/>
          </a:xfrm>
          <a:prstGeom prst="rect">
            <a:avLst/>
          </a:prstGeom>
          <a:noFill/>
          <a:ln w="9525">
            <a:noFill/>
            <a:miter lim="800000"/>
            <a:headEnd/>
            <a:tailEnd/>
          </a:ln>
        </p:spPr>
        <p:txBody>
          <a:bodyPr wrap="none">
            <a:spAutoFit/>
          </a:bodyPr>
          <a:lstStyle/>
          <a:p>
            <a:pPr algn="l"/>
            <a:r>
              <a:rPr lang="da-DK" sz="1600" b="0">
                <a:latin typeface="Arial Unicode MS" pitchFamily="34" charset="-128"/>
                <a:cs typeface="Arial" pitchFamily="34" charset="0"/>
              </a:rPr>
              <a:t>[Kloetzer and Belta; Ma, Vidal, and Sastry; Soatto; Vijayakumar; Atkeson; Ting;</a:t>
            </a:r>
            <a:r>
              <a:rPr lang="en-US" sz="1600" b="0">
                <a:latin typeface="Arial Unicode MS" pitchFamily="34" charset="-128"/>
                <a:cs typeface="Arial" pitchFamily="34" charset="0"/>
              </a:rPr>
              <a:t> Hunt…]</a:t>
            </a:r>
            <a:endParaRPr lang="da-DK" sz="1600" b="0">
              <a:latin typeface="Arial Unicode MS" pitchFamily="34" charset="-128"/>
              <a:cs typeface="Arial"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421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212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Line 5"/>
          <p:cNvSpPr>
            <a:spLocks noChangeShapeType="1"/>
          </p:cNvSpPr>
          <p:nvPr/>
        </p:nvSpPr>
        <p:spPr bwMode="auto">
          <a:xfrm>
            <a:off x="3219450" y="4268788"/>
            <a:ext cx="2863850" cy="14287"/>
          </a:xfrm>
          <a:prstGeom prst="line">
            <a:avLst/>
          </a:prstGeom>
          <a:noFill/>
          <a:ln w="25400">
            <a:solidFill>
              <a:schemeClr val="tx1"/>
            </a:solidFill>
            <a:round/>
            <a:headEnd/>
            <a:tailEnd type="triangle" w="lg" len="med"/>
          </a:ln>
        </p:spPr>
        <p:txBody>
          <a:bodyPr/>
          <a:lstStyle/>
          <a:p>
            <a:endParaRPr lang="en-US"/>
          </a:p>
        </p:txBody>
      </p:sp>
      <p:sp>
        <p:nvSpPr>
          <p:cNvPr id="22531" name="Line 31"/>
          <p:cNvSpPr>
            <a:spLocks noChangeShapeType="1"/>
          </p:cNvSpPr>
          <p:nvPr/>
        </p:nvSpPr>
        <p:spPr bwMode="auto">
          <a:xfrm flipV="1">
            <a:off x="3233738" y="1981200"/>
            <a:ext cx="14287" cy="2286000"/>
          </a:xfrm>
          <a:prstGeom prst="line">
            <a:avLst/>
          </a:prstGeom>
          <a:noFill/>
          <a:ln w="25400">
            <a:solidFill>
              <a:schemeClr val="tx1"/>
            </a:solidFill>
            <a:round/>
            <a:headEnd/>
            <a:tailEnd type="triangle" w="lg" len="med"/>
          </a:ln>
        </p:spPr>
        <p:txBody>
          <a:bodyPr/>
          <a:lstStyle/>
          <a:p>
            <a:endParaRPr lang="en-US"/>
          </a:p>
        </p:txBody>
      </p:sp>
      <p:sp>
        <p:nvSpPr>
          <p:cNvPr id="22532" name="Oval 35"/>
          <p:cNvSpPr>
            <a:spLocks noChangeArrowheads="1"/>
          </p:cNvSpPr>
          <p:nvPr/>
        </p:nvSpPr>
        <p:spPr bwMode="auto">
          <a:xfrm>
            <a:off x="5416550" y="4075113"/>
            <a:ext cx="71438" cy="73025"/>
          </a:xfrm>
          <a:prstGeom prst="ellipse">
            <a:avLst/>
          </a:prstGeom>
          <a:solidFill>
            <a:srgbClr val="9900FF"/>
          </a:solidFill>
          <a:ln w="9525">
            <a:solidFill>
              <a:schemeClr val="tx1"/>
            </a:solidFill>
            <a:round/>
            <a:headEnd/>
            <a:tailEnd/>
          </a:ln>
        </p:spPr>
        <p:txBody>
          <a:bodyPr wrap="none" anchor="ctr"/>
          <a:lstStyle/>
          <a:p>
            <a:pPr algn="l"/>
            <a:endParaRPr lang="en-US" b="0">
              <a:cs typeface="Arial" pitchFamily="34" charset="0"/>
            </a:endParaRPr>
          </a:p>
        </p:txBody>
      </p:sp>
      <p:sp>
        <p:nvSpPr>
          <p:cNvPr id="22533" name="Oval 36"/>
          <p:cNvSpPr>
            <a:spLocks noChangeArrowheads="1"/>
          </p:cNvSpPr>
          <p:nvPr/>
        </p:nvSpPr>
        <p:spPr bwMode="auto">
          <a:xfrm>
            <a:off x="5097463" y="3392488"/>
            <a:ext cx="71437" cy="73025"/>
          </a:xfrm>
          <a:prstGeom prst="ellipse">
            <a:avLst/>
          </a:prstGeom>
          <a:solidFill>
            <a:srgbClr val="9900FF"/>
          </a:solidFill>
          <a:ln w="9525">
            <a:solidFill>
              <a:schemeClr val="tx1"/>
            </a:solidFill>
            <a:round/>
            <a:headEnd/>
            <a:tailEnd/>
          </a:ln>
        </p:spPr>
        <p:txBody>
          <a:bodyPr wrap="none" anchor="ctr"/>
          <a:lstStyle/>
          <a:p>
            <a:pPr algn="l"/>
            <a:endParaRPr lang="en-US" b="0">
              <a:cs typeface="Arial" pitchFamily="34" charset="0"/>
            </a:endParaRPr>
          </a:p>
        </p:txBody>
      </p:sp>
      <p:sp>
        <p:nvSpPr>
          <p:cNvPr id="22534" name="Oval 37"/>
          <p:cNvSpPr>
            <a:spLocks noChangeArrowheads="1"/>
          </p:cNvSpPr>
          <p:nvPr/>
        </p:nvSpPr>
        <p:spPr bwMode="auto">
          <a:xfrm>
            <a:off x="5313363" y="3495675"/>
            <a:ext cx="71437" cy="73025"/>
          </a:xfrm>
          <a:prstGeom prst="ellipse">
            <a:avLst/>
          </a:prstGeom>
          <a:solidFill>
            <a:srgbClr val="9900FF"/>
          </a:solidFill>
          <a:ln w="9525">
            <a:solidFill>
              <a:schemeClr val="tx1"/>
            </a:solidFill>
            <a:round/>
            <a:headEnd/>
            <a:tailEnd/>
          </a:ln>
        </p:spPr>
        <p:txBody>
          <a:bodyPr wrap="none" anchor="ctr"/>
          <a:lstStyle/>
          <a:p>
            <a:pPr algn="l"/>
            <a:endParaRPr lang="en-US" b="0">
              <a:cs typeface="Arial" pitchFamily="34" charset="0"/>
            </a:endParaRPr>
          </a:p>
        </p:txBody>
      </p:sp>
      <p:sp>
        <p:nvSpPr>
          <p:cNvPr id="22535" name="Oval 38"/>
          <p:cNvSpPr>
            <a:spLocks noChangeArrowheads="1"/>
          </p:cNvSpPr>
          <p:nvPr/>
        </p:nvSpPr>
        <p:spPr bwMode="auto">
          <a:xfrm>
            <a:off x="4926013" y="3402013"/>
            <a:ext cx="71437" cy="73025"/>
          </a:xfrm>
          <a:prstGeom prst="ellipse">
            <a:avLst/>
          </a:prstGeom>
          <a:solidFill>
            <a:srgbClr val="9900FF"/>
          </a:solidFill>
          <a:ln w="9525">
            <a:solidFill>
              <a:schemeClr val="tx1"/>
            </a:solidFill>
            <a:round/>
            <a:headEnd/>
            <a:tailEnd/>
          </a:ln>
        </p:spPr>
        <p:txBody>
          <a:bodyPr wrap="none" anchor="ctr"/>
          <a:lstStyle/>
          <a:p>
            <a:pPr algn="l"/>
            <a:endParaRPr lang="en-US" b="0">
              <a:cs typeface="Arial" pitchFamily="34" charset="0"/>
            </a:endParaRPr>
          </a:p>
        </p:txBody>
      </p:sp>
      <p:sp>
        <p:nvSpPr>
          <p:cNvPr id="22536" name="Oval 39"/>
          <p:cNvSpPr>
            <a:spLocks noChangeArrowheads="1"/>
          </p:cNvSpPr>
          <p:nvPr/>
        </p:nvSpPr>
        <p:spPr bwMode="auto">
          <a:xfrm>
            <a:off x="4732338" y="3078163"/>
            <a:ext cx="71437" cy="73025"/>
          </a:xfrm>
          <a:prstGeom prst="ellipse">
            <a:avLst/>
          </a:prstGeom>
          <a:solidFill>
            <a:srgbClr val="9900FF"/>
          </a:solidFill>
          <a:ln w="9525">
            <a:solidFill>
              <a:schemeClr val="tx1"/>
            </a:solidFill>
            <a:round/>
            <a:headEnd/>
            <a:tailEnd/>
          </a:ln>
        </p:spPr>
        <p:txBody>
          <a:bodyPr wrap="none" anchor="ctr"/>
          <a:lstStyle/>
          <a:p>
            <a:pPr algn="l"/>
            <a:endParaRPr lang="en-US" b="0">
              <a:cs typeface="Arial" pitchFamily="34" charset="0"/>
            </a:endParaRPr>
          </a:p>
        </p:txBody>
      </p:sp>
      <p:sp>
        <p:nvSpPr>
          <p:cNvPr id="22537" name="Oval 40"/>
          <p:cNvSpPr>
            <a:spLocks noChangeArrowheads="1"/>
          </p:cNvSpPr>
          <p:nvPr/>
        </p:nvSpPr>
        <p:spPr bwMode="auto">
          <a:xfrm>
            <a:off x="4011613" y="3017838"/>
            <a:ext cx="71437" cy="73025"/>
          </a:xfrm>
          <a:prstGeom prst="ellipse">
            <a:avLst/>
          </a:prstGeom>
          <a:solidFill>
            <a:srgbClr val="9900FF"/>
          </a:solidFill>
          <a:ln w="9525">
            <a:solidFill>
              <a:schemeClr val="tx1"/>
            </a:solidFill>
            <a:round/>
            <a:headEnd/>
            <a:tailEnd/>
          </a:ln>
        </p:spPr>
        <p:txBody>
          <a:bodyPr wrap="none" anchor="ctr"/>
          <a:lstStyle/>
          <a:p>
            <a:pPr algn="l"/>
            <a:endParaRPr lang="en-US" b="0">
              <a:cs typeface="Arial" pitchFamily="34" charset="0"/>
            </a:endParaRPr>
          </a:p>
        </p:txBody>
      </p:sp>
      <p:sp>
        <p:nvSpPr>
          <p:cNvPr id="22538" name="Oval 41"/>
          <p:cNvSpPr>
            <a:spLocks noChangeArrowheads="1"/>
          </p:cNvSpPr>
          <p:nvPr/>
        </p:nvSpPr>
        <p:spPr bwMode="auto">
          <a:xfrm>
            <a:off x="4300538" y="2790825"/>
            <a:ext cx="71437" cy="73025"/>
          </a:xfrm>
          <a:prstGeom prst="ellipse">
            <a:avLst/>
          </a:prstGeom>
          <a:solidFill>
            <a:srgbClr val="9900FF"/>
          </a:solidFill>
          <a:ln w="9525">
            <a:solidFill>
              <a:schemeClr val="tx1"/>
            </a:solidFill>
            <a:round/>
            <a:headEnd/>
            <a:tailEnd/>
          </a:ln>
        </p:spPr>
        <p:txBody>
          <a:bodyPr wrap="none" anchor="ctr"/>
          <a:lstStyle/>
          <a:p>
            <a:pPr algn="l"/>
            <a:endParaRPr lang="en-US" b="0">
              <a:cs typeface="Arial" pitchFamily="34" charset="0"/>
            </a:endParaRPr>
          </a:p>
        </p:txBody>
      </p:sp>
      <p:sp>
        <p:nvSpPr>
          <p:cNvPr id="22539" name="Oval 42"/>
          <p:cNvSpPr>
            <a:spLocks noChangeArrowheads="1"/>
          </p:cNvSpPr>
          <p:nvPr/>
        </p:nvSpPr>
        <p:spPr bwMode="auto">
          <a:xfrm>
            <a:off x="5160963" y="3530600"/>
            <a:ext cx="71437" cy="73025"/>
          </a:xfrm>
          <a:prstGeom prst="ellipse">
            <a:avLst/>
          </a:prstGeom>
          <a:solidFill>
            <a:srgbClr val="9900FF"/>
          </a:solidFill>
          <a:ln w="9525">
            <a:solidFill>
              <a:schemeClr val="tx1"/>
            </a:solidFill>
            <a:round/>
            <a:headEnd/>
            <a:tailEnd/>
          </a:ln>
        </p:spPr>
        <p:txBody>
          <a:bodyPr wrap="none" anchor="ctr"/>
          <a:lstStyle/>
          <a:p>
            <a:pPr algn="l"/>
            <a:endParaRPr lang="en-US" b="0">
              <a:cs typeface="Arial" pitchFamily="34" charset="0"/>
            </a:endParaRPr>
          </a:p>
        </p:txBody>
      </p:sp>
      <p:sp>
        <p:nvSpPr>
          <p:cNvPr id="22540" name="Oval 43"/>
          <p:cNvSpPr>
            <a:spLocks noChangeArrowheads="1"/>
          </p:cNvSpPr>
          <p:nvPr/>
        </p:nvSpPr>
        <p:spPr bwMode="auto">
          <a:xfrm>
            <a:off x="4487863" y="3406775"/>
            <a:ext cx="71437" cy="73025"/>
          </a:xfrm>
          <a:prstGeom prst="ellipse">
            <a:avLst/>
          </a:prstGeom>
          <a:solidFill>
            <a:srgbClr val="9900FF"/>
          </a:solidFill>
          <a:ln w="9525">
            <a:solidFill>
              <a:schemeClr val="tx1"/>
            </a:solidFill>
            <a:round/>
            <a:headEnd/>
            <a:tailEnd/>
          </a:ln>
        </p:spPr>
        <p:txBody>
          <a:bodyPr wrap="none" anchor="ctr"/>
          <a:lstStyle/>
          <a:p>
            <a:pPr algn="l"/>
            <a:endParaRPr lang="en-US" b="0">
              <a:cs typeface="Arial" pitchFamily="34" charset="0"/>
            </a:endParaRPr>
          </a:p>
        </p:txBody>
      </p:sp>
      <p:sp>
        <p:nvSpPr>
          <p:cNvPr id="22541" name="Oval 44"/>
          <p:cNvSpPr>
            <a:spLocks noChangeArrowheads="1"/>
          </p:cNvSpPr>
          <p:nvPr/>
        </p:nvSpPr>
        <p:spPr bwMode="auto">
          <a:xfrm>
            <a:off x="4973638" y="3625850"/>
            <a:ext cx="71437" cy="73025"/>
          </a:xfrm>
          <a:prstGeom prst="ellipse">
            <a:avLst/>
          </a:prstGeom>
          <a:solidFill>
            <a:srgbClr val="9900FF"/>
          </a:solidFill>
          <a:ln w="9525">
            <a:solidFill>
              <a:schemeClr val="tx1"/>
            </a:solidFill>
            <a:round/>
            <a:headEnd/>
            <a:tailEnd/>
          </a:ln>
        </p:spPr>
        <p:txBody>
          <a:bodyPr wrap="none" anchor="ctr"/>
          <a:lstStyle/>
          <a:p>
            <a:pPr algn="l"/>
            <a:endParaRPr lang="en-US" b="0">
              <a:cs typeface="Arial" pitchFamily="34" charset="0"/>
            </a:endParaRPr>
          </a:p>
        </p:txBody>
      </p:sp>
      <p:sp>
        <p:nvSpPr>
          <p:cNvPr id="22542" name="Oval 45"/>
          <p:cNvSpPr>
            <a:spLocks noChangeArrowheads="1"/>
          </p:cNvSpPr>
          <p:nvPr/>
        </p:nvSpPr>
        <p:spPr bwMode="auto">
          <a:xfrm>
            <a:off x="5343525" y="3821113"/>
            <a:ext cx="71438" cy="73025"/>
          </a:xfrm>
          <a:prstGeom prst="ellipse">
            <a:avLst/>
          </a:prstGeom>
          <a:solidFill>
            <a:srgbClr val="9900FF"/>
          </a:solidFill>
          <a:ln w="9525">
            <a:solidFill>
              <a:schemeClr val="tx1"/>
            </a:solidFill>
            <a:round/>
            <a:headEnd/>
            <a:tailEnd/>
          </a:ln>
        </p:spPr>
        <p:txBody>
          <a:bodyPr wrap="none" anchor="ctr"/>
          <a:lstStyle/>
          <a:p>
            <a:pPr algn="l"/>
            <a:endParaRPr lang="en-US" b="0">
              <a:cs typeface="Arial" pitchFamily="34" charset="0"/>
            </a:endParaRPr>
          </a:p>
        </p:txBody>
      </p:sp>
      <p:sp>
        <p:nvSpPr>
          <p:cNvPr id="22543" name="Oval 46"/>
          <p:cNvSpPr>
            <a:spLocks noChangeArrowheads="1"/>
          </p:cNvSpPr>
          <p:nvPr/>
        </p:nvSpPr>
        <p:spPr bwMode="auto">
          <a:xfrm>
            <a:off x="5184775" y="4006850"/>
            <a:ext cx="71438" cy="73025"/>
          </a:xfrm>
          <a:prstGeom prst="ellipse">
            <a:avLst/>
          </a:prstGeom>
          <a:solidFill>
            <a:srgbClr val="9900FF"/>
          </a:solidFill>
          <a:ln w="9525">
            <a:solidFill>
              <a:schemeClr val="tx1"/>
            </a:solidFill>
            <a:round/>
            <a:headEnd/>
            <a:tailEnd/>
          </a:ln>
        </p:spPr>
        <p:txBody>
          <a:bodyPr wrap="none" anchor="ctr"/>
          <a:lstStyle/>
          <a:p>
            <a:pPr algn="l"/>
            <a:endParaRPr lang="en-US" b="0">
              <a:cs typeface="Arial" pitchFamily="34" charset="0"/>
            </a:endParaRPr>
          </a:p>
        </p:txBody>
      </p:sp>
      <p:sp>
        <p:nvSpPr>
          <p:cNvPr id="22544" name="Oval 49"/>
          <p:cNvSpPr>
            <a:spLocks noChangeArrowheads="1"/>
          </p:cNvSpPr>
          <p:nvPr/>
        </p:nvSpPr>
        <p:spPr bwMode="auto">
          <a:xfrm>
            <a:off x="4005263" y="2879725"/>
            <a:ext cx="71437" cy="73025"/>
          </a:xfrm>
          <a:prstGeom prst="ellipse">
            <a:avLst/>
          </a:prstGeom>
          <a:solidFill>
            <a:srgbClr val="9900FF"/>
          </a:solidFill>
          <a:ln w="9525">
            <a:solidFill>
              <a:schemeClr val="tx1"/>
            </a:solidFill>
            <a:round/>
            <a:headEnd/>
            <a:tailEnd/>
          </a:ln>
        </p:spPr>
        <p:txBody>
          <a:bodyPr wrap="none" anchor="ctr"/>
          <a:lstStyle/>
          <a:p>
            <a:pPr algn="l"/>
            <a:endParaRPr lang="en-US" b="0">
              <a:cs typeface="Arial" pitchFamily="34" charset="0"/>
            </a:endParaRPr>
          </a:p>
        </p:txBody>
      </p:sp>
      <p:sp>
        <p:nvSpPr>
          <p:cNvPr id="22545" name="Oval 50"/>
          <p:cNvSpPr>
            <a:spLocks noChangeArrowheads="1"/>
          </p:cNvSpPr>
          <p:nvPr/>
        </p:nvSpPr>
        <p:spPr bwMode="auto">
          <a:xfrm>
            <a:off x="4257675" y="3106738"/>
            <a:ext cx="71438" cy="73025"/>
          </a:xfrm>
          <a:prstGeom prst="ellipse">
            <a:avLst/>
          </a:prstGeom>
          <a:solidFill>
            <a:srgbClr val="9900FF"/>
          </a:solidFill>
          <a:ln w="9525">
            <a:solidFill>
              <a:schemeClr val="tx1"/>
            </a:solidFill>
            <a:round/>
            <a:headEnd/>
            <a:tailEnd/>
          </a:ln>
        </p:spPr>
        <p:txBody>
          <a:bodyPr wrap="none" anchor="ctr"/>
          <a:lstStyle/>
          <a:p>
            <a:pPr algn="l"/>
            <a:endParaRPr lang="en-US" b="0">
              <a:cs typeface="Arial" pitchFamily="34" charset="0"/>
            </a:endParaRPr>
          </a:p>
        </p:txBody>
      </p:sp>
      <p:sp>
        <p:nvSpPr>
          <p:cNvPr id="22546" name="Oval 51"/>
          <p:cNvSpPr>
            <a:spLocks noChangeArrowheads="1"/>
          </p:cNvSpPr>
          <p:nvPr/>
        </p:nvSpPr>
        <p:spPr bwMode="auto">
          <a:xfrm>
            <a:off x="3622675" y="2576513"/>
            <a:ext cx="71438" cy="73025"/>
          </a:xfrm>
          <a:prstGeom prst="ellipse">
            <a:avLst/>
          </a:prstGeom>
          <a:solidFill>
            <a:srgbClr val="9900FF"/>
          </a:solidFill>
          <a:ln w="9525">
            <a:solidFill>
              <a:schemeClr val="tx1"/>
            </a:solidFill>
            <a:round/>
            <a:headEnd/>
            <a:tailEnd/>
          </a:ln>
        </p:spPr>
        <p:txBody>
          <a:bodyPr wrap="none" anchor="ctr"/>
          <a:lstStyle/>
          <a:p>
            <a:pPr algn="l"/>
            <a:endParaRPr lang="en-US" b="0">
              <a:cs typeface="Arial" pitchFamily="34" charset="0"/>
            </a:endParaRPr>
          </a:p>
        </p:txBody>
      </p:sp>
      <p:sp>
        <p:nvSpPr>
          <p:cNvPr id="22547" name="TextBox 5"/>
          <p:cNvSpPr txBox="1">
            <a:spLocks noChangeArrowheads="1"/>
          </p:cNvSpPr>
          <p:nvPr/>
        </p:nvSpPr>
        <p:spPr bwMode="auto">
          <a:xfrm>
            <a:off x="152400" y="6324600"/>
            <a:ext cx="2470150" cy="396875"/>
          </a:xfrm>
          <a:prstGeom prst="rect">
            <a:avLst/>
          </a:prstGeom>
          <a:noFill/>
          <a:ln w="9525">
            <a:noFill/>
            <a:miter lim="800000"/>
            <a:headEnd/>
            <a:tailEnd/>
          </a:ln>
        </p:spPr>
        <p:txBody>
          <a:bodyPr wrap="none">
            <a:spAutoFit/>
          </a:bodyPr>
          <a:lstStyle/>
          <a:p>
            <a:pPr algn="l"/>
            <a:r>
              <a:rPr lang="da-DK" sz="2000" b="0">
                <a:latin typeface="Arial Unicode MS" pitchFamily="34" charset="-128"/>
                <a:cs typeface="Arial" pitchFamily="34" charset="0"/>
              </a:rPr>
              <a:t>[Bickel and Li, 2007]</a:t>
            </a:r>
            <a:endParaRPr lang="en-US" sz="2000" b="0">
              <a:latin typeface="Arial Unicode MS" pitchFamily="34" charset="-128"/>
              <a:cs typeface="Arial" pitchFamily="34" charset="0"/>
            </a:endParaRPr>
          </a:p>
        </p:txBody>
      </p:sp>
      <p:sp>
        <p:nvSpPr>
          <p:cNvPr id="944172" name="Freeform 44"/>
          <p:cNvSpPr>
            <a:spLocks/>
          </p:cNvSpPr>
          <p:nvPr/>
        </p:nvSpPr>
        <p:spPr bwMode="auto">
          <a:xfrm>
            <a:off x="3440113" y="2308225"/>
            <a:ext cx="2320925" cy="1773238"/>
          </a:xfrm>
          <a:custGeom>
            <a:avLst/>
            <a:gdLst/>
            <a:ahLst/>
            <a:cxnLst>
              <a:cxn ang="0">
                <a:pos x="686" y="548"/>
              </a:cxn>
              <a:cxn ang="0">
                <a:pos x="545" y="562"/>
              </a:cxn>
              <a:cxn ang="0">
                <a:pos x="353" y="479"/>
              </a:cxn>
              <a:cxn ang="0">
                <a:pos x="0" y="0"/>
              </a:cxn>
              <a:cxn ang="0">
                <a:pos x="110" y="18"/>
              </a:cxn>
              <a:cxn ang="0">
                <a:pos x="399" y="365"/>
              </a:cxn>
              <a:cxn ang="0">
                <a:pos x="649" y="420"/>
              </a:cxn>
              <a:cxn ang="0">
                <a:pos x="932" y="503"/>
              </a:cxn>
              <a:cxn ang="0">
                <a:pos x="1097" y="685"/>
              </a:cxn>
              <a:cxn ang="0">
                <a:pos x="1298" y="934"/>
              </a:cxn>
              <a:cxn ang="0">
                <a:pos x="1462" y="1071"/>
              </a:cxn>
              <a:cxn ang="0">
                <a:pos x="1415" y="1109"/>
              </a:cxn>
              <a:cxn ang="0">
                <a:pos x="1433" y="1086"/>
              </a:cxn>
              <a:cxn ang="0">
                <a:pos x="1397" y="1117"/>
              </a:cxn>
              <a:cxn ang="0">
                <a:pos x="1240" y="1026"/>
              </a:cxn>
              <a:cxn ang="0">
                <a:pos x="1146" y="912"/>
              </a:cxn>
              <a:cxn ang="0">
                <a:pos x="1018" y="821"/>
              </a:cxn>
              <a:cxn ang="0">
                <a:pos x="942" y="753"/>
              </a:cxn>
              <a:cxn ang="0">
                <a:pos x="887" y="667"/>
              </a:cxn>
              <a:cxn ang="0">
                <a:pos x="804" y="612"/>
              </a:cxn>
            </a:cxnLst>
            <a:rect l="0" t="0" r="r" b="b"/>
            <a:pathLst>
              <a:path w="1462" h="1117">
                <a:moveTo>
                  <a:pt x="686" y="548"/>
                </a:moveTo>
                <a:lnTo>
                  <a:pt x="545" y="562"/>
                </a:lnTo>
                <a:lnTo>
                  <a:pt x="353" y="479"/>
                </a:lnTo>
                <a:lnTo>
                  <a:pt x="0" y="0"/>
                </a:lnTo>
                <a:lnTo>
                  <a:pt x="110" y="18"/>
                </a:lnTo>
                <a:lnTo>
                  <a:pt x="399" y="365"/>
                </a:lnTo>
                <a:lnTo>
                  <a:pt x="649" y="420"/>
                </a:lnTo>
                <a:lnTo>
                  <a:pt x="932" y="503"/>
                </a:lnTo>
                <a:lnTo>
                  <a:pt x="1097" y="685"/>
                </a:lnTo>
                <a:lnTo>
                  <a:pt x="1298" y="934"/>
                </a:lnTo>
                <a:lnTo>
                  <a:pt x="1462" y="1071"/>
                </a:lnTo>
                <a:lnTo>
                  <a:pt x="1415" y="1109"/>
                </a:lnTo>
                <a:lnTo>
                  <a:pt x="1433" y="1086"/>
                </a:lnTo>
                <a:lnTo>
                  <a:pt x="1397" y="1117"/>
                </a:lnTo>
                <a:lnTo>
                  <a:pt x="1240" y="1026"/>
                </a:lnTo>
                <a:lnTo>
                  <a:pt x="1146" y="912"/>
                </a:lnTo>
                <a:lnTo>
                  <a:pt x="1018" y="821"/>
                </a:lnTo>
                <a:lnTo>
                  <a:pt x="942" y="753"/>
                </a:lnTo>
                <a:lnTo>
                  <a:pt x="887" y="667"/>
                </a:lnTo>
                <a:lnTo>
                  <a:pt x="804" y="612"/>
                </a:lnTo>
              </a:path>
            </a:pathLst>
          </a:custGeom>
          <a:gradFill rotWithShape="1">
            <a:gsLst>
              <a:gs pos="0">
                <a:srgbClr val="FF8200">
                  <a:alpha val="60001"/>
                </a:srgbClr>
              </a:gs>
              <a:gs pos="10001">
                <a:srgbClr val="FF0000">
                  <a:alpha val="64001"/>
                </a:srgbClr>
              </a:gs>
              <a:gs pos="35001">
                <a:srgbClr val="BA0066">
                  <a:alpha val="74001"/>
                </a:srgbClr>
              </a:gs>
              <a:gs pos="70000">
                <a:srgbClr val="66008F">
                  <a:alpha val="88000"/>
                </a:srgbClr>
              </a:gs>
              <a:gs pos="100000">
                <a:srgbClr val="000082"/>
              </a:gs>
            </a:gsLst>
            <a:lin ang="5400000" scaled="1"/>
          </a:gradFill>
          <a:ln w="9525" cap="flat" cmpd="sng">
            <a:noFill/>
            <a:prstDash val="solid"/>
            <a:round/>
            <a:headEnd/>
            <a:tailEnd/>
          </a:ln>
          <a:effectLst/>
        </p:spPr>
        <p:txBody>
          <a:bodyPr/>
          <a:lstStyle/>
          <a:p>
            <a:pPr>
              <a:defRPr/>
            </a:pPr>
            <a:endParaRPr lang="en-US"/>
          </a:p>
        </p:txBody>
      </p:sp>
      <p:sp>
        <p:nvSpPr>
          <p:cNvPr id="22551" name="Rectangle 45"/>
          <p:cNvSpPr>
            <a:spLocks noChangeArrowheads="1"/>
          </p:cNvSpPr>
          <p:nvPr/>
        </p:nvSpPr>
        <p:spPr bwMode="auto">
          <a:xfrm>
            <a:off x="685800" y="457200"/>
            <a:ext cx="7772400" cy="533400"/>
          </a:xfrm>
          <a:prstGeom prst="rect">
            <a:avLst/>
          </a:prstGeom>
          <a:noFill/>
          <a:ln w="9525">
            <a:noFill/>
            <a:miter lim="800000"/>
            <a:headEnd/>
            <a:tailEnd/>
          </a:ln>
        </p:spPr>
        <p:txBody>
          <a:bodyPr anchor="ctr"/>
          <a:lstStyle/>
          <a:p>
            <a:r>
              <a:rPr lang="en-US" sz="3200" b="0">
                <a:solidFill>
                  <a:srgbClr val="333399"/>
                </a:solidFill>
              </a:rPr>
              <a:t>Online System Identification</a:t>
            </a:r>
          </a:p>
        </p:txBody>
      </p:sp>
      <p:pic>
        <p:nvPicPr>
          <p:cNvPr id="22552" name="Picture 48" descr="txp_fig"/>
          <p:cNvPicPr>
            <a:picLocks noChangeAspect="1" noChangeArrowheads="1"/>
          </p:cNvPicPr>
          <p:nvPr>
            <p:custDataLst>
              <p:tags r:id="rId1"/>
            </p:custDataLst>
          </p:nvPr>
        </p:nvPicPr>
        <p:blipFill>
          <a:blip r:embed="rId6"/>
          <a:srcRect/>
          <a:stretch>
            <a:fillRect/>
          </a:stretch>
        </p:blipFill>
        <p:spPr bwMode="auto">
          <a:xfrm>
            <a:off x="6235700" y="4170363"/>
            <a:ext cx="381000" cy="312737"/>
          </a:xfrm>
          <a:prstGeom prst="rect">
            <a:avLst/>
          </a:prstGeom>
          <a:noFill/>
          <a:ln w="9525" algn="ctr">
            <a:noFill/>
            <a:miter lim="800000"/>
            <a:headEnd/>
            <a:tailEnd/>
          </a:ln>
        </p:spPr>
      </p:pic>
      <p:pic>
        <p:nvPicPr>
          <p:cNvPr id="22553" name="Picture 53" descr="txp_fig"/>
          <p:cNvPicPr>
            <a:picLocks noChangeAspect="1" noChangeArrowheads="1"/>
          </p:cNvPicPr>
          <p:nvPr>
            <p:custDataLst>
              <p:tags r:id="rId2"/>
            </p:custDataLst>
          </p:nvPr>
        </p:nvPicPr>
        <p:blipFill>
          <a:blip r:embed="rId7"/>
          <a:srcRect/>
          <a:stretch>
            <a:fillRect/>
          </a:stretch>
        </p:blipFill>
        <p:spPr bwMode="auto">
          <a:xfrm>
            <a:off x="5459413" y="2317750"/>
            <a:ext cx="2890837" cy="515938"/>
          </a:xfrm>
          <a:prstGeom prst="rect">
            <a:avLst/>
          </a:prstGeom>
          <a:noFill/>
          <a:ln w="9525" algn="ctr">
            <a:noFill/>
            <a:miter lim="800000"/>
            <a:headEnd/>
            <a:tailEnd/>
          </a:ln>
        </p:spPr>
      </p:pic>
      <p:sp>
        <p:nvSpPr>
          <p:cNvPr id="22554" name="Rectangle 51"/>
          <p:cNvSpPr>
            <a:spLocks noChangeArrowheads="1"/>
          </p:cNvSpPr>
          <p:nvPr/>
        </p:nvSpPr>
        <p:spPr bwMode="auto">
          <a:xfrm>
            <a:off x="325438" y="5062538"/>
            <a:ext cx="7142162" cy="1006475"/>
          </a:xfrm>
          <a:prstGeom prst="rect">
            <a:avLst/>
          </a:prstGeom>
          <a:noFill/>
          <a:ln w="9525">
            <a:noFill/>
            <a:miter lim="800000"/>
            <a:headEnd/>
            <a:tailEnd/>
          </a:ln>
        </p:spPr>
        <p:txBody>
          <a:bodyPr>
            <a:spAutoFit/>
          </a:bodyPr>
          <a:lstStyle/>
          <a:p>
            <a:pPr marL="1371600" lvl="2" indent="-457200" algn="l">
              <a:buFontTx/>
              <a:buChar char="•"/>
            </a:pPr>
            <a:r>
              <a:rPr lang="en-US" sz="2000" b="0"/>
              <a:t>Undersampling for high-dimensional systems</a:t>
            </a:r>
          </a:p>
          <a:p>
            <a:pPr marL="1371600" lvl="2" indent="-457200" algn="l">
              <a:buFontTx/>
              <a:buChar char="•"/>
            </a:pPr>
            <a:r>
              <a:rPr lang="en-US" sz="2000" b="0"/>
              <a:t>Constrained dynamics</a:t>
            </a:r>
          </a:p>
          <a:p>
            <a:pPr marL="1371600" lvl="2" indent="-457200" algn="l">
              <a:buFontTx/>
              <a:buChar char="•"/>
            </a:pPr>
            <a:r>
              <a:rPr lang="en-US" sz="2000" b="0"/>
              <a:t>Fast-slow dynamics</a:t>
            </a:r>
          </a:p>
        </p:txBody>
      </p:sp>
      <p:pic>
        <p:nvPicPr>
          <p:cNvPr id="22555" name="Picture 52" descr="txp_fig"/>
          <p:cNvPicPr>
            <a:picLocks noChangeAspect="1" noChangeArrowheads="1"/>
          </p:cNvPicPr>
          <p:nvPr>
            <p:custDataLst>
              <p:tags r:id="rId3"/>
            </p:custDataLst>
          </p:nvPr>
        </p:nvPicPr>
        <p:blipFill>
          <a:blip r:embed="rId8"/>
          <a:srcRect/>
          <a:stretch>
            <a:fillRect/>
          </a:stretch>
        </p:blipFill>
        <p:spPr bwMode="auto">
          <a:xfrm>
            <a:off x="2695575" y="1704975"/>
            <a:ext cx="425450" cy="492125"/>
          </a:xfrm>
          <a:prstGeom prst="rect">
            <a:avLst/>
          </a:prstGeom>
          <a:noFill/>
          <a:ln w="9525" algn="ctr">
            <a:noFill/>
            <a:miter lim="800000"/>
            <a:headEnd/>
            <a:tailEnd/>
          </a:ln>
        </p:spPr>
      </p:pic>
    </p:spTree>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Line 5"/>
          <p:cNvSpPr>
            <a:spLocks noChangeShapeType="1"/>
          </p:cNvSpPr>
          <p:nvPr/>
        </p:nvSpPr>
        <p:spPr bwMode="auto">
          <a:xfrm>
            <a:off x="3219450" y="4268788"/>
            <a:ext cx="2863850" cy="14287"/>
          </a:xfrm>
          <a:prstGeom prst="line">
            <a:avLst/>
          </a:prstGeom>
          <a:noFill/>
          <a:ln w="25400">
            <a:solidFill>
              <a:schemeClr val="tx1"/>
            </a:solidFill>
            <a:round/>
            <a:headEnd/>
            <a:tailEnd type="triangle" w="lg" len="med"/>
          </a:ln>
        </p:spPr>
        <p:txBody>
          <a:bodyPr/>
          <a:lstStyle/>
          <a:p>
            <a:endParaRPr lang="en-US"/>
          </a:p>
        </p:txBody>
      </p:sp>
      <p:sp>
        <p:nvSpPr>
          <p:cNvPr id="23555" name="Line 31"/>
          <p:cNvSpPr>
            <a:spLocks noChangeShapeType="1"/>
          </p:cNvSpPr>
          <p:nvPr/>
        </p:nvSpPr>
        <p:spPr bwMode="auto">
          <a:xfrm flipV="1">
            <a:off x="3233738" y="1981200"/>
            <a:ext cx="14287" cy="2286000"/>
          </a:xfrm>
          <a:prstGeom prst="line">
            <a:avLst/>
          </a:prstGeom>
          <a:noFill/>
          <a:ln w="25400">
            <a:solidFill>
              <a:schemeClr val="tx1"/>
            </a:solidFill>
            <a:round/>
            <a:headEnd/>
            <a:tailEnd type="triangle" w="lg" len="med"/>
          </a:ln>
        </p:spPr>
        <p:txBody>
          <a:bodyPr/>
          <a:lstStyle/>
          <a:p>
            <a:endParaRPr lang="en-US"/>
          </a:p>
        </p:txBody>
      </p:sp>
      <p:sp>
        <p:nvSpPr>
          <p:cNvPr id="23556" name="Oval 35"/>
          <p:cNvSpPr>
            <a:spLocks noChangeArrowheads="1"/>
          </p:cNvSpPr>
          <p:nvPr/>
        </p:nvSpPr>
        <p:spPr bwMode="auto">
          <a:xfrm>
            <a:off x="5416550" y="4075113"/>
            <a:ext cx="71438" cy="73025"/>
          </a:xfrm>
          <a:prstGeom prst="ellipse">
            <a:avLst/>
          </a:prstGeom>
          <a:solidFill>
            <a:srgbClr val="9900FF"/>
          </a:solidFill>
          <a:ln w="9525">
            <a:solidFill>
              <a:schemeClr val="tx1"/>
            </a:solidFill>
            <a:round/>
            <a:headEnd/>
            <a:tailEnd/>
          </a:ln>
        </p:spPr>
        <p:txBody>
          <a:bodyPr wrap="none" anchor="ctr"/>
          <a:lstStyle/>
          <a:p>
            <a:pPr algn="l"/>
            <a:endParaRPr lang="en-US" b="0">
              <a:cs typeface="Arial" pitchFamily="34" charset="0"/>
            </a:endParaRPr>
          </a:p>
        </p:txBody>
      </p:sp>
      <p:sp>
        <p:nvSpPr>
          <p:cNvPr id="23557" name="Oval 36"/>
          <p:cNvSpPr>
            <a:spLocks noChangeArrowheads="1"/>
          </p:cNvSpPr>
          <p:nvPr/>
        </p:nvSpPr>
        <p:spPr bwMode="auto">
          <a:xfrm>
            <a:off x="5097463" y="3392488"/>
            <a:ext cx="71437" cy="73025"/>
          </a:xfrm>
          <a:prstGeom prst="ellipse">
            <a:avLst/>
          </a:prstGeom>
          <a:solidFill>
            <a:srgbClr val="9900FF"/>
          </a:solidFill>
          <a:ln w="9525">
            <a:solidFill>
              <a:schemeClr val="tx1"/>
            </a:solidFill>
            <a:round/>
            <a:headEnd/>
            <a:tailEnd/>
          </a:ln>
        </p:spPr>
        <p:txBody>
          <a:bodyPr wrap="none" anchor="ctr"/>
          <a:lstStyle/>
          <a:p>
            <a:pPr algn="l"/>
            <a:endParaRPr lang="en-US" b="0">
              <a:cs typeface="Arial" pitchFamily="34" charset="0"/>
            </a:endParaRPr>
          </a:p>
        </p:txBody>
      </p:sp>
      <p:sp>
        <p:nvSpPr>
          <p:cNvPr id="23558" name="Oval 37"/>
          <p:cNvSpPr>
            <a:spLocks noChangeArrowheads="1"/>
          </p:cNvSpPr>
          <p:nvPr/>
        </p:nvSpPr>
        <p:spPr bwMode="auto">
          <a:xfrm>
            <a:off x="5313363" y="3495675"/>
            <a:ext cx="71437" cy="73025"/>
          </a:xfrm>
          <a:prstGeom prst="ellipse">
            <a:avLst/>
          </a:prstGeom>
          <a:solidFill>
            <a:srgbClr val="9900FF"/>
          </a:solidFill>
          <a:ln w="9525">
            <a:solidFill>
              <a:schemeClr val="tx1"/>
            </a:solidFill>
            <a:round/>
            <a:headEnd/>
            <a:tailEnd/>
          </a:ln>
        </p:spPr>
        <p:txBody>
          <a:bodyPr wrap="none" anchor="ctr"/>
          <a:lstStyle/>
          <a:p>
            <a:pPr algn="l"/>
            <a:endParaRPr lang="en-US" b="0">
              <a:cs typeface="Arial" pitchFamily="34" charset="0"/>
            </a:endParaRPr>
          </a:p>
        </p:txBody>
      </p:sp>
      <p:sp>
        <p:nvSpPr>
          <p:cNvPr id="23559" name="Oval 38"/>
          <p:cNvSpPr>
            <a:spLocks noChangeArrowheads="1"/>
          </p:cNvSpPr>
          <p:nvPr/>
        </p:nvSpPr>
        <p:spPr bwMode="auto">
          <a:xfrm>
            <a:off x="4926013" y="3402013"/>
            <a:ext cx="71437" cy="73025"/>
          </a:xfrm>
          <a:prstGeom prst="ellipse">
            <a:avLst/>
          </a:prstGeom>
          <a:solidFill>
            <a:srgbClr val="9900FF"/>
          </a:solidFill>
          <a:ln w="9525">
            <a:solidFill>
              <a:schemeClr val="tx1"/>
            </a:solidFill>
            <a:round/>
            <a:headEnd/>
            <a:tailEnd/>
          </a:ln>
        </p:spPr>
        <p:txBody>
          <a:bodyPr wrap="none" anchor="ctr"/>
          <a:lstStyle/>
          <a:p>
            <a:pPr algn="l"/>
            <a:endParaRPr lang="en-US" b="0">
              <a:cs typeface="Arial" pitchFamily="34" charset="0"/>
            </a:endParaRPr>
          </a:p>
        </p:txBody>
      </p:sp>
      <p:sp>
        <p:nvSpPr>
          <p:cNvPr id="23560" name="Oval 39"/>
          <p:cNvSpPr>
            <a:spLocks noChangeArrowheads="1"/>
          </p:cNvSpPr>
          <p:nvPr/>
        </p:nvSpPr>
        <p:spPr bwMode="auto">
          <a:xfrm>
            <a:off x="4732338" y="3078163"/>
            <a:ext cx="71437" cy="73025"/>
          </a:xfrm>
          <a:prstGeom prst="ellipse">
            <a:avLst/>
          </a:prstGeom>
          <a:solidFill>
            <a:srgbClr val="9900FF"/>
          </a:solidFill>
          <a:ln w="9525">
            <a:solidFill>
              <a:schemeClr val="tx1"/>
            </a:solidFill>
            <a:round/>
            <a:headEnd/>
            <a:tailEnd/>
          </a:ln>
        </p:spPr>
        <p:txBody>
          <a:bodyPr wrap="none" anchor="ctr"/>
          <a:lstStyle/>
          <a:p>
            <a:pPr algn="l"/>
            <a:endParaRPr lang="en-US" b="0">
              <a:cs typeface="Arial" pitchFamily="34" charset="0"/>
            </a:endParaRPr>
          </a:p>
        </p:txBody>
      </p:sp>
      <p:sp>
        <p:nvSpPr>
          <p:cNvPr id="23561" name="Oval 40"/>
          <p:cNvSpPr>
            <a:spLocks noChangeArrowheads="1"/>
          </p:cNvSpPr>
          <p:nvPr/>
        </p:nvSpPr>
        <p:spPr bwMode="auto">
          <a:xfrm>
            <a:off x="4011613" y="3017838"/>
            <a:ext cx="71437" cy="73025"/>
          </a:xfrm>
          <a:prstGeom prst="ellipse">
            <a:avLst/>
          </a:prstGeom>
          <a:solidFill>
            <a:srgbClr val="9900FF"/>
          </a:solidFill>
          <a:ln w="9525">
            <a:solidFill>
              <a:schemeClr val="tx1"/>
            </a:solidFill>
            <a:round/>
            <a:headEnd/>
            <a:tailEnd/>
          </a:ln>
        </p:spPr>
        <p:txBody>
          <a:bodyPr wrap="none" anchor="ctr"/>
          <a:lstStyle/>
          <a:p>
            <a:pPr algn="l"/>
            <a:endParaRPr lang="en-US" b="0">
              <a:cs typeface="Arial" pitchFamily="34" charset="0"/>
            </a:endParaRPr>
          </a:p>
        </p:txBody>
      </p:sp>
      <p:sp>
        <p:nvSpPr>
          <p:cNvPr id="23562" name="Oval 41"/>
          <p:cNvSpPr>
            <a:spLocks noChangeArrowheads="1"/>
          </p:cNvSpPr>
          <p:nvPr/>
        </p:nvSpPr>
        <p:spPr bwMode="auto">
          <a:xfrm>
            <a:off x="4300538" y="2790825"/>
            <a:ext cx="71437" cy="73025"/>
          </a:xfrm>
          <a:prstGeom prst="ellipse">
            <a:avLst/>
          </a:prstGeom>
          <a:solidFill>
            <a:srgbClr val="9900FF"/>
          </a:solidFill>
          <a:ln w="9525">
            <a:solidFill>
              <a:schemeClr val="tx1"/>
            </a:solidFill>
            <a:round/>
            <a:headEnd/>
            <a:tailEnd/>
          </a:ln>
        </p:spPr>
        <p:txBody>
          <a:bodyPr wrap="none" anchor="ctr"/>
          <a:lstStyle/>
          <a:p>
            <a:pPr algn="l"/>
            <a:endParaRPr lang="en-US" b="0">
              <a:cs typeface="Arial" pitchFamily="34" charset="0"/>
            </a:endParaRPr>
          </a:p>
        </p:txBody>
      </p:sp>
      <p:sp>
        <p:nvSpPr>
          <p:cNvPr id="23563" name="Oval 42"/>
          <p:cNvSpPr>
            <a:spLocks noChangeArrowheads="1"/>
          </p:cNvSpPr>
          <p:nvPr/>
        </p:nvSpPr>
        <p:spPr bwMode="auto">
          <a:xfrm>
            <a:off x="5160963" y="3530600"/>
            <a:ext cx="71437" cy="73025"/>
          </a:xfrm>
          <a:prstGeom prst="ellipse">
            <a:avLst/>
          </a:prstGeom>
          <a:solidFill>
            <a:srgbClr val="9900FF"/>
          </a:solidFill>
          <a:ln w="9525">
            <a:solidFill>
              <a:schemeClr val="tx1"/>
            </a:solidFill>
            <a:round/>
            <a:headEnd/>
            <a:tailEnd/>
          </a:ln>
        </p:spPr>
        <p:txBody>
          <a:bodyPr wrap="none" anchor="ctr"/>
          <a:lstStyle/>
          <a:p>
            <a:pPr algn="l"/>
            <a:endParaRPr lang="en-US" b="0">
              <a:cs typeface="Arial" pitchFamily="34" charset="0"/>
            </a:endParaRPr>
          </a:p>
        </p:txBody>
      </p:sp>
      <p:sp>
        <p:nvSpPr>
          <p:cNvPr id="23564" name="Oval 43"/>
          <p:cNvSpPr>
            <a:spLocks noChangeArrowheads="1"/>
          </p:cNvSpPr>
          <p:nvPr/>
        </p:nvSpPr>
        <p:spPr bwMode="auto">
          <a:xfrm>
            <a:off x="4487863" y="3406775"/>
            <a:ext cx="71437" cy="73025"/>
          </a:xfrm>
          <a:prstGeom prst="ellipse">
            <a:avLst/>
          </a:prstGeom>
          <a:solidFill>
            <a:srgbClr val="9900FF"/>
          </a:solidFill>
          <a:ln w="9525">
            <a:solidFill>
              <a:schemeClr val="tx1"/>
            </a:solidFill>
            <a:round/>
            <a:headEnd/>
            <a:tailEnd/>
          </a:ln>
        </p:spPr>
        <p:txBody>
          <a:bodyPr wrap="none" anchor="ctr"/>
          <a:lstStyle/>
          <a:p>
            <a:pPr algn="l"/>
            <a:endParaRPr lang="en-US" b="0">
              <a:cs typeface="Arial" pitchFamily="34" charset="0"/>
            </a:endParaRPr>
          </a:p>
        </p:txBody>
      </p:sp>
      <p:sp>
        <p:nvSpPr>
          <p:cNvPr id="23565" name="Oval 44"/>
          <p:cNvSpPr>
            <a:spLocks noChangeArrowheads="1"/>
          </p:cNvSpPr>
          <p:nvPr/>
        </p:nvSpPr>
        <p:spPr bwMode="auto">
          <a:xfrm>
            <a:off x="4973638" y="3625850"/>
            <a:ext cx="71437" cy="73025"/>
          </a:xfrm>
          <a:prstGeom prst="ellipse">
            <a:avLst/>
          </a:prstGeom>
          <a:solidFill>
            <a:srgbClr val="9900FF"/>
          </a:solidFill>
          <a:ln w="9525">
            <a:solidFill>
              <a:schemeClr val="tx1"/>
            </a:solidFill>
            <a:round/>
            <a:headEnd/>
            <a:tailEnd/>
          </a:ln>
        </p:spPr>
        <p:txBody>
          <a:bodyPr wrap="none" anchor="ctr"/>
          <a:lstStyle/>
          <a:p>
            <a:pPr algn="l"/>
            <a:endParaRPr lang="en-US" b="0">
              <a:cs typeface="Arial" pitchFamily="34" charset="0"/>
            </a:endParaRPr>
          </a:p>
        </p:txBody>
      </p:sp>
      <p:sp>
        <p:nvSpPr>
          <p:cNvPr id="23566" name="Oval 45"/>
          <p:cNvSpPr>
            <a:spLocks noChangeArrowheads="1"/>
          </p:cNvSpPr>
          <p:nvPr/>
        </p:nvSpPr>
        <p:spPr bwMode="auto">
          <a:xfrm>
            <a:off x="5343525" y="3821113"/>
            <a:ext cx="71438" cy="73025"/>
          </a:xfrm>
          <a:prstGeom prst="ellipse">
            <a:avLst/>
          </a:prstGeom>
          <a:solidFill>
            <a:srgbClr val="9900FF"/>
          </a:solidFill>
          <a:ln w="9525">
            <a:solidFill>
              <a:schemeClr val="tx1"/>
            </a:solidFill>
            <a:round/>
            <a:headEnd/>
            <a:tailEnd/>
          </a:ln>
        </p:spPr>
        <p:txBody>
          <a:bodyPr wrap="none" anchor="ctr"/>
          <a:lstStyle/>
          <a:p>
            <a:pPr algn="l"/>
            <a:endParaRPr lang="en-US" b="0">
              <a:cs typeface="Arial" pitchFamily="34" charset="0"/>
            </a:endParaRPr>
          </a:p>
        </p:txBody>
      </p:sp>
      <p:sp>
        <p:nvSpPr>
          <p:cNvPr id="23567" name="Oval 46"/>
          <p:cNvSpPr>
            <a:spLocks noChangeArrowheads="1"/>
          </p:cNvSpPr>
          <p:nvPr/>
        </p:nvSpPr>
        <p:spPr bwMode="auto">
          <a:xfrm>
            <a:off x="5184775" y="4006850"/>
            <a:ext cx="71438" cy="73025"/>
          </a:xfrm>
          <a:prstGeom prst="ellipse">
            <a:avLst/>
          </a:prstGeom>
          <a:solidFill>
            <a:srgbClr val="9900FF"/>
          </a:solidFill>
          <a:ln w="9525">
            <a:solidFill>
              <a:schemeClr val="tx1"/>
            </a:solidFill>
            <a:round/>
            <a:headEnd/>
            <a:tailEnd/>
          </a:ln>
        </p:spPr>
        <p:txBody>
          <a:bodyPr wrap="none" anchor="ctr"/>
          <a:lstStyle/>
          <a:p>
            <a:pPr algn="l"/>
            <a:endParaRPr lang="en-US" b="0">
              <a:cs typeface="Arial" pitchFamily="34" charset="0"/>
            </a:endParaRPr>
          </a:p>
        </p:txBody>
      </p:sp>
      <p:sp>
        <p:nvSpPr>
          <p:cNvPr id="23568" name="Oval 49"/>
          <p:cNvSpPr>
            <a:spLocks noChangeArrowheads="1"/>
          </p:cNvSpPr>
          <p:nvPr/>
        </p:nvSpPr>
        <p:spPr bwMode="auto">
          <a:xfrm>
            <a:off x="4005263" y="2879725"/>
            <a:ext cx="71437" cy="73025"/>
          </a:xfrm>
          <a:prstGeom prst="ellipse">
            <a:avLst/>
          </a:prstGeom>
          <a:solidFill>
            <a:srgbClr val="9900FF"/>
          </a:solidFill>
          <a:ln w="9525">
            <a:solidFill>
              <a:schemeClr val="tx1"/>
            </a:solidFill>
            <a:round/>
            <a:headEnd/>
            <a:tailEnd/>
          </a:ln>
        </p:spPr>
        <p:txBody>
          <a:bodyPr wrap="none" anchor="ctr"/>
          <a:lstStyle/>
          <a:p>
            <a:pPr algn="l"/>
            <a:endParaRPr lang="en-US" b="0">
              <a:cs typeface="Arial" pitchFamily="34" charset="0"/>
            </a:endParaRPr>
          </a:p>
        </p:txBody>
      </p:sp>
      <p:sp>
        <p:nvSpPr>
          <p:cNvPr id="23569" name="Oval 50"/>
          <p:cNvSpPr>
            <a:spLocks noChangeArrowheads="1"/>
          </p:cNvSpPr>
          <p:nvPr/>
        </p:nvSpPr>
        <p:spPr bwMode="auto">
          <a:xfrm>
            <a:off x="4257675" y="3106738"/>
            <a:ext cx="71438" cy="73025"/>
          </a:xfrm>
          <a:prstGeom prst="ellipse">
            <a:avLst/>
          </a:prstGeom>
          <a:solidFill>
            <a:srgbClr val="9900FF"/>
          </a:solidFill>
          <a:ln w="9525">
            <a:solidFill>
              <a:schemeClr val="tx1"/>
            </a:solidFill>
            <a:round/>
            <a:headEnd/>
            <a:tailEnd/>
          </a:ln>
        </p:spPr>
        <p:txBody>
          <a:bodyPr wrap="none" anchor="ctr"/>
          <a:lstStyle/>
          <a:p>
            <a:pPr algn="l"/>
            <a:endParaRPr lang="en-US" b="0">
              <a:cs typeface="Arial" pitchFamily="34" charset="0"/>
            </a:endParaRPr>
          </a:p>
        </p:txBody>
      </p:sp>
      <p:sp>
        <p:nvSpPr>
          <p:cNvPr id="23570" name="Oval 51"/>
          <p:cNvSpPr>
            <a:spLocks noChangeArrowheads="1"/>
          </p:cNvSpPr>
          <p:nvPr/>
        </p:nvSpPr>
        <p:spPr bwMode="auto">
          <a:xfrm>
            <a:off x="3622675" y="2576513"/>
            <a:ext cx="71438" cy="73025"/>
          </a:xfrm>
          <a:prstGeom prst="ellipse">
            <a:avLst/>
          </a:prstGeom>
          <a:solidFill>
            <a:srgbClr val="9900FF"/>
          </a:solidFill>
          <a:ln w="9525">
            <a:solidFill>
              <a:schemeClr val="tx1"/>
            </a:solidFill>
            <a:round/>
            <a:headEnd/>
            <a:tailEnd/>
          </a:ln>
        </p:spPr>
        <p:txBody>
          <a:bodyPr wrap="none" anchor="ctr"/>
          <a:lstStyle/>
          <a:p>
            <a:pPr algn="l"/>
            <a:endParaRPr lang="en-US" b="0">
              <a:cs typeface="Arial" pitchFamily="34" charset="0"/>
            </a:endParaRPr>
          </a:p>
        </p:txBody>
      </p:sp>
      <p:sp>
        <p:nvSpPr>
          <p:cNvPr id="946196" name="Freeform 20"/>
          <p:cNvSpPr>
            <a:spLocks/>
          </p:cNvSpPr>
          <p:nvPr/>
        </p:nvSpPr>
        <p:spPr bwMode="auto">
          <a:xfrm>
            <a:off x="3440113" y="2308225"/>
            <a:ext cx="2320925" cy="1773238"/>
          </a:xfrm>
          <a:custGeom>
            <a:avLst/>
            <a:gdLst/>
            <a:ahLst/>
            <a:cxnLst>
              <a:cxn ang="0">
                <a:pos x="686" y="548"/>
              </a:cxn>
              <a:cxn ang="0">
                <a:pos x="545" y="562"/>
              </a:cxn>
              <a:cxn ang="0">
                <a:pos x="353" y="479"/>
              </a:cxn>
              <a:cxn ang="0">
                <a:pos x="0" y="0"/>
              </a:cxn>
              <a:cxn ang="0">
                <a:pos x="110" y="18"/>
              </a:cxn>
              <a:cxn ang="0">
                <a:pos x="399" y="365"/>
              </a:cxn>
              <a:cxn ang="0">
                <a:pos x="649" y="420"/>
              </a:cxn>
              <a:cxn ang="0">
                <a:pos x="932" y="503"/>
              </a:cxn>
              <a:cxn ang="0">
                <a:pos x="1097" y="685"/>
              </a:cxn>
              <a:cxn ang="0">
                <a:pos x="1298" y="934"/>
              </a:cxn>
              <a:cxn ang="0">
                <a:pos x="1462" y="1071"/>
              </a:cxn>
              <a:cxn ang="0">
                <a:pos x="1415" y="1109"/>
              </a:cxn>
              <a:cxn ang="0">
                <a:pos x="1433" y="1086"/>
              </a:cxn>
              <a:cxn ang="0">
                <a:pos x="1397" y="1117"/>
              </a:cxn>
              <a:cxn ang="0">
                <a:pos x="1240" y="1026"/>
              </a:cxn>
              <a:cxn ang="0">
                <a:pos x="1146" y="912"/>
              </a:cxn>
              <a:cxn ang="0">
                <a:pos x="1018" y="821"/>
              </a:cxn>
              <a:cxn ang="0">
                <a:pos x="942" y="753"/>
              </a:cxn>
              <a:cxn ang="0">
                <a:pos x="887" y="667"/>
              </a:cxn>
              <a:cxn ang="0">
                <a:pos x="804" y="612"/>
              </a:cxn>
            </a:cxnLst>
            <a:rect l="0" t="0" r="r" b="b"/>
            <a:pathLst>
              <a:path w="1462" h="1117">
                <a:moveTo>
                  <a:pt x="686" y="548"/>
                </a:moveTo>
                <a:lnTo>
                  <a:pt x="545" y="562"/>
                </a:lnTo>
                <a:lnTo>
                  <a:pt x="353" y="479"/>
                </a:lnTo>
                <a:lnTo>
                  <a:pt x="0" y="0"/>
                </a:lnTo>
                <a:lnTo>
                  <a:pt x="110" y="18"/>
                </a:lnTo>
                <a:lnTo>
                  <a:pt x="399" y="365"/>
                </a:lnTo>
                <a:lnTo>
                  <a:pt x="649" y="420"/>
                </a:lnTo>
                <a:lnTo>
                  <a:pt x="932" y="503"/>
                </a:lnTo>
                <a:lnTo>
                  <a:pt x="1097" y="685"/>
                </a:lnTo>
                <a:lnTo>
                  <a:pt x="1298" y="934"/>
                </a:lnTo>
                <a:lnTo>
                  <a:pt x="1462" y="1071"/>
                </a:lnTo>
                <a:lnTo>
                  <a:pt x="1415" y="1109"/>
                </a:lnTo>
                <a:lnTo>
                  <a:pt x="1433" y="1086"/>
                </a:lnTo>
                <a:lnTo>
                  <a:pt x="1397" y="1117"/>
                </a:lnTo>
                <a:lnTo>
                  <a:pt x="1240" y="1026"/>
                </a:lnTo>
                <a:lnTo>
                  <a:pt x="1146" y="912"/>
                </a:lnTo>
                <a:lnTo>
                  <a:pt x="1018" y="821"/>
                </a:lnTo>
                <a:lnTo>
                  <a:pt x="942" y="753"/>
                </a:lnTo>
                <a:lnTo>
                  <a:pt x="887" y="667"/>
                </a:lnTo>
                <a:lnTo>
                  <a:pt x="804" y="612"/>
                </a:lnTo>
              </a:path>
            </a:pathLst>
          </a:custGeom>
          <a:gradFill rotWithShape="1">
            <a:gsLst>
              <a:gs pos="0">
                <a:srgbClr val="FF8200">
                  <a:alpha val="60001"/>
                </a:srgbClr>
              </a:gs>
              <a:gs pos="10001">
                <a:srgbClr val="FF0000">
                  <a:alpha val="64001"/>
                </a:srgbClr>
              </a:gs>
              <a:gs pos="35001">
                <a:srgbClr val="BA0066">
                  <a:alpha val="74001"/>
                </a:srgbClr>
              </a:gs>
              <a:gs pos="70000">
                <a:srgbClr val="66008F">
                  <a:alpha val="88000"/>
                </a:srgbClr>
              </a:gs>
              <a:gs pos="100000">
                <a:srgbClr val="000082"/>
              </a:gs>
            </a:gsLst>
            <a:lin ang="5400000" scaled="1"/>
          </a:gradFill>
          <a:ln w="9525" cap="flat" cmpd="sng">
            <a:noFill/>
            <a:prstDash val="solid"/>
            <a:round/>
            <a:headEnd/>
            <a:tailEnd/>
          </a:ln>
          <a:effectLst/>
        </p:spPr>
        <p:txBody>
          <a:bodyPr/>
          <a:lstStyle/>
          <a:p>
            <a:pPr>
              <a:defRPr/>
            </a:pPr>
            <a:endParaRPr lang="en-US"/>
          </a:p>
        </p:txBody>
      </p:sp>
      <p:sp>
        <p:nvSpPr>
          <p:cNvPr id="23574" name="Rectangle 21"/>
          <p:cNvSpPr>
            <a:spLocks noChangeArrowheads="1"/>
          </p:cNvSpPr>
          <p:nvPr/>
        </p:nvSpPr>
        <p:spPr bwMode="auto">
          <a:xfrm>
            <a:off x="685800" y="457200"/>
            <a:ext cx="7772400" cy="533400"/>
          </a:xfrm>
          <a:prstGeom prst="rect">
            <a:avLst/>
          </a:prstGeom>
          <a:noFill/>
          <a:ln w="9525">
            <a:noFill/>
            <a:miter lim="800000"/>
            <a:headEnd/>
            <a:tailEnd/>
          </a:ln>
        </p:spPr>
        <p:txBody>
          <a:bodyPr anchor="ctr"/>
          <a:lstStyle/>
          <a:p>
            <a:r>
              <a:rPr lang="en-US" sz="3200" b="0">
                <a:solidFill>
                  <a:srgbClr val="333399"/>
                </a:solidFill>
              </a:rPr>
              <a:t>Online System Identification</a:t>
            </a:r>
          </a:p>
        </p:txBody>
      </p:sp>
      <p:pic>
        <p:nvPicPr>
          <p:cNvPr id="23575" name="Picture 23" descr="txp_fig"/>
          <p:cNvPicPr>
            <a:picLocks noChangeAspect="1" noChangeArrowheads="1"/>
          </p:cNvPicPr>
          <p:nvPr>
            <p:custDataLst>
              <p:tags r:id="rId1"/>
            </p:custDataLst>
          </p:nvPr>
        </p:nvPicPr>
        <p:blipFill>
          <a:blip r:embed="rId7"/>
          <a:srcRect/>
          <a:stretch>
            <a:fillRect/>
          </a:stretch>
        </p:blipFill>
        <p:spPr bwMode="auto">
          <a:xfrm>
            <a:off x="6235700" y="4170363"/>
            <a:ext cx="381000" cy="312737"/>
          </a:xfrm>
          <a:prstGeom prst="rect">
            <a:avLst/>
          </a:prstGeom>
          <a:noFill/>
          <a:ln w="9525" algn="ctr">
            <a:noFill/>
            <a:miter lim="800000"/>
            <a:headEnd/>
            <a:tailEnd/>
          </a:ln>
        </p:spPr>
      </p:pic>
      <p:pic>
        <p:nvPicPr>
          <p:cNvPr id="23576" name="Picture 42" descr="txp_fig"/>
          <p:cNvPicPr>
            <a:picLocks noChangeAspect="1" noChangeArrowheads="1"/>
          </p:cNvPicPr>
          <p:nvPr>
            <p:custDataLst>
              <p:tags r:id="rId2"/>
            </p:custDataLst>
          </p:nvPr>
        </p:nvPicPr>
        <p:blipFill>
          <a:blip r:embed="rId8"/>
          <a:srcRect/>
          <a:stretch>
            <a:fillRect/>
          </a:stretch>
        </p:blipFill>
        <p:spPr bwMode="auto">
          <a:xfrm>
            <a:off x="4349750" y="1981200"/>
            <a:ext cx="3884613" cy="366713"/>
          </a:xfrm>
          <a:prstGeom prst="rect">
            <a:avLst/>
          </a:prstGeom>
          <a:noFill/>
          <a:ln w="9525" algn="ctr">
            <a:noFill/>
            <a:miter lim="800000"/>
            <a:headEnd/>
            <a:tailEnd/>
          </a:ln>
        </p:spPr>
      </p:pic>
      <p:sp>
        <p:nvSpPr>
          <p:cNvPr id="23577" name="Oval 26"/>
          <p:cNvSpPr>
            <a:spLocks noChangeArrowheads="1"/>
          </p:cNvSpPr>
          <p:nvPr/>
        </p:nvSpPr>
        <p:spPr bwMode="auto">
          <a:xfrm rot="-2198813">
            <a:off x="3505200" y="2209800"/>
            <a:ext cx="508000" cy="950913"/>
          </a:xfrm>
          <a:prstGeom prst="ellipse">
            <a:avLst/>
          </a:prstGeom>
          <a:noFill/>
          <a:ln w="25400">
            <a:solidFill>
              <a:schemeClr val="tx1"/>
            </a:solidFill>
            <a:round/>
            <a:headEnd/>
            <a:tailEnd/>
          </a:ln>
        </p:spPr>
        <p:txBody>
          <a:bodyPr wrap="none" anchor="ctr"/>
          <a:lstStyle/>
          <a:p>
            <a:endParaRPr lang="en-US"/>
          </a:p>
        </p:txBody>
      </p:sp>
      <p:grpSp>
        <p:nvGrpSpPr>
          <p:cNvPr id="2" name="Group 39"/>
          <p:cNvGrpSpPr>
            <a:grpSpLocks/>
          </p:cNvGrpSpPr>
          <p:nvPr/>
        </p:nvGrpSpPr>
        <p:grpSpPr bwMode="auto">
          <a:xfrm>
            <a:off x="7391400" y="1676400"/>
            <a:ext cx="703263" cy="671513"/>
            <a:chOff x="4786" y="1200"/>
            <a:chExt cx="443" cy="423"/>
          </a:xfrm>
        </p:grpSpPr>
        <p:sp>
          <p:nvSpPr>
            <p:cNvPr id="23580" name="Line 33"/>
            <p:cNvSpPr>
              <a:spLocks noChangeShapeType="1"/>
            </p:cNvSpPr>
            <p:nvPr/>
          </p:nvSpPr>
          <p:spPr bwMode="auto">
            <a:xfrm flipV="1">
              <a:off x="4786" y="1367"/>
              <a:ext cx="256" cy="256"/>
            </a:xfrm>
            <a:prstGeom prst="line">
              <a:avLst/>
            </a:prstGeom>
            <a:noFill/>
            <a:ln w="38100">
              <a:solidFill>
                <a:schemeClr val="tx1"/>
              </a:solidFill>
              <a:round/>
              <a:headEnd/>
              <a:tailEnd type="triangle" w="lg" len="med"/>
            </a:ln>
          </p:spPr>
          <p:txBody>
            <a:bodyPr/>
            <a:lstStyle/>
            <a:p>
              <a:endParaRPr lang="en-US"/>
            </a:p>
          </p:txBody>
        </p:sp>
        <p:pic>
          <p:nvPicPr>
            <p:cNvPr id="23581" name="Picture 38" descr="txp_fig"/>
            <p:cNvPicPr>
              <a:picLocks noChangeAspect="1" noChangeArrowheads="1"/>
            </p:cNvPicPr>
            <p:nvPr>
              <p:custDataLst>
                <p:tags r:id="rId4"/>
              </p:custDataLst>
            </p:nvPr>
          </p:nvPicPr>
          <p:blipFill>
            <a:blip r:embed="rId9"/>
            <a:srcRect/>
            <a:stretch>
              <a:fillRect/>
            </a:stretch>
          </p:blipFill>
          <p:spPr bwMode="auto">
            <a:xfrm>
              <a:off x="5088" y="1200"/>
              <a:ext cx="141" cy="212"/>
            </a:xfrm>
            <a:prstGeom prst="rect">
              <a:avLst/>
            </a:prstGeom>
            <a:noFill/>
            <a:ln w="9525" algn="ctr">
              <a:noFill/>
              <a:miter lim="800000"/>
              <a:headEnd/>
              <a:tailEnd/>
            </a:ln>
          </p:spPr>
        </p:pic>
      </p:grpSp>
      <p:pic>
        <p:nvPicPr>
          <p:cNvPr id="23579" name="Picture 40" descr="txp_fig"/>
          <p:cNvPicPr>
            <a:picLocks noChangeAspect="1" noChangeArrowheads="1"/>
          </p:cNvPicPr>
          <p:nvPr>
            <p:custDataLst>
              <p:tags r:id="rId3"/>
            </p:custDataLst>
          </p:nvPr>
        </p:nvPicPr>
        <p:blipFill>
          <a:blip r:embed="rId10"/>
          <a:srcRect/>
          <a:stretch>
            <a:fillRect/>
          </a:stretch>
        </p:blipFill>
        <p:spPr bwMode="auto">
          <a:xfrm>
            <a:off x="2686050" y="1762125"/>
            <a:ext cx="425450" cy="492125"/>
          </a:xfrm>
          <a:prstGeom prst="rect">
            <a:avLst/>
          </a:prstGeom>
          <a:noFill/>
          <a:ln w="9525" algn="ctr">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Line 5"/>
          <p:cNvSpPr>
            <a:spLocks noChangeShapeType="1"/>
          </p:cNvSpPr>
          <p:nvPr/>
        </p:nvSpPr>
        <p:spPr bwMode="auto">
          <a:xfrm>
            <a:off x="3219450" y="4268788"/>
            <a:ext cx="2863850" cy="14287"/>
          </a:xfrm>
          <a:prstGeom prst="line">
            <a:avLst/>
          </a:prstGeom>
          <a:noFill/>
          <a:ln w="25400">
            <a:solidFill>
              <a:schemeClr val="tx1"/>
            </a:solidFill>
            <a:round/>
            <a:headEnd/>
            <a:tailEnd type="triangle" w="lg" len="med"/>
          </a:ln>
        </p:spPr>
        <p:txBody>
          <a:bodyPr/>
          <a:lstStyle/>
          <a:p>
            <a:endParaRPr lang="en-US"/>
          </a:p>
        </p:txBody>
      </p:sp>
      <p:sp>
        <p:nvSpPr>
          <p:cNvPr id="24579" name="Line 31"/>
          <p:cNvSpPr>
            <a:spLocks noChangeShapeType="1"/>
          </p:cNvSpPr>
          <p:nvPr/>
        </p:nvSpPr>
        <p:spPr bwMode="auto">
          <a:xfrm flipV="1">
            <a:off x="3233738" y="1981200"/>
            <a:ext cx="14287" cy="2286000"/>
          </a:xfrm>
          <a:prstGeom prst="line">
            <a:avLst/>
          </a:prstGeom>
          <a:noFill/>
          <a:ln w="25400">
            <a:solidFill>
              <a:schemeClr val="tx1"/>
            </a:solidFill>
            <a:round/>
            <a:headEnd/>
            <a:tailEnd type="triangle" w="lg" len="med"/>
          </a:ln>
        </p:spPr>
        <p:txBody>
          <a:bodyPr/>
          <a:lstStyle/>
          <a:p>
            <a:endParaRPr lang="en-US"/>
          </a:p>
        </p:txBody>
      </p:sp>
      <p:sp>
        <p:nvSpPr>
          <p:cNvPr id="24580" name="Oval 35"/>
          <p:cNvSpPr>
            <a:spLocks noChangeArrowheads="1"/>
          </p:cNvSpPr>
          <p:nvPr/>
        </p:nvSpPr>
        <p:spPr bwMode="auto">
          <a:xfrm>
            <a:off x="5416550" y="4075113"/>
            <a:ext cx="71438" cy="73025"/>
          </a:xfrm>
          <a:prstGeom prst="ellipse">
            <a:avLst/>
          </a:prstGeom>
          <a:solidFill>
            <a:srgbClr val="9900FF"/>
          </a:solidFill>
          <a:ln w="9525">
            <a:solidFill>
              <a:schemeClr val="tx1"/>
            </a:solidFill>
            <a:round/>
            <a:headEnd/>
            <a:tailEnd/>
          </a:ln>
        </p:spPr>
        <p:txBody>
          <a:bodyPr wrap="none" anchor="ctr"/>
          <a:lstStyle/>
          <a:p>
            <a:pPr algn="l"/>
            <a:endParaRPr lang="en-US" b="0">
              <a:cs typeface="Arial" pitchFamily="34" charset="0"/>
            </a:endParaRPr>
          </a:p>
        </p:txBody>
      </p:sp>
      <p:sp>
        <p:nvSpPr>
          <p:cNvPr id="24581" name="Oval 36"/>
          <p:cNvSpPr>
            <a:spLocks noChangeArrowheads="1"/>
          </p:cNvSpPr>
          <p:nvPr/>
        </p:nvSpPr>
        <p:spPr bwMode="auto">
          <a:xfrm>
            <a:off x="5097463" y="3392488"/>
            <a:ext cx="71437" cy="73025"/>
          </a:xfrm>
          <a:prstGeom prst="ellipse">
            <a:avLst/>
          </a:prstGeom>
          <a:solidFill>
            <a:srgbClr val="9900FF"/>
          </a:solidFill>
          <a:ln w="9525">
            <a:solidFill>
              <a:schemeClr val="tx1"/>
            </a:solidFill>
            <a:round/>
            <a:headEnd/>
            <a:tailEnd/>
          </a:ln>
        </p:spPr>
        <p:txBody>
          <a:bodyPr wrap="none" anchor="ctr"/>
          <a:lstStyle/>
          <a:p>
            <a:pPr algn="l"/>
            <a:endParaRPr lang="en-US" b="0">
              <a:cs typeface="Arial" pitchFamily="34" charset="0"/>
            </a:endParaRPr>
          </a:p>
        </p:txBody>
      </p:sp>
      <p:sp>
        <p:nvSpPr>
          <p:cNvPr id="24582" name="Oval 37"/>
          <p:cNvSpPr>
            <a:spLocks noChangeArrowheads="1"/>
          </p:cNvSpPr>
          <p:nvPr/>
        </p:nvSpPr>
        <p:spPr bwMode="auto">
          <a:xfrm>
            <a:off x="5313363" y="3495675"/>
            <a:ext cx="71437" cy="73025"/>
          </a:xfrm>
          <a:prstGeom prst="ellipse">
            <a:avLst/>
          </a:prstGeom>
          <a:solidFill>
            <a:srgbClr val="9900FF"/>
          </a:solidFill>
          <a:ln w="9525">
            <a:solidFill>
              <a:schemeClr val="tx1"/>
            </a:solidFill>
            <a:round/>
            <a:headEnd/>
            <a:tailEnd/>
          </a:ln>
        </p:spPr>
        <p:txBody>
          <a:bodyPr wrap="none" anchor="ctr"/>
          <a:lstStyle/>
          <a:p>
            <a:pPr algn="l"/>
            <a:endParaRPr lang="en-US" b="0">
              <a:cs typeface="Arial" pitchFamily="34" charset="0"/>
            </a:endParaRPr>
          </a:p>
        </p:txBody>
      </p:sp>
      <p:sp>
        <p:nvSpPr>
          <p:cNvPr id="24583" name="Oval 38"/>
          <p:cNvSpPr>
            <a:spLocks noChangeArrowheads="1"/>
          </p:cNvSpPr>
          <p:nvPr/>
        </p:nvSpPr>
        <p:spPr bwMode="auto">
          <a:xfrm>
            <a:off x="4926013" y="3402013"/>
            <a:ext cx="71437" cy="73025"/>
          </a:xfrm>
          <a:prstGeom prst="ellipse">
            <a:avLst/>
          </a:prstGeom>
          <a:solidFill>
            <a:srgbClr val="9900FF"/>
          </a:solidFill>
          <a:ln w="9525">
            <a:solidFill>
              <a:schemeClr val="tx1"/>
            </a:solidFill>
            <a:round/>
            <a:headEnd/>
            <a:tailEnd/>
          </a:ln>
        </p:spPr>
        <p:txBody>
          <a:bodyPr wrap="none" anchor="ctr"/>
          <a:lstStyle/>
          <a:p>
            <a:pPr algn="l"/>
            <a:endParaRPr lang="en-US" b="0">
              <a:cs typeface="Arial" pitchFamily="34" charset="0"/>
            </a:endParaRPr>
          </a:p>
        </p:txBody>
      </p:sp>
      <p:sp>
        <p:nvSpPr>
          <p:cNvPr id="24584" name="Oval 39"/>
          <p:cNvSpPr>
            <a:spLocks noChangeArrowheads="1"/>
          </p:cNvSpPr>
          <p:nvPr/>
        </p:nvSpPr>
        <p:spPr bwMode="auto">
          <a:xfrm>
            <a:off x="4732338" y="3078163"/>
            <a:ext cx="71437" cy="73025"/>
          </a:xfrm>
          <a:prstGeom prst="ellipse">
            <a:avLst/>
          </a:prstGeom>
          <a:solidFill>
            <a:srgbClr val="9900FF"/>
          </a:solidFill>
          <a:ln w="9525">
            <a:solidFill>
              <a:schemeClr val="tx1"/>
            </a:solidFill>
            <a:round/>
            <a:headEnd/>
            <a:tailEnd/>
          </a:ln>
        </p:spPr>
        <p:txBody>
          <a:bodyPr wrap="none" anchor="ctr"/>
          <a:lstStyle/>
          <a:p>
            <a:pPr algn="l"/>
            <a:endParaRPr lang="en-US" b="0">
              <a:cs typeface="Arial" pitchFamily="34" charset="0"/>
            </a:endParaRPr>
          </a:p>
        </p:txBody>
      </p:sp>
      <p:sp>
        <p:nvSpPr>
          <p:cNvPr id="24585" name="Oval 40"/>
          <p:cNvSpPr>
            <a:spLocks noChangeArrowheads="1"/>
          </p:cNvSpPr>
          <p:nvPr/>
        </p:nvSpPr>
        <p:spPr bwMode="auto">
          <a:xfrm>
            <a:off x="4011613" y="3017838"/>
            <a:ext cx="71437" cy="73025"/>
          </a:xfrm>
          <a:prstGeom prst="ellipse">
            <a:avLst/>
          </a:prstGeom>
          <a:solidFill>
            <a:srgbClr val="9900FF"/>
          </a:solidFill>
          <a:ln w="9525">
            <a:solidFill>
              <a:schemeClr val="tx1"/>
            </a:solidFill>
            <a:round/>
            <a:headEnd/>
            <a:tailEnd/>
          </a:ln>
        </p:spPr>
        <p:txBody>
          <a:bodyPr wrap="none" anchor="ctr"/>
          <a:lstStyle/>
          <a:p>
            <a:pPr algn="l"/>
            <a:endParaRPr lang="en-US" b="0">
              <a:cs typeface="Arial" pitchFamily="34" charset="0"/>
            </a:endParaRPr>
          </a:p>
        </p:txBody>
      </p:sp>
      <p:sp>
        <p:nvSpPr>
          <p:cNvPr id="24586" name="Oval 41"/>
          <p:cNvSpPr>
            <a:spLocks noChangeArrowheads="1"/>
          </p:cNvSpPr>
          <p:nvPr/>
        </p:nvSpPr>
        <p:spPr bwMode="auto">
          <a:xfrm>
            <a:off x="4300538" y="2790825"/>
            <a:ext cx="71437" cy="73025"/>
          </a:xfrm>
          <a:prstGeom prst="ellipse">
            <a:avLst/>
          </a:prstGeom>
          <a:solidFill>
            <a:srgbClr val="9900FF"/>
          </a:solidFill>
          <a:ln w="9525">
            <a:solidFill>
              <a:schemeClr val="tx1"/>
            </a:solidFill>
            <a:round/>
            <a:headEnd/>
            <a:tailEnd/>
          </a:ln>
        </p:spPr>
        <p:txBody>
          <a:bodyPr wrap="none" anchor="ctr"/>
          <a:lstStyle/>
          <a:p>
            <a:pPr algn="l"/>
            <a:endParaRPr lang="en-US" b="0">
              <a:cs typeface="Arial" pitchFamily="34" charset="0"/>
            </a:endParaRPr>
          </a:p>
        </p:txBody>
      </p:sp>
      <p:sp>
        <p:nvSpPr>
          <p:cNvPr id="24587" name="Oval 42"/>
          <p:cNvSpPr>
            <a:spLocks noChangeArrowheads="1"/>
          </p:cNvSpPr>
          <p:nvPr/>
        </p:nvSpPr>
        <p:spPr bwMode="auto">
          <a:xfrm>
            <a:off x="5160963" y="3530600"/>
            <a:ext cx="71437" cy="73025"/>
          </a:xfrm>
          <a:prstGeom prst="ellipse">
            <a:avLst/>
          </a:prstGeom>
          <a:solidFill>
            <a:srgbClr val="9900FF"/>
          </a:solidFill>
          <a:ln w="9525">
            <a:solidFill>
              <a:schemeClr val="tx1"/>
            </a:solidFill>
            <a:round/>
            <a:headEnd/>
            <a:tailEnd/>
          </a:ln>
        </p:spPr>
        <p:txBody>
          <a:bodyPr wrap="none" anchor="ctr"/>
          <a:lstStyle/>
          <a:p>
            <a:pPr algn="l"/>
            <a:endParaRPr lang="en-US" b="0">
              <a:cs typeface="Arial" pitchFamily="34" charset="0"/>
            </a:endParaRPr>
          </a:p>
        </p:txBody>
      </p:sp>
      <p:sp>
        <p:nvSpPr>
          <p:cNvPr id="24588" name="Oval 43"/>
          <p:cNvSpPr>
            <a:spLocks noChangeArrowheads="1"/>
          </p:cNvSpPr>
          <p:nvPr/>
        </p:nvSpPr>
        <p:spPr bwMode="auto">
          <a:xfrm>
            <a:off x="4487863" y="3406775"/>
            <a:ext cx="71437" cy="73025"/>
          </a:xfrm>
          <a:prstGeom prst="ellipse">
            <a:avLst/>
          </a:prstGeom>
          <a:solidFill>
            <a:srgbClr val="9900FF"/>
          </a:solidFill>
          <a:ln w="9525">
            <a:solidFill>
              <a:schemeClr val="tx1"/>
            </a:solidFill>
            <a:round/>
            <a:headEnd/>
            <a:tailEnd/>
          </a:ln>
        </p:spPr>
        <p:txBody>
          <a:bodyPr wrap="none" anchor="ctr"/>
          <a:lstStyle/>
          <a:p>
            <a:pPr algn="l"/>
            <a:endParaRPr lang="en-US" b="0">
              <a:cs typeface="Arial" pitchFamily="34" charset="0"/>
            </a:endParaRPr>
          </a:p>
        </p:txBody>
      </p:sp>
      <p:sp>
        <p:nvSpPr>
          <p:cNvPr id="24589" name="Oval 44"/>
          <p:cNvSpPr>
            <a:spLocks noChangeArrowheads="1"/>
          </p:cNvSpPr>
          <p:nvPr/>
        </p:nvSpPr>
        <p:spPr bwMode="auto">
          <a:xfrm>
            <a:off x="4973638" y="3625850"/>
            <a:ext cx="71437" cy="73025"/>
          </a:xfrm>
          <a:prstGeom prst="ellipse">
            <a:avLst/>
          </a:prstGeom>
          <a:solidFill>
            <a:srgbClr val="9900FF"/>
          </a:solidFill>
          <a:ln w="9525">
            <a:solidFill>
              <a:schemeClr val="tx1"/>
            </a:solidFill>
            <a:round/>
            <a:headEnd/>
            <a:tailEnd/>
          </a:ln>
        </p:spPr>
        <p:txBody>
          <a:bodyPr wrap="none" anchor="ctr"/>
          <a:lstStyle/>
          <a:p>
            <a:pPr algn="l"/>
            <a:endParaRPr lang="en-US" b="0">
              <a:cs typeface="Arial" pitchFamily="34" charset="0"/>
            </a:endParaRPr>
          </a:p>
        </p:txBody>
      </p:sp>
      <p:sp>
        <p:nvSpPr>
          <p:cNvPr id="24590" name="Oval 45"/>
          <p:cNvSpPr>
            <a:spLocks noChangeArrowheads="1"/>
          </p:cNvSpPr>
          <p:nvPr/>
        </p:nvSpPr>
        <p:spPr bwMode="auto">
          <a:xfrm>
            <a:off x="5343525" y="3821113"/>
            <a:ext cx="71438" cy="73025"/>
          </a:xfrm>
          <a:prstGeom prst="ellipse">
            <a:avLst/>
          </a:prstGeom>
          <a:solidFill>
            <a:srgbClr val="9900FF"/>
          </a:solidFill>
          <a:ln w="9525">
            <a:solidFill>
              <a:schemeClr val="tx1"/>
            </a:solidFill>
            <a:round/>
            <a:headEnd/>
            <a:tailEnd/>
          </a:ln>
        </p:spPr>
        <p:txBody>
          <a:bodyPr wrap="none" anchor="ctr"/>
          <a:lstStyle/>
          <a:p>
            <a:pPr algn="l"/>
            <a:endParaRPr lang="en-US" b="0">
              <a:cs typeface="Arial" pitchFamily="34" charset="0"/>
            </a:endParaRPr>
          </a:p>
        </p:txBody>
      </p:sp>
      <p:sp>
        <p:nvSpPr>
          <p:cNvPr id="24591" name="Oval 46"/>
          <p:cNvSpPr>
            <a:spLocks noChangeArrowheads="1"/>
          </p:cNvSpPr>
          <p:nvPr/>
        </p:nvSpPr>
        <p:spPr bwMode="auto">
          <a:xfrm>
            <a:off x="5184775" y="4006850"/>
            <a:ext cx="71438" cy="73025"/>
          </a:xfrm>
          <a:prstGeom prst="ellipse">
            <a:avLst/>
          </a:prstGeom>
          <a:solidFill>
            <a:srgbClr val="9900FF"/>
          </a:solidFill>
          <a:ln w="9525">
            <a:solidFill>
              <a:schemeClr val="tx1"/>
            </a:solidFill>
            <a:round/>
            <a:headEnd/>
            <a:tailEnd/>
          </a:ln>
        </p:spPr>
        <p:txBody>
          <a:bodyPr wrap="none" anchor="ctr"/>
          <a:lstStyle/>
          <a:p>
            <a:pPr algn="l"/>
            <a:endParaRPr lang="en-US" b="0">
              <a:cs typeface="Arial" pitchFamily="34" charset="0"/>
            </a:endParaRPr>
          </a:p>
        </p:txBody>
      </p:sp>
      <p:sp>
        <p:nvSpPr>
          <p:cNvPr id="24592" name="Oval 49"/>
          <p:cNvSpPr>
            <a:spLocks noChangeArrowheads="1"/>
          </p:cNvSpPr>
          <p:nvPr/>
        </p:nvSpPr>
        <p:spPr bwMode="auto">
          <a:xfrm>
            <a:off x="4005263" y="2879725"/>
            <a:ext cx="71437" cy="73025"/>
          </a:xfrm>
          <a:prstGeom prst="ellipse">
            <a:avLst/>
          </a:prstGeom>
          <a:solidFill>
            <a:srgbClr val="9900FF"/>
          </a:solidFill>
          <a:ln w="9525">
            <a:solidFill>
              <a:schemeClr val="tx1"/>
            </a:solidFill>
            <a:round/>
            <a:headEnd/>
            <a:tailEnd/>
          </a:ln>
        </p:spPr>
        <p:txBody>
          <a:bodyPr wrap="none" anchor="ctr"/>
          <a:lstStyle/>
          <a:p>
            <a:pPr algn="l"/>
            <a:endParaRPr lang="en-US" b="0">
              <a:cs typeface="Arial" pitchFamily="34" charset="0"/>
            </a:endParaRPr>
          </a:p>
        </p:txBody>
      </p:sp>
      <p:sp>
        <p:nvSpPr>
          <p:cNvPr id="24593" name="Oval 50"/>
          <p:cNvSpPr>
            <a:spLocks noChangeArrowheads="1"/>
          </p:cNvSpPr>
          <p:nvPr/>
        </p:nvSpPr>
        <p:spPr bwMode="auto">
          <a:xfrm>
            <a:off x="4257675" y="3106738"/>
            <a:ext cx="71438" cy="73025"/>
          </a:xfrm>
          <a:prstGeom prst="ellipse">
            <a:avLst/>
          </a:prstGeom>
          <a:solidFill>
            <a:srgbClr val="9900FF"/>
          </a:solidFill>
          <a:ln w="9525">
            <a:solidFill>
              <a:schemeClr val="tx1"/>
            </a:solidFill>
            <a:round/>
            <a:headEnd/>
            <a:tailEnd/>
          </a:ln>
        </p:spPr>
        <p:txBody>
          <a:bodyPr wrap="none" anchor="ctr"/>
          <a:lstStyle/>
          <a:p>
            <a:pPr algn="l"/>
            <a:endParaRPr lang="en-US" b="0">
              <a:cs typeface="Arial" pitchFamily="34" charset="0"/>
            </a:endParaRPr>
          </a:p>
        </p:txBody>
      </p:sp>
      <p:sp>
        <p:nvSpPr>
          <p:cNvPr id="24594" name="Oval 51"/>
          <p:cNvSpPr>
            <a:spLocks noChangeArrowheads="1"/>
          </p:cNvSpPr>
          <p:nvPr/>
        </p:nvSpPr>
        <p:spPr bwMode="auto">
          <a:xfrm>
            <a:off x="3622675" y="2576513"/>
            <a:ext cx="71438" cy="73025"/>
          </a:xfrm>
          <a:prstGeom prst="ellipse">
            <a:avLst/>
          </a:prstGeom>
          <a:solidFill>
            <a:srgbClr val="9900FF"/>
          </a:solidFill>
          <a:ln w="9525">
            <a:solidFill>
              <a:schemeClr val="tx1"/>
            </a:solidFill>
            <a:round/>
            <a:headEnd/>
            <a:tailEnd/>
          </a:ln>
        </p:spPr>
        <p:txBody>
          <a:bodyPr wrap="none" anchor="ctr"/>
          <a:lstStyle/>
          <a:p>
            <a:pPr algn="l"/>
            <a:endParaRPr lang="en-US" b="0">
              <a:cs typeface="Arial" pitchFamily="34" charset="0"/>
            </a:endParaRPr>
          </a:p>
        </p:txBody>
      </p:sp>
      <p:sp>
        <p:nvSpPr>
          <p:cNvPr id="948244" name="Freeform 20"/>
          <p:cNvSpPr>
            <a:spLocks/>
          </p:cNvSpPr>
          <p:nvPr/>
        </p:nvSpPr>
        <p:spPr bwMode="auto">
          <a:xfrm>
            <a:off x="3440113" y="2308225"/>
            <a:ext cx="2320925" cy="1773238"/>
          </a:xfrm>
          <a:custGeom>
            <a:avLst/>
            <a:gdLst/>
            <a:ahLst/>
            <a:cxnLst>
              <a:cxn ang="0">
                <a:pos x="686" y="548"/>
              </a:cxn>
              <a:cxn ang="0">
                <a:pos x="545" y="562"/>
              </a:cxn>
              <a:cxn ang="0">
                <a:pos x="353" y="479"/>
              </a:cxn>
              <a:cxn ang="0">
                <a:pos x="0" y="0"/>
              </a:cxn>
              <a:cxn ang="0">
                <a:pos x="110" y="18"/>
              </a:cxn>
              <a:cxn ang="0">
                <a:pos x="399" y="365"/>
              </a:cxn>
              <a:cxn ang="0">
                <a:pos x="649" y="420"/>
              </a:cxn>
              <a:cxn ang="0">
                <a:pos x="932" y="503"/>
              </a:cxn>
              <a:cxn ang="0">
                <a:pos x="1097" y="685"/>
              </a:cxn>
              <a:cxn ang="0">
                <a:pos x="1298" y="934"/>
              </a:cxn>
              <a:cxn ang="0">
                <a:pos x="1462" y="1071"/>
              </a:cxn>
              <a:cxn ang="0">
                <a:pos x="1415" y="1109"/>
              </a:cxn>
              <a:cxn ang="0">
                <a:pos x="1433" y="1086"/>
              </a:cxn>
              <a:cxn ang="0">
                <a:pos x="1397" y="1117"/>
              </a:cxn>
              <a:cxn ang="0">
                <a:pos x="1240" y="1026"/>
              </a:cxn>
              <a:cxn ang="0">
                <a:pos x="1146" y="912"/>
              </a:cxn>
              <a:cxn ang="0">
                <a:pos x="1018" y="821"/>
              </a:cxn>
              <a:cxn ang="0">
                <a:pos x="942" y="753"/>
              </a:cxn>
              <a:cxn ang="0">
                <a:pos x="887" y="667"/>
              </a:cxn>
              <a:cxn ang="0">
                <a:pos x="804" y="612"/>
              </a:cxn>
            </a:cxnLst>
            <a:rect l="0" t="0" r="r" b="b"/>
            <a:pathLst>
              <a:path w="1462" h="1117">
                <a:moveTo>
                  <a:pt x="686" y="548"/>
                </a:moveTo>
                <a:lnTo>
                  <a:pt x="545" y="562"/>
                </a:lnTo>
                <a:lnTo>
                  <a:pt x="353" y="479"/>
                </a:lnTo>
                <a:lnTo>
                  <a:pt x="0" y="0"/>
                </a:lnTo>
                <a:lnTo>
                  <a:pt x="110" y="18"/>
                </a:lnTo>
                <a:lnTo>
                  <a:pt x="399" y="365"/>
                </a:lnTo>
                <a:lnTo>
                  <a:pt x="649" y="420"/>
                </a:lnTo>
                <a:lnTo>
                  <a:pt x="932" y="503"/>
                </a:lnTo>
                <a:lnTo>
                  <a:pt x="1097" y="685"/>
                </a:lnTo>
                <a:lnTo>
                  <a:pt x="1298" y="934"/>
                </a:lnTo>
                <a:lnTo>
                  <a:pt x="1462" y="1071"/>
                </a:lnTo>
                <a:lnTo>
                  <a:pt x="1415" y="1109"/>
                </a:lnTo>
                <a:lnTo>
                  <a:pt x="1433" y="1086"/>
                </a:lnTo>
                <a:lnTo>
                  <a:pt x="1397" y="1117"/>
                </a:lnTo>
                <a:lnTo>
                  <a:pt x="1240" y="1026"/>
                </a:lnTo>
                <a:lnTo>
                  <a:pt x="1146" y="912"/>
                </a:lnTo>
                <a:lnTo>
                  <a:pt x="1018" y="821"/>
                </a:lnTo>
                <a:lnTo>
                  <a:pt x="942" y="753"/>
                </a:lnTo>
                <a:lnTo>
                  <a:pt x="887" y="667"/>
                </a:lnTo>
                <a:lnTo>
                  <a:pt x="804" y="612"/>
                </a:lnTo>
              </a:path>
            </a:pathLst>
          </a:custGeom>
          <a:gradFill rotWithShape="1">
            <a:gsLst>
              <a:gs pos="0">
                <a:srgbClr val="FF8200">
                  <a:alpha val="60001"/>
                </a:srgbClr>
              </a:gs>
              <a:gs pos="10001">
                <a:srgbClr val="FF0000">
                  <a:alpha val="64001"/>
                </a:srgbClr>
              </a:gs>
              <a:gs pos="35001">
                <a:srgbClr val="BA0066">
                  <a:alpha val="74001"/>
                </a:srgbClr>
              </a:gs>
              <a:gs pos="70000">
                <a:srgbClr val="66008F">
                  <a:alpha val="88000"/>
                </a:srgbClr>
              </a:gs>
              <a:gs pos="100000">
                <a:srgbClr val="000082"/>
              </a:gs>
            </a:gsLst>
            <a:lin ang="5400000" scaled="1"/>
          </a:gradFill>
          <a:ln w="9525" cap="flat" cmpd="sng">
            <a:noFill/>
            <a:prstDash val="solid"/>
            <a:round/>
            <a:headEnd/>
            <a:tailEnd/>
          </a:ln>
          <a:effectLst/>
        </p:spPr>
        <p:txBody>
          <a:bodyPr/>
          <a:lstStyle/>
          <a:p>
            <a:pPr>
              <a:defRPr/>
            </a:pPr>
            <a:endParaRPr lang="en-US"/>
          </a:p>
        </p:txBody>
      </p:sp>
      <p:sp>
        <p:nvSpPr>
          <p:cNvPr id="24598" name="Rectangle 21"/>
          <p:cNvSpPr>
            <a:spLocks noChangeArrowheads="1"/>
          </p:cNvSpPr>
          <p:nvPr/>
        </p:nvSpPr>
        <p:spPr bwMode="auto">
          <a:xfrm>
            <a:off x="685800" y="457200"/>
            <a:ext cx="7772400" cy="533400"/>
          </a:xfrm>
          <a:prstGeom prst="rect">
            <a:avLst/>
          </a:prstGeom>
          <a:noFill/>
          <a:ln w="9525">
            <a:noFill/>
            <a:miter lim="800000"/>
            <a:headEnd/>
            <a:tailEnd/>
          </a:ln>
        </p:spPr>
        <p:txBody>
          <a:bodyPr anchor="ctr"/>
          <a:lstStyle/>
          <a:p>
            <a:r>
              <a:rPr lang="en-US" sz="3200" b="0">
                <a:solidFill>
                  <a:srgbClr val="333399"/>
                </a:solidFill>
              </a:rPr>
              <a:t>Online System Identification</a:t>
            </a:r>
          </a:p>
        </p:txBody>
      </p:sp>
      <p:pic>
        <p:nvPicPr>
          <p:cNvPr id="24599" name="Picture 23" descr="txp_fig"/>
          <p:cNvPicPr>
            <a:picLocks noChangeAspect="1" noChangeArrowheads="1"/>
          </p:cNvPicPr>
          <p:nvPr>
            <p:custDataLst>
              <p:tags r:id="rId1"/>
            </p:custDataLst>
          </p:nvPr>
        </p:nvPicPr>
        <p:blipFill>
          <a:blip r:embed="rId7"/>
          <a:srcRect/>
          <a:stretch>
            <a:fillRect/>
          </a:stretch>
        </p:blipFill>
        <p:spPr bwMode="auto">
          <a:xfrm>
            <a:off x="6235700" y="4170363"/>
            <a:ext cx="381000" cy="312737"/>
          </a:xfrm>
          <a:prstGeom prst="rect">
            <a:avLst/>
          </a:prstGeom>
          <a:noFill/>
          <a:ln w="9525" algn="ctr">
            <a:noFill/>
            <a:miter lim="800000"/>
            <a:headEnd/>
            <a:tailEnd/>
          </a:ln>
        </p:spPr>
      </p:pic>
      <p:pic>
        <p:nvPicPr>
          <p:cNvPr id="24600" name="Picture 32" descr="txp_fig"/>
          <p:cNvPicPr>
            <a:picLocks noChangeAspect="1" noChangeArrowheads="1"/>
          </p:cNvPicPr>
          <p:nvPr>
            <p:custDataLst>
              <p:tags r:id="rId2"/>
            </p:custDataLst>
          </p:nvPr>
        </p:nvPicPr>
        <p:blipFill>
          <a:blip r:embed="rId8"/>
          <a:srcRect/>
          <a:stretch>
            <a:fillRect/>
          </a:stretch>
        </p:blipFill>
        <p:spPr bwMode="auto">
          <a:xfrm>
            <a:off x="4699000" y="2362200"/>
            <a:ext cx="3884613" cy="366713"/>
          </a:xfrm>
          <a:prstGeom prst="rect">
            <a:avLst/>
          </a:prstGeom>
          <a:noFill/>
          <a:ln w="9525" algn="ctr">
            <a:noFill/>
            <a:miter lim="800000"/>
            <a:headEnd/>
            <a:tailEnd/>
          </a:ln>
        </p:spPr>
      </p:pic>
      <p:sp>
        <p:nvSpPr>
          <p:cNvPr id="24601" name="Oval 25"/>
          <p:cNvSpPr>
            <a:spLocks noChangeArrowheads="1"/>
          </p:cNvSpPr>
          <p:nvPr/>
        </p:nvSpPr>
        <p:spPr bwMode="auto">
          <a:xfrm rot="-4490767">
            <a:off x="4194969" y="2528094"/>
            <a:ext cx="508000" cy="1122362"/>
          </a:xfrm>
          <a:prstGeom prst="ellipse">
            <a:avLst/>
          </a:prstGeom>
          <a:noFill/>
          <a:ln w="25400">
            <a:solidFill>
              <a:schemeClr val="tx1"/>
            </a:solidFill>
            <a:round/>
            <a:headEnd/>
            <a:tailEnd/>
          </a:ln>
        </p:spPr>
        <p:txBody>
          <a:bodyPr wrap="none" anchor="ctr"/>
          <a:lstStyle/>
          <a:p>
            <a:endParaRPr lang="en-US"/>
          </a:p>
        </p:txBody>
      </p:sp>
      <p:grpSp>
        <p:nvGrpSpPr>
          <p:cNvPr id="24602" name="Group 27"/>
          <p:cNvGrpSpPr>
            <a:grpSpLocks/>
          </p:cNvGrpSpPr>
          <p:nvPr/>
        </p:nvGrpSpPr>
        <p:grpSpPr bwMode="auto">
          <a:xfrm>
            <a:off x="7740650" y="2057400"/>
            <a:ext cx="703263" cy="671513"/>
            <a:chOff x="4786" y="1200"/>
            <a:chExt cx="443" cy="423"/>
          </a:xfrm>
        </p:grpSpPr>
        <p:sp>
          <p:nvSpPr>
            <p:cNvPr id="24604" name="Line 28"/>
            <p:cNvSpPr>
              <a:spLocks noChangeShapeType="1"/>
            </p:cNvSpPr>
            <p:nvPr/>
          </p:nvSpPr>
          <p:spPr bwMode="auto">
            <a:xfrm flipV="1">
              <a:off x="4786" y="1367"/>
              <a:ext cx="256" cy="256"/>
            </a:xfrm>
            <a:prstGeom prst="line">
              <a:avLst/>
            </a:prstGeom>
            <a:noFill/>
            <a:ln w="38100">
              <a:solidFill>
                <a:schemeClr val="tx1"/>
              </a:solidFill>
              <a:round/>
              <a:headEnd/>
              <a:tailEnd type="triangle" w="lg" len="med"/>
            </a:ln>
          </p:spPr>
          <p:txBody>
            <a:bodyPr/>
            <a:lstStyle/>
            <a:p>
              <a:endParaRPr lang="en-US"/>
            </a:p>
          </p:txBody>
        </p:sp>
        <p:pic>
          <p:nvPicPr>
            <p:cNvPr id="24605" name="Picture 29" descr="txp_fig"/>
            <p:cNvPicPr>
              <a:picLocks noChangeAspect="1" noChangeArrowheads="1"/>
            </p:cNvPicPr>
            <p:nvPr>
              <p:custDataLst>
                <p:tags r:id="rId4"/>
              </p:custDataLst>
            </p:nvPr>
          </p:nvPicPr>
          <p:blipFill>
            <a:blip r:embed="rId9"/>
            <a:srcRect/>
            <a:stretch>
              <a:fillRect/>
            </a:stretch>
          </p:blipFill>
          <p:spPr bwMode="auto">
            <a:xfrm>
              <a:off x="5088" y="1200"/>
              <a:ext cx="141" cy="212"/>
            </a:xfrm>
            <a:prstGeom prst="rect">
              <a:avLst/>
            </a:prstGeom>
            <a:noFill/>
            <a:ln w="9525" algn="ctr">
              <a:noFill/>
              <a:miter lim="800000"/>
              <a:headEnd/>
              <a:tailEnd/>
            </a:ln>
          </p:spPr>
        </p:pic>
      </p:grpSp>
      <p:pic>
        <p:nvPicPr>
          <p:cNvPr id="24603" name="Picture 31" descr="txp_fig"/>
          <p:cNvPicPr>
            <a:picLocks noChangeAspect="1" noChangeArrowheads="1"/>
          </p:cNvPicPr>
          <p:nvPr>
            <p:custDataLst>
              <p:tags r:id="rId3"/>
            </p:custDataLst>
          </p:nvPr>
        </p:nvPicPr>
        <p:blipFill>
          <a:blip r:embed="rId10"/>
          <a:srcRect/>
          <a:stretch>
            <a:fillRect/>
          </a:stretch>
        </p:blipFill>
        <p:spPr bwMode="auto">
          <a:xfrm>
            <a:off x="2686050" y="1762125"/>
            <a:ext cx="425450" cy="492125"/>
          </a:xfrm>
          <a:prstGeom prst="rect">
            <a:avLst/>
          </a:prstGeom>
          <a:noFill/>
          <a:ln w="9525" algn="ctr">
            <a:noFill/>
            <a:miter lim="800000"/>
            <a:headEnd/>
            <a:tailEnd/>
          </a:ln>
        </p:spPr>
      </p:pic>
    </p:spTree>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Line 5"/>
          <p:cNvSpPr>
            <a:spLocks noChangeShapeType="1"/>
          </p:cNvSpPr>
          <p:nvPr/>
        </p:nvSpPr>
        <p:spPr bwMode="auto">
          <a:xfrm>
            <a:off x="3219450" y="4268788"/>
            <a:ext cx="2863850" cy="14287"/>
          </a:xfrm>
          <a:prstGeom prst="line">
            <a:avLst/>
          </a:prstGeom>
          <a:noFill/>
          <a:ln w="25400">
            <a:solidFill>
              <a:schemeClr val="tx1"/>
            </a:solidFill>
            <a:round/>
            <a:headEnd/>
            <a:tailEnd type="triangle" w="lg" len="med"/>
          </a:ln>
        </p:spPr>
        <p:txBody>
          <a:bodyPr/>
          <a:lstStyle/>
          <a:p>
            <a:endParaRPr lang="en-US"/>
          </a:p>
        </p:txBody>
      </p:sp>
      <p:sp>
        <p:nvSpPr>
          <p:cNvPr id="25603" name="Line 31"/>
          <p:cNvSpPr>
            <a:spLocks noChangeShapeType="1"/>
          </p:cNvSpPr>
          <p:nvPr/>
        </p:nvSpPr>
        <p:spPr bwMode="auto">
          <a:xfrm flipV="1">
            <a:off x="3233738" y="1981200"/>
            <a:ext cx="14287" cy="2286000"/>
          </a:xfrm>
          <a:prstGeom prst="line">
            <a:avLst/>
          </a:prstGeom>
          <a:noFill/>
          <a:ln w="25400">
            <a:solidFill>
              <a:schemeClr val="tx1"/>
            </a:solidFill>
            <a:round/>
            <a:headEnd/>
            <a:tailEnd type="triangle" w="lg" len="med"/>
          </a:ln>
        </p:spPr>
        <p:txBody>
          <a:bodyPr/>
          <a:lstStyle/>
          <a:p>
            <a:endParaRPr lang="en-US"/>
          </a:p>
        </p:txBody>
      </p:sp>
      <p:sp>
        <p:nvSpPr>
          <p:cNvPr id="25604" name="Oval 35"/>
          <p:cNvSpPr>
            <a:spLocks noChangeArrowheads="1"/>
          </p:cNvSpPr>
          <p:nvPr/>
        </p:nvSpPr>
        <p:spPr bwMode="auto">
          <a:xfrm>
            <a:off x="5416550" y="4075113"/>
            <a:ext cx="71438" cy="73025"/>
          </a:xfrm>
          <a:prstGeom prst="ellipse">
            <a:avLst/>
          </a:prstGeom>
          <a:solidFill>
            <a:srgbClr val="9900FF"/>
          </a:solidFill>
          <a:ln w="9525">
            <a:solidFill>
              <a:schemeClr val="tx1"/>
            </a:solidFill>
            <a:round/>
            <a:headEnd/>
            <a:tailEnd/>
          </a:ln>
        </p:spPr>
        <p:txBody>
          <a:bodyPr wrap="none" anchor="ctr"/>
          <a:lstStyle/>
          <a:p>
            <a:pPr algn="l"/>
            <a:endParaRPr lang="en-US" b="0">
              <a:cs typeface="Arial" pitchFamily="34" charset="0"/>
            </a:endParaRPr>
          </a:p>
        </p:txBody>
      </p:sp>
      <p:sp>
        <p:nvSpPr>
          <p:cNvPr id="25605" name="Oval 36"/>
          <p:cNvSpPr>
            <a:spLocks noChangeArrowheads="1"/>
          </p:cNvSpPr>
          <p:nvPr/>
        </p:nvSpPr>
        <p:spPr bwMode="auto">
          <a:xfrm>
            <a:off x="5097463" y="3392488"/>
            <a:ext cx="71437" cy="73025"/>
          </a:xfrm>
          <a:prstGeom prst="ellipse">
            <a:avLst/>
          </a:prstGeom>
          <a:solidFill>
            <a:srgbClr val="9900FF"/>
          </a:solidFill>
          <a:ln w="9525">
            <a:solidFill>
              <a:schemeClr val="tx1"/>
            </a:solidFill>
            <a:round/>
            <a:headEnd/>
            <a:tailEnd/>
          </a:ln>
        </p:spPr>
        <p:txBody>
          <a:bodyPr wrap="none" anchor="ctr"/>
          <a:lstStyle/>
          <a:p>
            <a:pPr algn="l"/>
            <a:endParaRPr lang="en-US" b="0">
              <a:cs typeface="Arial" pitchFamily="34" charset="0"/>
            </a:endParaRPr>
          </a:p>
        </p:txBody>
      </p:sp>
      <p:sp>
        <p:nvSpPr>
          <p:cNvPr id="25606" name="Oval 37"/>
          <p:cNvSpPr>
            <a:spLocks noChangeArrowheads="1"/>
          </p:cNvSpPr>
          <p:nvPr/>
        </p:nvSpPr>
        <p:spPr bwMode="auto">
          <a:xfrm>
            <a:off x="5313363" y="3495675"/>
            <a:ext cx="71437" cy="73025"/>
          </a:xfrm>
          <a:prstGeom prst="ellipse">
            <a:avLst/>
          </a:prstGeom>
          <a:solidFill>
            <a:srgbClr val="9900FF"/>
          </a:solidFill>
          <a:ln w="9525">
            <a:solidFill>
              <a:schemeClr val="tx1"/>
            </a:solidFill>
            <a:round/>
            <a:headEnd/>
            <a:tailEnd/>
          </a:ln>
        </p:spPr>
        <p:txBody>
          <a:bodyPr wrap="none" anchor="ctr"/>
          <a:lstStyle/>
          <a:p>
            <a:pPr algn="l"/>
            <a:endParaRPr lang="en-US" b="0">
              <a:cs typeface="Arial" pitchFamily="34" charset="0"/>
            </a:endParaRPr>
          </a:p>
        </p:txBody>
      </p:sp>
      <p:sp>
        <p:nvSpPr>
          <p:cNvPr id="25607" name="Oval 38"/>
          <p:cNvSpPr>
            <a:spLocks noChangeArrowheads="1"/>
          </p:cNvSpPr>
          <p:nvPr/>
        </p:nvSpPr>
        <p:spPr bwMode="auto">
          <a:xfrm>
            <a:off x="4926013" y="3402013"/>
            <a:ext cx="71437" cy="73025"/>
          </a:xfrm>
          <a:prstGeom prst="ellipse">
            <a:avLst/>
          </a:prstGeom>
          <a:solidFill>
            <a:srgbClr val="9900FF"/>
          </a:solidFill>
          <a:ln w="9525">
            <a:solidFill>
              <a:schemeClr val="tx1"/>
            </a:solidFill>
            <a:round/>
            <a:headEnd/>
            <a:tailEnd/>
          </a:ln>
        </p:spPr>
        <p:txBody>
          <a:bodyPr wrap="none" anchor="ctr"/>
          <a:lstStyle/>
          <a:p>
            <a:pPr algn="l"/>
            <a:endParaRPr lang="en-US" b="0">
              <a:cs typeface="Arial" pitchFamily="34" charset="0"/>
            </a:endParaRPr>
          </a:p>
        </p:txBody>
      </p:sp>
      <p:sp>
        <p:nvSpPr>
          <p:cNvPr id="25608" name="Oval 39"/>
          <p:cNvSpPr>
            <a:spLocks noChangeArrowheads="1"/>
          </p:cNvSpPr>
          <p:nvPr/>
        </p:nvSpPr>
        <p:spPr bwMode="auto">
          <a:xfrm>
            <a:off x="4732338" y="3078163"/>
            <a:ext cx="71437" cy="73025"/>
          </a:xfrm>
          <a:prstGeom prst="ellipse">
            <a:avLst/>
          </a:prstGeom>
          <a:solidFill>
            <a:srgbClr val="9900FF"/>
          </a:solidFill>
          <a:ln w="9525">
            <a:solidFill>
              <a:schemeClr val="tx1"/>
            </a:solidFill>
            <a:round/>
            <a:headEnd/>
            <a:tailEnd/>
          </a:ln>
        </p:spPr>
        <p:txBody>
          <a:bodyPr wrap="none" anchor="ctr"/>
          <a:lstStyle/>
          <a:p>
            <a:pPr algn="l"/>
            <a:endParaRPr lang="en-US" b="0">
              <a:cs typeface="Arial" pitchFamily="34" charset="0"/>
            </a:endParaRPr>
          </a:p>
        </p:txBody>
      </p:sp>
      <p:sp>
        <p:nvSpPr>
          <p:cNvPr id="25609" name="Oval 40"/>
          <p:cNvSpPr>
            <a:spLocks noChangeArrowheads="1"/>
          </p:cNvSpPr>
          <p:nvPr/>
        </p:nvSpPr>
        <p:spPr bwMode="auto">
          <a:xfrm>
            <a:off x="4011613" y="3017838"/>
            <a:ext cx="71437" cy="73025"/>
          </a:xfrm>
          <a:prstGeom prst="ellipse">
            <a:avLst/>
          </a:prstGeom>
          <a:solidFill>
            <a:srgbClr val="9900FF"/>
          </a:solidFill>
          <a:ln w="9525">
            <a:solidFill>
              <a:schemeClr val="tx1"/>
            </a:solidFill>
            <a:round/>
            <a:headEnd/>
            <a:tailEnd/>
          </a:ln>
        </p:spPr>
        <p:txBody>
          <a:bodyPr wrap="none" anchor="ctr"/>
          <a:lstStyle/>
          <a:p>
            <a:pPr algn="l"/>
            <a:endParaRPr lang="en-US" b="0">
              <a:cs typeface="Arial" pitchFamily="34" charset="0"/>
            </a:endParaRPr>
          </a:p>
        </p:txBody>
      </p:sp>
      <p:sp>
        <p:nvSpPr>
          <p:cNvPr id="25610" name="Oval 41"/>
          <p:cNvSpPr>
            <a:spLocks noChangeArrowheads="1"/>
          </p:cNvSpPr>
          <p:nvPr/>
        </p:nvSpPr>
        <p:spPr bwMode="auto">
          <a:xfrm>
            <a:off x="4300538" y="2790825"/>
            <a:ext cx="71437" cy="73025"/>
          </a:xfrm>
          <a:prstGeom prst="ellipse">
            <a:avLst/>
          </a:prstGeom>
          <a:solidFill>
            <a:srgbClr val="9900FF"/>
          </a:solidFill>
          <a:ln w="9525">
            <a:solidFill>
              <a:schemeClr val="tx1"/>
            </a:solidFill>
            <a:round/>
            <a:headEnd/>
            <a:tailEnd/>
          </a:ln>
        </p:spPr>
        <p:txBody>
          <a:bodyPr wrap="none" anchor="ctr"/>
          <a:lstStyle/>
          <a:p>
            <a:pPr algn="l"/>
            <a:endParaRPr lang="en-US" b="0">
              <a:cs typeface="Arial" pitchFamily="34" charset="0"/>
            </a:endParaRPr>
          </a:p>
        </p:txBody>
      </p:sp>
      <p:sp>
        <p:nvSpPr>
          <p:cNvPr id="25611" name="Oval 42"/>
          <p:cNvSpPr>
            <a:spLocks noChangeArrowheads="1"/>
          </p:cNvSpPr>
          <p:nvPr/>
        </p:nvSpPr>
        <p:spPr bwMode="auto">
          <a:xfrm>
            <a:off x="5160963" y="3530600"/>
            <a:ext cx="71437" cy="73025"/>
          </a:xfrm>
          <a:prstGeom prst="ellipse">
            <a:avLst/>
          </a:prstGeom>
          <a:solidFill>
            <a:srgbClr val="9900FF"/>
          </a:solidFill>
          <a:ln w="9525">
            <a:solidFill>
              <a:schemeClr val="tx1"/>
            </a:solidFill>
            <a:round/>
            <a:headEnd/>
            <a:tailEnd/>
          </a:ln>
        </p:spPr>
        <p:txBody>
          <a:bodyPr wrap="none" anchor="ctr"/>
          <a:lstStyle/>
          <a:p>
            <a:pPr algn="l"/>
            <a:endParaRPr lang="en-US" b="0">
              <a:cs typeface="Arial" pitchFamily="34" charset="0"/>
            </a:endParaRPr>
          </a:p>
        </p:txBody>
      </p:sp>
      <p:sp>
        <p:nvSpPr>
          <p:cNvPr id="25612" name="Oval 43"/>
          <p:cNvSpPr>
            <a:spLocks noChangeArrowheads="1"/>
          </p:cNvSpPr>
          <p:nvPr/>
        </p:nvSpPr>
        <p:spPr bwMode="auto">
          <a:xfrm>
            <a:off x="4487863" y="3406775"/>
            <a:ext cx="71437" cy="73025"/>
          </a:xfrm>
          <a:prstGeom prst="ellipse">
            <a:avLst/>
          </a:prstGeom>
          <a:solidFill>
            <a:srgbClr val="9900FF"/>
          </a:solidFill>
          <a:ln w="9525">
            <a:solidFill>
              <a:schemeClr val="tx1"/>
            </a:solidFill>
            <a:round/>
            <a:headEnd/>
            <a:tailEnd/>
          </a:ln>
        </p:spPr>
        <p:txBody>
          <a:bodyPr wrap="none" anchor="ctr"/>
          <a:lstStyle/>
          <a:p>
            <a:pPr algn="l"/>
            <a:endParaRPr lang="en-US" b="0">
              <a:cs typeface="Arial" pitchFamily="34" charset="0"/>
            </a:endParaRPr>
          </a:p>
        </p:txBody>
      </p:sp>
      <p:sp>
        <p:nvSpPr>
          <p:cNvPr id="25613" name="Oval 44"/>
          <p:cNvSpPr>
            <a:spLocks noChangeArrowheads="1"/>
          </p:cNvSpPr>
          <p:nvPr/>
        </p:nvSpPr>
        <p:spPr bwMode="auto">
          <a:xfrm>
            <a:off x="4973638" y="3625850"/>
            <a:ext cx="71437" cy="73025"/>
          </a:xfrm>
          <a:prstGeom prst="ellipse">
            <a:avLst/>
          </a:prstGeom>
          <a:solidFill>
            <a:srgbClr val="9900FF"/>
          </a:solidFill>
          <a:ln w="9525">
            <a:solidFill>
              <a:schemeClr val="tx1"/>
            </a:solidFill>
            <a:round/>
            <a:headEnd/>
            <a:tailEnd/>
          </a:ln>
        </p:spPr>
        <p:txBody>
          <a:bodyPr wrap="none" anchor="ctr"/>
          <a:lstStyle/>
          <a:p>
            <a:pPr algn="l"/>
            <a:endParaRPr lang="en-US" b="0">
              <a:cs typeface="Arial" pitchFamily="34" charset="0"/>
            </a:endParaRPr>
          </a:p>
        </p:txBody>
      </p:sp>
      <p:sp>
        <p:nvSpPr>
          <p:cNvPr id="25614" name="Oval 45"/>
          <p:cNvSpPr>
            <a:spLocks noChangeArrowheads="1"/>
          </p:cNvSpPr>
          <p:nvPr/>
        </p:nvSpPr>
        <p:spPr bwMode="auto">
          <a:xfrm>
            <a:off x="5343525" y="3821113"/>
            <a:ext cx="71438" cy="73025"/>
          </a:xfrm>
          <a:prstGeom prst="ellipse">
            <a:avLst/>
          </a:prstGeom>
          <a:solidFill>
            <a:srgbClr val="9900FF"/>
          </a:solidFill>
          <a:ln w="9525">
            <a:solidFill>
              <a:schemeClr val="tx1"/>
            </a:solidFill>
            <a:round/>
            <a:headEnd/>
            <a:tailEnd/>
          </a:ln>
        </p:spPr>
        <p:txBody>
          <a:bodyPr wrap="none" anchor="ctr"/>
          <a:lstStyle/>
          <a:p>
            <a:pPr algn="l"/>
            <a:endParaRPr lang="en-US" b="0">
              <a:cs typeface="Arial" pitchFamily="34" charset="0"/>
            </a:endParaRPr>
          </a:p>
        </p:txBody>
      </p:sp>
      <p:sp>
        <p:nvSpPr>
          <p:cNvPr id="25615" name="Oval 46"/>
          <p:cNvSpPr>
            <a:spLocks noChangeArrowheads="1"/>
          </p:cNvSpPr>
          <p:nvPr/>
        </p:nvSpPr>
        <p:spPr bwMode="auto">
          <a:xfrm>
            <a:off x="5184775" y="4006850"/>
            <a:ext cx="71438" cy="73025"/>
          </a:xfrm>
          <a:prstGeom prst="ellipse">
            <a:avLst/>
          </a:prstGeom>
          <a:solidFill>
            <a:srgbClr val="9900FF"/>
          </a:solidFill>
          <a:ln w="9525">
            <a:solidFill>
              <a:schemeClr val="tx1"/>
            </a:solidFill>
            <a:round/>
            <a:headEnd/>
            <a:tailEnd/>
          </a:ln>
        </p:spPr>
        <p:txBody>
          <a:bodyPr wrap="none" anchor="ctr"/>
          <a:lstStyle/>
          <a:p>
            <a:pPr algn="l"/>
            <a:endParaRPr lang="en-US" b="0">
              <a:cs typeface="Arial" pitchFamily="34" charset="0"/>
            </a:endParaRPr>
          </a:p>
        </p:txBody>
      </p:sp>
      <p:sp>
        <p:nvSpPr>
          <p:cNvPr id="25616" name="Oval 49"/>
          <p:cNvSpPr>
            <a:spLocks noChangeArrowheads="1"/>
          </p:cNvSpPr>
          <p:nvPr/>
        </p:nvSpPr>
        <p:spPr bwMode="auto">
          <a:xfrm>
            <a:off x="4005263" y="2879725"/>
            <a:ext cx="71437" cy="73025"/>
          </a:xfrm>
          <a:prstGeom prst="ellipse">
            <a:avLst/>
          </a:prstGeom>
          <a:solidFill>
            <a:srgbClr val="9900FF"/>
          </a:solidFill>
          <a:ln w="9525">
            <a:solidFill>
              <a:schemeClr val="tx1"/>
            </a:solidFill>
            <a:round/>
            <a:headEnd/>
            <a:tailEnd/>
          </a:ln>
        </p:spPr>
        <p:txBody>
          <a:bodyPr wrap="none" anchor="ctr"/>
          <a:lstStyle/>
          <a:p>
            <a:pPr algn="l"/>
            <a:endParaRPr lang="en-US" b="0">
              <a:cs typeface="Arial" pitchFamily="34" charset="0"/>
            </a:endParaRPr>
          </a:p>
        </p:txBody>
      </p:sp>
      <p:sp>
        <p:nvSpPr>
          <p:cNvPr id="25617" name="Oval 50"/>
          <p:cNvSpPr>
            <a:spLocks noChangeArrowheads="1"/>
          </p:cNvSpPr>
          <p:nvPr/>
        </p:nvSpPr>
        <p:spPr bwMode="auto">
          <a:xfrm>
            <a:off x="4257675" y="3106738"/>
            <a:ext cx="71438" cy="73025"/>
          </a:xfrm>
          <a:prstGeom prst="ellipse">
            <a:avLst/>
          </a:prstGeom>
          <a:solidFill>
            <a:srgbClr val="9900FF"/>
          </a:solidFill>
          <a:ln w="9525">
            <a:solidFill>
              <a:schemeClr val="tx1"/>
            </a:solidFill>
            <a:round/>
            <a:headEnd/>
            <a:tailEnd/>
          </a:ln>
        </p:spPr>
        <p:txBody>
          <a:bodyPr wrap="none" anchor="ctr"/>
          <a:lstStyle/>
          <a:p>
            <a:pPr algn="l"/>
            <a:endParaRPr lang="en-US" b="0">
              <a:cs typeface="Arial" pitchFamily="34" charset="0"/>
            </a:endParaRPr>
          </a:p>
        </p:txBody>
      </p:sp>
      <p:sp>
        <p:nvSpPr>
          <p:cNvPr id="25618" name="Oval 51"/>
          <p:cNvSpPr>
            <a:spLocks noChangeArrowheads="1"/>
          </p:cNvSpPr>
          <p:nvPr/>
        </p:nvSpPr>
        <p:spPr bwMode="auto">
          <a:xfrm>
            <a:off x="3622675" y="2576513"/>
            <a:ext cx="71438" cy="73025"/>
          </a:xfrm>
          <a:prstGeom prst="ellipse">
            <a:avLst/>
          </a:prstGeom>
          <a:solidFill>
            <a:srgbClr val="9900FF"/>
          </a:solidFill>
          <a:ln w="9525">
            <a:solidFill>
              <a:schemeClr val="tx1"/>
            </a:solidFill>
            <a:round/>
            <a:headEnd/>
            <a:tailEnd/>
          </a:ln>
        </p:spPr>
        <p:txBody>
          <a:bodyPr wrap="none" anchor="ctr"/>
          <a:lstStyle/>
          <a:p>
            <a:pPr algn="l"/>
            <a:endParaRPr lang="en-US" b="0">
              <a:cs typeface="Arial" pitchFamily="34" charset="0"/>
            </a:endParaRPr>
          </a:p>
        </p:txBody>
      </p:sp>
      <p:sp>
        <p:nvSpPr>
          <p:cNvPr id="950292" name="Freeform 20"/>
          <p:cNvSpPr>
            <a:spLocks/>
          </p:cNvSpPr>
          <p:nvPr/>
        </p:nvSpPr>
        <p:spPr bwMode="auto">
          <a:xfrm>
            <a:off x="3440113" y="2308225"/>
            <a:ext cx="2320925" cy="1773238"/>
          </a:xfrm>
          <a:custGeom>
            <a:avLst/>
            <a:gdLst/>
            <a:ahLst/>
            <a:cxnLst>
              <a:cxn ang="0">
                <a:pos x="686" y="548"/>
              </a:cxn>
              <a:cxn ang="0">
                <a:pos x="545" y="562"/>
              </a:cxn>
              <a:cxn ang="0">
                <a:pos x="353" y="479"/>
              </a:cxn>
              <a:cxn ang="0">
                <a:pos x="0" y="0"/>
              </a:cxn>
              <a:cxn ang="0">
                <a:pos x="110" y="18"/>
              </a:cxn>
              <a:cxn ang="0">
                <a:pos x="399" y="365"/>
              </a:cxn>
              <a:cxn ang="0">
                <a:pos x="649" y="420"/>
              </a:cxn>
              <a:cxn ang="0">
                <a:pos x="932" y="503"/>
              </a:cxn>
              <a:cxn ang="0">
                <a:pos x="1097" y="685"/>
              </a:cxn>
              <a:cxn ang="0">
                <a:pos x="1298" y="934"/>
              </a:cxn>
              <a:cxn ang="0">
                <a:pos x="1462" y="1071"/>
              </a:cxn>
              <a:cxn ang="0">
                <a:pos x="1415" y="1109"/>
              </a:cxn>
              <a:cxn ang="0">
                <a:pos x="1433" y="1086"/>
              </a:cxn>
              <a:cxn ang="0">
                <a:pos x="1397" y="1117"/>
              </a:cxn>
              <a:cxn ang="0">
                <a:pos x="1240" y="1026"/>
              </a:cxn>
              <a:cxn ang="0">
                <a:pos x="1146" y="912"/>
              </a:cxn>
              <a:cxn ang="0">
                <a:pos x="1018" y="821"/>
              </a:cxn>
              <a:cxn ang="0">
                <a:pos x="942" y="753"/>
              </a:cxn>
              <a:cxn ang="0">
                <a:pos x="887" y="667"/>
              </a:cxn>
              <a:cxn ang="0">
                <a:pos x="804" y="612"/>
              </a:cxn>
            </a:cxnLst>
            <a:rect l="0" t="0" r="r" b="b"/>
            <a:pathLst>
              <a:path w="1462" h="1117">
                <a:moveTo>
                  <a:pt x="686" y="548"/>
                </a:moveTo>
                <a:lnTo>
                  <a:pt x="545" y="562"/>
                </a:lnTo>
                <a:lnTo>
                  <a:pt x="353" y="479"/>
                </a:lnTo>
                <a:lnTo>
                  <a:pt x="0" y="0"/>
                </a:lnTo>
                <a:lnTo>
                  <a:pt x="110" y="18"/>
                </a:lnTo>
                <a:lnTo>
                  <a:pt x="399" y="365"/>
                </a:lnTo>
                <a:lnTo>
                  <a:pt x="649" y="420"/>
                </a:lnTo>
                <a:lnTo>
                  <a:pt x="932" y="503"/>
                </a:lnTo>
                <a:lnTo>
                  <a:pt x="1097" y="685"/>
                </a:lnTo>
                <a:lnTo>
                  <a:pt x="1298" y="934"/>
                </a:lnTo>
                <a:lnTo>
                  <a:pt x="1462" y="1071"/>
                </a:lnTo>
                <a:lnTo>
                  <a:pt x="1415" y="1109"/>
                </a:lnTo>
                <a:lnTo>
                  <a:pt x="1433" y="1086"/>
                </a:lnTo>
                <a:lnTo>
                  <a:pt x="1397" y="1117"/>
                </a:lnTo>
                <a:lnTo>
                  <a:pt x="1240" y="1026"/>
                </a:lnTo>
                <a:lnTo>
                  <a:pt x="1146" y="912"/>
                </a:lnTo>
                <a:lnTo>
                  <a:pt x="1018" y="821"/>
                </a:lnTo>
                <a:lnTo>
                  <a:pt x="942" y="753"/>
                </a:lnTo>
                <a:lnTo>
                  <a:pt x="887" y="667"/>
                </a:lnTo>
                <a:lnTo>
                  <a:pt x="804" y="612"/>
                </a:lnTo>
              </a:path>
            </a:pathLst>
          </a:custGeom>
          <a:gradFill rotWithShape="1">
            <a:gsLst>
              <a:gs pos="0">
                <a:srgbClr val="FF8200">
                  <a:alpha val="60001"/>
                </a:srgbClr>
              </a:gs>
              <a:gs pos="10001">
                <a:srgbClr val="FF0000">
                  <a:alpha val="64001"/>
                </a:srgbClr>
              </a:gs>
              <a:gs pos="35001">
                <a:srgbClr val="BA0066">
                  <a:alpha val="74001"/>
                </a:srgbClr>
              </a:gs>
              <a:gs pos="70000">
                <a:srgbClr val="66008F">
                  <a:alpha val="88000"/>
                </a:srgbClr>
              </a:gs>
              <a:gs pos="100000">
                <a:srgbClr val="000082"/>
              </a:gs>
            </a:gsLst>
            <a:lin ang="5400000" scaled="1"/>
          </a:gradFill>
          <a:ln w="9525" cap="flat" cmpd="sng">
            <a:noFill/>
            <a:prstDash val="solid"/>
            <a:round/>
            <a:headEnd/>
            <a:tailEnd/>
          </a:ln>
          <a:effectLst/>
        </p:spPr>
        <p:txBody>
          <a:bodyPr/>
          <a:lstStyle/>
          <a:p>
            <a:pPr>
              <a:defRPr/>
            </a:pPr>
            <a:endParaRPr lang="en-US"/>
          </a:p>
        </p:txBody>
      </p:sp>
      <p:sp>
        <p:nvSpPr>
          <p:cNvPr id="25622" name="Rectangle 21"/>
          <p:cNvSpPr>
            <a:spLocks noChangeArrowheads="1"/>
          </p:cNvSpPr>
          <p:nvPr/>
        </p:nvSpPr>
        <p:spPr bwMode="auto">
          <a:xfrm>
            <a:off x="685800" y="457200"/>
            <a:ext cx="7772400" cy="533400"/>
          </a:xfrm>
          <a:prstGeom prst="rect">
            <a:avLst/>
          </a:prstGeom>
          <a:noFill/>
          <a:ln w="9525">
            <a:noFill/>
            <a:miter lim="800000"/>
            <a:headEnd/>
            <a:tailEnd/>
          </a:ln>
        </p:spPr>
        <p:txBody>
          <a:bodyPr anchor="ctr"/>
          <a:lstStyle/>
          <a:p>
            <a:r>
              <a:rPr lang="en-US" sz="3200" b="0">
                <a:solidFill>
                  <a:srgbClr val="333399"/>
                </a:solidFill>
              </a:rPr>
              <a:t>Online System Identification</a:t>
            </a:r>
          </a:p>
        </p:txBody>
      </p:sp>
      <p:pic>
        <p:nvPicPr>
          <p:cNvPr id="25623" name="Picture 23" descr="txp_fig"/>
          <p:cNvPicPr>
            <a:picLocks noChangeAspect="1" noChangeArrowheads="1"/>
          </p:cNvPicPr>
          <p:nvPr>
            <p:custDataLst>
              <p:tags r:id="rId1"/>
            </p:custDataLst>
          </p:nvPr>
        </p:nvPicPr>
        <p:blipFill>
          <a:blip r:embed="rId7"/>
          <a:srcRect/>
          <a:stretch>
            <a:fillRect/>
          </a:stretch>
        </p:blipFill>
        <p:spPr bwMode="auto">
          <a:xfrm>
            <a:off x="6235700" y="4170363"/>
            <a:ext cx="381000" cy="312737"/>
          </a:xfrm>
          <a:prstGeom prst="rect">
            <a:avLst/>
          </a:prstGeom>
          <a:noFill/>
          <a:ln w="9525" algn="ctr">
            <a:noFill/>
            <a:miter lim="800000"/>
            <a:headEnd/>
            <a:tailEnd/>
          </a:ln>
        </p:spPr>
      </p:pic>
      <p:pic>
        <p:nvPicPr>
          <p:cNvPr id="25624" name="Picture 32" descr="txp_fig"/>
          <p:cNvPicPr>
            <a:picLocks noChangeAspect="1" noChangeArrowheads="1"/>
          </p:cNvPicPr>
          <p:nvPr>
            <p:custDataLst>
              <p:tags r:id="rId2"/>
            </p:custDataLst>
          </p:nvPr>
        </p:nvPicPr>
        <p:blipFill>
          <a:blip r:embed="rId8"/>
          <a:srcRect/>
          <a:stretch>
            <a:fillRect/>
          </a:stretch>
        </p:blipFill>
        <p:spPr bwMode="auto">
          <a:xfrm>
            <a:off x="5080000" y="2438400"/>
            <a:ext cx="3884613" cy="366713"/>
          </a:xfrm>
          <a:prstGeom prst="rect">
            <a:avLst/>
          </a:prstGeom>
          <a:noFill/>
          <a:ln w="9525" algn="ctr">
            <a:noFill/>
            <a:miter lim="800000"/>
            <a:headEnd/>
            <a:tailEnd/>
          </a:ln>
        </p:spPr>
      </p:pic>
      <p:sp>
        <p:nvSpPr>
          <p:cNvPr id="25625" name="Oval 25"/>
          <p:cNvSpPr>
            <a:spLocks noChangeArrowheads="1"/>
          </p:cNvSpPr>
          <p:nvPr/>
        </p:nvSpPr>
        <p:spPr bwMode="auto">
          <a:xfrm rot="-2613195">
            <a:off x="5019675" y="2855913"/>
            <a:ext cx="508000" cy="1463675"/>
          </a:xfrm>
          <a:prstGeom prst="ellipse">
            <a:avLst/>
          </a:prstGeom>
          <a:noFill/>
          <a:ln w="25400">
            <a:solidFill>
              <a:schemeClr val="tx1"/>
            </a:solidFill>
            <a:round/>
            <a:headEnd/>
            <a:tailEnd/>
          </a:ln>
        </p:spPr>
        <p:txBody>
          <a:bodyPr wrap="none" anchor="ctr"/>
          <a:lstStyle/>
          <a:p>
            <a:endParaRPr lang="en-US"/>
          </a:p>
        </p:txBody>
      </p:sp>
      <p:grpSp>
        <p:nvGrpSpPr>
          <p:cNvPr id="25626" name="Group 27"/>
          <p:cNvGrpSpPr>
            <a:grpSpLocks/>
          </p:cNvGrpSpPr>
          <p:nvPr/>
        </p:nvGrpSpPr>
        <p:grpSpPr bwMode="auto">
          <a:xfrm>
            <a:off x="8147050" y="2143125"/>
            <a:ext cx="703263" cy="671513"/>
            <a:chOff x="4786" y="1200"/>
            <a:chExt cx="443" cy="423"/>
          </a:xfrm>
        </p:grpSpPr>
        <p:sp>
          <p:nvSpPr>
            <p:cNvPr id="25628" name="Line 28"/>
            <p:cNvSpPr>
              <a:spLocks noChangeShapeType="1"/>
            </p:cNvSpPr>
            <p:nvPr/>
          </p:nvSpPr>
          <p:spPr bwMode="auto">
            <a:xfrm flipV="1">
              <a:off x="4786" y="1367"/>
              <a:ext cx="256" cy="256"/>
            </a:xfrm>
            <a:prstGeom prst="line">
              <a:avLst/>
            </a:prstGeom>
            <a:noFill/>
            <a:ln w="38100">
              <a:solidFill>
                <a:schemeClr val="tx1"/>
              </a:solidFill>
              <a:round/>
              <a:headEnd/>
              <a:tailEnd type="triangle" w="lg" len="med"/>
            </a:ln>
          </p:spPr>
          <p:txBody>
            <a:bodyPr/>
            <a:lstStyle/>
            <a:p>
              <a:endParaRPr lang="en-US"/>
            </a:p>
          </p:txBody>
        </p:sp>
        <p:pic>
          <p:nvPicPr>
            <p:cNvPr id="25629" name="Picture 29" descr="txp_fig"/>
            <p:cNvPicPr>
              <a:picLocks noChangeAspect="1" noChangeArrowheads="1"/>
            </p:cNvPicPr>
            <p:nvPr>
              <p:custDataLst>
                <p:tags r:id="rId4"/>
              </p:custDataLst>
            </p:nvPr>
          </p:nvPicPr>
          <p:blipFill>
            <a:blip r:embed="rId9"/>
            <a:srcRect/>
            <a:stretch>
              <a:fillRect/>
            </a:stretch>
          </p:blipFill>
          <p:spPr bwMode="auto">
            <a:xfrm>
              <a:off x="5088" y="1200"/>
              <a:ext cx="141" cy="212"/>
            </a:xfrm>
            <a:prstGeom prst="rect">
              <a:avLst/>
            </a:prstGeom>
            <a:noFill/>
            <a:ln w="9525" algn="ctr">
              <a:noFill/>
              <a:miter lim="800000"/>
              <a:headEnd/>
              <a:tailEnd/>
            </a:ln>
          </p:spPr>
        </p:pic>
      </p:grpSp>
      <p:pic>
        <p:nvPicPr>
          <p:cNvPr id="25627" name="Picture 31" descr="txp_fig"/>
          <p:cNvPicPr>
            <a:picLocks noChangeAspect="1" noChangeArrowheads="1"/>
          </p:cNvPicPr>
          <p:nvPr>
            <p:custDataLst>
              <p:tags r:id="rId3"/>
            </p:custDataLst>
          </p:nvPr>
        </p:nvPicPr>
        <p:blipFill>
          <a:blip r:embed="rId10"/>
          <a:srcRect/>
          <a:stretch>
            <a:fillRect/>
          </a:stretch>
        </p:blipFill>
        <p:spPr bwMode="auto">
          <a:xfrm>
            <a:off x="2686050" y="1762125"/>
            <a:ext cx="425450" cy="492125"/>
          </a:xfrm>
          <a:prstGeom prst="rect">
            <a:avLst/>
          </a:prstGeom>
          <a:noFill/>
          <a:ln w="9525" algn="ctr">
            <a:noFill/>
            <a:miter lim="800000"/>
            <a:headEnd/>
            <a:tailEnd/>
          </a:ln>
        </p:spPr>
      </p:pic>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97378" name="Rectangle 2"/>
          <p:cNvSpPr>
            <a:spLocks noGrp="1" noChangeArrowheads="1"/>
          </p:cNvSpPr>
          <p:nvPr>
            <p:ph type="title"/>
          </p:nvPr>
        </p:nvSpPr>
        <p:spPr>
          <a:xfrm>
            <a:off x="685800" y="285750"/>
            <a:ext cx="7772400" cy="533400"/>
          </a:xfrm>
        </p:spPr>
        <p:txBody>
          <a:bodyPr/>
          <a:lstStyle/>
          <a:p>
            <a:r>
              <a:rPr lang="en-US"/>
              <a:t>Experimental Platform: STARMAC</a:t>
            </a:r>
          </a:p>
        </p:txBody>
      </p:sp>
      <p:sp>
        <p:nvSpPr>
          <p:cNvPr id="997379" name="Text Box 3"/>
          <p:cNvSpPr txBox="1">
            <a:spLocks noChangeArrowheads="1"/>
          </p:cNvSpPr>
          <p:nvPr/>
        </p:nvSpPr>
        <p:spPr bwMode="auto">
          <a:xfrm>
            <a:off x="329640" y="5912597"/>
            <a:ext cx="8539163" cy="366713"/>
          </a:xfrm>
          <a:prstGeom prst="rect">
            <a:avLst/>
          </a:prstGeom>
          <a:noFill/>
          <a:ln w="9525">
            <a:noFill/>
            <a:miter lim="800000"/>
            <a:headEnd/>
            <a:tailEnd/>
          </a:ln>
          <a:effectLst/>
        </p:spPr>
        <p:txBody>
          <a:bodyPr wrap="none">
            <a:spAutoFit/>
          </a:bodyPr>
          <a:lstStyle/>
          <a:p>
            <a:pPr algn="l"/>
            <a:r>
              <a:rPr lang="en-US" b="0" dirty="0">
                <a:latin typeface="Verdana" pitchFamily="34" charset="0"/>
                <a:ea typeface="ＭＳ Ｐゴシック" pitchFamily="34" charset="-128"/>
              </a:rPr>
              <a:t>The </a:t>
            </a:r>
            <a:r>
              <a:rPr lang="en-US" dirty="0">
                <a:latin typeface="Verdana" pitchFamily="34" charset="0"/>
                <a:ea typeface="ＭＳ Ｐゴシック" pitchFamily="34" charset="-128"/>
              </a:rPr>
              <a:t>S</a:t>
            </a:r>
            <a:r>
              <a:rPr lang="en-US" b="0" dirty="0">
                <a:latin typeface="Verdana" pitchFamily="34" charset="0"/>
                <a:ea typeface="ＭＳ Ｐゴシック" pitchFamily="34" charset="-128"/>
              </a:rPr>
              <a:t>tanford </a:t>
            </a:r>
            <a:r>
              <a:rPr lang="en-US" dirty="0" err="1">
                <a:latin typeface="Verdana" pitchFamily="34" charset="0"/>
                <a:ea typeface="ＭＳ Ｐゴシック" pitchFamily="34" charset="-128"/>
              </a:rPr>
              <a:t>T</a:t>
            </a:r>
            <a:r>
              <a:rPr lang="en-US" b="0" dirty="0" err="1">
                <a:latin typeface="Verdana" pitchFamily="34" charset="0"/>
                <a:ea typeface="ＭＳ Ｐゴシック" pitchFamily="34" charset="-128"/>
              </a:rPr>
              <a:t>estbed</a:t>
            </a:r>
            <a:r>
              <a:rPr lang="en-US" b="0" dirty="0">
                <a:latin typeface="Verdana" pitchFamily="34" charset="0"/>
                <a:ea typeface="ＭＳ Ｐゴシック" pitchFamily="34" charset="-128"/>
              </a:rPr>
              <a:t> of </a:t>
            </a:r>
            <a:r>
              <a:rPr lang="en-US" dirty="0">
                <a:latin typeface="Verdana" pitchFamily="34" charset="0"/>
                <a:ea typeface="ＭＳ Ｐゴシック" pitchFamily="34" charset="-128"/>
              </a:rPr>
              <a:t>A</a:t>
            </a:r>
            <a:r>
              <a:rPr lang="en-US" b="0" dirty="0">
                <a:latin typeface="Verdana" pitchFamily="34" charset="0"/>
                <a:ea typeface="ＭＳ Ｐゴシック" pitchFamily="34" charset="-128"/>
              </a:rPr>
              <a:t>utonomous </a:t>
            </a:r>
            <a:r>
              <a:rPr lang="en-US" dirty="0">
                <a:latin typeface="Verdana" pitchFamily="34" charset="0"/>
                <a:ea typeface="ＭＳ Ｐゴシック" pitchFamily="34" charset="-128"/>
              </a:rPr>
              <a:t>R</a:t>
            </a:r>
            <a:r>
              <a:rPr lang="en-US" b="0" dirty="0">
                <a:latin typeface="Verdana" pitchFamily="34" charset="0"/>
                <a:ea typeface="ＭＳ Ｐゴシック" pitchFamily="34" charset="-128"/>
              </a:rPr>
              <a:t>otorcraft for </a:t>
            </a:r>
            <a:r>
              <a:rPr lang="en-US" dirty="0">
                <a:latin typeface="Verdana" pitchFamily="34" charset="0"/>
                <a:ea typeface="ＭＳ Ｐゴシック" pitchFamily="34" charset="-128"/>
              </a:rPr>
              <a:t>M</a:t>
            </a:r>
            <a:r>
              <a:rPr lang="en-US" b="0" dirty="0">
                <a:latin typeface="Verdana" pitchFamily="34" charset="0"/>
                <a:ea typeface="ＭＳ Ｐゴシック" pitchFamily="34" charset="-128"/>
              </a:rPr>
              <a:t>ulti-</a:t>
            </a:r>
            <a:r>
              <a:rPr lang="en-US" dirty="0">
                <a:latin typeface="Verdana" pitchFamily="34" charset="0"/>
                <a:ea typeface="ＭＳ Ｐゴシック" pitchFamily="34" charset="-128"/>
              </a:rPr>
              <a:t>A</a:t>
            </a:r>
            <a:r>
              <a:rPr lang="en-US" b="0" dirty="0">
                <a:latin typeface="Verdana" pitchFamily="34" charset="0"/>
                <a:ea typeface="ＭＳ Ｐゴシック" pitchFamily="34" charset="-128"/>
              </a:rPr>
              <a:t>gent </a:t>
            </a:r>
            <a:r>
              <a:rPr lang="en-US" dirty="0">
                <a:latin typeface="Verdana" pitchFamily="34" charset="0"/>
                <a:ea typeface="ＭＳ Ｐゴシック" pitchFamily="34" charset="-128"/>
              </a:rPr>
              <a:t>C</a:t>
            </a:r>
            <a:r>
              <a:rPr lang="en-US" b="0" dirty="0">
                <a:latin typeface="Verdana" pitchFamily="34" charset="0"/>
                <a:ea typeface="ＭＳ Ｐゴシック" pitchFamily="34" charset="-128"/>
              </a:rPr>
              <a:t>ontrol</a:t>
            </a:r>
          </a:p>
        </p:txBody>
      </p:sp>
      <p:pic>
        <p:nvPicPr>
          <p:cNvPr id="6" name="MVI_4377.avi">
            <a:hlinkClick r:id="" action="ppaction://media"/>
          </p:cNvPr>
          <p:cNvPicPr>
            <a:picLocks noRot="1" noChangeAspect="1"/>
          </p:cNvPicPr>
          <p:nvPr>
            <a:videoFile r:link="rId1"/>
          </p:nvPr>
        </p:nvPicPr>
        <p:blipFill>
          <a:blip r:embed="rId4"/>
          <a:stretch>
            <a:fillRect/>
          </a:stretch>
        </p:blipFill>
        <p:spPr>
          <a:xfrm>
            <a:off x="1524000" y="1143000"/>
            <a:ext cx="6096000" cy="4572000"/>
          </a:xfrm>
          <a:prstGeom prst="rect">
            <a:avLst/>
          </a:prstGeom>
        </p:spPr>
      </p:pic>
      <p:sp>
        <p:nvSpPr>
          <p:cNvPr id="5" name="Text Box 12"/>
          <p:cNvSpPr txBox="1">
            <a:spLocks noChangeArrowheads="1"/>
          </p:cNvSpPr>
          <p:nvPr/>
        </p:nvSpPr>
        <p:spPr bwMode="auto">
          <a:xfrm>
            <a:off x="1524000" y="6400800"/>
            <a:ext cx="7548478" cy="400110"/>
          </a:xfrm>
          <a:prstGeom prst="rect">
            <a:avLst/>
          </a:prstGeom>
          <a:noFill/>
          <a:ln w="9525">
            <a:noFill/>
            <a:miter lim="800000"/>
            <a:headEnd/>
            <a:tailEnd/>
          </a:ln>
        </p:spPr>
        <p:txBody>
          <a:bodyPr wrap="none">
            <a:spAutoFit/>
          </a:bodyPr>
          <a:lstStyle/>
          <a:p>
            <a:r>
              <a:rPr lang="en-US" sz="2000" b="0" dirty="0" smtClean="0"/>
              <a:t>[Hoffmann, </a:t>
            </a:r>
            <a:r>
              <a:rPr lang="en-US" sz="2000" b="0" dirty="0" err="1" smtClean="0"/>
              <a:t>Waslander</a:t>
            </a:r>
            <a:r>
              <a:rPr lang="en-US" sz="2000" b="0" dirty="0" smtClean="0"/>
              <a:t>, </a:t>
            </a:r>
            <a:r>
              <a:rPr lang="en-US" sz="2000" b="0" dirty="0" err="1" smtClean="0"/>
              <a:t>Vitus</a:t>
            </a:r>
            <a:r>
              <a:rPr lang="en-US" sz="2000" b="0" dirty="0" smtClean="0"/>
              <a:t>, Huang, </a:t>
            </a:r>
            <a:r>
              <a:rPr lang="en-US" sz="2000" b="0" dirty="0" err="1" smtClean="0"/>
              <a:t>Gillula</a:t>
            </a:r>
            <a:r>
              <a:rPr lang="en-US" sz="2000" b="0" dirty="0" smtClean="0"/>
              <a:t>, Mercer, </a:t>
            </a:r>
            <a:r>
              <a:rPr lang="en-US" sz="2000" b="0" dirty="0" err="1" smtClean="0"/>
              <a:t>Bouffard</a:t>
            </a:r>
            <a:r>
              <a:rPr lang="en-US" sz="2000" b="0" dirty="0" smtClean="0"/>
              <a:t>, Li]</a:t>
            </a:r>
            <a:endParaRPr lang="en-US" sz="2000" b="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03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Line 5"/>
          <p:cNvSpPr>
            <a:spLocks noChangeShapeType="1"/>
          </p:cNvSpPr>
          <p:nvPr/>
        </p:nvSpPr>
        <p:spPr bwMode="auto">
          <a:xfrm>
            <a:off x="3219450" y="4268788"/>
            <a:ext cx="2863850" cy="14287"/>
          </a:xfrm>
          <a:prstGeom prst="line">
            <a:avLst/>
          </a:prstGeom>
          <a:noFill/>
          <a:ln w="25400">
            <a:solidFill>
              <a:schemeClr val="tx1"/>
            </a:solidFill>
            <a:round/>
            <a:headEnd/>
            <a:tailEnd type="triangle" w="lg" len="med"/>
          </a:ln>
        </p:spPr>
        <p:txBody>
          <a:bodyPr/>
          <a:lstStyle/>
          <a:p>
            <a:endParaRPr lang="en-US"/>
          </a:p>
        </p:txBody>
      </p:sp>
      <p:sp>
        <p:nvSpPr>
          <p:cNvPr id="26627" name="Line 31"/>
          <p:cNvSpPr>
            <a:spLocks noChangeShapeType="1"/>
          </p:cNvSpPr>
          <p:nvPr/>
        </p:nvSpPr>
        <p:spPr bwMode="auto">
          <a:xfrm flipV="1">
            <a:off x="3233738" y="1981200"/>
            <a:ext cx="14287" cy="2286000"/>
          </a:xfrm>
          <a:prstGeom prst="line">
            <a:avLst/>
          </a:prstGeom>
          <a:noFill/>
          <a:ln w="25400">
            <a:solidFill>
              <a:schemeClr val="tx1"/>
            </a:solidFill>
            <a:round/>
            <a:headEnd/>
            <a:tailEnd type="triangle" w="lg" len="med"/>
          </a:ln>
        </p:spPr>
        <p:txBody>
          <a:bodyPr/>
          <a:lstStyle/>
          <a:p>
            <a:endParaRPr lang="en-US"/>
          </a:p>
        </p:txBody>
      </p:sp>
      <p:sp>
        <p:nvSpPr>
          <p:cNvPr id="26628" name="Oval 35"/>
          <p:cNvSpPr>
            <a:spLocks noChangeArrowheads="1"/>
          </p:cNvSpPr>
          <p:nvPr/>
        </p:nvSpPr>
        <p:spPr bwMode="auto">
          <a:xfrm>
            <a:off x="5416550" y="4075113"/>
            <a:ext cx="71438" cy="73025"/>
          </a:xfrm>
          <a:prstGeom prst="ellipse">
            <a:avLst/>
          </a:prstGeom>
          <a:solidFill>
            <a:srgbClr val="9900FF"/>
          </a:solidFill>
          <a:ln w="9525">
            <a:solidFill>
              <a:schemeClr val="tx1"/>
            </a:solidFill>
            <a:round/>
            <a:headEnd/>
            <a:tailEnd/>
          </a:ln>
        </p:spPr>
        <p:txBody>
          <a:bodyPr wrap="none" anchor="ctr"/>
          <a:lstStyle/>
          <a:p>
            <a:pPr algn="l"/>
            <a:endParaRPr lang="en-US" b="0">
              <a:cs typeface="Arial" pitchFamily="34" charset="0"/>
            </a:endParaRPr>
          </a:p>
        </p:txBody>
      </p:sp>
      <p:sp>
        <p:nvSpPr>
          <p:cNvPr id="26629" name="Oval 36"/>
          <p:cNvSpPr>
            <a:spLocks noChangeArrowheads="1"/>
          </p:cNvSpPr>
          <p:nvPr/>
        </p:nvSpPr>
        <p:spPr bwMode="auto">
          <a:xfrm>
            <a:off x="5097463" y="3392488"/>
            <a:ext cx="71437" cy="73025"/>
          </a:xfrm>
          <a:prstGeom prst="ellipse">
            <a:avLst/>
          </a:prstGeom>
          <a:solidFill>
            <a:srgbClr val="9900FF"/>
          </a:solidFill>
          <a:ln w="9525">
            <a:solidFill>
              <a:schemeClr val="tx1"/>
            </a:solidFill>
            <a:round/>
            <a:headEnd/>
            <a:tailEnd/>
          </a:ln>
        </p:spPr>
        <p:txBody>
          <a:bodyPr wrap="none" anchor="ctr"/>
          <a:lstStyle/>
          <a:p>
            <a:pPr algn="l"/>
            <a:endParaRPr lang="en-US" b="0">
              <a:cs typeface="Arial" pitchFamily="34" charset="0"/>
            </a:endParaRPr>
          </a:p>
        </p:txBody>
      </p:sp>
      <p:sp>
        <p:nvSpPr>
          <p:cNvPr id="26630" name="Oval 37"/>
          <p:cNvSpPr>
            <a:spLocks noChangeArrowheads="1"/>
          </p:cNvSpPr>
          <p:nvPr/>
        </p:nvSpPr>
        <p:spPr bwMode="auto">
          <a:xfrm>
            <a:off x="5313363" y="3495675"/>
            <a:ext cx="71437" cy="73025"/>
          </a:xfrm>
          <a:prstGeom prst="ellipse">
            <a:avLst/>
          </a:prstGeom>
          <a:solidFill>
            <a:srgbClr val="9900FF"/>
          </a:solidFill>
          <a:ln w="9525">
            <a:solidFill>
              <a:schemeClr val="tx1"/>
            </a:solidFill>
            <a:round/>
            <a:headEnd/>
            <a:tailEnd/>
          </a:ln>
        </p:spPr>
        <p:txBody>
          <a:bodyPr wrap="none" anchor="ctr"/>
          <a:lstStyle/>
          <a:p>
            <a:pPr algn="l"/>
            <a:endParaRPr lang="en-US" b="0">
              <a:cs typeface="Arial" pitchFamily="34" charset="0"/>
            </a:endParaRPr>
          </a:p>
        </p:txBody>
      </p:sp>
      <p:sp>
        <p:nvSpPr>
          <p:cNvPr id="26631" name="Oval 38"/>
          <p:cNvSpPr>
            <a:spLocks noChangeArrowheads="1"/>
          </p:cNvSpPr>
          <p:nvPr/>
        </p:nvSpPr>
        <p:spPr bwMode="auto">
          <a:xfrm>
            <a:off x="4926013" y="3402013"/>
            <a:ext cx="71437" cy="73025"/>
          </a:xfrm>
          <a:prstGeom prst="ellipse">
            <a:avLst/>
          </a:prstGeom>
          <a:solidFill>
            <a:srgbClr val="9900FF"/>
          </a:solidFill>
          <a:ln w="9525">
            <a:solidFill>
              <a:schemeClr val="tx1"/>
            </a:solidFill>
            <a:round/>
            <a:headEnd/>
            <a:tailEnd/>
          </a:ln>
        </p:spPr>
        <p:txBody>
          <a:bodyPr wrap="none" anchor="ctr"/>
          <a:lstStyle/>
          <a:p>
            <a:pPr algn="l"/>
            <a:endParaRPr lang="en-US" b="0">
              <a:cs typeface="Arial" pitchFamily="34" charset="0"/>
            </a:endParaRPr>
          </a:p>
        </p:txBody>
      </p:sp>
      <p:sp>
        <p:nvSpPr>
          <p:cNvPr id="26632" name="Oval 39"/>
          <p:cNvSpPr>
            <a:spLocks noChangeArrowheads="1"/>
          </p:cNvSpPr>
          <p:nvPr/>
        </p:nvSpPr>
        <p:spPr bwMode="auto">
          <a:xfrm>
            <a:off x="4732338" y="3078163"/>
            <a:ext cx="71437" cy="73025"/>
          </a:xfrm>
          <a:prstGeom prst="ellipse">
            <a:avLst/>
          </a:prstGeom>
          <a:solidFill>
            <a:srgbClr val="9900FF"/>
          </a:solidFill>
          <a:ln w="9525">
            <a:solidFill>
              <a:schemeClr val="tx1"/>
            </a:solidFill>
            <a:round/>
            <a:headEnd/>
            <a:tailEnd/>
          </a:ln>
        </p:spPr>
        <p:txBody>
          <a:bodyPr wrap="none" anchor="ctr"/>
          <a:lstStyle/>
          <a:p>
            <a:pPr algn="l"/>
            <a:endParaRPr lang="en-US" b="0">
              <a:cs typeface="Arial" pitchFamily="34" charset="0"/>
            </a:endParaRPr>
          </a:p>
        </p:txBody>
      </p:sp>
      <p:sp>
        <p:nvSpPr>
          <p:cNvPr id="26633" name="Oval 40"/>
          <p:cNvSpPr>
            <a:spLocks noChangeArrowheads="1"/>
          </p:cNvSpPr>
          <p:nvPr/>
        </p:nvSpPr>
        <p:spPr bwMode="auto">
          <a:xfrm>
            <a:off x="4011613" y="3017838"/>
            <a:ext cx="71437" cy="73025"/>
          </a:xfrm>
          <a:prstGeom prst="ellipse">
            <a:avLst/>
          </a:prstGeom>
          <a:solidFill>
            <a:srgbClr val="9900FF"/>
          </a:solidFill>
          <a:ln w="9525">
            <a:solidFill>
              <a:schemeClr val="tx1"/>
            </a:solidFill>
            <a:round/>
            <a:headEnd/>
            <a:tailEnd/>
          </a:ln>
        </p:spPr>
        <p:txBody>
          <a:bodyPr wrap="none" anchor="ctr"/>
          <a:lstStyle/>
          <a:p>
            <a:pPr algn="l"/>
            <a:endParaRPr lang="en-US" b="0">
              <a:cs typeface="Arial" pitchFamily="34" charset="0"/>
            </a:endParaRPr>
          </a:p>
        </p:txBody>
      </p:sp>
      <p:sp>
        <p:nvSpPr>
          <p:cNvPr id="26634" name="Oval 41"/>
          <p:cNvSpPr>
            <a:spLocks noChangeArrowheads="1"/>
          </p:cNvSpPr>
          <p:nvPr/>
        </p:nvSpPr>
        <p:spPr bwMode="auto">
          <a:xfrm>
            <a:off x="4300538" y="2790825"/>
            <a:ext cx="71437" cy="73025"/>
          </a:xfrm>
          <a:prstGeom prst="ellipse">
            <a:avLst/>
          </a:prstGeom>
          <a:solidFill>
            <a:srgbClr val="9900FF"/>
          </a:solidFill>
          <a:ln w="9525">
            <a:solidFill>
              <a:schemeClr val="tx1"/>
            </a:solidFill>
            <a:round/>
            <a:headEnd/>
            <a:tailEnd/>
          </a:ln>
        </p:spPr>
        <p:txBody>
          <a:bodyPr wrap="none" anchor="ctr"/>
          <a:lstStyle/>
          <a:p>
            <a:pPr algn="l"/>
            <a:endParaRPr lang="en-US" b="0">
              <a:cs typeface="Arial" pitchFamily="34" charset="0"/>
            </a:endParaRPr>
          </a:p>
        </p:txBody>
      </p:sp>
      <p:sp>
        <p:nvSpPr>
          <p:cNvPr id="26635" name="Oval 42"/>
          <p:cNvSpPr>
            <a:spLocks noChangeArrowheads="1"/>
          </p:cNvSpPr>
          <p:nvPr/>
        </p:nvSpPr>
        <p:spPr bwMode="auto">
          <a:xfrm>
            <a:off x="5160963" y="3530600"/>
            <a:ext cx="71437" cy="73025"/>
          </a:xfrm>
          <a:prstGeom prst="ellipse">
            <a:avLst/>
          </a:prstGeom>
          <a:solidFill>
            <a:srgbClr val="9900FF"/>
          </a:solidFill>
          <a:ln w="9525">
            <a:solidFill>
              <a:schemeClr val="tx1"/>
            </a:solidFill>
            <a:round/>
            <a:headEnd/>
            <a:tailEnd/>
          </a:ln>
        </p:spPr>
        <p:txBody>
          <a:bodyPr wrap="none" anchor="ctr"/>
          <a:lstStyle/>
          <a:p>
            <a:pPr algn="l"/>
            <a:endParaRPr lang="en-US" b="0">
              <a:cs typeface="Arial" pitchFamily="34" charset="0"/>
            </a:endParaRPr>
          </a:p>
        </p:txBody>
      </p:sp>
      <p:sp>
        <p:nvSpPr>
          <p:cNvPr id="26636" name="Oval 43"/>
          <p:cNvSpPr>
            <a:spLocks noChangeArrowheads="1"/>
          </p:cNvSpPr>
          <p:nvPr/>
        </p:nvSpPr>
        <p:spPr bwMode="auto">
          <a:xfrm>
            <a:off x="4487863" y="3406775"/>
            <a:ext cx="71437" cy="73025"/>
          </a:xfrm>
          <a:prstGeom prst="ellipse">
            <a:avLst/>
          </a:prstGeom>
          <a:solidFill>
            <a:srgbClr val="9900FF"/>
          </a:solidFill>
          <a:ln w="9525">
            <a:solidFill>
              <a:schemeClr val="tx1"/>
            </a:solidFill>
            <a:round/>
            <a:headEnd/>
            <a:tailEnd/>
          </a:ln>
        </p:spPr>
        <p:txBody>
          <a:bodyPr wrap="none" anchor="ctr"/>
          <a:lstStyle/>
          <a:p>
            <a:pPr algn="l"/>
            <a:endParaRPr lang="en-US" b="0">
              <a:cs typeface="Arial" pitchFamily="34" charset="0"/>
            </a:endParaRPr>
          </a:p>
        </p:txBody>
      </p:sp>
      <p:sp>
        <p:nvSpPr>
          <p:cNvPr id="26637" name="Oval 44"/>
          <p:cNvSpPr>
            <a:spLocks noChangeArrowheads="1"/>
          </p:cNvSpPr>
          <p:nvPr/>
        </p:nvSpPr>
        <p:spPr bwMode="auto">
          <a:xfrm>
            <a:off x="4973638" y="3625850"/>
            <a:ext cx="71437" cy="73025"/>
          </a:xfrm>
          <a:prstGeom prst="ellipse">
            <a:avLst/>
          </a:prstGeom>
          <a:solidFill>
            <a:srgbClr val="9900FF"/>
          </a:solidFill>
          <a:ln w="9525">
            <a:solidFill>
              <a:schemeClr val="tx1"/>
            </a:solidFill>
            <a:round/>
            <a:headEnd/>
            <a:tailEnd/>
          </a:ln>
        </p:spPr>
        <p:txBody>
          <a:bodyPr wrap="none" anchor="ctr"/>
          <a:lstStyle/>
          <a:p>
            <a:pPr algn="l"/>
            <a:endParaRPr lang="en-US" b="0">
              <a:cs typeface="Arial" pitchFamily="34" charset="0"/>
            </a:endParaRPr>
          </a:p>
        </p:txBody>
      </p:sp>
      <p:sp>
        <p:nvSpPr>
          <p:cNvPr id="26638" name="Oval 45"/>
          <p:cNvSpPr>
            <a:spLocks noChangeArrowheads="1"/>
          </p:cNvSpPr>
          <p:nvPr/>
        </p:nvSpPr>
        <p:spPr bwMode="auto">
          <a:xfrm>
            <a:off x="5343525" y="3821113"/>
            <a:ext cx="71438" cy="73025"/>
          </a:xfrm>
          <a:prstGeom prst="ellipse">
            <a:avLst/>
          </a:prstGeom>
          <a:solidFill>
            <a:srgbClr val="9900FF"/>
          </a:solidFill>
          <a:ln w="9525">
            <a:solidFill>
              <a:schemeClr val="tx1"/>
            </a:solidFill>
            <a:round/>
            <a:headEnd/>
            <a:tailEnd/>
          </a:ln>
        </p:spPr>
        <p:txBody>
          <a:bodyPr wrap="none" anchor="ctr"/>
          <a:lstStyle/>
          <a:p>
            <a:pPr algn="l"/>
            <a:endParaRPr lang="en-US" b="0">
              <a:cs typeface="Arial" pitchFamily="34" charset="0"/>
            </a:endParaRPr>
          </a:p>
        </p:txBody>
      </p:sp>
      <p:sp>
        <p:nvSpPr>
          <p:cNvPr id="26639" name="Oval 46"/>
          <p:cNvSpPr>
            <a:spLocks noChangeArrowheads="1"/>
          </p:cNvSpPr>
          <p:nvPr/>
        </p:nvSpPr>
        <p:spPr bwMode="auto">
          <a:xfrm>
            <a:off x="5184775" y="4006850"/>
            <a:ext cx="71438" cy="73025"/>
          </a:xfrm>
          <a:prstGeom prst="ellipse">
            <a:avLst/>
          </a:prstGeom>
          <a:solidFill>
            <a:srgbClr val="9900FF"/>
          </a:solidFill>
          <a:ln w="9525">
            <a:solidFill>
              <a:schemeClr val="tx1"/>
            </a:solidFill>
            <a:round/>
            <a:headEnd/>
            <a:tailEnd/>
          </a:ln>
        </p:spPr>
        <p:txBody>
          <a:bodyPr wrap="none" anchor="ctr"/>
          <a:lstStyle/>
          <a:p>
            <a:pPr algn="l"/>
            <a:endParaRPr lang="en-US" b="0">
              <a:cs typeface="Arial" pitchFamily="34" charset="0"/>
            </a:endParaRPr>
          </a:p>
        </p:txBody>
      </p:sp>
      <p:sp>
        <p:nvSpPr>
          <p:cNvPr id="26640" name="Oval 49"/>
          <p:cNvSpPr>
            <a:spLocks noChangeArrowheads="1"/>
          </p:cNvSpPr>
          <p:nvPr/>
        </p:nvSpPr>
        <p:spPr bwMode="auto">
          <a:xfrm>
            <a:off x="4005263" y="2879725"/>
            <a:ext cx="71437" cy="73025"/>
          </a:xfrm>
          <a:prstGeom prst="ellipse">
            <a:avLst/>
          </a:prstGeom>
          <a:solidFill>
            <a:srgbClr val="9900FF"/>
          </a:solidFill>
          <a:ln w="9525">
            <a:solidFill>
              <a:schemeClr val="tx1"/>
            </a:solidFill>
            <a:round/>
            <a:headEnd/>
            <a:tailEnd/>
          </a:ln>
        </p:spPr>
        <p:txBody>
          <a:bodyPr wrap="none" anchor="ctr"/>
          <a:lstStyle/>
          <a:p>
            <a:pPr algn="l"/>
            <a:endParaRPr lang="en-US" b="0">
              <a:cs typeface="Arial" pitchFamily="34" charset="0"/>
            </a:endParaRPr>
          </a:p>
        </p:txBody>
      </p:sp>
      <p:sp>
        <p:nvSpPr>
          <p:cNvPr id="26641" name="Oval 50"/>
          <p:cNvSpPr>
            <a:spLocks noChangeArrowheads="1"/>
          </p:cNvSpPr>
          <p:nvPr/>
        </p:nvSpPr>
        <p:spPr bwMode="auto">
          <a:xfrm>
            <a:off x="4257675" y="3106738"/>
            <a:ext cx="71438" cy="73025"/>
          </a:xfrm>
          <a:prstGeom prst="ellipse">
            <a:avLst/>
          </a:prstGeom>
          <a:solidFill>
            <a:srgbClr val="9900FF"/>
          </a:solidFill>
          <a:ln w="9525">
            <a:solidFill>
              <a:schemeClr val="tx1"/>
            </a:solidFill>
            <a:round/>
            <a:headEnd/>
            <a:tailEnd/>
          </a:ln>
        </p:spPr>
        <p:txBody>
          <a:bodyPr wrap="none" anchor="ctr"/>
          <a:lstStyle/>
          <a:p>
            <a:pPr algn="l"/>
            <a:endParaRPr lang="en-US" b="0">
              <a:cs typeface="Arial" pitchFamily="34" charset="0"/>
            </a:endParaRPr>
          </a:p>
        </p:txBody>
      </p:sp>
      <p:sp>
        <p:nvSpPr>
          <p:cNvPr id="26642" name="Oval 51"/>
          <p:cNvSpPr>
            <a:spLocks noChangeArrowheads="1"/>
          </p:cNvSpPr>
          <p:nvPr/>
        </p:nvSpPr>
        <p:spPr bwMode="auto">
          <a:xfrm>
            <a:off x="3622675" y="2576513"/>
            <a:ext cx="71438" cy="73025"/>
          </a:xfrm>
          <a:prstGeom prst="ellipse">
            <a:avLst/>
          </a:prstGeom>
          <a:solidFill>
            <a:srgbClr val="9900FF"/>
          </a:solidFill>
          <a:ln w="9525">
            <a:solidFill>
              <a:schemeClr val="tx1"/>
            </a:solidFill>
            <a:round/>
            <a:headEnd/>
            <a:tailEnd/>
          </a:ln>
        </p:spPr>
        <p:txBody>
          <a:bodyPr wrap="none" anchor="ctr"/>
          <a:lstStyle/>
          <a:p>
            <a:pPr algn="l"/>
            <a:endParaRPr lang="en-US" b="0">
              <a:cs typeface="Arial" pitchFamily="34" charset="0"/>
            </a:endParaRPr>
          </a:p>
        </p:txBody>
      </p:sp>
      <p:sp>
        <p:nvSpPr>
          <p:cNvPr id="952340" name="Freeform 20"/>
          <p:cNvSpPr>
            <a:spLocks/>
          </p:cNvSpPr>
          <p:nvPr/>
        </p:nvSpPr>
        <p:spPr bwMode="auto">
          <a:xfrm>
            <a:off x="3440113" y="2308225"/>
            <a:ext cx="2320925" cy="1773238"/>
          </a:xfrm>
          <a:custGeom>
            <a:avLst/>
            <a:gdLst/>
            <a:ahLst/>
            <a:cxnLst>
              <a:cxn ang="0">
                <a:pos x="686" y="548"/>
              </a:cxn>
              <a:cxn ang="0">
                <a:pos x="545" y="562"/>
              </a:cxn>
              <a:cxn ang="0">
                <a:pos x="353" y="479"/>
              </a:cxn>
              <a:cxn ang="0">
                <a:pos x="0" y="0"/>
              </a:cxn>
              <a:cxn ang="0">
                <a:pos x="110" y="18"/>
              </a:cxn>
              <a:cxn ang="0">
                <a:pos x="399" y="365"/>
              </a:cxn>
              <a:cxn ang="0">
                <a:pos x="649" y="420"/>
              </a:cxn>
              <a:cxn ang="0">
                <a:pos x="932" y="503"/>
              </a:cxn>
              <a:cxn ang="0">
                <a:pos x="1097" y="685"/>
              </a:cxn>
              <a:cxn ang="0">
                <a:pos x="1298" y="934"/>
              </a:cxn>
              <a:cxn ang="0">
                <a:pos x="1462" y="1071"/>
              </a:cxn>
              <a:cxn ang="0">
                <a:pos x="1415" y="1109"/>
              </a:cxn>
              <a:cxn ang="0">
                <a:pos x="1433" y="1086"/>
              </a:cxn>
              <a:cxn ang="0">
                <a:pos x="1397" y="1117"/>
              </a:cxn>
              <a:cxn ang="0">
                <a:pos x="1240" y="1026"/>
              </a:cxn>
              <a:cxn ang="0">
                <a:pos x="1146" y="912"/>
              </a:cxn>
              <a:cxn ang="0">
                <a:pos x="1018" y="821"/>
              </a:cxn>
              <a:cxn ang="0">
                <a:pos x="942" y="753"/>
              </a:cxn>
              <a:cxn ang="0">
                <a:pos x="887" y="667"/>
              </a:cxn>
              <a:cxn ang="0">
                <a:pos x="804" y="612"/>
              </a:cxn>
            </a:cxnLst>
            <a:rect l="0" t="0" r="r" b="b"/>
            <a:pathLst>
              <a:path w="1462" h="1117">
                <a:moveTo>
                  <a:pt x="686" y="548"/>
                </a:moveTo>
                <a:lnTo>
                  <a:pt x="545" y="562"/>
                </a:lnTo>
                <a:lnTo>
                  <a:pt x="353" y="479"/>
                </a:lnTo>
                <a:lnTo>
                  <a:pt x="0" y="0"/>
                </a:lnTo>
                <a:lnTo>
                  <a:pt x="110" y="18"/>
                </a:lnTo>
                <a:lnTo>
                  <a:pt x="399" y="365"/>
                </a:lnTo>
                <a:lnTo>
                  <a:pt x="649" y="420"/>
                </a:lnTo>
                <a:lnTo>
                  <a:pt x="932" y="503"/>
                </a:lnTo>
                <a:lnTo>
                  <a:pt x="1097" y="685"/>
                </a:lnTo>
                <a:lnTo>
                  <a:pt x="1298" y="934"/>
                </a:lnTo>
                <a:lnTo>
                  <a:pt x="1462" y="1071"/>
                </a:lnTo>
                <a:lnTo>
                  <a:pt x="1415" y="1109"/>
                </a:lnTo>
                <a:lnTo>
                  <a:pt x="1433" y="1086"/>
                </a:lnTo>
                <a:lnTo>
                  <a:pt x="1397" y="1117"/>
                </a:lnTo>
                <a:lnTo>
                  <a:pt x="1240" y="1026"/>
                </a:lnTo>
                <a:lnTo>
                  <a:pt x="1146" y="912"/>
                </a:lnTo>
                <a:lnTo>
                  <a:pt x="1018" y="821"/>
                </a:lnTo>
                <a:lnTo>
                  <a:pt x="942" y="753"/>
                </a:lnTo>
                <a:lnTo>
                  <a:pt x="887" y="667"/>
                </a:lnTo>
                <a:lnTo>
                  <a:pt x="804" y="612"/>
                </a:lnTo>
              </a:path>
            </a:pathLst>
          </a:custGeom>
          <a:gradFill rotWithShape="1">
            <a:gsLst>
              <a:gs pos="0">
                <a:srgbClr val="FF8200">
                  <a:alpha val="60001"/>
                </a:srgbClr>
              </a:gs>
              <a:gs pos="10001">
                <a:srgbClr val="FF0000">
                  <a:alpha val="64001"/>
                </a:srgbClr>
              </a:gs>
              <a:gs pos="35001">
                <a:srgbClr val="BA0066">
                  <a:alpha val="74001"/>
                </a:srgbClr>
              </a:gs>
              <a:gs pos="70000">
                <a:srgbClr val="66008F">
                  <a:alpha val="88000"/>
                </a:srgbClr>
              </a:gs>
              <a:gs pos="100000">
                <a:srgbClr val="000082"/>
              </a:gs>
            </a:gsLst>
            <a:lin ang="5400000" scaled="1"/>
          </a:gradFill>
          <a:ln w="9525" cap="flat" cmpd="sng">
            <a:noFill/>
            <a:prstDash val="solid"/>
            <a:round/>
            <a:headEnd/>
            <a:tailEnd/>
          </a:ln>
          <a:effectLst/>
        </p:spPr>
        <p:txBody>
          <a:bodyPr/>
          <a:lstStyle/>
          <a:p>
            <a:pPr>
              <a:defRPr/>
            </a:pPr>
            <a:endParaRPr lang="en-US"/>
          </a:p>
        </p:txBody>
      </p:sp>
      <p:sp>
        <p:nvSpPr>
          <p:cNvPr id="26646" name="Rectangle 21"/>
          <p:cNvSpPr>
            <a:spLocks noChangeArrowheads="1"/>
          </p:cNvSpPr>
          <p:nvPr/>
        </p:nvSpPr>
        <p:spPr bwMode="auto">
          <a:xfrm>
            <a:off x="685800" y="457200"/>
            <a:ext cx="7772400" cy="533400"/>
          </a:xfrm>
          <a:prstGeom prst="rect">
            <a:avLst/>
          </a:prstGeom>
          <a:noFill/>
          <a:ln w="9525">
            <a:noFill/>
            <a:miter lim="800000"/>
            <a:headEnd/>
            <a:tailEnd/>
          </a:ln>
        </p:spPr>
        <p:txBody>
          <a:bodyPr anchor="ctr"/>
          <a:lstStyle/>
          <a:p>
            <a:r>
              <a:rPr lang="en-US" sz="3200" b="0">
                <a:solidFill>
                  <a:srgbClr val="333399"/>
                </a:solidFill>
              </a:rPr>
              <a:t>Online System Identification</a:t>
            </a:r>
          </a:p>
        </p:txBody>
      </p:sp>
      <p:pic>
        <p:nvPicPr>
          <p:cNvPr id="26647" name="Picture 23" descr="txp_fig"/>
          <p:cNvPicPr>
            <a:picLocks noChangeAspect="1" noChangeArrowheads="1"/>
          </p:cNvPicPr>
          <p:nvPr>
            <p:custDataLst>
              <p:tags r:id="rId1"/>
            </p:custDataLst>
          </p:nvPr>
        </p:nvPicPr>
        <p:blipFill>
          <a:blip r:embed="rId9"/>
          <a:srcRect/>
          <a:stretch>
            <a:fillRect/>
          </a:stretch>
        </p:blipFill>
        <p:spPr bwMode="auto">
          <a:xfrm>
            <a:off x="6235700" y="4170363"/>
            <a:ext cx="381000" cy="312737"/>
          </a:xfrm>
          <a:prstGeom prst="rect">
            <a:avLst/>
          </a:prstGeom>
          <a:noFill/>
          <a:ln w="9525" algn="ctr">
            <a:noFill/>
            <a:miter lim="800000"/>
            <a:headEnd/>
            <a:tailEnd/>
          </a:ln>
        </p:spPr>
      </p:pic>
      <p:pic>
        <p:nvPicPr>
          <p:cNvPr id="26648" name="Picture 50" descr="txp_fig"/>
          <p:cNvPicPr>
            <a:picLocks noChangeAspect="1" noChangeArrowheads="1"/>
          </p:cNvPicPr>
          <p:nvPr>
            <p:custDataLst>
              <p:tags r:id="rId2"/>
            </p:custDataLst>
          </p:nvPr>
        </p:nvPicPr>
        <p:blipFill>
          <a:blip r:embed="rId10"/>
          <a:srcRect/>
          <a:stretch>
            <a:fillRect/>
          </a:stretch>
        </p:blipFill>
        <p:spPr bwMode="auto">
          <a:xfrm>
            <a:off x="5000625" y="4724400"/>
            <a:ext cx="2936875" cy="403225"/>
          </a:xfrm>
          <a:prstGeom prst="rect">
            <a:avLst/>
          </a:prstGeom>
          <a:noFill/>
          <a:ln w="9525" algn="ctr">
            <a:noFill/>
            <a:miter lim="800000"/>
            <a:headEnd/>
            <a:tailEnd/>
          </a:ln>
        </p:spPr>
      </p:pic>
      <p:sp>
        <p:nvSpPr>
          <p:cNvPr id="26649" name="Oval 31"/>
          <p:cNvSpPr>
            <a:spLocks noChangeArrowheads="1"/>
          </p:cNvSpPr>
          <p:nvPr/>
        </p:nvSpPr>
        <p:spPr bwMode="auto">
          <a:xfrm rot="-2198813">
            <a:off x="3505200" y="2209800"/>
            <a:ext cx="508000" cy="950913"/>
          </a:xfrm>
          <a:prstGeom prst="ellipse">
            <a:avLst/>
          </a:prstGeom>
          <a:noFill/>
          <a:ln w="25400">
            <a:solidFill>
              <a:schemeClr val="tx1"/>
            </a:solidFill>
            <a:round/>
            <a:headEnd/>
            <a:tailEnd/>
          </a:ln>
        </p:spPr>
        <p:txBody>
          <a:bodyPr wrap="none" anchor="ctr"/>
          <a:lstStyle/>
          <a:p>
            <a:endParaRPr lang="en-US"/>
          </a:p>
        </p:txBody>
      </p:sp>
      <p:sp>
        <p:nvSpPr>
          <p:cNvPr id="26650" name="Oval 32"/>
          <p:cNvSpPr>
            <a:spLocks noChangeArrowheads="1"/>
          </p:cNvSpPr>
          <p:nvPr/>
        </p:nvSpPr>
        <p:spPr bwMode="auto">
          <a:xfrm rot="-4490767">
            <a:off x="4194969" y="2528094"/>
            <a:ext cx="508000" cy="1122362"/>
          </a:xfrm>
          <a:prstGeom prst="ellipse">
            <a:avLst/>
          </a:prstGeom>
          <a:noFill/>
          <a:ln w="25400">
            <a:solidFill>
              <a:schemeClr val="tx1"/>
            </a:solidFill>
            <a:round/>
            <a:headEnd/>
            <a:tailEnd/>
          </a:ln>
        </p:spPr>
        <p:txBody>
          <a:bodyPr wrap="none" anchor="ctr"/>
          <a:lstStyle/>
          <a:p>
            <a:endParaRPr lang="en-US"/>
          </a:p>
        </p:txBody>
      </p:sp>
      <p:sp>
        <p:nvSpPr>
          <p:cNvPr id="26651" name="Oval 33"/>
          <p:cNvSpPr>
            <a:spLocks noChangeArrowheads="1"/>
          </p:cNvSpPr>
          <p:nvPr/>
        </p:nvSpPr>
        <p:spPr bwMode="auto">
          <a:xfrm rot="-2613195">
            <a:off x="5019675" y="2855913"/>
            <a:ext cx="508000" cy="1463675"/>
          </a:xfrm>
          <a:prstGeom prst="ellipse">
            <a:avLst/>
          </a:prstGeom>
          <a:noFill/>
          <a:ln w="25400">
            <a:solidFill>
              <a:schemeClr val="tx1"/>
            </a:solidFill>
            <a:round/>
            <a:headEnd/>
            <a:tailEnd/>
          </a:ln>
        </p:spPr>
        <p:txBody>
          <a:bodyPr wrap="none" anchor="ctr"/>
          <a:lstStyle/>
          <a:p>
            <a:endParaRPr lang="en-US"/>
          </a:p>
        </p:txBody>
      </p:sp>
      <p:pic>
        <p:nvPicPr>
          <p:cNvPr id="26652" name="Picture 47" descr="txp_fig"/>
          <p:cNvPicPr>
            <a:picLocks noChangeAspect="1" noChangeArrowheads="1"/>
          </p:cNvPicPr>
          <p:nvPr>
            <p:custDataLst>
              <p:tags r:id="rId3"/>
            </p:custDataLst>
          </p:nvPr>
        </p:nvPicPr>
        <p:blipFill>
          <a:blip r:embed="rId11"/>
          <a:srcRect/>
          <a:stretch>
            <a:fillRect/>
          </a:stretch>
        </p:blipFill>
        <p:spPr bwMode="auto">
          <a:xfrm>
            <a:off x="3962400" y="2209800"/>
            <a:ext cx="730250" cy="185738"/>
          </a:xfrm>
          <a:prstGeom prst="rect">
            <a:avLst/>
          </a:prstGeom>
          <a:noFill/>
          <a:ln w="9525" algn="ctr">
            <a:noFill/>
            <a:miter lim="800000"/>
            <a:headEnd/>
            <a:tailEnd/>
          </a:ln>
        </p:spPr>
      </p:pic>
      <p:pic>
        <p:nvPicPr>
          <p:cNvPr id="26653" name="Picture 48" descr="txp_fig"/>
          <p:cNvPicPr>
            <a:picLocks noChangeAspect="1" noChangeArrowheads="1"/>
          </p:cNvPicPr>
          <p:nvPr>
            <p:custDataLst>
              <p:tags r:id="rId4"/>
            </p:custDataLst>
          </p:nvPr>
        </p:nvPicPr>
        <p:blipFill>
          <a:blip r:embed="rId12"/>
          <a:srcRect/>
          <a:stretch>
            <a:fillRect/>
          </a:stretch>
        </p:blipFill>
        <p:spPr bwMode="auto">
          <a:xfrm>
            <a:off x="4565650" y="2590800"/>
            <a:ext cx="742950" cy="185738"/>
          </a:xfrm>
          <a:prstGeom prst="rect">
            <a:avLst/>
          </a:prstGeom>
          <a:noFill/>
          <a:ln w="9525" algn="ctr">
            <a:noFill/>
            <a:miter lim="800000"/>
            <a:headEnd/>
            <a:tailEnd/>
          </a:ln>
        </p:spPr>
      </p:pic>
      <p:pic>
        <p:nvPicPr>
          <p:cNvPr id="26654" name="Picture 49" descr="txp_fig"/>
          <p:cNvPicPr>
            <a:picLocks noChangeAspect="1" noChangeArrowheads="1"/>
          </p:cNvPicPr>
          <p:nvPr>
            <p:custDataLst>
              <p:tags r:id="rId5"/>
            </p:custDataLst>
          </p:nvPr>
        </p:nvPicPr>
        <p:blipFill>
          <a:blip r:embed="rId13"/>
          <a:srcRect/>
          <a:stretch>
            <a:fillRect/>
          </a:stretch>
        </p:blipFill>
        <p:spPr bwMode="auto">
          <a:xfrm>
            <a:off x="5392738" y="3022600"/>
            <a:ext cx="742950" cy="198438"/>
          </a:xfrm>
          <a:prstGeom prst="rect">
            <a:avLst/>
          </a:prstGeom>
          <a:noFill/>
          <a:ln w="9525" algn="ctr">
            <a:noFill/>
            <a:miter lim="800000"/>
            <a:headEnd/>
            <a:tailEnd/>
          </a:ln>
        </p:spPr>
      </p:pic>
      <p:pic>
        <p:nvPicPr>
          <p:cNvPr id="26655" name="Picture 43" descr="txp_fig"/>
          <p:cNvPicPr>
            <a:picLocks noChangeAspect="1" noChangeArrowheads="1"/>
          </p:cNvPicPr>
          <p:nvPr>
            <p:custDataLst>
              <p:tags r:id="rId6"/>
            </p:custDataLst>
          </p:nvPr>
        </p:nvPicPr>
        <p:blipFill>
          <a:blip r:embed="rId14"/>
          <a:srcRect/>
          <a:stretch>
            <a:fillRect/>
          </a:stretch>
        </p:blipFill>
        <p:spPr bwMode="auto">
          <a:xfrm>
            <a:off x="2686050" y="1762125"/>
            <a:ext cx="425450" cy="492125"/>
          </a:xfrm>
          <a:prstGeom prst="rect">
            <a:avLst/>
          </a:prstGeom>
          <a:noFill/>
          <a:ln w="9525" algn="ctr">
            <a:noFill/>
            <a:miter lim="800000"/>
            <a:headEnd/>
            <a:tailEnd/>
          </a:ln>
        </p:spPr>
      </p:pic>
      <p:sp>
        <p:nvSpPr>
          <p:cNvPr id="26656" name="Text Box 45"/>
          <p:cNvSpPr txBox="1">
            <a:spLocks noChangeArrowheads="1"/>
          </p:cNvSpPr>
          <p:nvPr/>
        </p:nvSpPr>
        <p:spPr bwMode="auto">
          <a:xfrm>
            <a:off x="2570163" y="5867400"/>
            <a:ext cx="5357812" cy="701675"/>
          </a:xfrm>
          <a:prstGeom prst="rect">
            <a:avLst/>
          </a:prstGeom>
          <a:noFill/>
          <a:ln w="9525">
            <a:noFill/>
            <a:miter lim="800000"/>
            <a:headEnd/>
            <a:tailEnd/>
          </a:ln>
        </p:spPr>
        <p:txBody>
          <a:bodyPr wrap="none">
            <a:spAutoFit/>
          </a:bodyPr>
          <a:lstStyle/>
          <a:p>
            <a:pPr algn="l"/>
            <a:r>
              <a:rPr lang="en-US" sz="2000"/>
              <a:t>Look for a geometric structure for sparsity</a:t>
            </a:r>
          </a:p>
          <a:p>
            <a:pPr algn="l"/>
            <a:r>
              <a:rPr lang="en-US" sz="2000"/>
              <a:t>Local linear models are easy to manipulate</a:t>
            </a:r>
          </a:p>
        </p:txBody>
      </p:sp>
      <p:sp>
        <p:nvSpPr>
          <p:cNvPr id="26657" name="AutoShape 46"/>
          <p:cNvSpPr>
            <a:spLocks noChangeArrowheads="1"/>
          </p:cNvSpPr>
          <p:nvPr/>
        </p:nvSpPr>
        <p:spPr bwMode="auto">
          <a:xfrm>
            <a:off x="2019300" y="6000750"/>
            <a:ext cx="485775" cy="161925"/>
          </a:xfrm>
          <a:prstGeom prst="rightArrow">
            <a:avLst>
              <a:gd name="adj1" fmla="val 50000"/>
              <a:gd name="adj2" fmla="val 75000"/>
            </a:avLst>
          </a:prstGeom>
          <a:solidFill>
            <a:schemeClr val="tx1"/>
          </a:solidFill>
          <a:ln w="9525">
            <a:noFill/>
            <a:miter lim="800000"/>
            <a:headEnd/>
            <a:tailEnd/>
          </a:ln>
        </p:spPr>
        <p:txBody>
          <a:bodyPr wrap="none" anchor="ctr"/>
          <a:lstStyle/>
          <a:p>
            <a:endParaRPr lang="en-US"/>
          </a:p>
        </p:txBody>
      </p:sp>
    </p:spTree>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p:txBody>
          <a:bodyPr/>
          <a:lstStyle/>
          <a:p>
            <a:pPr eaLnBrk="1" hangingPunct="1"/>
            <a:endParaRPr lang="en-US" smtClean="0"/>
          </a:p>
        </p:txBody>
      </p:sp>
      <p:pic>
        <p:nvPicPr>
          <p:cNvPr id="27651" name="Picture 4" descr="Figure 1"/>
          <p:cNvPicPr>
            <a:picLocks noChangeAspect="1" noChangeArrowheads="1"/>
          </p:cNvPicPr>
          <p:nvPr/>
        </p:nvPicPr>
        <p:blipFill>
          <a:blip r:embed="rId2"/>
          <a:srcRect l="9341" t="21933" r="51518" b="19733"/>
          <a:stretch>
            <a:fillRect/>
          </a:stretch>
        </p:blipFill>
        <p:spPr bwMode="auto">
          <a:xfrm>
            <a:off x="0" y="0"/>
            <a:ext cx="4829175" cy="3200400"/>
          </a:xfrm>
          <a:prstGeom prst="rect">
            <a:avLst/>
          </a:prstGeom>
          <a:noFill/>
          <a:ln w="9525">
            <a:noFill/>
            <a:miter lim="800000"/>
            <a:headEnd/>
            <a:tailEnd/>
          </a:ln>
        </p:spPr>
      </p:pic>
      <p:pic>
        <p:nvPicPr>
          <p:cNvPr id="27652" name="Picture 5" descr="Figure 2"/>
          <p:cNvPicPr>
            <a:picLocks noChangeAspect="1" noChangeArrowheads="1"/>
          </p:cNvPicPr>
          <p:nvPr/>
        </p:nvPicPr>
        <p:blipFill>
          <a:blip r:embed="rId3"/>
          <a:srcRect t="4201" r="66396" b="53358"/>
          <a:stretch>
            <a:fillRect/>
          </a:stretch>
        </p:blipFill>
        <p:spPr bwMode="auto">
          <a:xfrm>
            <a:off x="4786313" y="76200"/>
            <a:ext cx="1997075" cy="6737350"/>
          </a:xfrm>
          <a:prstGeom prst="rect">
            <a:avLst/>
          </a:prstGeom>
          <a:noFill/>
          <a:ln w="9525">
            <a:noFill/>
            <a:miter lim="800000"/>
            <a:headEnd/>
            <a:tailEnd/>
          </a:ln>
        </p:spPr>
      </p:pic>
      <p:pic>
        <p:nvPicPr>
          <p:cNvPr id="27653" name="Picture 6" descr="Figure 2"/>
          <p:cNvPicPr>
            <a:picLocks noChangeAspect="1" noChangeArrowheads="1"/>
          </p:cNvPicPr>
          <p:nvPr/>
        </p:nvPicPr>
        <p:blipFill>
          <a:blip r:embed="rId3"/>
          <a:srcRect t="47067" r="66396" b="9660"/>
          <a:stretch>
            <a:fillRect/>
          </a:stretch>
        </p:blipFill>
        <p:spPr bwMode="auto">
          <a:xfrm>
            <a:off x="7148513" y="0"/>
            <a:ext cx="1993900" cy="6858000"/>
          </a:xfrm>
          <a:prstGeom prst="rect">
            <a:avLst/>
          </a:prstGeom>
          <a:noFill/>
          <a:ln w="9525">
            <a:noFill/>
            <a:miter lim="800000"/>
            <a:headEnd/>
            <a:tailEnd/>
          </a:ln>
        </p:spPr>
      </p:pic>
      <p:sp>
        <p:nvSpPr>
          <p:cNvPr id="27654" name="Text Box 7"/>
          <p:cNvSpPr txBox="1">
            <a:spLocks noChangeArrowheads="1"/>
          </p:cNvSpPr>
          <p:nvPr/>
        </p:nvSpPr>
        <p:spPr bwMode="auto">
          <a:xfrm>
            <a:off x="5014913" y="0"/>
            <a:ext cx="1495425" cy="396875"/>
          </a:xfrm>
          <a:prstGeom prst="rect">
            <a:avLst/>
          </a:prstGeom>
          <a:noFill/>
          <a:ln w="9525">
            <a:noFill/>
            <a:miter lim="800000"/>
            <a:headEnd/>
            <a:tailEnd/>
          </a:ln>
        </p:spPr>
        <p:txBody>
          <a:bodyPr wrap="none">
            <a:spAutoFit/>
          </a:bodyPr>
          <a:lstStyle/>
          <a:p>
            <a:r>
              <a:rPr lang="en-US" sz="2000" b="0"/>
              <a:t>Stage 5:0-3</a:t>
            </a:r>
          </a:p>
        </p:txBody>
      </p:sp>
      <p:sp>
        <p:nvSpPr>
          <p:cNvPr id="27655" name="Text Box 8"/>
          <p:cNvSpPr txBox="1">
            <a:spLocks noChangeArrowheads="1"/>
          </p:cNvSpPr>
          <p:nvPr/>
        </p:nvSpPr>
        <p:spPr bwMode="auto">
          <a:xfrm>
            <a:off x="5091113" y="2286000"/>
            <a:ext cx="1495425" cy="396875"/>
          </a:xfrm>
          <a:prstGeom prst="rect">
            <a:avLst/>
          </a:prstGeom>
          <a:noFill/>
          <a:ln w="9525">
            <a:noFill/>
            <a:miter lim="800000"/>
            <a:headEnd/>
            <a:tailEnd/>
          </a:ln>
        </p:spPr>
        <p:txBody>
          <a:bodyPr wrap="none">
            <a:spAutoFit/>
          </a:bodyPr>
          <a:lstStyle/>
          <a:p>
            <a:r>
              <a:rPr lang="en-US" sz="2000" b="0"/>
              <a:t>Stage 5:4-8</a:t>
            </a:r>
          </a:p>
        </p:txBody>
      </p:sp>
      <p:sp>
        <p:nvSpPr>
          <p:cNvPr id="27656" name="Text Box 9"/>
          <p:cNvSpPr txBox="1">
            <a:spLocks noChangeArrowheads="1"/>
          </p:cNvSpPr>
          <p:nvPr/>
        </p:nvSpPr>
        <p:spPr bwMode="auto">
          <a:xfrm>
            <a:off x="5054600" y="4564063"/>
            <a:ext cx="1636713" cy="396875"/>
          </a:xfrm>
          <a:prstGeom prst="rect">
            <a:avLst/>
          </a:prstGeom>
          <a:noFill/>
          <a:ln w="9525">
            <a:noFill/>
            <a:miter lim="800000"/>
            <a:headEnd/>
            <a:tailEnd/>
          </a:ln>
        </p:spPr>
        <p:txBody>
          <a:bodyPr wrap="none">
            <a:spAutoFit/>
          </a:bodyPr>
          <a:lstStyle/>
          <a:p>
            <a:r>
              <a:rPr lang="en-US" sz="2000" b="0"/>
              <a:t>Stage 5:9-25</a:t>
            </a:r>
          </a:p>
        </p:txBody>
      </p:sp>
      <p:sp>
        <p:nvSpPr>
          <p:cNvPr id="27657" name="Text Box 10"/>
          <p:cNvSpPr txBox="1">
            <a:spLocks noChangeArrowheads="1"/>
          </p:cNvSpPr>
          <p:nvPr/>
        </p:nvSpPr>
        <p:spPr bwMode="auto">
          <a:xfrm>
            <a:off x="7313613" y="0"/>
            <a:ext cx="1778000" cy="396875"/>
          </a:xfrm>
          <a:prstGeom prst="rect">
            <a:avLst/>
          </a:prstGeom>
          <a:noFill/>
          <a:ln w="9525">
            <a:noFill/>
            <a:miter lim="800000"/>
            <a:headEnd/>
            <a:tailEnd/>
          </a:ln>
        </p:spPr>
        <p:txBody>
          <a:bodyPr wrap="none">
            <a:spAutoFit/>
          </a:bodyPr>
          <a:lstStyle/>
          <a:p>
            <a:r>
              <a:rPr lang="en-US" sz="2000" b="0"/>
              <a:t>Stage 5:26-50</a:t>
            </a:r>
          </a:p>
        </p:txBody>
      </p:sp>
      <p:sp>
        <p:nvSpPr>
          <p:cNvPr id="27658" name="Text Box 11"/>
          <p:cNvSpPr txBox="1">
            <a:spLocks noChangeArrowheads="1"/>
          </p:cNvSpPr>
          <p:nvPr/>
        </p:nvSpPr>
        <p:spPr bwMode="auto">
          <a:xfrm>
            <a:off x="7313613" y="2286000"/>
            <a:ext cx="1778000" cy="396875"/>
          </a:xfrm>
          <a:prstGeom prst="rect">
            <a:avLst/>
          </a:prstGeom>
          <a:noFill/>
          <a:ln w="9525">
            <a:noFill/>
            <a:miter lim="800000"/>
            <a:headEnd/>
            <a:tailEnd/>
          </a:ln>
        </p:spPr>
        <p:txBody>
          <a:bodyPr wrap="none">
            <a:spAutoFit/>
          </a:bodyPr>
          <a:lstStyle/>
          <a:p>
            <a:r>
              <a:rPr lang="en-US" sz="2000" b="0"/>
              <a:t>Stage 5:51-75</a:t>
            </a:r>
          </a:p>
        </p:txBody>
      </p:sp>
      <p:sp>
        <p:nvSpPr>
          <p:cNvPr id="27659" name="Text Box 12"/>
          <p:cNvSpPr txBox="1">
            <a:spLocks noChangeArrowheads="1"/>
          </p:cNvSpPr>
          <p:nvPr/>
        </p:nvSpPr>
        <p:spPr bwMode="auto">
          <a:xfrm>
            <a:off x="7224713" y="4572000"/>
            <a:ext cx="1919287" cy="396875"/>
          </a:xfrm>
          <a:prstGeom prst="rect">
            <a:avLst/>
          </a:prstGeom>
          <a:noFill/>
          <a:ln w="9525">
            <a:noFill/>
            <a:miter lim="800000"/>
            <a:headEnd/>
            <a:tailEnd/>
          </a:ln>
        </p:spPr>
        <p:txBody>
          <a:bodyPr wrap="none">
            <a:spAutoFit/>
          </a:bodyPr>
          <a:lstStyle/>
          <a:p>
            <a:r>
              <a:rPr lang="en-US" sz="2000" b="0"/>
              <a:t>Stage 5:76-100</a:t>
            </a:r>
          </a:p>
        </p:txBody>
      </p:sp>
      <p:sp>
        <p:nvSpPr>
          <p:cNvPr id="27660" name="Text Box 13"/>
          <p:cNvSpPr txBox="1">
            <a:spLocks noChangeArrowheads="1"/>
          </p:cNvSpPr>
          <p:nvPr/>
        </p:nvSpPr>
        <p:spPr bwMode="auto">
          <a:xfrm>
            <a:off x="152400" y="3200400"/>
            <a:ext cx="4419600" cy="701675"/>
          </a:xfrm>
          <a:prstGeom prst="rect">
            <a:avLst/>
          </a:prstGeom>
          <a:noFill/>
          <a:ln w="9525">
            <a:noFill/>
            <a:miter lim="800000"/>
            <a:headEnd/>
            <a:tailEnd/>
          </a:ln>
        </p:spPr>
        <p:txBody>
          <a:bodyPr>
            <a:spAutoFit/>
          </a:bodyPr>
          <a:lstStyle/>
          <a:p>
            <a:r>
              <a:rPr lang="en-US" sz="2000" b="0"/>
              <a:t>eve mRNA data shown in 3D and 2D projections</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p:txBody>
          <a:bodyPr/>
          <a:lstStyle/>
          <a:p>
            <a:pPr eaLnBrk="1" hangingPunct="1"/>
            <a:endParaRPr lang="en-US" smtClean="0"/>
          </a:p>
        </p:txBody>
      </p:sp>
      <p:sp>
        <p:nvSpPr>
          <p:cNvPr id="28675" name="Rectangle 3"/>
          <p:cNvSpPr>
            <a:spLocks noGrp="1" noChangeArrowheads="1"/>
          </p:cNvSpPr>
          <p:nvPr>
            <p:ph type="body" idx="1"/>
          </p:nvPr>
        </p:nvSpPr>
        <p:spPr/>
        <p:txBody>
          <a:bodyPr/>
          <a:lstStyle/>
          <a:p>
            <a:pPr eaLnBrk="1" hangingPunct="1"/>
            <a:endParaRPr lang="en-US" smtClean="0"/>
          </a:p>
        </p:txBody>
      </p:sp>
      <p:pic>
        <p:nvPicPr>
          <p:cNvPr id="28676" name="Picture 4" descr="EP_0-3"/>
          <p:cNvPicPr>
            <a:picLocks noChangeAspect="1" noChangeArrowheads="1"/>
          </p:cNvPicPr>
          <p:nvPr/>
        </p:nvPicPr>
        <p:blipFill>
          <a:blip r:embed="rId2"/>
          <a:srcRect/>
          <a:stretch>
            <a:fillRect/>
          </a:stretch>
        </p:blipFill>
        <p:spPr bwMode="auto">
          <a:xfrm>
            <a:off x="-1066800" y="-76200"/>
            <a:ext cx="11466513" cy="7480300"/>
          </a:xfrm>
          <a:prstGeom prst="rect">
            <a:avLst/>
          </a:prstGeom>
          <a:noFill/>
          <a:ln w="9525">
            <a:noFill/>
            <a:miter lim="800000"/>
            <a:headEnd/>
            <a:tailEnd/>
          </a:ln>
        </p:spPr>
      </p:pic>
      <p:sp>
        <p:nvSpPr>
          <p:cNvPr id="28677" name="Text Box 5"/>
          <p:cNvSpPr txBox="1">
            <a:spLocks noChangeArrowheads="1"/>
          </p:cNvSpPr>
          <p:nvPr/>
        </p:nvSpPr>
        <p:spPr bwMode="auto">
          <a:xfrm>
            <a:off x="4913313" y="5311775"/>
            <a:ext cx="3171825" cy="519113"/>
          </a:xfrm>
          <a:prstGeom prst="rect">
            <a:avLst/>
          </a:prstGeom>
          <a:noFill/>
          <a:ln w="9525">
            <a:noFill/>
            <a:miter lim="800000"/>
            <a:headEnd/>
            <a:tailEnd/>
          </a:ln>
        </p:spPr>
        <p:txBody>
          <a:bodyPr wrap="none">
            <a:spAutoFit/>
          </a:bodyPr>
          <a:lstStyle/>
          <a:p>
            <a:r>
              <a:rPr lang="en-US" sz="2800" b="0"/>
              <a:t>Data, Stage 5:  0-3</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lstStyle/>
          <a:p>
            <a:pPr eaLnBrk="1" hangingPunct="1"/>
            <a:endParaRPr lang="en-US" smtClean="0"/>
          </a:p>
        </p:txBody>
      </p:sp>
      <p:sp>
        <p:nvSpPr>
          <p:cNvPr id="29699" name="Rectangle 3"/>
          <p:cNvSpPr>
            <a:spLocks noGrp="1" noChangeArrowheads="1"/>
          </p:cNvSpPr>
          <p:nvPr>
            <p:ph type="body" idx="1"/>
          </p:nvPr>
        </p:nvSpPr>
        <p:spPr/>
        <p:txBody>
          <a:bodyPr/>
          <a:lstStyle/>
          <a:p>
            <a:pPr eaLnBrk="1" hangingPunct="1"/>
            <a:endParaRPr lang="en-US" smtClean="0"/>
          </a:p>
        </p:txBody>
      </p:sp>
      <p:pic>
        <p:nvPicPr>
          <p:cNvPr id="29700" name="Picture 4" descr="EP_4-8"/>
          <p:cNvPicPr>
            <a:picLocks noChangeAspect="1" noChangeArrowheads="1"/>
          </p:cNvPicPr>
          <p:nvPr/>
        </p:nvPicPr>
        <p:blipFill>
          <a:blip r:embed="rId2"/>
          <a:srcRect/>
          <a:stretch>
            <a:fillRect/>
          </a:stretch>
        </p:blipFill>
        <p:spPr bwMode="auto">
          <a:xfrm>
            <a:off x="-1068388" y="-73025"/>
            <a:ext cx="11463338" cy="7477125"/>
          </a:xfrm>
          <a:prstGeom prst="rect">
            <a:avLst/>
          </a:prstGeom>
          <a:noFill/>
          <a:ln w="9525">
            <a:noFill/>
            <a:miter lim="800000"/>
            <a:headEnd/>
            <a:tailEnd/>
          </a:ln>
        </p:spPr>
      </p:pic>
      <p:sp>
        <p:nvSpPr>
          <p:cNvPr id="29701" name="Text Box 6"/>
          <p:cNvSpPr txBox="1">
            <a:spLocks noChangeArrowheads="1"/>
          </p:cNvSpPr>
          <p:nvPr/>
        </p:nvSpPr>
        <p:spPr bwMode="auto">
          <a:xfrm>
            <a:off x="4919663" y="5311775"/>
            <a:ext cx="3171825" cy="519113"/>
          </a:xfrm>
          <a:prstGeom prst="rect">
            <a:avLst/>
          </a:prstGeom>
          <a:noFill/>
          <a:ln w="9525">
            <a:noFill/>
            <a:miter lim="800000"/>
            <a:headEnd/>
            <a:tailEnd/>
          </a:ln>
        </p:spPr>
        <p:txBody>
          <a:bodyPr wrap="none">
            <a:spAutoFit/>
          </a:bodyPr>
          <a:lstStyle/>
          <a:p>
            <a:r>
              <a:rPr lang="en-US" sz="2800" b="0"/>
              <a:t>Data, Stage 5:  4-8</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p:txBody>
          <a:bodyPr/>
          <a:lstStyle/>
          <a:p>
            <a:pPr eaLnBrk="1" hangingPunct="1"/>
            <a:endParaRPr lang="en-US" smtClean="0"/>
          </a:p>
        </p:txBody>
      </p:sp>
      <p:sp>
        <p:nvSpPr>
          <p:cNvPr id="30723" name="Rectangle 3"/>
          <p:cNvSpPr>
            <a:spLocks noGrp="1" noChangeArrowheads="1"/>
          </p:cNvSpPr>
          <p:nvPr>
            <p:ph type="body" idx="1"/>
          </p:nvPr>
        </p:nvSpPr>
        <p:spPr/>
        <p:txBody>
          <a:bodyPr/>
          <a:lstStyle/>
          <a:p>
            <a:pPr eaLnBrk="1" hangingPunct="1"/>
            <a:endParaRPr lang="en-US" smtClean="0"/>
          </a:p>
        </p:txBody>
      </p:sp>
      <p:pic>
        <p:nvPicPr>
          <p:cNvPr id="30724" name="Picture 4" descr="EP_9-25"/>
          <p:cNvPicPr>
            <a:picLocks noChangeAspect="1" noChangeArrowheads="1"/>
          </p:cNvPicPr>
          <p:nvPr/>
        </p:nvPicPr>
        <p:blipFill>
          <a:blip r:embed="rId2"/>
          <a:srcRect/>
          <a:stretch>
            <a:fillRect/>
          </a:stretch>
        </p:blipFill>
        <p:spPr bwMode="auto">
          <a:xfrm>
            <a:off x="-1068388" y="-73025"/>
            <a:ext cx="11463338" cy="7477125"/>
          </a:xfrm>
          <a:prstGeom prst="rect">
            <a:avLst/>
          </a:prstGeom>
          <a:noFill/>
          <a:ln w="9525">
            <a:noFill/>
            <a:miter lim="800000"/>
            <a:headEnd/>
            <a:tailEnd/>
          </a:ln>
        </p:spPr>
      </p:pic>
      <p:sp>
        <p:nvSpPr>
          <p:cNvPr id="30725" name="Text Box 5"/>
          <p:cNvSpPr txBox="1">
            <a:spLocks noChangeArrowheads="1"/>
          </p:cNvSpPr>
          <p:nvPr/>
        </p:nvSpPr>
        <p:spPr bwMode="auto">
          <a:xfrm>
            <a:off x="4822825" y="5311775"/>
            <a:ext cx="3370263" cy="519113"/>
          </a:xfrm>
          <a:prstGeom prst="rect">
            <a:avLst/>
          </a:prstGeom>
          <a:noFill/>
          <a:ln w="9525">
            <a:noFill/>
            <a:miter lim="800000"/>
            <a:headEnd/>
            <a:tailEnd/>
          </a:ln>
        </p:spPr>
        <p:txBody>
          <a:bodyPr wrap="none">
            <a:spAutoFit/>
          </a:bodyPr>
          <a:lstStyle/>
          <a:p>
            <a:r>
              <a:rPr lang="en-US" sz="2800" b="0"/>
              <a:t>Data, Stage 4:  9-25</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p:txBody>
          <a:bodyPr/>
          <a:lstStyle/>
          <a:p>
            <a:pPr eaLnBrk="1" hangingPunct="1"/>
            <a:r>
              <a:rPr lang="en-US" smtClean="0">
                <a:latin typeface="Arial Unicode MS" pitchFamily="34" charset="-128"/>
              </a:rPr>
              <a:t>Local Linear Regression</a:t>
            </a:r>
          </a:p>
        </p:txBody>
      </p:sp>
      <p:sp>
        <p:nvSpPr>
          <p:cNvPr id="31747" name="Rectangle 23"/>
          <p:cNvSpPr>
            <a:spLocks noGrp="1" noChangeArrowheads="1"/>
          </p:cNvSpPr>
          <p:nvPr>
            <p:ph type="body" idx="1"/>
          </p:nvPr>
        </p:nvSpPr>
        <p:spPr>
          <a:xfrm>
            <a:off x="457200" y="1219200"/>
            <a:ext cx="9067800" cy="4724400"/>
          </a:xfrm>
        </p:spPr>
        <p:txBody>
          <a:bodyPr/>
          <a:lstStyle/>
          <a:p>
            <a:pPr eaLnBrk="1" hangingPunct="1">
              <a:buFontTx/>
              <a:buNone/>
            </a:pPr>
            <a:r>
              <a:rPr lang="en-US" sz="2800" dirty="0" smtClean="0"/>
              <a:t>Solve for                in                             for all </a:t>
            </a:r>
          </a:p>
          <a:p>
            <a:pPr eaLnBrk="1" hangingPunct="1">
              <a:buFontTx/>
              <a:buNone/>
            </a:pPr>
            <a:endParaRPr lang="en-US" sz="3600" dirty="0" smtClean="0"/>
          </a:p>
          <a:p>
            <a:pPr eaLnBrk="1" hangingPunct="1">
              <a:buFontTx/>
              <a:buNone/>
            </a:pPr>
            <a:r>
              <a:rPr lang="en-US" sz="2800" dirty="0" smtClean="0"/>
              <a:t>Rewrite as:</a:t>
            </a:r>
          </a:p>
          <a:p>
            <a:pPr eaLnBrk="1" hangingPunct="1">
              <a:buFontTx/>
              <a:buNone/>
            </a:pPr>
            <a:endParaRPr lang="en-US" sz="1600" dirty="0" smtClean="0"/>
          </a:p>
          <a:p>
            <a:pPr eaLnBrk="1" hangingPunct="1">
              <a:buFontTx/>
              <a:buNone/>
            </a:pPr>
            <a:r>
              <a:rPr lang="en-US" sz="2800" dirty="0" smtClean="0"/>
              <a:t>where</a:t>
            </a:r>
          </a:p>
        </p:txBody>
      </p:sp>
      <p:pic>
        <p:nvPicPr>
          <p:cNvPr id="31748" name="Picture 29" descr="txp_fig"/>
          <p:cNvPicPr>
            <a:picLocks noChangeAspect="1" noChangeArrowheads="1"/>
          </p:cNvPicPr>
          <p:nvPr>
            <p:custDataLst>
              <p:tags r:id="rId1"/>
            </p:custDataLst>
          </p:nvPr>
        </p:nvPicPr>
        <p:blipFill>
          <a:blip r:embed="rId10"/>
          <a:srcRect/>
          <a:stretch>
            <a:fillRect/>
          </a:stretch>
        </p:blipFill>
        <p:spPr bwMode="auto">
          <a:xfrm>
            <a:off x="3962400" y="1295400"/>
            <a:ext cx="2490788" cy="342900"/>
          </a:xfrm>
          <a:prstGeom prst="rect">
            <a:avLst/>
          </a:prstGeom>
          <a:noFill/>
          <a:ln w="9525" algn="ctr">
            <a:noFill/>
            <a:miter lim="800000"/>
            <a:headEnd/>
            <a:tailEnd/>
          </a:ln>
        </p:spPr>
      </p:pic>
      <p:pic>
        <p:nvPicPr>
          <p:cNvPr id="31749" name="Picture 34" descr="txp_fig"/>
          <p:cNvPicPr>
            <a:picLocks noChangeAspect="1" noChangeArrowheads="1"/>
          </p:cNvPicPr>
          <p:nvPr>
            <p:custDataLst>
              <p:tags r:id="rId2"/>
            </p:custDataLst>
          </p:nvPr>
        </p:nvPicPr>
        <p:blipFill>
          <a:blip r:embed="rId11"/>
          <a:srcRect/>
          <a:stretch>
            <a:fillRect/>
          </a:stretch>
        </p:blipFill>
        <p:spPr bwMode="auto">
          <a:xfrm>
            <a:off x="2971800" y="2590800"/>
            <a:ext cx="1295400" cy="315913"/>
          </a:xfrm>
          <a:prstGeom prst="rect">
            <a:avLst/>
          </a:prstGeom>
          <a:noFill/>
          <a:ln w="9525" algn="ctr">
            <a:noFill/>
            <a:miter lim="800000"/>
            <a:headEnd/>
            <a:tailEnd/>
          </a:ln>
        </p:spPr>
      </p:pic>
      <p:pic>
        <p:nvPicPr>
          <p:cNvPr id="31750" name="Picture 15" descr="txp_fig"/>
          <p:cNvPicPr>
            <a:picLocks noChangeAspect="1" noChangeArrowheads="1"/>
          </p:cNvPicPr>
          <p:nvPr>
            <p:custDataLst>
              <p:tags r:id="rId3"/>
            </p:custDataLst>
          </p:nvPr>
        </p:nvPicPr>
        <p:blipFill>
          <a:blip r:embed="rId12"/>
          <a:srcRect/>
          <a:stretch>
            <a:fillRect/>
          </a:stretch>
        </p:blipFill>
        <p:spPr bwMode="auto">
          <a:xfrm>
            <a:off x="2743200" y="3352800"/>
            <a:ext cx="3822700" cy="415925"/>
          </a:xfrm>
          <a:prstGeom prst="rect">
            <a:avLst/>
          </a:prstGeom>
          <a:noFill/>
          <a:ln w="9525" algn="ctr">
            <a:noFill/>
            <a:miter lim="800000"/>
            <a:headEnd/>
            <a:tailEnd/>
          </a:ln>
        </p:spPr>
      </p:pic>
      <p:pic>
        <p:nvPicPr>
          <p:cNvPr id="31751" name="Picture 35" descr="txp_fig"/>
          <p:cNvPicPr>
            <a:picLocks noChangeAspect="1" noChangeArrowheads="1"/>
          </p:cNvPicPr>
          <p:nvPr>
            <p:custDataLst>
              <p:tags r:id="rId4"/>
            </p:custDataLst>
          </p:nvPr>
        </p:nvPicPr>
        <p:blipFill>
          <a:blip r:embed="rId13"/>
          <a:srcRect/>
          <a:stretch>
            <a:fillRect/>
          </a:stretch>
        </p:blipFill>
        <p:spPr bwMode="auto">
          <a:xfrm>
            <a:off x="3048000" y="4343400"/>
            <a:ext cx="1528763" cy="331788"/>
          </a:xfrm>
          <a:prstGeom prst="rect">
            <a:avLst/>
          </a:prstGeom>
          <a:noFill/>
          <a:ln w="9525" algn="ctr">
            <a:noFill/>
            <a:miter lim="800000"/>
            <a:headEnd/>
            <a:tailEnd/>
          </a:ln>
        </p:spPr>
      </p:pic>
      <p:pic>
        <p:nvPicPr>
          <p:cNvPr id="31752" name="Picture 37" descr="txp_fig"/>
          <p:cNvPicPr>
            <a:picLocks noChangeAspect="1" noChangeArrowheads="1"/>
          </p:cNvPicPr>
          <p:nvPr>
            <p:custDataLst>
              <p:tags r:id="rId5"/>
            </p:custDataLst>
          </p:nvPr>
        </p:nvPicPr>
        <p:blipFill>
          <a:blip r:embed="rId14"/>
          <a:srcRect/>
          <a:stretch>
            <a:fillRect/>
          </a:stretch>
        </p:blipFill>
        <p:spPr bwMode="auto">
          <a:xfrm>
            <a:off x="2667000" y="5181600"/>
            <a:ext cx="4287838" cy="415925"/>
          </a:xfrm>
          <a:prstGeom prst="rect">
            <a:avLst/>
          </a:prstGeom>
          <a:noFill/>
          <a:ln w="9525" algn="ctr">
            <a:noFill/>
            <a:miter lim="800000"/>
            <a:headEnd/>
            <a:tailEnd/>
          </a:ln>
        </p:spPr>
      </p:pic>
      <p:pic>
        <p:nvPicPr>
          <p:cNvPr id="31753" name="Picture 28" descr="txp_fig"/>
          <p:cNvPicPr>
            <a:picLocks noChangeAspect="1" noChangeArrowheads="1"/>
          </p:cNvPicPr>
          <p:nvPr>
            <p:custDataLst>
              <p:tags r:id="rId6"/>
            </p:custDataLst>
          </p:nvPr>
        </p:nvPicPr>
        <p:blipFill>
          <a:blip r:embed="rId15"/>
          <a:srcRect/>
          <a:stretch>
            <a:fillRect/>
          </a:stretch>
        </p:blipFill>
        <p:spPr bwMode="auto">
          <a:xfrm>
            <a:off x="2057400" y="1295400"/>
            <a:ext cx="1279525" cy="346075"/>
          </a:xfrm>
          <a:prstGeom prst="rect">
            <a:avLst/>
          </a:prstGeom>
          <a:noFill/>
          <a:ln w="9525" algn="ctr">
            <a:noFill/>
            <a:miter lim="800000"/>
            <a:headEnd/>
            <a:tailEnd/>
          </a:ln>
        </p:spPr>
      </p:pic>
      <p:pic>
        <p:nvPicPr>
          <p:cNvPr id="31754" name="Picture 30" descr="txp_fig"/>
          <p:cNvPicPr>
            <a:picLocks noChangeAspect="1" noChangeArrowheads="1"/>
          </p:cNvPicPr>
          <p:nvPr>
            <p:custDataLst>
              <p:tags r:id="rId7"/>
            </p:custDataLst>
          </p:nvPr>
        </p:nvPicPr>
        <p:blipFill>
          <a:blip r:embed="rId16"/>
          <a:srcRect/>
          <a:stretch>
            <a:fillRect/>
          </a:stretch>
        </p:blipFill>
        <p:spPr bwMode="auto">
          <a:xfrm>
            <a:off x="7696200" y="1447800"/>
            <a:ext cx="220663" cy="184150"/>
          </a:xfrm>
          <a:prstGeom prst="rect">
            <a:avLst/>
          </a:prstGeom>
          <a:noFill/>
          <a:ln w="9525" algn="ctr">
            <a:noFill/>
            <a:miter lim="800000"/>
            <a:headEnd/>
            <a:tailEnd/>
          </a:ln>
        </p:spPr>
      </p:pic>
    </p:spTree>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6"/>
          <p:cNvSpPr txBox="1">
            <a:spLocks noGrp="1" noChangeArrowheads="1"/>
          </p:cNvSpPr>
          <p:nvPr/>
        </p:nvSpPr>
        <p:spPr bwMode="auto">
          <a:xfrm>
            <a:off x="7010400" y="6381750"/>
            <a:ext cx="2133600" cy="476250"/>
          </a:xfrm>
          <a:prstGeom prst="rect">
            <a:avLst/>
          </a:prstGeom>
          <a:noFill/>
          <a:ln w="9525">
            <a:noFill/>
            <a:miter lim="800000"/>
            <a:headEnd/>
            <a:tailEnd/>
          </a:ln>
        </p:spPr>
        <p:txBody>
          <a:bodyPr/>
          <a:lstStyle/>
          <a:p>
            <a:pPr algn="r"/>
            <a:fld id="{BC82202E-D092-416D-94E7-C9963D6B7B45}" type="slidenum">
              <a:rPr lang="en-US" sz="1400" b="0">
                <a:cs typeface="Arial" pitchFamily="34" charset="0"/>
              </a:rPr>
              <a:pPr algn="r"/>
              <a:t>26</a:t>
            </a:fld>
            <a:endParaRPr lang="en-US" sz="1400" b="0">
              <a:cs typeface="Arial" pitchFamily="34" charset="0"/>
            </a:endParaRPr>
          </a:p>
        </p:txBody>
      </p:sp>
      <p:sp>
        <p:nvSpPr>
          <p:cNvPr id="34819" name="Rectangle 2"/>
          <p:cNvSpPr>
            <a:spLocks noGrp="1" noChangeArrowheads="1"/>
          </p:cNvSpPr>
          <p:nvPr>
            <p:ph type="title" idx="4294967295"/>
          </p:nvPr>
        </p:nvSpPr>
        <p:spPr/>
        <p:txBody>
          <a:bodyPr/>
          <a:lstStyle/>
          <a:p>
            <a:pPr eaLnBrk="1" hangingPunct="1"/>
            <a:r>
              <a:rPr lang="en-US" sz="2800" smtClean="0"/>
              <a:t>Existing Approaches</a:t>
            </a:r>
          </a:p>
        </p:txBody>
      </p:sp>
      <p:graphicFrame>
        <p:nvGraphicFramePr>
          <p:cNvPr id="881712" name="Group 48"/>
          <p:cNvGraphicFramePr>
            <a:graphicFrameLocks noGrp="1"/>
          </p:cNvGraphicFramePr>
          <p:nvPr>
            <p:ph sz="half" idx="4294967295"/>
          </p:nvPr>
        </p:nvGraphicFramePr>
        <p:xfrm>
          <a:off x="954088" y="1295400"/>
          <a:ext cx="7169150" cy="4735513"/>
        </p:xfrm>
        <a:graphic>
          <a:graphicData uri="http://schemas.openxmlformats.org/drawingml/2006/table">
            <a:tbl>
              <a:tblPr/>
              <a:tblGrid>
                <a:gridCol w="2081212"/>
                <a:gridCol w="2058988"/>
                <a:gridCol w="950912"/>
                <a:gridCol w="2078038"/>
              </a:tblGrid>
              <a:tr h="93662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smtClean="0">
                          <a:ln>
                            <a:noFill/>
                          </a:ln>
                          <a:solidFill>
                            <a:schemeClr val="tx1"/>
                          </a:solidFill>
                          <a:effectLst/>
                          <a:latin typeface="Arial Unicode MS" pitchFamily="34" charset="-128"/>
                        </a:rPr>
                        <a:t>Estimator</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smtClean="0">
                          <a:ln>
                            <a:noFill/>
                          </a:ln>
                          <a:solidFill>
                            <a:schemeClr val="tx1"/>
                          </a:solidFill>
                          <a:effectLst/>
                          <a:latin typeface="Arial Unicode MS" pitchFamily="34" charset="-128"/>
                        </a:rPr>
                        <a:t>Considers geometry</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smtClean="0">
                          <a:ln>
                            <a:noFill/>
                          </a:ln>
                          <a:solidFill>
                            <a:schemeClr val="tx1"/>
                          </a:solidFill>
                          <a:effectLst/>
                          <a:latin typeface="Arial Unicode MS" pitchFamily="34" charset="-128"/>
                        </a:rPr>
                        <a:t>Sparsity</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smtClean="0">
                          <a:ln>
                            <a:noFill/>
                          </a:ln>
                          <a:solidFill>
                            <a:schemeClr val="tx1"/>
                          </a:solidFill>
                          <a:effectLst/>
                          <a:latin typeface="Arial Unicode MS" pitchFamily="34" charset="-128"/>
                        </a:rPr>
                        <a:t>High-dimensionality</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603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chemeClr val="tx1"/>
                          </a:solidFill>
                          <a:effectLst/>
                          <a:latin typeface="Arial Unicode MS" pitchFamily="34" charset="-128"/>
                        </a:rPr>
                        <a:t>Moore-Penrose</a:t>
                      </a:r>
                      <a:r>
                        <a:rPr kumimoji="0" lang="en-US" sz="1600" b="0" i="0" u="none" strike="noStrike" cap="none" normalizeH="0" baseline="30000" smtClean="0">
                          <a:ln>
                            <a:noFill/>
                          </a:ln>
                          <a:solidFill>
                            <a:schemeClr val="tx1"/>
                          </a:solidFill>
                          <a:effectLst/>
                          <a:latin typeface="Arial Unicode MS" pitchFamily="34" charset="-128"/>
                          <a:ea typeface="ＭＳ Ｐゴシック" pitchFamily="34" charset="-128"/>
                        </a:rPr>
                        <a:t>1</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chemeClr val="tx1"/>
                          </a:solidFill>
                          <a:effectLst/>
                          <a:latin typeface="Arial Unicode MS" pitchFamily="34" charset="-128"/>
                        </a:rPr>
                        <a:t>Yes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smtClean="0">
                        <a:ln>
                          <a:noFill/>
                        </a:ln>
                        <a:solidFill>
                          <a:schemeClr val="tx1"/>
                        </a:solidFill>
                        <a:effectLst/>
                        <a:latin typeface="Arial Unicode MS" pitchFamily="34"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smtClean="0">
                        <a:ln>
                          <a:noFill/>
                        </a:ln>
                        <a:solidFill>
                          <a:schemeClr val="tx1"/>
                        </a:solidFill>
                        <a:effectLst/>
                        <a:latin typeface="Arial Unicode MS" pitchFamily="34" charset="-12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603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chemeClr val="tx1"/>
                          </a:solidFill>
                          <a:effectLst/>
                          <a:latin typeface="Arial Unicode MS" pitchFamily="34" charset="-128"/>
                        </a:rPr>
                        <a:t>Ridge</a:t>
                      </a:r>
                      <a:r>
                        <a:rPr kumimoji="0" lang="en-US" sz="1600" b="0" i="0" u="none" strike="noStrike" cap="none" normalizeH="0" baseline="30000" smtClean="0">
                          <a:ln>
                            <a:noFill/>
                          </a:ln>
                          <a:solidFill>
                            <a:schemeClr val="tx1"/>
                          </a:solidFill>
                          <a:effectLst/>
                          <a:latin typeface="Arial Unicode MS" pitchFamily="34" charset="-128"/>
                          <a:ea typeface="ＭＳ Ｐゴシック" pitchFamily="34" charset="-128"/>
                        </a:rPr>
                        <a:t>2</a:t>
                      </a:r>
                      <a:endParaRPr kumimoji="0" lang="en-US" sz="1600" b="0" i="0" u="none" strike="noStrike" cap="none" normalizeH="0" baseline="0" smtClean="0">
                        <a:ln>
                          <a:noFill/>
                        </a:ln>
                        <a:solidFill>
                          <a:schemeClr val="tx1"/>
                        </a:solidFill>
                        <a:effectLst/>
                        <a:latin typeface="Arial Unicode MS" pitchFamily="34"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smtClean="0">
                        <a:ln>
                          <a:noFill/>
                        </a:ln>
                        <a:solidFill>
                          <a:schemeClr val="tx1"/>
                        </a:solidFill>
                        <a:effectLst/>
                        <a:latin typeface="Arial Unicode MS" pitchFamily="34"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smtClean="0">
                        <a:ln>
                          <a:noFill/>
                        </a:ln>
                        <a:solidFill>
                          <a:schemeClr val="tx1"/>
                        </a:solidFill>
                        <a:effectLst/>
                        <a:latin typeface="Arial Unicode MS" pitchFamily="34"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smtClean="0">
                        <a:ln>
                          <a:noFill/>
                        </a:ln>
                        <a:solidFill>
                          <a:schemeClr val="tx1"/>
                        </a:solidFill>
                        <a:effectLst/>
                        <a:latin typeface="Arial Unicode MS" pitchFamily="34" charset="-12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15093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chemeClr val="tx1"/>
                          </a:solidFill>
                          <a:effectLst/>
                          <a:latin typeface="Arial Unicode MS" pitchFamily="34" charset="-128"/>
                        </a:rPr>
                        <a:t>Principal Components Regression</a:t>
                      </a:r>
                      <a:r>
                        <a:rPr kumimoji="0" lang="en-US" sz="1600" b="0" i="0" u="none" strike="noStrike" cap="none" normalizeH="0" baseline="30000" smtClean="0">
                          <a:ln>
                            <a:noFill/>
                          </a:ln>
                          <a:solidFill>
                            <a:schemeClr val="tx1"/>
                          </a:solidFill>
                          <a:effectLst/>
                          <a:latin typeface="Arial Unicode MS" pitchFamily="34" charset="-128"/>
                        </a:rPr>
                        <a:t>3</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chemeClr val="tx1"/>
                          </a:solidFill>
                          <a:effectLst/>
                          <a:latin typeface="Arial Unicode MS" pitchFamily="34" charset="-128"/>
                        </a:rPr>
                        <a:t>Yes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smtClean="0">
                        <a:ln>
                          <a:noFill/>
                        </a:ln>
                        <a:solidFill>
                          <a:schemeClr val="tx1"/>
                        </a:solidFill>
                        <a:effectLst/>
                        <a:latin typeface="Arial Unicode MS" pitchFamily="34"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smtClean="0">
                        <a:ln>
                          <a:noFill/>
                        </a:ln>
                        <a:solidFill>
                          <a:schemeClr val="tx1"/>
                        </a:solidFill>
                        <a:effectLst/>
                        <a:latin typeface="Arial Unicode MS" pitchFamily="34" charset="-12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603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chemeClr val="tx1"/>
                          </a:solidFill>
                          <a:effectLst/>
                          <a:latin typeface="Arial Unicode MS" pitchFamily="34" charset="-128"/>
                        </a:rPr>
                        <a:t>Lasso</a:t>
                      </a:r>
                      <a:r>
                        <a:rPr kumimoji="0" lang="en-US" sz="1600" b="0" i="0" u="none" strike="noStrike" cap="none" normalizeH="0" baseline="30000" smtClean="0">
                          <a:ln>
                            <a:noFill/>
                          </a:ln>
                          <a:solidFill>
                            <a:schemeClr val="tx1"/>
                          </a:solidFill>
                          <a:effectLst/>
                          <a:latin typeface="Arial Unicode MS" pitchFamily="34" charset="-128"/>
                        </a:rPr>
                        <a:t>4,5</a:t>
                      </a:r>
                      <a:r>
                        <a:rPr kumimoji="0" lang="en-US" sz="1600" b="0" i="0" u="none" strike="noStrike" cap="none" normalizeH="0" baseline="0" smtClean="0">
                          <a:ln>
                            <a:noFill/>
                          </a:ln>
                          <a:solidFill>
                            <a:schemeClr val="tx1"/>
                          </a:solidFill>
                          <a:effectLst/>
                          <a:latin typeface="Arial Unicode MS" pitchFamily="34" charset="-128"/>
                        </a:rPr>
                        <a:t> </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smtClean="0">
                        <a:ln>
                          <a:noFill/>
                        </a:ln>
                        <a:solidFill>
                          <a:schemeClr val="tx1"/>
                        </a:solidFill>
                        <a:effectLst/>
                        <a:latin typeface="Arial Unicode MS" pitchFamily="34"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chemeClr val="tx1"/>
                          </a:solidFill>
                          <a:effectLst/>
                          <a:latin typeface="Arial Unicode MS" pitchFamily="34" charset="-128"/>
                        </a:rPr>
                        <a:t>Yes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chemeClr val="tx1"/>
                          </a:solidFill>
                          <a:effectLst/>
                          <a:latin typeface="Arial Unicode MS" pitchFamily="34" charset="-128"/>
                        </a:rPr>
                        <a:t>Yes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603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chemeClr val="tx1"/>
                          </a:solidFill>
                          <a:effectLst/>
                          <a:latin typeface="Arial Unicode MS" pitchFamily="34" charset="-128"/>
                        </a:rPr>
                        <a:t>Elastic Net</a:t>
                      </a:r>
                      <a:r>
                        <a:rPr kumimoji="0" lang="en-US" sz="1600" b="0" i="0" u="none" strike="noStrike" cap="none" normalizeH="0" baseline="30000" smtClean="0">
                          <a:ln>
                            <a:noFill/>
                          </a:ln>
                          <a:solidFill>
                            <a:schemeClr val="tx1"/>
                          </a:solidFill>
                          <a:effectLst/>
                          <a:latin typeface="Arial Unicode MS" pitchFamily="34" charset="-128"/>
                        </a:rPr>
                        <a:t>6</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smtClean="0">
                        <a:ln>
                          <a:noFill/>
                        </a:ln>
                        <a:solidFill>
                          <a:schemeClr val="tx1"/>
                        </a:solidFill>
                        <a:effectLst/>
                        <a:latin typeface="Arial Unicode MS" pitchFamily="34"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chemeClr val="tx1"/>
                          </a:solidFill>
                          <a:effectLst/>
                          <a:latin typeface="Arial Unicode MS" pitchFamily="34" charset="-128"/>
                        </a:rPr>
                        <a:t>Yes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chemeClr val="tx1"/>
                          </a:solidFill>
                          <a:effectLst/>
                          <a:latin typeface="Arial Unicode MS" pitchFamily="34" charset="-128"/>
                        </a:rPr>
                        <a:t>Yes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80645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chemeClr val="tx1"/>
                          </a:solidFill>
                          <a:effectLst/>
                          <a:latin typeface="Arial Unicode MS" pitchFamily="34" charset="-128"/>
                        </a:rPr>
                        <a:t>Partial Least Squares</a:t>
                      </a:r>
                      <a:r>
                        <a:rPr kumimoji="0" lang="en-US" sz="1600" b="0" i="0" u="none" strike="noStrike" cap="none" normalizeH="0" baseline="30000" smtClean="0">
                          <a:ln>
                            <a:noFill/>
                          </a:ln>
                          <a:solidFill>
                            <a:schemeClr val="tx1"/>
                          </a:solidFill>
                          <a:effectLst/>
                          <a:latin typeface="Arial Unicode MS" pitchFamily="34" charset="-128"/>
                        </a:rPr>
                        <a:t>7</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chemeClr val="tx1"/>
                          </a:solidFill>
                          <a:effectLst/>
                          <a:latin typeface="Arial Unicode MS" pitchFamily="34" charset="-128"/>
                        </a:rPr>
                        <a:t>Yes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smtClean="0">
                        <a:ln>
                          <a:noFill/>
                        </a:ln>
                        <a:solidFill>
                          <a:schemeClr val="tx1"/>
                        </a:solidFill>
                        <a:effectLst/>
                        <a:latin typeface="Arial Unicode MS" pitchFamily="34"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smtClean="0">
                        <a:ln>
                          <a:noFill/>
                        </a:ln>
                        <a:solidFill>
                          <a:schemeClr val="tx1"/>
                        </a:solidFill>
                        <a:effectLst/>
                        <a:latin typeface="Arial Unicode MS" pitchFamily="34" charset="-12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34862" name="Text Box 96"/>
          <p:cNvSpPr txBox="1">
            <a:spLocks noChangeArrowheads="1"/>
          </p:cNvSpPr>
          <p:nvPr/>
        </p:nvSpPr>
        <p:spPr bwMode="auto">
          <a:xfrm>
            <a:off x="0" y="6156325"/>
            <a:ext cx="8307388" cy="701675"/>
          </a:xfrm>
          <a:prstGeom prst="rect">
            <a:avLst/>
          </a:prstGeom>
          <a:noFill/>
          <a:ln w="9525">
            <a:noFill/>
            <a:miter lim="800000"/>
            <a:headEnd/>
            <a:tailEnd/>
          </a:ln>
        </p:spPr>
        <p:txBody>
          <a:bodyPr wrap="none">
            <a:spAutoFit/>
          </a:bodyPr>
          <a:lstStyle/>
          <a:p>
            <a:pPr algn="l"/>
            <a:r>
              <a:rPr lang="en-US" sz="2000" b="0" baseline="30000">
                <a:latin typeface="Arial Unicode MS" pitchFamily="34" charset="-128"/>
                <a:cs typeface="Arial" pitchFamily="34" charset="0"/>
              </a:rPr>
              <a:t>1 </a:t>
            </a:r>
            <a:r>
              <a:rPr lang="en-US" sz="2000" b="0">
                <a:latin typeface="Arial Unicode MS" pitchFamily="34" charset="-128"/>
                <a:cs typeface="Arial" pitchFamily="34" charset="0"/>
              </a:rPr>
              <a:t>(Knight and Fu, 2000); </a:t>
            </a:r>
            <a:r>
              <a:rPr lang="en-US" sz="2000" b="0" baseline="30000">
                <a:latin typeface="Arial Unicode MS" pitchFamily="34" charset="-128"/>
                <a:cs typeface="Arial" pitchFamily="34" charset="0"/>
              </a:rPr>
              <a:t>2</a:t>
            </a:r>
            <a:r>
              <a:rPr lang="en-US" sz="2000" b="0">
                <a:latin typeface="Arial Unicode MS" pitchFamily="34" charset="-128"/>
                <a:cs typeface="Arial" pitchFamily="34" charset="0"/>
              </a:rPr>
              <a:t>(Hoerl and Kannard, 1970); </a:t>
            </a:r>
            <a:r>
              <a:rPr lang="en-US" sz="2000" b="0" baseline="30000">
                <a:latin typeface="Arial Unicode MS" pitchFamily="34" charset="-128"/>
                <a:cs typeface="Arial" pitchFamily="34" charset="0"/>
              </a:rPr>
              <a:t>3</a:t>
            </a:r>
            <a:r>
              <a:rPr lang="en-US" sz="2000" b="0">
                <a:latin typeface="Arial Unicode MS" pitchFamily="34" charset="-128"/>
                <a:cs typeface="Arial" pitchFamily="34" charset="0"/>
              </a:rPr>
              <a:t>(Massy, 1965); </a:t>
            </a:r>
          </a:p>
          <a:p>
            <a:pPr algn="l"/>
            <a:r>
              <a:rPr lang="en-US" sz="2000" b="0" baseline="30000">
                <a:latin typeface="Arial Unicode MS" pitchFamily="34" charset="-128"/>
                <a:cs typeface="Arial" pitchFamily="34" charset="0"/>
              </a:rPr>
              <a:t>4</a:t>
            </a:r>
            <a:r>
              <a:rPr lang="en-US" sz="2000" b="0">
                <a:latin typeface="Arial Unicode MS" pitchFamily="34" charset="-128"/>
                <a:cs typeface="Arial" pitchFamily="34" charset="0"/>
              </a:rPr>
              <a:t>(Tibshirani, 1996); </a:t>
            </a:r>
            <a:r>
              <a:rPr lang="en-US" sz="2000" b="0" baseline="30000">
                <a:latin typeface="Arial Unicode MS" pitchFamily="34" charset="-128"/>
                <a:cs typeface="Arial" pitchFamily="34" charset="0"/>
              </a:rPr>
              <a:t>5</a:t>
            </a:r>
            <a:r>
              <a:rPr lang="en-US" sz="2000" b="0">
                <a:latin typeface="Arial Unicode MS" pitchFamily="34" charset="-128"/>
                <a:cs typeface="Arial" pitchFamily="34" charset="0"/>
              </a:rPr>
              <a:t>(Zou, 2006); </a:t>
            </a:r>
            <a:r>
              <a:rPr lang="en-US" sz="2000" b="0" baseline="30000">
                <a:latin typeface="Arial Unicode MS" pitchFamily="34" charset="-128"/>
                <a:cs typeface="Arial" pitchFamily="34" charset="0"/>
              </a:rPr>
              <a:t>6</a:t>
            </a:r>
            <a:r>
              <a:rPr lang="en-US" sz="2000" b="0">
                <a:latin typeface="Arial Unicode MS" pitchFamily="34" charset="-128"/>
                <a:cs typeface="Arial" pitchFamily="34" charset="0"/>
              </a:rPr>
              <a:t>(Zou and Hastie, 2005); </a:t>
            </a:r>
            <a:r>
              <a:rPr lang="en-US" sz="2000" b="0" baseline="30000">
                <a:latin typeface="Arial Unicode MS" pitchFamily="34" charset="-128"/>
                <a:cs typeface="Arial" pitchFamily="34" charset="0"/>
              </a:rPr>
              <a:t>7</a:t>
            </a:r>
            <a:r>
              <a:rPr lang="en-US" sz="2000" b="0">
                <a:latin typeface="Arial Unicode MS" pitchFamily="34" charset="-128"/>
                <a:cs typeface="Arial" pitchFamily="34" charset="0"/>
              </a:rPr>
              <a:t>(Wold, 1975)</a:t>
            </a:r>
          </a:p>
        </p:txBody>
      </p:sp>
    </p:spTree>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Line 5"/>
          <p:cNvSpPr>
            <a:spLocks noChangeShapeType="1"/>
          </p:cNvSpPr>
          <p:nvPr/>
        </p:nvSpPr>
        <p:spPr bwMode="auto">
          <a:xfrm>
            <a:off x="4176713" y="3644900"/>
            <a:ext cx="2820987" cy="0"/>
          </a:xfrm>
          <a:prstGeom prst="line">
            <a:avLst/>
          </a:prstGeom>
          <a:noFill/>
          <a:ln w="25400">
            <a:solidFill>
              <a:schemeClr val="tx1"/>
            </a:solidFill>
            <a:round/>
            <a:headEnd/>
            <a:tailEnd type="triangle" w="lg" len="med"/>
          </a:ln>
        </p:spPr>
        <p:txBody>
          <a:bodyPr/>
          <a:lstStyle/>
          <a:p>
            <a:endParaRPr lang="en-US"/>
          </a:p>
        </p:txBody>
      </p:sp>
      <p:sp>
        <p:nvSpPr>
          <p:cNvPr id="32771" name="Line 6"/>
          <p:cNvSpPr>
            <a:spLocks noChangeShapeType="1"/>
          </p:cNvSpPr>
          <p:nvPr/>
        </p:nvSpPr>
        <p:spPr bwMode="auto">
          <a:xfrm flipH="1">
            <a:off x="2644775" y="3644900"/>
            <a:ext cx="1533525" cy="777875"/>
          </a:xfrm>
          <a:prstGeom prst="line">
            <a:avLst/>
          </a:prstGeom>
          <a:noFill/>
          <a:ln w="25400">
            <a:solidFill>
              <a:schemeClr val="tx1"/>
            </a:solidFill>
            <a:round/>
            <a:headEnd/>
            <a:tailEnd type="triangle" w="lg" len="med"/>
          </a:ln>
        </p:spPr>
        <p:txBody>
          <a:bodyPr/>
          <a:lstStyle/>
          <a:p>
            <a:endParaRPr lang="en-US"/>
          </a:p>
        </p:txBody>
      </p:sp>
      <p:sp>
        <p:nvSpPr>
          <p:cNvPr id="32772" name="Oval 24"/>
          <p:cNvSpPr>
            <a:spLocks noChangeArrowheads="1"/>
          </p:cNvSpPr>
          <p:nvPr/>
        </p:nvSpPr>
        <p:spPr bwMode="auto">
          <a:xfrm>
            <a:off x="5148263" y="3860800"/>
            <a:ext cx="71437" cy="73025"/>
          </a:xfrm>
          <a:prstGeom prst="ellipse">
            <a:avLst/>
          </a:prstGeom>
          <a:solidFill>
            <a:srgbClr val="009900"/>
          </a:solidFill>
          <a:ln w="9525">
            <a:solidFill>
              <a:schemeClr val="tx1"/>
            </a:solidFill>
            <a:round/>
            <a:headEnd/>
            <a:tailEnd/>
          </a:ln>
        </p:spPr>
        <p:txBody>
          <a:bodyPr wrap="none" anchor="ctr"/>
          <a:lstStyle/>
          <a:p>
            <a:pPr algn="l"/>
            <a:endParaRPr lang="en-US" b="0">
              <a:cs typeface="Arial" pitchFamily="34" charset="0"/>
            </a:endParaRPr>
          </a:p>
        </p:txBody>
      </p:sp>
      <p:sp>
        <p:nvSpPr>
          <p:cNvPr id="32773" name="Line 31"/>
          <p:cNvSpPr>
            <a:spLocks noChangeShapeType="1"/>
          </p:cNvSpPr>
          <p:nvPr/>
        </p:nvSpPr>
        <p:spPr bwMode="auto">
          <a:xfrm flipV="1">
            <a:off x="4176713" y="1808163"/>
            <a:ext cx="0" cy="1836737"/>
          </a:xfrm>
          <a:prstGeom prst="line">
            <a:avLst/>
          </a:prstGeom>
          <a:noFill/>
          <a:ln w="25400">
            <a:solidFill>
              <a:schemeClr val="tx1"/>
            </a:solidFill>
            <a:round/>
            <a:headEnd/>
            <a:tailEnd type="triangle" w="lg" len="med"/>
          </a:ln>
        </p:spPr>
        <p:txBody>
          <a:bodyPr/>
          <a:lstStyle/>
          <a:p>
            <a:endParaRPr lang="en-US"/>
          </a:p>
        </p:txBody>
      </p:sp>
      <p:sp>
        <p:nvSpPr>
          <p:cNvPr id="32774" name="Oval 35"/>
          <p:cNvSpPr>
            <a:spLocks noChangeArrowheads="1"/>
          </p:cNvSpPr>
          <p:nvPr/>
        </p:nvSpPr>
        <p:spPr bwMode="auto">
          <a:xfrm>
            <a:off x="3311525" y="3465513"/>
            <a:ext cx="71438" cy="73025"/>
          </a:xfrm>
          <a:prstGeom prst="ellipse">
            <a:avLst/>
          </a:prstGeom>
          <a:solidFill>
            <a:srgbClr val="9900FF"/>
          </a:solidFill>
          <a:ln w="9525">
            <a:solidFill>
              <a:schemeClr val="tx1"/>
            </a:solidFill>
            <a:round/>
            <a:headEnd/>
            <a:tailEnd/>
          </a:ln>
        </p:spPr>
        <p:txBody>
          <a:bodyPr wrap="none" anchor="ctr"/>
          <a:lstStyle/>
          <a:p>
            <a:pPr algn="l"/>
            <a:endParaRPr lang="en-US" b="0">
              <a:cs typeface="Arial" pitchFamily="34" charset="0"/>
            </a:endParaRPr>
          </a:p>
        </p:txBody>
      </p:sp>
      <p:sp>
        <p:nvSpPr>
          <p:cNvPr id="32775" name="Oval 36"/>
          <p:cNvSpPr>
            <a:spLocks noChangeArrowheads="1"/>
          </p:cNvSpPr>
          <p:nvPr/>
        </p:nvSpPr>
        <p:spPr bwMode="auto">
          <a:xfrm>
            <a:off x="3671888" y="3536950"/>
            <a:ext cx="71437" cy="73025"/>
          </a:xfrm>
          <a:prstGeom prst="ellipse">
            <a:avLst/>
          </a:prstGeom>
          <a:solidFill>
            <a:srgbClr val="9900FF"/>
          </a:solidFill>
          <a:ln w="9525">
            <a:solidFill>
              <a:schemeClr val="tx1"/>
            </a:solidFill>
            <a:round/>
            <a:headEnd/>
            <a:tailEnd/>
          </a:ln>
        </p:spPr>
        <p:txBody>
          <a:bodyPr wrap="none" anchor="ctr"/>
          <a:lstStyle/>
          <a:p>
            <a:pPr algn="l"/>
            <a:endParaRPr lang="en-US" b="0">
              <a:cs typeface="Arial" pitchFamily="34" charset="0"/>
            </a:endParaRPr>
          </a:p>
        </p:txBody>
      </p:sp>
      <p:sp>
        <p:nvSpPr>
          <p:cNvPr id="32776" name="Oval 37"/>
          <p:cNvSpPr>
            <a:spLocks noChangeArrowheads="1"/>
          </p:cNvSpPr>
          <p:nvPr/>
        </p:nvSpPr>
        <p:spPr bwMode="auto">
          <a:xfrm>
            <a:off x="3671888" y="3176588"/>
            <a:ext cx="71437" cy="73025"/>
          </a:xfrm>
          <a:prstGeom prst="ellipse">
            <a:avLst/>
          </a:prstGeom>
          <a:solidFill>
            <a:srgbClr val="9900FF"/>
          </a:solidFill>
          <a:ln w="9525">
            <a:solidFill>
              <a:schemeClr val="tx1"/>
            </a:solidFill>
            <a:round/>
            <a:headEnd/>
            <a:tailEnd/>
          </a:ln>
        </p:spPr>
        <p:txBody>
          <a:bodyPr wrap="none" anchor="ctr"/>
          <a:lstStyle/>
          <a:p>
            <a:pPr algn="l"/>
            <a:endParaRPr lang="en-US" b="0">
              <a:cs typeface="Arial" pitchFamily="34" charset="0"/>
            </a:endParaRPr>
          </a:p>
        </p:txBody>
      </p:sp>
      <p:sp>
        <p:nvSpPr>
          <p:cNvPr id="32777" name="Oval 38"/>
          <p:cNvSpPr>
            <a:spLocks noChangeArrowheads="1"/>
          </p:cNvSpPr>
          <p:nvPr/>
        </p:nvSpPr>
        <p:spPr bwMode="auto">
          <a:xfrm>
            <a:off x="3995738" y="3141663"/>
            <a:ext cx="71437" cy="73025"/>
          </a:xfrm>
          <a:prstGeom prst="ellipse">
            <a:avLst/>
          </a:prstGeom>
          <a:solidFill>
            <a:srgbClr val="9900FF"/>
          </a:solidFill>
          <a:ln w="9525">
            <a:solidFill>
              <a:schemeClr val="tx1"/>
            </a:solidFill>
            <a:round/>
            <a:headEnd/>
            <a:tailEnd/>
          </a:ln>
        </p:spPr>
        <p:txBody>
          <a:bodyPr wrap="none" anchor="ctr"/>
          <a:lstStyle/>
          <a:p>
            <a:pPr algn="l"/>
            <a:endParaRPr lang="en-US" b="0">
              <a:cs typeface="Arial" pitchFamily="34" charset="0"/>
            </a:endParaRPr>
          </a:p>
        </p:txBody>
      </p:sp>
      <p:sp>
        <p:nvSpPr>
          <p:cNvPr id="32778" name="Oval 39"/>
          <p:cNvSpPr>
            <a:spLocks noChangeArrowheads="1"/>
          </p:cNvSpPr>
          <p:nvPr/>
        </p:nvSpPr>
        <p:spPr bwMode="auto">
          <a:xfrm>
            <a:off x="3671888" y="2673350"/>
            <a:ext cx="71437" cy="73025"/>
          </a:xfrm>
          <a:prstGeom prst="ellipse">
            <a:avLst/>
          </a:prstGeom>
          <a:solidFill>
            <a:srgbClr val="9900FF"/>
          </a:solidFill>
          <a:ln w="9525">
            <a:solidFill>
              <a:schemeClr val="tx1"/>
            </a:solidFill>
            <a:round/>
            <a:headEnd/>
            <a:tailEnd/>
          </a:ln>
        </p:spPr>
        <p:txBody>
          <a:bodyPr wrap="none" anchor="ctr"/>
          <a:lstStyle/>
          <a:p>
            <a:pPr algn="l"/>
            <a:endParaRPr lang="en-US" b="0">
              <a:cs typeface="Arial" pitchFamily="34" charset="0"/>
            </a:endParaRPr>
          </a:p>
        </p:txBody>
      </p:sp>
      <p:sp>
        <p:nvSpPr>
          <p:cNvPr id="32779" name="Oval 40"/>
          <p:cNvSpPr>
            <a:spLocks noChangeArrowheads="1"/>
          </p:cNvSpPr>
          <p:nvPr/>
        </p:nvSpPr>
        <p:spPr bwMode="auto">
          <a:xfrm>
            <a:off x="3851275" y="2205038"/>
            <a:ext cx="71438" cy="73025"/>
          </a:xfrm>
          <a:prstGeom prst="ellipse">
            <a:avLst/>
          </a:prstGeom>
          <a:solidFill>
            <a:srgbClr val="9900FF"/>
          </a:solidFill>
          <a:ln w="9525">
            <a:solidFill>
              <a:schemeClr val="tx1"/>
            </a:solidFill>
            <a:round/>
            <a:headEnd/>
            <a:tailEnd/>
          </a:ln>
        </p:spPr>
        <p:txBody>
          <a:bodyPr wrap="none" anchor="ctr"/>
          <a:lstStyle/>
          <a:p>
            <a:pPr algn="l"/>
            <a:endParaRPr lang="en-US" b="0">
              <a:cs typeface="Arial" pitchFamily="34" charset="0"/>
            </a:endParaRPr>
          </a:p>
        </p:txBody>
      </p:sp>
      <p:sp>
        <p:nvSpPr>
          <p:cNvPr id="32780" name="Oval 41"/>
          <p:cNvSpPr>
            <a:spLocks noChangeArrowheads="1"/>
          </p:cNvSpPr>
          <p:nvPr/>
        </p:nvSpPr>
        <p:spPr bwMode="auto">
          <a:xfrm>
            <a:off x="3995738" y="2457450"/>
            <a:ext cx="71437" cy="73025"/>
          </a:xfrm>
          <a:prstGeom prst="ellipse">
            <a:avLst/>
          </a:prstGeom>
          <a:solidFill>
            <a:srgbClr val="9900FF"/>
          </a:solidFill>
          <a:ln w="9525">
            <a:solidFill>
              <a:schemeClr val="tx1"/>
            </a:solidFill>
            <a:round/>
            <a:headEnd/>
            <a:tailEnd/>
          </a:ln>
        </p:spPr>
        <p:txBody>
          <a:bodyPr wrap="none" anchor="ctr"/>
          <a:lstStyle/>
          <a:p>
            <a:pPr algn="l"/>
            <a:endParaRPr lang="en-US" b="0">
              <a:cs typeface="Arial" pitchFamily="34" charset="0"/>
            </a:endParaRPr>
          </a:p>
        </p:txBody>
      </p:sp>
      <p:sp>
        <p:nvSpPr>
          <p:cNvPr id="32781" name="Oval 42"/>
          <p:cNvSpPr>
            <a:spLocks noChangeArrowheads="1"/>
          </p:cNvSpPr>
          <p:nvPr/>
        </p:nvSpPr>
        <p:spPr bwMode="auto">
          <a:xfrm>
            <a:off x="4464050" y="3429000"/>
            <a:ext cx="71438" cy="73025"/>
          </a:xfrm>
          <a:prstGeom prst="ellipse">
            <a:avLst/>
          </a:prstGeom>
          <a:solidFill>
            <a:srgbClr val="9900FF"/>
          </a:solidFill>
          <a:ln w="9525">
            <a:solidFill>
              <a:schemeClr val="tx1"/>
            </a:solidFill>
            <a:round/>
            <a:headEnd/>
            <a:tailEnd/>
          </a:ln>
        </p:spPr>
        <p:txBody>
          <a:bodyPr wrap="none" anchor="ctr"/>
          <a:lstStyle/>
          <a:p>
            <a:pPr algn="l"/>
            <a:endParaRPr lang="en-US" b="0">
              <a:cs typeface="Arial" pitchFamily="34" charset="0"/>
            </a:endParaRPr>
          </a:p>
        </p:txBody>
      </p:sp>
      <p:sp>
        <p:nvSpPr>
          <p:cNvPr id="32782" name="Oval 43"/>
          <p:cNvSpPr>
            <a:spLocks noChangeArrowheads="1"/>
          </p:cNvSpPr>
          <p:nvPr/>
        </p:nvSpPr>
        <p:spPr bwMode="auto">
          <a:xfrm>
            <a:off x="5184775" y="3176588"/>
            <a:ext cx="71438" cy="73025"/>
          </a:xfrm>
          <a:prstGeom prst="ellipse">
            <a:avLst/>
          </a:prstGeom>
          <a:solidFill>
            <a:srgbClr val="9900FF"/>
          </a:solidFill>
          <a:ln w="9525">
            <a:solidFill>
              <a:schemeClr val="tx1"/>
            </a:solidFill>
            <a:round/>
            <a:headEnd/>
            <a:tailEnd/>
          </a:ln>
        </p:spPr>
        <p:txBody>
          <a:bodyPr wrap="none" anchor="ctr"/>
          <a:lstStyle/>
          <a:p>
            <a:pPr algn="l"/>
            <a:endParaRPr lang="en-US" b="0">
              <a:cs typeface="Arial" pitchFamily="34" charset="0"/>
            </a:endParaRPr>
          </a:p>
        </p:txBody>
      </p:sp>
      <p:sp>
        <p:nvSpPr>
          <p:cNvPr id="32783" name="Oval 44"/>
          <p:cNvSpPr>
            <a:spLocks noChangeArrowheads="1"/>
          </p:cNvSpPr>
          <p:nvPr/>
        </p:nvSpPr>
        <p:spPr bwMode="auto">
          <a:xfrm>
            <a:off x="5364163" y="3536950"/>
            <a:ext cx="71437" cy="73025"/>
          </a:xfrm>
          <a:prstGeom prst="ellipse">
            <a:avLst/>
          </a:prstGeom>
          <a:solidFill>
            <a:srgbClr val="9900FF"/>
          </a:solidFill>
          <a:ln w="9525">
            <a:solidFill>
              <a:schemeClr val="tx1"/>
            </a:solidFill>
            <a:round/>
            <a:headEnd/>
            <a:tailEnd/>
          </a:ln>
        </p:spPr>
        <p:txBody>
          <a:bodyPr wrap="none" anchor="ctr"/>
          <a:lstStyle/>
          <a:p>
            <a:pPr algn="l"/>
            <a:endParaRPr lang="en-US" b="0">
              <a:cs typeface="Arial" pitchFamily="34" charset="0"/>
            </a:endParaRPr>
          </a:p>
        </p:txBody>
      </p:sp>
      <p:sp>
        <p:nvSpPr>
          <p:cNvPr id="32784" name="Oval 45"/>
          <p:cNvSpPr>
            <a:spLocks noChangeArrowheads="1"/>
          </p:cNvSpPr>
          <p:nvPr/>
        </p:nvSpPr>
        <p:spPr bwMode="auto">
          <a:xfrm>
            <a:off x="6227763" y="3357563"/>
            <a:ext cx="71437" cy="73025"/>
          </a:xfrm>
          <a:prstGeom prst="ellipse">
            <a:avLst/>
          </a:prstGeom>
          <a:solidFill>
            <a:srgbClr val="9900FF"/>
          </a:solidFill>
          <a:ln w="9525">
            <a:solidFill>
              <a:schemeClr val="tx1"/>
            </a:solidFill>
            <a:round/>
            <a:headEnd/>
            <a:tailEnd/>
          </a:ln>
        </p:spPr>
        <p:txBody>
          <a:bodyPr wrap="none" anchor="ctr"/>
          <a:lstStyle/>
          <a:p>
            <a:pPr algn="l"/>
            <a:endParaRPr lang="en-US" b="0">
              <a:cs typeface="Arial" pitchFamily="34" charset="0"/>
            </a:endParaRPr>
          </a:p>
        </p:txBody>
      </p:sp>
      <p:sp>
        <p:nvSpPr>
          <p:cNvPr id="32785" name="Oval 46"/>
          <p:cNvSpPr>
            <a:spLocks noChangeArrowheads="1"/>
          </p:cNvSpPr>
          <p:nvPr/>
        </p:nvSpPr>
        <p:spPr bwMode="auto">
          <a:xfrm>
            <a:off x="6767513" y="3716338"/>
            <a:ext cx="71437" cy="73025"/>
          </a:xfrm>
          <a:prstGeom prst="ellipse">
            <a:avLst/>
          </a:prstGeom>
          <a:solidFill>
            <a:srgbClr val="9900FF"/>
          </a:solidFill>
          <a:ln w="9525">
            <a:solidFill>
              <a:schemeClr val="tx1"/>
            </a:solidFill>
            <a:round/>
            <a:headEnd/>
            <a:tailEnd/>
          </a:ln>
        </p:spPr>
        <p:txBody>
          <a:bodyPr wrap="none" anchor="ctr"/>
          <a:lstStyle/>
          <a:p>
            <a:pPr algn="l"/>
            <a:endParaRPr lang="en-US" b="0">
              <a:cs typeface="Arial" pitchFamily="34" charset="0"/>
            </a:endParaRPr>
          </a:p>
        </p:txBody>
      </p:sp>
      <p:sp>
        <p:nvSpPr>
          <p:cNvPr id="32786" name="Oval 47"/>
          <p:cNvSpPr>
            <a:spLocks noChangeArrowheads="1"/>
          </p:cNvSpPr>
          <p:nvPr/>
        </p:nvSpPr>
        <p:spPr bwMode="auto">
          <a:xfrm>
            <a:off x="6335713" y="4113213"/>
            <a:ext cx="71437" cy="73025"/>
          </a:xfrm>
          <a:prstGeom prst="ellipse">
            <a:avLst/>
          </a:prstGeom>
          <a:solidFill>
            <a:srgbClr val="9900FF"/>
          </a:solidFill>
          <a:ln w="9525">
            <a:solidFill>
              <a:schemeClr val="tx1"/>
            </a:solidFill>
            <a:round/>
            <a:headEnd/>
            <a:tailEnd/>
          </a:ln>
        </p:spPr>
        <p:txBody>
          <a:bodyPr wrap="none" anchor="ctr"/>
          <a:lstStyle/>
          <a:p>
            <a:pPr algn="l"/>
            <a:endParaRPr lang="en-US" b="0">
              <a:cs typeface="Arial" pitchFamily="34" charset="0"/>
            </a:endParaRPr>
          </a:p>
        </p:txBody>
      </p:sp>
      <p:sp>
        <p:nvSpPr>
          <p:cNvPr id="32787" name="Oval 48"/>
          <p:cNvSpPr>
            <a:spLocks noChangeArrowheads="1"/>
          </p:cNvSpPr>
          <p:nvPr/>
        </p:nvSpPr>
        <p:spPr bwMode="auto">
          <a:xfrm>
            <a:off x="6192838" y="4149725"/>
            <a:ext cx="71437" cy="73025"/>
          </a:xfrm>
          <a:prstGeom prst="ellipse">
            <a:avLst/>
          </a:prstGeom>
          <a:solidFill>
            <a:srgbClr val="9900FF"/>
          </a:solidFill>
          <a:ln w="9525">
            <a:solidFill>
              <a:schemeClr val="tx1"/>
            </a:solidFill>
            <a:round/>
            <a:headEnd/>
            <a:tailEnd/>
          </a:ln>
        </p:spPr>
        <p:txBody>
          <a:bodyPr wrap="none" anchor="ctr"/>
          <a:lstStyle/>
          <a:p>
            <a:pPr algn="l"/>
            <a:endParaRPr lang="en-US" b="0">
              <a:cs typeface="Arial" pitchFamily="34" charset="0"/>
            </a:endParaRPr>
          </a:p>
        </p:txBody>
      </p:sp>
      <p:sp>
        <p:nvSpPr>
          <p:cNvPr id="32788" name="Oval 49"/>
          <p:cNvSpPr>
            <a:spLocks noChangeArrowheads="1"/>
          </p:cNvSpPr>
          <p:nvPr/>
        </p:nvSpPr>
        <p:spPr bwMode="auto">
          <a:xfrm>
            <a:off x="4643438" y="2241550"/>
            <a:ext cx="71437" cy="73025"/>
          </a:xfrm>
          <a:prstGeom prst="ellipse">
            <a:avLst/>
          </a:prstGeom>
          <a:solidFill>
            <a:srgbClr val="9900FF"/>
          </a:solidFill>
          <a:ln w="9525">
            <a:solidFill>
              <a:schemeClr val="tx1"/>
            </a:solidFill>
            <a:round/>
            <a:headEnd/>
            <a:tailEnd/>
          </a:ln>
        </p:spPr>
        <p:txBody>
          <a:bodyPr wrap="none" anchor="ctr"/>
          <a:lstStyle/>
          <a:p>
            <a:pPr algn="l"/>
            <a:endParaRPr lang="en-US" b="0">
              <a:cs typeface="Arial" pitchFamily="34" charset="0"/>
            </a:endParaRPr>
          </a:p>
        </p:txBody>
      </p:sp>
      <p:sp>
        <p:nvSpPr>
          <p:cNvPr id="32789" name="Oval 50"/>
          <p:cNvSpPr>
            <a:spLocks noChangeArrowheads="1"/>
          </p:cNvSpPr>
          <p:nvPr/>
        </p:nvSpPr>
        <p:spPr bwMode="auto">
          <a:xfrm>
            <a:off x="4895850" y="2816225"/>
            <a:ext cx="71438" cy="73025"/>
          </a:xfrm>
          <a:prstGeom prst="ellipse">
            <a:avLst/>
          </a:prstGeom>
          <a:solidFill>
            <a:srgbClr val="9900FF"/>
          </a:solidFill>
          <a:ln w="9525">
            <a:solidFill>
              <a:schemeClr val="tx1"/>
            </a:solidFill>
            <a:round/>
            <a:headEnd/>
            <a:tailEnd/>
          </a:ln>
        </p:spPr>
        <p:txBody>
          <a:bodyPr wrap="none" anchor="ctr"/>
          <a:lstStyle/>
          <a:p>
            <a:pPr algn="l"/>
            <a:endParaRPr lang="en-US" b="0">
              <a:cs typeface="Arial" pitchFamily="34" charset="0"/>
            </a:endParaRPr>
          </a:p>
        </p:txBody>
      </p:sp>
      <p:sp>
        <p:nvSpPr>
          <p:cNvPr id="32790" name="Oval 51"/>
          <p:cNvSpPr>
            <a:spLocks noChangeArrowheads="1"/>
          </p:cNvSpPr>
          <p:nvPr/>
        </p:nvSpPr>
        <p:spPr bwMode="auto">
          <a:xfrm>
            <a:off x="4464050" y="2781300"/>
            <a:ext cx="71438" cy="73025"/>
          </a:xfrm>
          <a:prstGeom prst="ellipse">
            <a:avLst/>
          </a:prstGeom>
          <a:solidFill>
            <a:srgbClr val="9900FF"/>
          </a:solidFill>
          <a:ln w="9525">
            <a:solidFill>
              <a:schemeClr val="tx1"/>
            </a:solidFill>
            <a:round/>
            <a:headEnd/>
            <a:tailEnd/>
          </a:ln>
        </p:spPr>
        <p:txBody>
          <a:bodyPr wrap="none" anchor="ctr"/>
          <a:lstStyle/>
          <a:p>
            <a:pPr algn="l"/>
            <a:endParaRPr lang="en-US" b="0">
              <a:cs typeface="Arial" pitchFamily="34" charset="0"/>
            </a:endParaRPr>
          </a:p>
        </p:txBody>
      </p:sp>
      <p:sp>
        <p:nvSpPr>
          <p:cNvPr id="970794" name="Freeform 42"/>
          <p:cNvSpPr>
            <a:spLocks/>
          </p:cNvSpPr>
          <p:nvPr/>
        </p:nvSpPr>
        <p:spPr bwMode="auto">
          <a:xfrm>
            <a:off x="2016125" y="1928813"/>
            <a:ext cx="4891088" cy="2308225"/>
          </a:xfrm>
          <a:custGeom>
            <a:avLst/>
            <a:gdLst/>
            <a:ahLst/>
            <a:cxnLst>
              <a:cxn ang="0">
                <a:pos x="18" y="947"/>
              </a:cxn>
              <a:cxn ang="0">
                <a:pos x="97" y="904"/>
              </a:cxn>
              <a:cxn ang="0">
                <a:pos x="254" y="765"/>
              </a:cxn>
              <a:cxn ang="0">
                <a:pos x="402" y="474"/>
              </a:cxn>
              <a:cxn ang="0">
                <a:pos x="599" y="0"/>
              </a:cxn>
              <a:cxn ang="0">
                <a:pos x="973" y="66"/>
              </a:cxn>
              <a:cxn ang="0">
                <a:pos x="1771" y="146"/>
              </a:cxn>
              <a:cxn ang="0">
                <a:pos x="2352" y="182"/>
              </a:cxn>
              <a:cxn ang="0">
                <a:pos x="2756" y="168"/>
              </a:cxn>
              <a:cxn ang="0">
                <a:pos x="3002" y="146"/>
              </a:cxn>
              <a:cxn ang="0">
                <a:pos x="2953" y="933"/>
              </a:cxn>
              <a:cxn ang="0">
                <a:pos x="2972" y="1144"/>
              </a:cxn>
              <a:cxn ang="0">
                <a:pos x="3081" y="1326"/>
              </a:cxn>
              <a:cxn ang="0">
                <a:pos x="2598" y="1195"/>
              </a:cxn>
              <a:cxn ang="0">
                <a:pos x="2185" y="1130"/>
              </a:cxn>
              <a:cxn ang="0">
                <a:pos x="1731" y="1093"/>
              </a:cxn>
              <a:cxn ang="0">
                <a:pos x="914" y="1086"/>
              </a:cxn>
              <a:cxn ang="0">
                <a:pos x="342" y="1071"/>
              </a:cxn>
              <a:cxn ang="0">
                <a:pos x="273" y="1071"/>
              </a:cxn>
              <a:cxn ang="0">
                <a:pos x="0" y="943"/>
              </a:cxn>
            </a:cxnLst>
            <a:rect l="0" t="0" r="r" b="b"/>
            <a:pathLst>
              <a:path w="3081" h="1326">
                <a:moveTo>
                  <a:pt x="18" y="947"/>
                </a:moveTo>
                <a:lnTo>
                  <a:pt x="97" y="904"/>
                </a:lnTo>
                <a:lnTo>
                  <a:pt x="254" y="765"/>
                </a:lnTo>
                <a:lnTo>
                  <a:pt x="402" y="474"/>
                </a:lnTo>
                <a:lnTo>
                  <a:pt x="599" y="0"/>
                </a:lnTo>
                <a:lnTo>
                  <a:pt x="973" y="66"/>
                </a:lnTo>
                <a:lnTo>
                  <a:pt x="1771" y="146"/>
                </a:lnTo>
                <a:lnTo>
                  <a:pt x="2352" y="182"/>
                </a:lnTo>
                <a:lnTo>
                  <a:pt x="2756" y="168"/>
                </a:lnTo>
                <a:lnTo>
                  <a:pt x="3002" y="146"/>
                </a:lnTo>
                <a:lnTo>
                  <a:pt x="2953" y="933"/>
                </a:lnTo>
                <a:lnTo>
                  <a:pt x="2972" y="1144"/>
                </a:lnTo>
                <a:lnTo>
                  <a:pt x="3081" y="1326"/>
                </a:lnTo>
                <a:lnTo>
                  <a:pt x="2598" y="1195"/>
                </a:lnTo>
                <a:lnTo>
                  <a:pt x="2185" y="1130"/>
                </a:lnTo>
                <a:lnTo>
                  <a:pt x="1731" y="1093"/>
                </a:lnTo>
                <a:lnTo>
                  <a:pt x="914" y="1086"/>
                </a:lnTo>
                <a:lnTo>
                  <a:pt x="342" y="1071"/>
                </a:lnTo>
                <a:lnTo>
                  <a:pt x="273" y="1071"/>
                </a:lnTo>
                <a:lnTo>
                  <a:pt x="0" y="943"/>
                </a:lnTo>
              </a:path>
            </a:pathLst>
          </a:custGeom>
          <a:gradFill rotWithShape="1">
            <a:gsLst>
              <a:gs pos="0">
                <a:srgbClr val="FF8200">
                  <a:alpha val="60001"/>
                </a:srgbClr>
              </a:gs>
              <a:gs pos="10001">
                <a:srgbClr val="FF0000">
                  <a:alpha val="64001"/>
                </a:srgbClr>
              </a:gs>
              <a:gs pos="35001">
                <a:srgbClr val="BA0066">
                  <a:alpha val="74001"/>
                </a:srgbClr>
              </a:gs>
              <a:gs pos="70000">
                <a:srgbClr val="66008F">
                  <a:alpha val="88000"/>
                </a:srgbClr>
              </a:gs>
              <a:gs pos="100000">
                <a:srgbClr val="000082"/>
              </a:gs>
            </a:gsLst>
            <a:lin ang="5400000" scaled="1"/>
          </a:gradFill>
          <a:ln w="9525" cap="flat" cmpd="sng">
            <a:noFill/>
            <a:prstDash val="solid"/>
            <a:round/>
            <a:headEnd/>
            <a:tailEnd/>
          </a:ln>
          <a:effectLst/>
        </p:spPr>
        <p:txBody>
          <a:bodyPr/>
          <a:lstStyle/>
          <a:p>
            <a:pPr>
              <a:defRPr/>
            </a:pPr>
            <a:endParaRPr lang="en-US"/>
          </a:p>
        </p:txBody>
      </p:sp>
      <p:sp>
        <p:nvSpPr>
          <p:cNvPr id="32794" name="Rectangle 43"/>
          <p:cNvSpPr>
            <a:spLocks noChangeArrowheads="1"/>
          </p:cNvSpPr>
          <p:nvPr/>
        </p:nvSpPr>
        <p:spPr bwMode="auto">
          <a:xfrm>
            <a:off x="685800" y="457200"/>
            <a:ext cx="7772400" cy="533400"/>
          </a:xfrm>
          <a:prstGeom prst="rect">
            <a:avLst/>
          </a:prstGeom>
          <a:noFill/>
          <a:ln w="9525">
            <a:noFill/>
            <a:miter lim="800000"/>
            <a:headEnd/>
            <a:tailEnd/>
          </a:ln>
        </p:spPr>
        <p:txBody>
          <a:bodyPr anchor="ctr"/>
          <a:lstStyle/>
          <a:p>
            <a:r>
              <a:rPr lang="en-US" sz="3200" b="0">
                <a:solidFill>
                  <a:srgbClr val="333399"/>
                </a:solidFill>
                <a:latin typeface="Arial Unicode MS" pitchFamily="34" charset="-128"/>
              </a:rPr>
              <a:t>Online System Identification</a:t>
            </a:r>
          </a:p>
        </p:txBody>
      </p:sp>
      <p:pic>
        <p:nvPicPr>
          <p:cNvPr id="32795" name="Picture 45" descr="txp_fig"/>
          <p:cNvPicPr>
            <a:picLocks noChangeAspect="1" noChangeArrowheads="1"/>
          </p:cNvPicPr>
          <p:nvPr>
            <p:custDataLst>
              <p:tags r:id="rId1"/>
            </p:custDataLst>
          </p:nvPr>
        </p:nvPicPr>
        <p:blipFill>
          <a:blip r:embed="rId7"/>
          <a:srcRect/>
          <a:stretch>
            <a:fillRect/>
          </a:stretch>
        </p:blipFill>
        <p:spPr bwMode="auto">
          <a:xfrm>
            <a:off x="2155825" y="4300538"/>
            <a:ext cx="381000" cy="312737"/>
          </a:xfrm>
          <a:prstGeom prst="rect">
            <a:avLst/>
          </a:prstGeom>
          <a:noFill/>
          <a:ln w="9525" algn="ctr">
            <a:noFill/>
            <a:miter lim="800000"/>
            <a:headEnd/>
            <a:tailEnd/>
          </a:ln>
        </p:spPr>
      </p:pic>
      <p:pic>
        <p:nvPicPr>
          <p:cNvPr id="32796" name="Picture 46" descr="txp_fig"/>
          <p:cNvPicPr>
            <a:picLocks noChangeAspect="1" noChangeArrowheads="1"/>
          </p:cNvPicPr>
          <p:nvPr>
            <p:custDataLst>
              <p:tags r:id="rId2"/>
            </p:custDataLst>
          </p:nvPr>
        </p:nvPicPr>
        <p:blipFill>
          <a:blip r:embed="rId8"/>
          <a:srcRect/>
          <a:stretch>
            <a:fillRect/>
          </a:stretch>
        </p:blipFill>
        <p:spPr bwMode="auto">
          <a:xfrm>
            <a:off x="7061200" y="3522663"/>
            <a:ext cx="425450" cy="381000"/>
          </a:xfrm>
          <a:prstGeom prst="rect">
            <a:avLst/>
          </a:prstGeom>
          <a:noFill/>
          <a:ln w="9525" algn="ctr">
            <a:noFill/>
            <a:miter lim="800000"/>
            <a:headEnd/>
            <a:tailEnd/>
          </a:ln>
        </p:spPr>
      </p:pic>
      <p:sp>
        <p:nvSpPr>
          <p:cNvPr id="32797" name="Rectangle 48"/>
          <p:cNvSpPr>
            <a:spLocks noChangeArrowheads="1"/>
          </p:cNvSpPr>
          <p:nvPr/>
        </p:nvSpPr>
        <p:spPr bwMode="auto">
          <a:xfrm>
            <a:off x="304800" y="5715000"/>
            <a:ext cx="6553200" cy="822325"/>
          </a:xfrm>
          <a:prstGeom prst="rect">
            <a:avLst/>
          </a:prstGeom>
          <a:noFill/>
          <a:ln w="9525">
            <a:noFill/>
            <a:miter lim="800000"/>
            <a:headEnd/>
            <a:tailEnd/>
          </a:ln>
        </p:spPr>
        <p:txBody>
          <a:bodyPr>
            <a:spAutoFit/>
          </a:bodyPr>
          <a:lstStyle/>
          <a:p>
            <a:pPr algn="l">
              <a:buFontTx/>
              <a:buChar char="•"/>
            </a:pPr>
            <a:r>
              <a:rPr lang="en-US" sz="2400" b="0"/>
              <a:t>Difficulty in interpreting regression coefficients</a:t>
            </a:r>
          </a:p>
          <a:p>
            <a:pPr algn="l">
              <a:buFontTx/>
              <a:buChar char="•"/>
            </a:pPr>
            <a:r>
              <a:rPr lang="en-US" sz="2400" b="0">
                <a:solidFill>
                  <a:srgbClr val="009900"/>
                </a:solidFill>
              </a:rPr>
              <a:t>Gradient</a:t>
            </a:r>
            <a:r>
              <a:rPr lang="en-US" sz="2400" b="0"/>
              <a:t> of function does not exist</a:t>
            </a:r>
          </a:p>
        </p:txBody>
      </p:sp>
      <p:pic>
        <p:nvPicPr>
          <p:cNvPr id="32798" name="Picture 73" descr="TP_tmp"/>
          <p:cNvPicPr>
            <a:picLocks noChangeAspect="1" noChangeArrowheads="1"/>
          </p:cNvPicPr>
          <p:nvPr>
            <p:custDataLst>
              <p:tags r:id="rId3"/>
            </p:custDataLst>
          </p:nvPr>
        </p:nvPicPr>
        <p:blipFill>
          <a:blip r:embed="rId9"/>
          <a:srcRect/>
          <a:stretch>
            <a:fillRect/>
          </a:stretch>
        </p:blipFill>
        <p:spPr bwMode="auto">
          <a:xfrm>
            <a:off x="3063875" y="4465638"/>
            <a:ext cx="5688013" cy="896937"/>
          </a:xfrm>
          <a:prstGeom prst="rect">
            <a:avLst/>
          </a:prstGeom>
          <a:noFill/>
          <a:ln w="9525">
            <a:noFill/>
            <a:miter lim="800000"/>
            <a:headEnd/>
            <a:tailEnd/>
          </a:ln>
        </p:spPr>
      </p:pic>
      <p:pic>
        <p:nvPicPr>
          <p:cNvPr id="32799" name="Picture 50" descr="txp_fig"/>
          <p:cNvPicPr>
            <a:picLocks noChangeAspect="1" noChangeArrowheads="1"/>
          </p:cNvPicPr>
          <p:nvPr>
            <p:custDataLst>
              <p:tags r:id="rId4"/>
            </p:custDataLst>
          </p:nvPr>
        </p:nvPicPr>
        <p:blipFill>
          <a:blip r:embed="rId10"/>
          <a:srcRect/>
          <a:stretch>
            <a:fillRect/>
          </a:stretch>
        </p:blipFill>
        <p:spPr bwMode="auto">
          <a:xfrm>
            <a:off x="4343400" y="1447800"/>
            <a:ext cx="425450" cy="492125"/>
          </a:xfrm>
          <a:prstGeom prst="rect">
            <a:avLst/>
          </a:prstGeom>
          <a:noFill/>
          <a:ln w="9525" algn="ctr">
            <a:noFill/>
            <a:miter lim="800000"/>
            <a:headEnd/>
            <a:tailEnd/>
          </a:ln>
        </p:spPr>
      </p:pic>
    </p:spTree>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Line 5"/>
          <p:cNvSpPr>
            <a:spLocks noChangeShapeType="1"/>
          </p:cNvSpPr>
          <p:nvPr/>
        </p:nvSpPr>
        <p:spPr bwMode="auto">
          <a:xfrm>
            <a:off x="4176713" y="3644900"/>
            <a:ext cx="2820987" cy="0"/>
          </a:xfrm>
          <a:prstGeom prst="line">
            <a:avLst/>
          </a:prstGeom>
          <a:noFill/>
          <a:ln w="25400">
            <a:solidFill>
              <a:schemeClr val="tx1"/>
            </a:solidFill>
            <a:round/>
            <a:headEnd/>
            <a:tailEnd type="triangle" w="lg" len="med"/>
          </a:ln>
        </p:spPr>
        <p:txBody>
          <a:bodyPr/>
          <a:lstStyle/>
          <a:p>
            <a:endParaRPr lang="en-US"/>
          </a:p>
        </p:txBody>
      </p:sp>
      <p:sp>
        <p:nvSpPr>
          <p:cNvPr id="33795" name="Line 6"/>
          <p:cNvSpPr>
            <a:spLocks noChangeShapeType="1"/>
          </p:cNvSpPr>
          <p:nvPr/>
        </p:nvSpPr>
        <p:spPr bwMode="auto">
          <a:xfrm flipH="1">
            <a:off x="2644775" y="3644900"/>
            <a:ext cx="1533525" cy="777875"/>
          </a:xfrm>
          <a:prstGeom prst="line">
            <a:avLst/>
          </a:prstGeom>
          <a:noFill/>
          <a:ln w="25400">
            <a:solidFill>
              <a:schemeClr val="tx1"/>
            </a:solidFill>
            <a:round/>
            <a:headEnd/>
            <a:tailEnd type="triangle" w="lg" len="med"/>
          </a:ln>
        </p:spPr>
        <p:txBody>
          <a:bodyPr/>
          <a:lstStyle/>
          <a:p>
            <a:endParaRPr lang="en-US"/>
          </a:p>
        </p:txBody>
      </p:sp>
      <p:sp>
        <p:nvSpPr>
          <p:cNvPr id="33796" name="Oval 24"/>
          <p:cNvSpPr>
            <a:spLocks noChangeArrowheads="1"/>
          </p:cNvSpPr>
          <p:nvPr/>
        </p:nvSpPr>
        <p:spPr bwMode="auto">
          <a:xfrm>
            <a:off x="5148263" y="3860800"/>
            <a:ext cx="71437" cy="73025"/>
          </a:xfrm>
          <a:prstGeom prst="ellipse">
            <a:avLst/>
          </a:prstGeom>
          <a:solidFill>
            <a:srgbClr val="009900"/>
          </a:solidFill>
          <a:ln w="9525">
            <a:solidFill>
              <a:schemeClr val="tx1"/>
            </a:solidFill>
            <a:round/>
            <a:headEnd/>
            <a:tailEnd/>
          </a:ln>
        </p:spPr>
        <p:txBody>
          <a:bodyPr wrap="none" anchor="ctr"/>
          <a:lstStyle/>
          <a:p>
            <a:pPr algn="l"/>
            <a:endParaRPr lang="en-US" b="0">
              <a:cs typeface="Arial" pitchFamily="34" charset="0"/>
            </a:endParaRPr>
          </a:p>
        </p:txBody>
      </p:sp>
      <p:sp>
        <p:nvSpPr>
          <p:cNvPr id="33797" name="Line 31"/>
          <p:cNvSpPr>
            <a:spLocks noChangeShapeType="1"/>
          </p:cNvSpPr>
          <p:nvPr/>
        </p:nvSpPr>
        <p:spPr bwMode="auto">
          <a:xfrm flipV="1">
            <a:off x="4176713" y="1808163"/>
            <a:ext cx="0" cy="1836737"/>
          </a:xfrm>
          <a:prstGeom prst="line">
            <a:avLst/>
          </a:prstGeom>
          <a:noFill/>
          <a:ln w="25400">
            <a:solidFill>
              <a:schemeClr val="tx1"/>
            </a:solidFill>
            <a:round/>
            <a:headEnd/>
            <a:tailEnd type="triangle" w="lg" len="med"/>
          </a:ln>
        </p:spPr>
        <p:txBody>
          <a:bodyPr/>
          <a:lstStyle/>
          <a:p>
            <a:endParaRPr lang="en-US"/>
          </a:p>
        </p:txBody>
      </p:sp>
      <p:sp>
        <p:nvSpPr>
          <p:cNvPr id="33798" name="Oval 35"/>
          <p:cNvSpPr>
            <a:spLocks noChangeArrowheads="1"/>
          </p:cNvSpPr>
          <p:nvPr/>
        </p:nvSpPr>
        <p:spPr bwMode="auto">
          <a:xfrm>
            <a:off x="3311525" y="3465513"/>
            <a:ext cx="71438" cy="73025"/>
          </a:xfrm>
          <a:prstGeom prst="ellipse">
            <a:avLst/>
          </a:prstGeom>
          <a:solidFill>
            <a:srgbClr val="9900FF"/>
          </a:solidFill>
          <a:ln w="9525">
            <a:solidFill>
              <a:schemeClr val="tx1"/>
            </a:solidFill>
            <a:round/>
            <a:headEnd/>
            <a:tailEnd/>
          </a:ln>
        </p:spPr>
        <p:txBody>
          <a:bodyPr wrap="none" anchor="ctr"/>
          <a:lstStyle/>
          <a:p>
            <a:pPr algn="l"/>
            <a:endParaRPr lang="en-US" b="0">
              <a:cs typeface="Arial" pitchFamily="34" charset="0"/>
            </a:endParaRPr>
          </a:p>
        </p:txBody>
      </p:sp>
      <p:sp>
        <p:nvSpPr>
          <p:cNvPr id="33799" name="Oval 36"/>
          <p:cNvSpPr>
            <a:spLocks noChangeArrowheads="1"/>
          </p:cNvSpPr>
          <p:nvPr/>
        </p:nvSpPr>
        <p:spPr bwMode="auto">
          <a:xfrm>
            <a:off x="3671888" y="3536950"/>
            <a:ext cx="71437" cy="73025"/>
          </a:xfrm>
          <a:prstGeom prst="ellipse">
            <a:avLst/>
          </a:prstGeom>
          <a:solidFill>
            <a:srgbClr val="9900FF"/>
          </a:solidFill>
          <a:ln w="9525">
            <a:solidFill>
              <a:schemeClr val="tx1"/>
            </a:solidFill>
            <a:round/>
            <a:headEnd/>
            <a:tailEnd/>
          </a:ln>
        </p:spPr>
        <p:txBody>
          <a:bodyPr wrap="none" anchor="ctr"/>
          <a:lstStyle/>
          <a:p>
            <a:pPr algn="l"/>
            <a:endParaRPr lang="en-US" b="0">
              <a:cs typeface="Arial" pitchFamily="34" charset="0"/>
            </a:endParaRPr>
          </a:p>
        </p:txBody>
      </p:sp>
      <p:sp>
        <p:nvSpPr>
          <p:cNvPr id="33800" name="Oval 37"/>
          <p:cNvSpPr>
            <a:spLocks noChangeArrowheads="1"/>
          </p:cNvSpPr>
          <p:nvPr/>
        </p:nvSpPr>
        <p:spPr bwMode="auto">
          <a:xfrm>
            <a:off x="3671888" y="3176588"/>
            <a:ext cx="71437" cy="73025"/>
          </a:xfrm>
          <a:prstGeom prst="ellipse">
            <a:avLst/>
          </a:prstGeom>
          <a:solidFill>
            <a:srgbClr val="9900FF"/>
          </a:solidFill>
          <a:ln w="9525">
            <a:solidFill>
              <a:schemeClr val="tx1"/>
            </a:solidFill>
            <a:round/>
            <a:headEnd/>
            <a:tailEnd/>
          </a:ln>
        </p:spPr>
        <p:txBody>
          <a:bodyPr wrap="none" anchor="ctr"/>
          <a:lstStyle/>
          <a:p>
            <a:pPr algn="l"/>
            <a:endParaRPr lang="en-US" b="0">
              <a:cs typeface="Arial" pitchFamily="34" charset="0"/>
            </a:endParaRPr>
          </a:p>
        </p:txBody>
      </p:sp>
      <p:sp>
        <p:nvSpPr>
          <p:cNvPr id="33801" name="Oval 38"/>
          <p:cNvSpPr>
            <a:spLocks noChangeArrowheads="1"/>
          </p:cNvSpPr>
          <p:nvPr/>
        </p:nvSpPr>
        <p:spPr bwMode="auto">
          <a:xfrm>
            <a:off x="3995738" y="3141663"/>
            <a:ext cx="71437" cy="73025"/>
          </a:xfrm>
          <a:prstGeom prst="ellipse">
            <a:avLst/>
          </a:prstGeom>
          <a:solidFill>
            <a:srgbClr val="9900FF"/>
          </a:solidFill>
          <a:ln w="9525">
            <a:solidFill>
              <a:schemeClr val="tx1"/>
            </a:solidFill>
            <a:round/>
            <a:headEnd/>
            <a:tailEnd/>
          </a:ln>
        </p:spPr>
        <p:txBody>
          <a:bodyPr wrap="none" anchor="ctr"/>
          <a:lstStyle/>
          <a:p>
            <a:pPr algn="l"/>
            <a:endParaRPr lang="en-US" b="0">
              <a:cs typeface="Arial" pitchFamily="34" charset="0"/>
            </a:endParaRPr>
          </a:p>
        </p:txBody>
      </p:sp>
      <p:sp>
        <p:nvSpPr>
          <p:cNvPr id="33802" name="Oval 39"/>
          <p:cNvSpPr>
            <a:spLocks noChangeArrowheads="1"/>
          </p:cNvSpPr>
          <p:nvPr/>
        </p:nvSpPr>
        <p:spPr bwMode="auto">
          <a:xfrm>
            <a:off x="3671888" y="2673350"/>
            <a:ext cx="71437" cy="73025"/>
          </a:xfrm>
          <a:prstGeom prst="ellipse">
            <a:avLst/>
          </a:prstGeom>
          <a:solidFill>
            <a:srgbClr val="9900FF"/>
          </a:solidFill>
          <a:ln w="9525">
            <a:solidFill>
              <a:schemeClr val="tx1"/>
            </a:solidFill>
            <a:round/>
            <a:headEnd/>
            <a:tailEnd/>
          </a:ln>
        </p:spPr>
        <p:txBody>
          <a:bodyPr wrap="none" anchor="ctr"/>
          <a:lstStyle/>
          <a:p>
            <a:pPr algn="l"/>
            <a:endParaRPr lang="en-US" b="0">
              <a:cs typeface="Arial" pitchFamily="34" charset="0"/>
            </a:endParaRPr>
          </a:p>
        </p:txBody>
      </p:sp>
      <p:sp>
        <p:nvSpPr>
          <p:cNvPr id="33803" name="Oval 40"/>
          <p:cNvSpPr>
            <a:spLocks noChangeArrowheads="1"/>
          </p:cNvSpPr>
          <p:nvPr/>
        </p:nvSpPr>
        <p:spPr bwMode="auto">
          <a:xfrm>
            <a:off x="3851275" y="2205038"/>
            <a:ext cx="71438" cy="73025"/>
          </a:xfrm>
          <a:prstGeom prst="ellipse">
            <a:avLst/>
          </a:prstGeom>
          <a:solidFill>
            <a:srgbClr val="9900FF"/>
          </a:solidFill>
          <a:ln w="9525">
            <a:solidFill>
              <a:schemeClr val="tx1"/>
            </a:solidFill>
            <a:round/>
            <a:headEnd/>
            <a:tailEnd/>
          </a:ln>
        </p:spPr>
        <p:txBody>
          <a:bodyPr wrap="none" anchor="ctr"/>
          <a:lstStyle/>
          <a:p>
            <a:pPr algn="l"/>
            <a:endParaRPr lang="en-US" b="0">
              <a:cs typeface="Arial" pitchFamily="34" charset="0"/>
            </a:endParaRPr>
          </a:p>
        </p:txBody>
      </p:sp>
      <p:sp>
        <p:nvSpPr>
          <p:cNvPr id="33804" name="Oval 41"/>
          <p:cNvSpPr>
            <a:spLocks noChangeArrowheads="1"/>
          </p:cNvSpPr>
          <p:nvPr/>
        </p:nvSpPr>
        <p:spPr bwMode="auto">
          <a:xfrm>
            <a:off x="3995738" y="2457450"/>
            <a:ext cx="71437" cy="73025"/>
          </a:xfrm>
          <a:prstGeom prst="ellipse">
            <a:avLst/>
          </a:prstGeom>
          <a:solidFill>
            <a:srgbClr val="9900FF"/>
          </a:solidFill>
          <a:ln w="9525">
            <a:solidFill>
              <a:schemeClr val="tx1"/>
            </a:solidFill>
            <a:round/>
            <a:headEnd/>
            <a:tailEnd/>
          </a:ln>
        </p:spPr>
        <p:txBody>
          <a:bodyPr wrap="none" anchor="ctr"/>
          <a:lstStyle/>
          <a:p>
            <a:pPr algn="l"/>
            <a:endParaRPr lang="en-US" b="0">
              <a:cs typeface="Arial" pitchFamily="34" charset="0"/>
            </a:endParaRPr>
          </a:p>
        </p:txBody>
      </p:sp>
      <p:sp>
        <p:nvSpPr>
          <p:cNvPr id="33805" name="Oval 42"/>
          <p:cNvSpPr>
            <a:spLocks noChangeArrowheads="1"/>
          </p:cNvSpPr>
          <p:nvPr/>
        </p:nvSpPr>
        <p:spPr bwMode="auto">
          <a:xfrm>
            <a:off x="4464050" y="3429000"/>
            <a:ext cx="71438" cy="73025"/>
          </a:xfrm>
          <a:prstGeom prst="ellipse">
            <a:avLst/>
          </a:prstGeom>
          <a:solidFill>
            <a:srgbClr val="9900FF"/>
          </a:solidFill>
          <a:ln w="9525">
            <a:solidFill>
              <a:schemeClr val="tx1"/>
            </a:solidFill>
            <a:round/>
            <a:headEnd/>
            <a:tailEnd/>
          </a:ln>
        </p:spPr>
        <p:txBody>
          <a:bodyPr wrap="none" anchor="ctr"/>
          <a:lstStyle/>
          <a:p>
            <a:pPr algn="l"/>
            <a:endParaRPr lang="en-US" b="0">
              <a:cs typeface="Arial" pitchFamily="34" charset="0"/>
            </a:endParaRPr>
          </a:p>
        </p:txBody>
      </p:sp>
      <p:sp>
        <p:nvSpPr>
          <p:cNvPr id="33806" name="Oval 43"/>
          <p:cNvSpPr>
            <a:spLocks noChangeArrowheads="1"/>
          </p:cNvSpPr>
          <p:nvPr/>
        </p:nvSpPr>
        <p:spPr bwMode="auto">
          <a:xfrm>
            <a:off x="5184775" y="3176588"/>
            <a:ext cx="71438" cy="73025"/>
          </a:xfrm>
          <a:prstGeom prst="ellipse">
            <a:avLst/>
          </a:prstGeom>
          <a:solidFill>
            <a:srgbClr val="9900FF"/>
          </a:solidFill>
          <a:ln w="9525">
            <a:solidFill>
              <a:schemeClr val="tx1"/>
            </a:solidFill>
            <a:round/>
            <a:headEnd/>
            <a:tailEnd/>
          </a:ln>
        </p:spPr>
        <p:txBody>
          <a:bodyPr wrap="none" anchor="ctr"/>
          <a:lstStyle/>
          <a:p>
            <a:pPr algn="l"/>
            <a:endParaRPr lang="en-US" b="0">
              <a:cs typeface="Arial" pitchFamily="34" charset="0"/>
            </a:endParaRPr>
          </a:p>
        </p:txBody>
      </p:sp>
      <p:sp>
        <p:nvSpPr>
          <p:cNvPr id="33807" name="Oval 44"/>
          <p:cNvSpPr>
            <a:spLocks noChangeArrowheads="1"/>
          </p:cNvSpPr>
          <p:nvPr/>
        </p:nvSpPr>
        <p:spPr bwMode="auto">
          <a:xfrm>
            <a:off x="5364163" y="3536950"/>
            <a:ext cx="71437" cy="73025"/>
          </a:xfrm>
          <a:prstGeom prst="ellipse">
            <a:avLst/>
          </a:prstGeom>
          <a:solidFill>
            <a:srgbClr val="9900FF"/>
          </a:solidFill>
          <a:ln w="9525">
            <a:solidFill>
              <a:schemeClr val="tx1"/>
            </a:solidFill>
            <a:round/>
            <a:headEnd/>
            <a:tailEnd/>
          </a:ln>
        </p:spPr>
        <p:txBody>
          <a:bodyPr wrap="none" anchor="ctr"/>
          <a:lstStyle/>
          <a:p>
            <a:pPr algn="l"/>
            <a:endParaRPr lang="en-US" b="0">
              <a:cs typeface="Arial" pitchFamily="34" charset="0"/>
            </a:endParaRPr>
          </a:p>
        </p:txBody>
      </p:sp>
      <p:sp>
        <p:nvSpPr>
          <p:cNvPr id="33808" name="Oval 45"/>
          <p:cNvSpPr>
            <a:spLocks noChangeArrowheads="1"/>
          </p:cNvSpPr>
          <p:nvPr/>
        </p:nvSpPr>
        <p:spPr bwMode="auto">
          <a:xfrm>
            <a:off x="6227763" y="3357563"/>
            <a:ext cx="71437" cy="73025"/>
          </a:xfrm>
          <a:prstGeom prst="ellipse">
            <a:avLst/>
          </a:prstGeom>
          <a:solidFill>
            <a:srgbClr val="9900FF"/>
          </a:solidFill>
          <a:ln w="9525">
            <a:solidFill>
              <a:schemeClr val="tx1"/>
            </a:solidFill>
            <a:round/>
            <a:headEnd/>
            <a:tailEnd/>
          </a:ln>
        </p:spPr>
        <p:txBody>
          <a:bodyPr wrap="none" anchor="ctr"/>
          <a:lstStyle/>
          <a:p>
            <a:pPr algn="l"/>
            <a:endParaRPr lang="en-US" b="0">
              <a:cs typeface="Arial" pitchFamily="34" charset="0"/>
            </a:endParaRPr>
          </a:p>
        </p:txBody>
      </p:sp>
      <p:sp>
        <p:nvSpPr>
          <p:cNvPr id="33809" name="Oval 46"/>
          <p:cNvSpPr>
            <a:spLocks noChangeArrowheads="1"/>
          </p:cNvSpPr>
          <p:nvPr/>
        </p:nvSpPr>
        <p:spPr bwMode="auto">
          <a:xfrm>
            <a:off x="6767513" y="3716338"/>
            <a:ext cx="71437" cy="73025"/>
          </a:xfrm>
          <a:prstGeom prst="ellipse">
            <a:avLst/>
          </a:prstGeom>
          <a:solidFill>
            <a:srgbClr val="9900FF"/>
          </a:solidFill>
          <a:ln w="9525">
            <a:solidFill>
              <a:schemeClr val="tx1"/>
            </a:solidFill>
            <a:round/>
            <a:headEnd/>
            <a:tailEnd/>
          </a:ln>
        </p:spPr>
        <p:txBody>
          <a:bodyPr wrap="none" anchor="ctr"/>
          <a:lstStyle/>
          <a:p>
            <a:pPr algn="l"/>
            <a:endParaRPr lang="en-US" b="0">
              <a:cs typeface="Arial" pitchFamily="34" charset="0"/>
            </a:endParaRPr>
          </a:p>
        </p:txBody>
      </p:sp>
      <p:sp>
        <p:nvSpPr>
          <p:cNvPr id="33810" name="Oval 47"/>
          <p:cNvSpPr>
            <a:spLocks noChangeArrowheads="1"/>
          </p:cNvSpPr>
          <p:nvPr/>
        </p:nvSpPr>
        <p:spPr bwMode="auto">
          <a:xfrm>
            <a:off x="6335713" y="4113213"/>
            <a:ext cx="71437" cy="73025"/>
          </a:xfrm>
          <a:prstGeom prst="ellipse">
            <a:avLst/>
          </a:prstGeom>
          <a:solidFill>
            <a:srgbClr val="9900FF"/>
          </a:solidFill>
          <a:ln w="9525">
            <a:solidFill>
              <a:schemeClr val="tx1"/>
            </a:solidFill>
            <a:round/>
            <a:headEnd/>
            <a:tailEnd/>
          </a:ln>
        </p:spPr>
        <p:txBody>
          <a:bodyPr wrap="none" anchor="ctr"/>
          <a:lstStyle/>
          <a:p>
            <a:pPr algn="l"/>
            <a:endParaRPr lang="en-US" b="0">
              <a:cs typeface="Arial" pitchFamily="34" charset="0"/>
            </a:endParaRPr>
          </a:p>
        </p:txBody>
      </p:sp>
      <p:sp>
        <p:nvSpPr>
          <p:cNvPr id="33811" name="Oval 48"/>
          <p:cNvSpPr>
            <a:spLocks noChangeArrowheads="1"/>
          </p:cNvSpPr>
          <p:nvPr/>
        </p:nvSpPr>
        <p:spPr bwMode="auto">
          <a:xfrm>
            <a:off x="6192838" y="4149725"/>
            <a:ext cx="71437" cy="73025"/>
          </a:xfrm>
          <a:prstGeom prst="ellipse">
            <a:avLst/>
          </a:prstGeom>
          <a:solidFill>
            <a:srgbClr val="9900FF"/>
          </a:solidFill>
          <a:ln w="9525">
            <a:solidFill>
              <a:schemeClr val="tx1"/>
            </a:solidFill>
            <a:round/>
            <a:headEnd/>
            <a:tailEnd/>
          </a:ln>
        </p:spPr>
        <p:txBody>
          <a:bodyPr wrap="none" anchor="ctr"/>
          <a:lstStyle/>
          <a:p>
            <a:pPr algn="l"/>
            <a:endParaRPr lang="en-US" b="0">
              <a:cs typeface="Arial" pitchFamily="34" charset="0"/>
            </a:endParaRPr>
          </a:p>
        </p:txBody>
      </p:sp>
      <p:sp>
        <p:nvSpPr>
          <p:cNvPr id="33812" name="Oval 49"/>
          <p:cNvSpPr>
            <a:spLocks noChangeArrowheads="1"/>
          </p:cNvSpPr>
          <p:nvPr/>
        </p:nvSpPr>
        <p:spPr bwMode="auto">
          <a:xfrm>
            <a:off x="4643438" y="2241550"/>
            <a:ext cx="71437" cy="73025"/>
          </a:xfrm>
          <a:prstGeom prst="ellipse">
            <a:avLst/>
          </a:prstGeom>
          <a:solidFill>
            <a:srgbClr val="9900FF"/>
          </a:solidFill>
          <a:ln w="9525">
            <a:solidFill>
              <a:schemeClr val="tx1"/>
            </a:solidFill>
            <a:round/>
            <a:headEnd/>
            <a:tailEnd/>
          </a:ln>
        </p:spPr>
        <p:txBody>
          <a:bodyPr wrap="none" anchor="ctr"/>
          <a:lstStyle/>
          <a:p>
            <a:pPr algn="l"/>
            <a:endParaRPr lang="en-US" b="0">
              <a:cs typeface="Arial" pitchFamily="34" charset="0"/>
            </a:endParaRPr>
          </a:p>
        </p:txBody>
      </p:sp>
      <p:sp>
        <p:nvSpPr>
          <p:cNvPr id="33813" name="Oval 50"/>
          <p:cNvSpPr>
            <a:spLocks noChangeArrowheads="1"/>
          </p:cNvSpPr>
          <p:nvPr/>
        </p:nvSpPr>
        <p:spPr bwMode="auto">
          <a:xfrm>
            <a:off x="4895850" y="2816225"/>
            <a:ext cx="71438" cy="73025"/>
          </a:xfrm>
          <a:prstGeom prst="ellipse">
            <a:avLst/>
          </a:prstGeom>
          <a:solidFill>
            <a:srgbClr val="9900FF"/>
          </a:solidFill>
          <a:ln w="9525">
            <a:solidFill>
              <a:schemeClr val="tx1"/>
            </a:solidFill>
            <a:round/>
            <a:headEnd/>
            <a:tailEnd/>
          </a:ln>
        </p:spPr>
        <p:txBody>
          <a:bodyPr wrap="none" anchor="ctr"/>
          <a:lstStyle/>
          <a:p>
            <a:pPr algn="l"/>
            <a:endParaRPr lang="en-US" b="0">
              <a:cs typeface="Arial" pitchFamily="34" charset="0"/>
            </a:endParaRPr>
          </a:p>
        </p:txBody>
      </p:sp>
      <p:sp>
        <p:nvSpPr>
          <p:cNvPr id="33814" name="Oval 51"/>
          <p:cNvSpPr>
            <a:spLocks noChangeArrowheads="1"/>
          </p:cNvSpPr>
          <p:nvPr/>
        </p:nvSpPr>
        <p:spPr bwMode="auto">
          <a:xfrm>
            <a:off x="4464050" y="2781300"/>
            <a:ext cx="71438" cy="73025"/>
          </a:xfrm>
          <a:prstGeom prst="ellipse">
            <a:avLst/>
          </a:prstGeom>
          <a:solidFill>
            <a:srgbClr val="9900FF"/>
          </a:solidFill>
          <a:ln w="9525">
            <a:solidFill>
              <a:schemeClr val="tx1"/>
            </a:solidFill>
            <a:round/>
            <a:headEnd/>
            <a:tailEnd/>
          </a:ln>
        </p:spPr>
        <p:txBody>
          <a:bodyPr wrap="none" anchor="ctr"/>
          <a:lstStyle/>
          <a:p>
            <a:pPr algn="l"/>
            <a:endParaRPr lang="en-US" b="0">
              <a:cs typeface="Arial" pitchFamily="34" charset="0"/>
            </a:endParaRPr>
          </a:p>
        </p:txBody>
      </p:sp>
      <p:sp>
        <p:nvSpPr>
          <p:cNvPr id="972824" name="Freeform 24"/>
          <p:cNvSpPr>
            <a:spLocks/>
          </p:cNvSpPr>
          <p:nvPr/>
        </p:nvSpPr>
        <p:spPr bwMode="auto">
          <a:xfrm>
            <a:off x="2016125" y="1928813"/>
            <a:ext cx="4891088" cy="2308225"/>
          </a:xfrm>
          <a:custGeom>
            <a:avLst/>
            <a:gdLst/>
            <a:ahLst/>
            <a:cxnLst>
              <a:cxn ang="0">
                <a:pos x="18" y="947"/>
              </a:cxn>
              <a:cxn ang="0">
                <a:pos x="97" y="904"/>
              </a:cxn>
              <a:cxn ang="0">
                <a:pos x="254" y="765"/>
              </a:cxn>
              <a:cxn ang="0">
                <a:pos x="402" y="474"/>
              </a:cxn>
              <a:cxn ang="0">
                <a:pos x="599" y="0"/>
              </a:cxn>
              <a:cxn ang="0">
                <a:pos x="973" y="66"/>
              </a:cxn>
              <a:cxn ang="0">
                <a:pos x="1771" y="146"/>
              </a:cxn>
              <a:cxn ang="0">
                <a:pos x="2352" y="182"/>
              </a:cxn>
              <a:cxn ang="0">
                <a:pos x="2756" y="168"/>
              </a:cxn>
              <a:cxn ang="0">
                <a:pos x="3002" y="146"/>
              </a:cxn>
              <a:cxn ang="0">
                <a:pos x="2953" y="933"/>
              </a:cxn>
              <a:cxn ang="0">
                <a:pos x="2972" y="1144"/>
              </a:cxn>
              <a:cxn ang="0">
                <a:pos x="3081" y="1326"/>
              </a:cxn>
              <a:cxn ang="0">
                <a:pos x="2598" y="1195"/>
              </a:cxn>
              <a:cxn ang="0">
                <a:pos x="2185" y="1130"/>
              </a:cxn>
              <a:cxn ang="0">
                <a:pos x="1731" y="1093"/>
              </a:cxn>
              <a:cxn ang="0">
                <a:pos x="914" y="1086"/>
              </a:cxn>
              <a:cxn ang="0">
                <a:pos x="342" y="1071"/>
              </a:cxn>
              <a:cxn ang="0">
                <a:pos x="273" y="1071"/>
              </a:cxn>
              <a:cxn ang="0">
                <a:pos x="0" y="943"/>
              </a:cxn>
            </a:cxnLst>
            <a:rect l="0" t="0" r="r" b="b"/>
            <a:pathLst>
              <a:path w="3081" h="1326">
                <a:moveTo>
                  <a:pt x="18" y="947"/>
                </a:moveTo>
                <a:lnTo>
                  <a:pt x="97" y="904"/>
                </a:lnTo>
                <a:lnTo>
                  <a:pt x="254" y="765"/>
                </a:lnTo>
                <a:lnTo>
                  <a:pt x="402" y="474"/>
                </a:lnTo>
                <a:lnTo>
                  <a:pt x="599" y="0"/>
                </a:lnTo>
                <a:lnTo>
                  <a:pt x="973" y="66"/>
                </a:lnTo>
                <a:lnTo>
                  <a:pt x="1771" y="146"/>
                </a:lnTo>
                <a:lnTo>
                  <a:pt x="2352" y="182"/>
                </a:lnTo>
                <a:lnTo>
                  <a:pt x="2756" y="168"/>
                </a:lnTo>
                <a:lnTo>
                  <a:pt x="3002" y="146"/>
                </a:lnTo>
                <a:lnTo>
                  <a:pt x="2953" y="933"/>
                </a:lnTo>
                <a:lnTo>
                  <a:pt x="2972" y="1144"/>
                </a:lnTo>
                <a:lnTo>
                  <a:pt x="3081" y="1326"/>
                </a:lnTo>
                <a:lnTo>
                  <a:pt x="2598" y="1195"/>
                </a:lnTo>
                <a:lnTo>
                  <a:pt x="2185" y="1130"/>
                </a:lnTo>
                <a:lnTo>
                  <a:pt x="1731" y="1093"/>
                </a:lnTo>
                <a:lnTo>
                  <a:pt x="914" y="1086"/>
                </a:lnTo>
                <a:lnTo>
                  <a:pt x="342" y="1071"/>
                </a:lnTo>
                <a:lnTo>
                  <a:pt x="273" y="1071"/>
                </a:lnTo>
                <a:lnTo>
                  <a:pt x="0" y="943"/>
                </a:lnTo>
              </a:path>
            </a:pathLst>
          </a:custGeom>
          <a:gradFill rotWithShape="1">
            <a:gsLst>
              <a:gs pos="0">
                <a:srgbClr val="FF8200">
                  <a:alpha val="60001"/>
                </a:srgbClr>
              </a:gs>
              <a:gs pos="10001">
                <a:srgbClr val="FF0000">
                  <a:alpha val="64001"/>
                </a:srgbClr>
              </a:gs>
              <a:gs pos="35001">
                <a:srgbClr val="BA0066">
                  <a:alpha val="74001"/>
                </a:srgbClr>
              </a:gs>
              <a:gs pos="70000">
                <a:srgbClr val="66008F">
                  <a:alpha val="88000"/>
                </a:srgbClr>
              </a:gs>
              <a:gs pos="100000">
                <a:srgbClr val="000082"/>
              </a:gs>
            </a:gsLst>
            <a:lin ang="5400000" scaled="1"/>
          </a:gradFill>
          <a:ln w="9525" cap="flat" cmpd="sng">
            <a:noFill/>
            <a:prstDash val="solid"/>
            <a:round/>
            <a:headEnd/>
            <a:tailEnd/>
          </a:ln>
          <a:effectLst/>
        </p:spPr>
        <p:txBody>
          <a:bodyPr/>
          <a:lstStyle/>
          <a:p>
            <a:pPr>
              <a:defRPr/>
            </a:pPr>
            <a:endParaRPr lang="en-US"/>
          </a:p>
        </p:txBody>
      </p:sp>
      <p:sp>
        <p:nvSpPr>
          <p:cNvPr id="33818" name="Rectangle 25"/>
          <p:cNvSpPr>
            <a:spLocks noChangeArrowheads="1"/>
          </p:cNvSpPr>
          <p:nvPr/>
        </p:nvSpPr>
        <p:spPr bwMode="auto">
          <a:xfrm>
            <a:off x="685800" y="457200"/>
            <a:ext cx="7772400" cy="533400"/>
          </a:xfrm>
          <a:prstGeom prst="rect">
            <a:avLst/>
          </a:prstGeom>
          <a:noFill/>
          <a:ln w="9525">
            <a:noFill/>
            <a:miter lim="800000"/>
            <a:headEnd/>
            <a:tailEnd/>
          </a:ln>
        </p:spPr>
        <p:txBody>
          <a:bodyPr anchor="ctr"/>
          <a:lstStyle/>
          <a:p>
            <a:r>
              <a:rPr lang="en-US" sz="3200" b="0">
                <a:solidFill>
                  <a:srgbClr val="333399"/>
                </a:solidFill>
                <a:latin typeface="Arial Unicode MS" pitchFamily="34" charset="-128"/>
              </a:rPr>
              <a:t>Online System Identification</a:t>
            </a:r>
          </a:p>
        </p:txBody>
      </p:sp>
      <p:pic>
        <p:nvPicPr>
          <p:cNvPr id="33819" name="Picture 26" descr="txp_fig"/>
          <p:cNvPicPr>
            <a:picLocks noChangeAspect="1" noChangeArrowheads="1"/>
          </p:cNvPicPr>
          <p:nvPr>
            <p:custDataLst>
              <p:tags r:id="rId1"/>
            </p:custDataLst>
          </p:nvPr>
        </p:nvPicPr>
        <p:blipFill>
          <a:blip r:embed="rId7"/>
          <a:srcRect/>
          <a:stretch>
            <a:fillRect/>
          </a:stretch>
        </p:blipFill>
        <p:spPr bwMode="auto">
          <a:xfrm>
            <a:off x="2155825" y="4300538"/>
            <a:ext cx="381000" cy="312737"/>
          </a:xfrm>
          <a:prstGeom prst="rect">
            <a:avLst/>
          </a:prstGeom>
          <a:noFill/>
          <a:ln w="9525" algn="ctr">
            <a:noFill/>
            <a:miter lim="800000"/>
            <a:headEnd/>
            <a:tailEnd/>
          </a:ln>
        </p:spPr>
      </p:pic>
      <p:pic>
        <p:nvPicPr>
          <p:cNvPr id="33820" name="Picture 27" descr="txp_fig"/>
          <p:cNvPicPr>
            <a:picLocks noChangeAspect="1" noChangeArrowheads="1"/>
          </p:cNvPicPr>
          <p:nvPr>
            <p:custDataLst>
              <p:tags r:id="rId2"/>
            </p:custDataLst>
          </p:nvPr>
        </p:nvPicPr>
        <p:blipFill>
          <a:blip r:embed="rId8"/>
          <a:srcRect/>
          <a:stretch>
            <a:fillRect/>
          </a:stretch>
        </p:blipFill>
        <p:spPr bwMode="auto">
          <a:xfrm>
            <a:off x="7061200" y="3522663"/>
            <a:ext cx="425450" cy="381000"/>
          </a:xfrm>
          <a:prstGeom prst="rect">
            <a:avLst/>
          </a:prstGeom>
          <a:noFill/>
          <a:ln w="9525" algn="ctr">
            <a:noFill/>
            <a:miter lim="800000"/>
            <a:headEnd/>
            <a:tailEnd/>
          </a:ln>
        </p:spPr>
      </p:pic>
      <p:pic>
        <p:nvPicPr>
          <p:cNvPr id="33821" name="Picture 30" descr="txp_fig"/>
          <p:cNvPicPr>
            <a:picLocks noChangeAspect="1" noChangeArrowheads="1"/>
          </p:cNvPicPr>
          <p:nvPr>
            <p:custDataLst>
              <p:tags r:id="rId3"/>
            </p:custDataLst>
          </p:nvPr>
        </p:nvPicPr>
        <p:blipFill>
          <a:blip r:embed="rId9"/>
          <a:srcRect/>
          <a:stretch>
            <a:fillRect/>
          </a:stretch>
        </p:blipFill>
        <p:spPr bwMode="auto">
          <a:xfrm>
            <a:off x="4343400" y="1447800"/>
            <a:ext cx="425450" cy="492125"/>
          </a:xfrm>
          <a:prstGeom prst="rect">
            <a:avLst/>
          </a:prstGeom>
          <a:noFill/>
          <a:ln w="9525" algn="ctr">
            <a:noFill/>
            <a:miter lim="800000"/>
            <a:headEnd/>
            <a:tailEnd/>
          </a:ln>
        </p:spPr>
      </p:pic>
      <p:sp>
        <p:nvSpPr>
          <p:cNvPr id="33822" name="Rectangle 31"/>
          <p:cNvSpPr>
            <a:spLocks noChangeArrowheads="1"/>
          </p:cNvSpPr>
          <p:nvPr/>
        </p:nvSpPr>
        <p:spPr bwMode="auto">
          <a:xfrm>
            <a:off x="0" y="5562600"/>
            <a:ext cx="8610600" cy="1187450"/>
          </a:xfrm>
          <a:prstGeom prst="rect">
            <a:avLst/>
          </a:prstGeom>
          <a:noFill/>
          <a:ln w="9525">
            <a:noFill/>
            <a:miter lim="800000"/>
            <a:headEnd/>
            <a:tailEnd/>
          </a:ln>
        </p:spPr>
        <p:txBody>
          <a:bodyPr>
            <a:spAutoFit/>
          </a:bodyPr>
          <a:lstStyle/>
          <a:p>
            <a:pPr marL="457200" indent="-457200" algn="l"/>
            <a:r>
              <a:rPr lang="en-US" sz="2400" b="0">
                <a:solidFill>
                  <a:srgbClr val="FF3300"/>
                </a:solidFill>
              </a:rPr>
              <a:t>Exterior derivative</a:t>
            </a:r>
            <a:r>
              <a:rPr lang="en-US" sz="2400" b="0"/>
              <a:t> of function does exist</a:t>
            </a:r>
          </a:p>
          <a:p>
            <a:pPr marL="914400" lvl="1" indent="-457200" algn="l">
              <a:buFontTx/>
              <a:buChar char="•"/>
            </a:pPr>
            <a:r>
              <a:rPr lang="en-US" sz="2400" b="0"/>
              <a:t>Extension of gradients to manifolds</a:t>
            </a:r>
          </a:p>
          <a:p>
            <a:pPr marL="914400" lvl="1" indent="-457200" algn="l">
              <a:buFontTx/>
              <a:buChar char="•"/>
            </a:pPr>
            <a:r>
              <a:rPr lang="en-US" sz="2400" b="0"/>
              <a:t>Best local linear approximation of function on manifold</a:t>
            </a:r>
          </a:p>
        </p:txBody>
      </p:sp>
      <p:pic>
        <p:nvPicPr>
          <p:cNvPr id="33823" name="Picture 33" descr="TP_tmp.emf"/>
          <p:cNvPicPr>
            <a:picLocks noChangeAspect="1"/>
          </p:cNvPicPr>
          <p:nvPr>
            <p:custDataLst>
              <p:tags r:id="rId4"/>
            </p:custDataLst>
          </p:nvPr>
        </p:nvPicPr>
        <p:blipFill>
          <a:blip r:embed="rId10"/>
          <a:srcRect/>
          <a:stretch>
            <a:fillRect/>
          </a:stretch>
        </p:blipFill>
        <p:spPr bwMode="auto">
          <a:xfrm>
            <a:off x="2117725" y="4510088"/>
            <a:ext cx="6794500" cy="11430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6"/>
          <p:cNvSpPr txBox="1">
            <a:spLocks noGrp="1" noChangeArrowheads="1"/>
          </p:cNvSpPr>
          <p:nvPr/>
        </p:nvSpPr>
        <p:spPr bwMode="auto">
          <a:xfrm>
            <a:off x="7010400" y="6381750"/>
            <a:ext cx="2133600" cy="476250"/>
          </a:xfrm>
          <a:prstGeom prst="rect">
            <a:avLst/>
          </a:prstGeom>
          <a:noFill/>
          <a:ln w="9525">
            <a:noFill/>
            <a:miter lim="800000"/>
            <a:headEnd/>
            <a:tailEnd/>
          </a:ln>
        </p:spPr>
        <p:txBody>
          <a:bodyPr/>
          <a:lstStyle/>
          <a:p>
            <a:pPr algn="r"/>
            <a:fld id="{ED3D7F37-161B-45C9-9F2C-D176BFCEE705}" type="slidenum">
              <a:rPr lang="en-US" sz="1400" b="0">
                <a:cs typeface="Arial" pitchFamily="34" charset="0"/>
              </a:rPr>
              <a:pPr algn="r"/>
              <a:t>29</a:t>
            </a:fld>
            <a:endParaRPr lang="en-US" sz="1400" b="0">
              <a:cs typeface="Arial" pitchFamily="34" charset="0"/>
            </a:endParaRPr>
          </a:p>
        </p:txBody>
      </p:sp>
      <p:sp>
        <p:nvSpPr>
          <p:cNvPr id="35843" name="Slide Number Placeholder 6"/>
          <p:cNvSpPr txBox="1">
            <a:spLocks noGrp="1"/>
          </p:cNvSpPr>
          <p:nvPr/>
        </p:nvSpPr>
        <p:spPr bwMode="auto">
          <a:xfrm>
            <a:off x="7010400" y="6381750"/>
            <a:ext cx="2133600" cy="476250"/>
          </a:xfrm>
          <a:prstGeom prst="rect">
            <a:avLst/>
          </a:prstGeom>
          <a:noFill/>
          <a:ln w="9525">
            <a:noFill/>
            <a:miter lim="800000"/>
            <a:headEnd/>
            <a:tailEnd/>
          </a:ln>
        </p:spPr>
        <p:txBody>
          <a:bodyPr/>
          <a:lstStyle/>
          <a:p>
            <a:pPr algn="r"/>
            <a:fld id="{C3D89557-1BDC-49C6-A162-82CF11F4B1BD}" type="slidenum">
              <a:rPr lang="en-US" sz="1400" b="0">
                <a:cs typeface="Arial" pitchFamily="34" charset="0"/>
              </a:rPr>
              <a:pPr algn="r"/>
              <a:t>29</a:t>
            </a:fld>
            <a:endParaRPr lang="en-US" sz="1400" b="0">
              <a:cs typeface="Arial" pitchFamily="34" charset="0"/>
            </a:endParaRPr>
          </a:p>
        </p:txBody>
      </p:sp>
      <p:sp>
        <p:nvSpPr>
          <p:cNvPr id="35844" name="Rectangle 2"/>
          <p:cNvSpPr>
            <a:spLocks noGrp="1" noChangeArrowheads="1"/>
          </p:cNvSpPr>
          <p:nvPr>
            <p:ph type="title" idx="4294967295"/>
          </p:nvPr>
        </p:nvSpPr>
        <p:spPr>
          <a:xfrm>
            <a:off x="-228600" y="457200"/>
            <a:ext cx="9578975" cy="533400"/>
          </a:xfrm>
        </p:spPr>
        <p:txBody>
          <a:bodyPr/>
          <a:lstStyle/>
          <a:p>
            <a:pPr eaLnBrk="1" hangingPunct="1"/>
            <a:r>
              <a:rPr lang="en-US" smtClean="0">
                <a:latin typeface="Arial Unicode MS" pitchFamily="34" charset="-128"/>
              </a:rPr>
              <a:t>New Estimation Approach</a:t>
            </a:r>
          </a:p>
        </p:txBody>
      </p:sp>
      <p:sp>
        <p:nvSpPr>
          <p:cNvPr id="889899" name="Freeform 43"/>
          <p:cNvSpPr>
            <a:spLocks/>
          </p:cNvSpPr>
          <p:nvPr/>
        </p:nvSpPr>
        <p:spPr bwMode="auto">
          <a:xfrm>
            <a:off x="4252913" y="1069975"/>
            <a:ext cx="4891087" cy="2308225"/>
          </a:xfrm>
          <a:custGeom>
            <a:avLst/>
            <a:gdLst/>
            <a:ahLst/>
            <a:cxnLst>
              <a:cxn ang="0">
                <a:pos x="18" y="947"/>
              </a:cxn>
              <a:cxn ang="0">
                <a:pos x="97" y="904"/>
              </a:cxn>
              <a:cxn ang="0">
                <a:pos x="254" y="765"/>
              </a:cxn>
              <a:cxn ang="0">
                <a:pos x="402" y="474"/>
              </a:cxn>
              <a:cxn ang="0">
                <a:pos x="599" y="0"/>
              </a:cxn>
              <a:cxn ang="0">
                <a:pos x="973" y="66"/>
              </a:cxn>
              <a:cxn ang="0">
                <a:pos x="1771" y="146"/>
              </a:cxn>
              <a:cxn ang="0">
                <a:pos x="2352" y="182"/>
              </a:cxn>
              <a:cxn ang="0">
                <a:pos x="2756" y="168"/>
              </a:cxn>
              <a:cxn ang="0">
                <a:pos x="3002" y="146"/>
              </a:cxn>
              <a:cxn ang="0">
                <a:pos x="2953" y="933"/>
              </a:cxn>
              <a:cxn ang="0">
                <a:pos x="2972" y="1144"/>
              </a:cxn>
              <a:cxn ang="0">
                <a:pos x="3081" y="1326"/>
              </a:cxn>
              <a:cxn ang="0">
                <a:pos x="2598" y="1195"/>
              </a:cxn>
              <a:cxn ang="0">
                <a:pos x="2185" y="1130"/>
              </a:cxn>
              <a:cxn ang="0">
                <a:pos x="1731" y="1093"/>
              </a:cxn>
              <a:cxn ang="0">
                <a:pos x="914" y="1086"/>
              </a:cxn>
              <a:cxn ang="0">
                <a:pos x="342" y="1071"/>
              </a:cxn>
              <a:cxn ang="0">
                <a:pos x="273" y="1071"/>
              </a:cxn>
              <a:cxn ang="0">
                <a:pos x="0" y="943"/>
              </a:cxn>
            </a:cxnLst>
            <a:rect l="0" t="0" r="r" b="b"/>
            <a:pathLst>
              <a:path w="3081" h="1326">
                <a:moveTo>
                  <a:pt x="18" y="947"/>
                </a:moveTo>
                <a:lnTo>
                  <a:pt x="97" y="904"/>
                </a:lnTo>
                <a:lnTo>
                  <a:pt x="254" y="765"/>
                </a:lnTo>
                <a:lnTo>
                  <a:pt x="402" y="474"/>
                </a:lnTo>
                <a:lnTo>
                  <a:pt x="599" y="0"/>
                </a:lnTo>
                <a:lnTo>
                  <a:pt x="973" y="66"/>
                </a:lnTo>
                <a:lnTo>
                  <a:pt x="1771" y="146"/>
                </a:lnTo>
                <a:lnTo>
                  <a:pt x="2352" y="182"/>
                </a:lnTo>
                <a:lnTo>
                  <a:pt x="2756" y="168"/>
                </a:lnTo>
                <a:lnTo>
                  <a:pt x="3002" y="146"/>
                </a:lnTo>
                <a:lnTo>
                  <a:pt x="2953" y="933"/>
                </a:lnTo>
                <a:lnTo>
                  <a:pt x="2972" y="1144"/>
                </a:lnTo>
                <a:lnTo>
                  <a:pt x="3081" y="1326"/>
                </a:lnTo>
                <a:lnTo>
                  <a:pt x="2598" y="1195"/>
                </a:lnTo>
                <a:lnTo>
                  <a:pt x="2185" y="1130"/>
                </a:lnTo>
                <a:lnTo>
                  <a:pt x="1731" y="1093"/>
                </a:lnTo>
                <a:lnTo>
                  <a:pt x="914" y="1086"/>
                </a:lnTo>
                <a:lnTo>
                  <a:pt x="342" y="1071"/>
                </a:lnTo>
                <a:lnTo>
                  <a:pt x="273" y="1071"/>
                </a:lnTo>
                <a:lnTo>
                  <a:pt x="0" y="943"/>
                </a:lnTo>
              </a:path>
            </a:pathLst>
          </a:custGeom>
          <a:gradFill rotWithShape="1">
            <a:gsLst>
              <a:gs pos="0">
                <a:srgbClr val="FF8200">
                  <a:alpha val="60001"/>
                </a:srgbClr>
              </a:gs>
              <a:gs pos="10001">
                <a:srgbClr val="FF0000">
                  <a:alpha val="64001"/>
                </a:srgbClr>
              </a:gs>
              <a:gs pos="35001">
                <a:srgbClr val="BA0066">
                  <a:alpha val="74001"/>
                </a:srgbClr>
              </a:gs>
              <a:gs pos="70000">
                <a:srgbClr val="66008F">
                  <a:alpha val="88000"/>
                </a:srgbClr>
              </a:gs>
              <a:gs pos="100000">
                <a:srgbClr val="000082"/>
              </a:gs>
            </a:gsLst>
            <a:lin ang="5400000" scaled="1"/>
          </a:gradFill>
          <a:ln w="9525" cap="flat" cmpd="sng">
            <a:noFill/>
            <a:prstDash val="solid"/>
            <a:round/>
            <a:headEnd/>
            <a:tailEnd/>
          </a:ln>
          <a:effectLst/>
        </p:spPr>
        <p:txBody>
          <a:bodyPr/>
          <a:lstStyle/>
          <a:p>
            <a:pPr>
              <a:defRPr/>
            </a:pPr>
            <a:endParaRPr lang="en-US"/>
          </a:p>
        </p:txBody>
      </p:sp>
      <p:sp>
        <p:nvSpPr>
          <p:cNvPr id="35848" name="TextBox 104"/>
          <p:cNvSpPr txBox="1">
            <a:spLocks noChangeArrowheads="1"/>
          </p:cNvSpPr>
          <p:nvPr/>
        </p:nvSpPr>
        <p:spPr bwMode="auto">
          <a:xfrm>
            <a:off x="0" y="6461125"/>
            <a:ext cx="6739345" cy="400110"/>
          </a:xfrm>
          <a:prstGeom prst="rect">
            <a:avLst/>
          </a:prstGeom>
          <a:noFill/>
          <a:ln w="9525">
            <a:noFill/>
            <a:miter lim="800000"/>
            <a:headEnd/>
            <a:tailEnd/>
          </a:ln>
        </p:spPr>
        <p:txBody>
          <a:bodyPr wrap="none">
            <a:spAutoFit/>
          </a:bodyPr>
          <a:lstStyle/>
          <a:p>
            <a:pPr algn="l"/>
            <a:r>
              <a:rPr lang="en-US" sz="2000" b="0" dirty="0">
                <a:latin typeface="Arial Unicode MS" pitchFamily="34" charset="-128"/>
                <a:cs typeface="Arial" pitchFamily="34" charset="0"/>
              </a:rPr>
              <a:t>(</a:t>
            </a:r>
            <a:r>
              <a:rPr lang="en-US" sz="2000" b="0" dirty="0" err="1">
                <a:latin typeface="Arial Unicode MS" pitchFamily="34" charset="-128"/>
                <a:cs typeface="Arial" pitchFamily="34" charset="0"/>
              </a:rPr>
              <a:t>Aswani</a:t>
            </a:r>
            <a:r>
              <a:rPr lang="en-US" sz="2000" b="0" dirty="0">
                <a:latin typeface="Arial Unicode MS" pitchFamily="34" charset="-128"/>
                <a:cs typeface="Arial" pitchFamily="34" charset="0"/>
              </a:rPr>
              <a:t> </a:t>
            </a:r>
            <a:r>
              <a:rPr lang="en-US" sz="2000" b="0" dirty="0" smtClean="0">
                <a:latin typeface="Arial Unicode MS" pitchFamily="34" charset="-128"/>
                <a:cs typeface="Arial" pitchFamily="34" charset="0"/>
              </a:rPr>
              <a:t>, Bickel, Tomlin, 2010); </a:t>
            </a:r>
            <a:r>
              <a:rPr lang="en-US" sz="2000" b="0" dirty="0">
                <a:latin typeface="Arial Unicode MS" pitchFamily="34" charset="-128"/>
                <a:cs typeface="Arial" pitchFamily="34" charset="0"/>
              </a:rPr>
              <a:t>(Bickel and </a:t>
            </a:r>
            <a:r>
              <a:rPr lang="en-US" sz="2000" b="0" dirty="0" err="1">
                <a:latin typeface="Arial Unicode MS" pitchFamily="34" charset="-128"/>
                <a:cs typeface="Arial" pitchFamily="34" charset="0"/>
              </a:rPr>
              <a:t>Levina</a:t>
            </a:r>
            <a:r>
              <a:rPr lang="en-US" sz="2000" b="0" dirty="0">
                <a:latin typeface="Arial Unicode MS" pitchFamily="34" charset="-128"/>
                <a:cs typeface="Arial" pitchFamily="34" charset="0"/>
              </a:rPr>
              <a:t>, 2008)</a:t>
            </a:r>
          </a:p>
        </p:txBody>
      </p:sp>
      <p:sp>
        <p:nvSpPr>
          <p:cNvPr id="35849" name="Rectangle 3"/>
          <p:cNvSpPr>
            <a:spLocks noGrp="1" noChangeArrowheads="1"/>
          </p:cNvSpPr>
          <p:nvPr>
            <p:ph type="body" sz="half" idx="4294967295"/>
          </p:nvPr>
        </p:nvSpPr>
        <p:spPr>
          <a:xfrm>
            <a:off x="685800" y="1219200"/>
            <a:ext cx="7207250" cy="4724400"/>
          </a:xfrm>
        </p:spPr>
        <p:txBody>
          <a:bodyPr/>
          <a:lstStyle/>
          <a:p>
            <a:pPr eaLnBrk="1" hangingPunct="1"/>
            <a:r>
              <a:rPr lang="en-US" smtClean="0">
                <a:latin typeface="Arial Unicode MS" pitchFamily="34" charset="-128"/>
              </a:rPr>
              <a:t>Locally learn manifold</a:t>
            </a:r>
          </a:p>
          <a:p>
            <a:pPr eaLnBrk="1" hangingPunct="1"/>
            <a:r>
              <a:rPr lang="en-US" smtClean="0">
                <a:latin typeface="Arial Unicode MS" pitchFamily="34" charset="-128"/>
              </a:rPr>
              <a:t>Constrain regression vector to lie on the manifold by penalizing for deviations from manifold</a:t>
            </a:r>
          </a:p>
          <a:p>
            <a:pPr eaLnBrk="1" hangingPunct="1"/>
            <a:endParaRPr lang="en-US" smtClean="0">
              <a:latin typeface="Arial Unicode MS" pitchFamily="34" charset="-128"/>
            </a:endParaRPr>
          </a:p>
          <a:p>
            <a:pPr eaLnBrk="1" hangingPunct="1"/>
            <a:endParaRPr lang="en-US" smtClean="0">
              <a:latin typeface="Arial Unicode MS" pitchFamily="34" charset="-128"/>
            </a:endParaRPr>
          </a:p>
          <a:p>
            <a:pPr eaLnBrk="1" hangingPunct="1"/>
            <a:endParaRPr lang="en-US" smtClean="0">
              <a:latin typeface="Arial Unicode MS" pitchFamily="34" charset="-128"/>
            </a:endParaRPr>
          </a:p>
          <a:p>
            <a:pPr eaLnBrk="1" hangingPunct="1"/>
            <a:endParaRPr lang="en-US" smtClean="0">
              <a:latin typeface="Arial Unicode MS" pitchFamily="34" charset="-128"/>
            </a:endParaRPr>
          </a:p>
          <a:p>
            <a:pPr eaLnBrk="1" hangingPunct="1"/>
            <a:endParaRPr lang="en-US" smtClean="0">
              <a:latin typeface="Arial Unicode MS" pitchFamily="34" charset="-128"/>
            </a:endParaRPr>
          </a:p>
          <a:p>
            <a:pPr eaLnBrk="1" hangingPunct="1"/>
            <a:r>
              <a:rPr lang="en-US" smtClean="0">
                <a:latin typeface="Arial Unicode MS" pitchFamily="34" charset="-128"/>
              </a:rPr>
              <a:t>Where      is chosen to penalize     for lying off of the manifold</a:t>
            </a:r>
            <a:endParaRPr lang="en-US" sz="2000" smtClean="0">
              <a:latin typeface="Arial Unicode MS" pitchFamily="34" charset="-128"/>
            </a:endParaRPr>
          </a:p>
        </p:txBody>
      </p:sp>
      <p:pic>
        <p:nvPicPr>
          <p:cNvPr id="35850" name="Picture 47" descr="txp_fig"/>
          <p:cNvPicPr>
            <a:picLocks noChangeAspect="1" noChangeArrowheads="1"/>
          </p:cNvPicPr>
          <p:nvPr>
            <p:custDataLst>
              <p:tags r:id="rId1"/>
            </p:custDataLst>
          </p:nvPr>
        </p:nvPicPr>
        <p:blipFill>
          <a:blip r:embed="rId7"/>
          <a:srcRect/>
          <a:stretch>
            <a:fillRect/>
          </a:stretch>
        </p:blipFill>
        <p:spPr bwMode="auto">
          <a:xfrm>
            <a:off x="1223963" y="3538538"/>
            <a:ext cx="6465887" cy="631825"/>
          </a:xfrm>
          <a:prstGeom prst="rect">
            <a:avLst/>
          </a:prstGeom>
          <a:noFill/>
          <a:ln w="9525" algn="ctr">
            <a:noFill/>
            <a:miter lim="800000"/>
            <a:headEnd/>
            <a:tailEnd/>
          </a:ln>
        </p:spPr>
      </p:pic>
      <p:pic>
        <p:nvPicPr>
          <p:cNvPr id="35851" name="Picture 49" descr="txp_fig"/>
          <p:cNvPicPr>
            <a:picLocks noChangeAspect="1" noChangeArrowheads="1"/>
          </p:cNvPicPr>
          <p:nvPr>
            <p:custDataLst>
              <p:tags r:id="rId2"/>
            </p:custDataLst>
          </p:nvPr>
        </p:nvPicPr>
        <p:blipFill>
          <a:blip r:embed="rId8"/>
          <a:srcRect/>
          <a:stretch>
            <a:fillRect/>
          </a:stretch>
        </p:blipFill>
        <p:spPr bwMode="auto">
          <a:xfrm>
            <a:off x="2157413" y="4757738"/>
            <a:ext cx="200025" cy="233362"/>
          </a:xfrm>
          <a:prstGeom prst="rect">
            <a:avLst/>
          </a:prstGeom>
          <a:noFill/>
          <a:ln w="9525" algn="ctr">
            <a:noFill/>
            <a:miter lim="800000"/>
            <a:headEnd/>
            <a:tailEnd/>
          </a:ln>
        </p:spPr>
      </p:pic>
      <p:pic>
        <p:nvPicPr>
          <p:cNvPr id="35852" name="Picture 51" descr="txp_fig"/>
          <p:cNvPicPr>
            <a:picLocks noChangeAspect="1" noChangeArrowheads="1"/>
          </p:cNvPicPr>
          <p:nvPr>
            <p:custDataLst>
              <p:tags r:id="rId3"/>
            </p:custDataLst>
          </p:nvPr>
        </p:nvPicPr>
        <p:blipFill>
          <a:blip r:embed="rId9"/>
          <a:srcRect/>
          <a:stretch>
            <a:fillRect/>
          </a:stretch>
        </p:blipFill>
        <p:spPr bwMode="auto">
          <a:xfrm>
            <a:off x="5500688" y="4757738"/>
            <a:ext cx="200025" cy="317500"/>
          </a:xfrm>
          <a:prstGeom prst="rect">
            <a:avLst/>
          </a:prstGeom>
          <a:noFill/>
          <a:ln w="9525" algn="ctr">
            <a:noFill/>
            <a:miter lim="800000"/>
            <a:headEnd/>
            <a:tailEnd/>
          </a:ln>
        </p:spPr>
      </p:pic>
      <p:pic>
        <p:nvPicPr>
          <p:cNvPr id="35853" name="Picture 52" descr="txp_fig"/>
          <p:cNvPicPr>
            <a:picLocks noChangeAspect="1" noChangeArrowheads="1"/>
          </p:cNvPicPr>
          <p:nvPr>
            <p:custDataLst>
              <p:tags r:id="rId4"/>
            </p:custDataLst>
          </p:nvPr>
        </p:nvPicPr>
        <p:blipFill>
          <a:blip r:embed="rId10">
            <a:clrChange>
              <a:clrFrom>
                <a:srgbClr val="FFFFFF"/>
              </a:clrFrom>
              <a:clrTo>
                <a:srgbClr val="FFFFFF">
                  <a:alpha val="0"/>
                </a:srgbClr>
              </a:clrTo>
            </a:clrChange>
          </a:blip>
          <a:srcRect/>
          <a:stretch>
            <a:fillRect/>
          </a:stretch>
        </p:blipFill>
        <p:spPr bwMode="auto">
          <a:xfrm>
            <a:off x="7315200" y="1066800"/>
            <a:ext cx="1295400" cy="315913"/>
          </a:xfrm>
          <a:prstGeom prst="rect">
            <a:avLst/>
          </a:prstGeom>
          <a:noFill/>
          <a:ln w="9525" algn="ctr">
            <a:noFill/>
            <a:miter lim="800000"/>
            <a:headEnd/>
            <a:tailEnd/>
          </a:ln>
        </p:spPr>
      </p:pic>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87138" name="Rectangle 2"/>
          <p:cNvSpPr>
            <a:spLocks noGrp="1" noChangeArrowheads="1"/>
          </p:cNvSpPr>
          <p:nvPr>
            <p:ph type="title"/>
          </p:nvPr>
        </p:nvSpPr>
        <p:spPr/>
        <p:txBody>
          <a:bodyPr/>
          <a:lstStyle/>
          <a:p>
            <a:r>
              <a:rPr lang="en-US" sz="2800" dirty="0"/>
              <a:t>Case </a:t>
            </a:r>
            <a:r>
              <a:rPr lang="en-US" sz="2800" dirty="0" smtClean="0"/>
              <a:t>Study:  </a:t>
            </a:r>
            <a:r>
              <a:rPr lang="en-US" sz="2800" dirty="0"/>
              <a:t>Collision Avoidance</a:t>
            </a:r>
          </a:p>
        </p:txBody>
      </p:sp>
      <p:sp>
        <p:nvSpPr>
          <p:cNvPr id="987139" name="Rectangle 3"/>
          <p:cNvSpPr>
            <a:spLocks noGrp="1" noChangeArrowheads="1"/>
          </p:cNvSpPr>
          <p:nvPr>
            <p:ph type="body" sz="half" idx="1"/>
          </p:nvPr>
        </p:nvSpPr>
        <p:spPr>
          <a:xfrm>
            <a:off x="685800" y="1295400"/>
            <a:ext cx="7772400" cy="2297113"/>
          </a:xfrm>
        </p:spPr>
        <p:txBody>
          <a:bodyPr/>
          <a:lstStyle/>
          <a:p>
            <a:pPr>
              <a:buNone/>
            </a:pPr>
            <a:r>
              <a:rPr lang="en-US" sz="2800" dirty="0"/>
              <a:t>Pilots instructed to attempt to collide vehicles</a:t>
            </a:r>
          </a:p>
        </p:txBody>
      </p:sp>
      <p:pic>
        <p:nvPicPr>
          <p:cNvPr id="7" name="4v.wmv">
            <a:hlinkClick r:id="" action="ppaction://media"/>
          </p:cNvPr>
          <p:cNvPicPr>
            <a:picLocks noRot="1" noChangeAspect="1"/>
          </p:cNvPicPr>
          <p:nvPr>
            <a:videoFile r:link="rId1"/>
          </p:nvPr>
        </p:nvPicPr>
        <p:blipFill>
          <a:blip r:embed="rId5"/>
          <a:stretch>
            <a:fillRect/>
          </a:stretch>
        </p:blipFill>
        <p:spPr>
          <a:xfrm>
            <a:off x="256903" y="2122714"/>
            <a:ext cx="6096000" cy="4572000"/>
          </a:xfrm>
          <a:prstGeom prst="rect">
            <a:avLst/>
          </a:prstGeom>
        </p:spPr>
      </p:pic>
      <p:pic>
        <p:nvPicPr>
          <p:cNvPr id="8" name="4vData.wmv">
            <a:hlinkClick r:id="" action="ppaction://media"/>
          </p:cNvPr>
          <p:cNvPicPr>
            <a:picLocks noRot="1" noChangeAspect="1"/>
          </p:cNvPicPr>
          <p:nvPr>
            <a:videoFile r:link="rId2"/>
          </p:nvPr>
        </p:nvPicPr>
        <p:blipFill>
          <a:blip r:embed="rId6"/>
          <a:stretch>
            <a:fillRect/>
          </a:stretch>
        </p:blipFill>
        <p:spPr>
          <a:xfrm>
            <a:off x="6396310" y="3611473"/>
            <a:ext cx="2543175" cy="305752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268" fill="hold"/>
                                        <p:tgtEl>
                                          <p:spTgt spid="7"/>
                                        </p:tgtEl>
                                      </p:cBhvr>
                                    </p:cmd>
                                  </p:childTnLst>
                                </p:cTn>
                              </p:par>
                              <p:par>
                                <p:cTn id="7" presetID="1" presetClass="mediacall" presetSubtype="0" fill="hold" nodeType="withEffect">
                                  <p:stCondLst>
                                    <p:cond delay="0"/>
                                  </p:stCondLst>
                                  <p:childTnLst>
                                    <p:cmd type="call" cmd="playFrom(0.0)">
                                      <p:cBhvr>
                                        <p:cTn id="8" dur="14143"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9" repeatCount="indefinite" fill="hold" display="0">
                  <p:stCondLst>
                    <p:cond delay="indefinite"/>
                  </p:stCondLst>
                  <p:endCondLst>
                    <p:cond evt="onNext" delay="0">
                      <p:tgtEl>
                        <p:sldTgt/>
                      </p:tgtEl>
                    </p:cond>
                    <p:cond evt="onPrev" delay="0">
                      <p:tgtEl>
                        <p:sldTgt/>
                      </p:tgtEl>
                    </p:cond>
                  </p:endCondLst>
                </p:cTn>
                <p:tgtEl>
                  <p:spTgt spid="7"/>
                </p:tgtEl>
              </p:cMediaNode>
            </p:video>
            <p:seq concurrent="1" nextAc="seek">
              <p:cTn id="10" restart="whenNotActive" fill="hold" evtFilter="cancelBubble" nodeType="interactiveSeq">
                <p:stCondLst>
                  <p:cond evt="onClick" delay="0">
                    <p:tgtEl>
                      <p:spTgt spid="7"/>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clickEffect">
                                  <p:stCondLst>
                                    <p:cond delay="0"/>
                                  </p:stCondLst>
                                  <p:childTnLst>
                                    <p:cmd type="call" cmd="togglePause">
                                      <p:cBhvr>
                                        <p:cTn id="14" dur="1" fill="hold"/>
                                        <p:tgtEl>
                                          <p:spTgt spid="7"/>
                                        </p:tgtEl>
                                      </p:cBhvr>
                                    </p:cmd>
                                  </p:childTnLst>
                                </p:cTn>
                              </p:par>
                            </p:childTnLst>
                          </p:cTn>
                        </p:par>
                      </p:childTnLst>
                    </p:cTn>
                  </p:par>
                </p:childTnLst>
              </p:cTn>
              <p:nextCondLst>
                <p:cond evt="onClick" delay="0">
                  <p:tgtEl>
                    <p:spTgt spid="7"/>
                  </p:tgtEl>
                </p:cond>
              </p:nextCondLst>
            </p:seq>
            <p:video>
              <p:cMediaNode>
                <p:cTn id="15" repeatCount="indefinite" fill="hold" display="0">
                  <p:stCondLst>
                    <p:cond delay="indefinite"/>
                  </p:stCondLst>
                  <p:endCondLst>
                    <p:cond evt="onNext" delay="0">
                      <p:tgtEl>
                        <p:sldTgt/>
                      </p:tgtEl>
                    </p:cond>
                    <p:cond evt="onPrev" delay="0">
                      <p:tgtEl>
                        <p:sldTgt/>
                      </p:tgtEl>
                    </p:cond>
                  </p:endCondLst>
                </p:cTn>
                <p:tgtEl>
                  <p:spTgt spid="8"/>
                </p:tgtEl>
              </p:cMediaNode>
            </p:video>
            <p:seq concurrent="1" nextAc="seek">
              <p:cTn id="16" restart="whenNotActive" fill="hold" evtFilter="cancelBubble" nodeType="interactiveSeq">
                <p:stCondLst>
                  <p:cond evt="onClick" delay="0">
                    <p:tgtEl>
                      <p:spTgt spid="8"/>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31"/>
          <p:cNvSpPr>
            <a:spLocks noChangeArrowheads="1"/>
          </p:cNvSpPr>
          <p:nvPr/>
        </p:nvSpPr>
        <p:spPr bwMode="auto">
          <a:xfrm>
            <a:off x="0" y="0"/>
            <a:ext cx="9144000" cy="6858000"/>
          </a:xfrm>
          <a:prstGeom prst="rect">
            <a:avLst/>
          </a:prstGeom>
          <a:gradFill rotWithShape="1">
            <a:gsLst>
              <a:gs pos="0">
                <a:srgbClr val="000034"/>
              </a:gs>
              <a:gs pos="100000">
                <a:srgbClr val="2F2F59"/>
              </a:gs>
            </a:gsLst>
            <a:lin ang="5400000" scaled="1"/>
          </a:gradFill>
          <a:ln w="9525">
            <a:solidFill>
              <a:schemeClr val="tx1"/>
            </a:solidFill>
            <a:miter lim="800000"/>
            <a:headEnd/>
            <a:tailEnd/>
          </a:ln>
        </p:spPr>
        <p:txBody>
          <a:bodyPr wrap="none" anchor="ctr"/>
          <a:lstStyle/>
          <a:p>
            <a:pPr algn="l" eaLnBrk="0" hangingPunct="0"/>
            <a:endParaRPr lang="en-US" sz="2400" b="0">
              <a:latin typeface="Arial Unicode MS" pitchFamily="34" charset="-128"/>
            </a:endParaRPr>
          </a:p>
        </p:txBody>
      </p:sp>
      <p:sp>
        <p:nvSpPr>
          <p:cNvPr id="36867" name="Text Box 30"/>
          <p:cNvSpPr txBox="1">
            <a:spLocks noChangeArrowheads="1"/>
          </p:cNvSpPr>
          <p:nvPr/>
        </p:nvSpPr>
        <p:spPr bwMode="auto">
          <a:xfrm>
            <a:off x="2819400" y="1828800"/>
            <a:ext cx="184150" cy="338138"/>
          </a:xfrm>
          <a:prstGeom prst="rect">
            <a:avLst/>
          </a:prstGeom>
          <a:noFill/>
          <a:ln w="9525">
            <a:noFill/>
            <a:miter lim="800000"/>
            <a:headEnd/>
            <a:tailEnd/>
          </a:ln>
        </p:spPr>
        <p:txBody>
          <a:bodyPr wrap="none">
            <a:spAutoFit/>
          </a:bodyPr>
          <a:lstStyle/>
          <a:p>
            <a:pPr algn="l" eaLnBrk="0" hangingPunct="0"/>
            <a:endParaRPr lang="en-US" sz="1600" b="0" i="1">
              <a:solidFill>
                <a:srgbClr val="FFFFFF"/>
              </a:solidFill>
            </a:endParaRPr>
          </a:p>
        </p:txBody>
      </p:sp>
      <p:pic>
        <p:nvPicPr>
          <p:cNvPr id="36868" name="Picture 8" descr="Stage 5_0-3_eve_mRNA.jpg"/>
          <p:cNvPicPr>
            <a:picLocks noChangeAspect="1"/>
          </p:cNvPicPr>
          <p:nvPr/>
        </p:nvPicPr>
        <p:blipFill>
          <a:blip r:embed="rId3"/>
          <a:srcRect r="2844" b="2856"/>
          <a:stretch>
            <a:fillRect/>
          </a:stretch>
        </p:blipFill>
        <p:spPr bwMode="auto">
          <a:xfrm>
            <a:off x="1046163" y="2133600"/>
            <a:ext cx="1454150" cy="1447800"/>
          </a:xfrm>
          <a:prstGeom prst="rect">
            <a:avLst/>
          </a:prstGeom>
          <a:noFill/>
          <a:ln w="9525">
            <a:noFill/>
            <a:miter lim="800000"/>
            <a:headEnd/>
            <a:tailEnd/>
          </a:ln>
        </p:spPr>
      </p:pic>
      <p:pic>
        <p:nvPicPr>
          <p:cNvPr id="36869" name="Picture 9" descr="Stage 5_4-8_eve_mRNA.jpg"/>
          <p:cNvPicPr>
            <a:picLocks noChangeAspect="1"/>
          </p:cNvPicPr>
          <p:nvPr/>
        </p:nvPicPr>
        <p:blipFill>
          <a:blip r:embed="rId4"/>
          <a:srcRect b="2844"/>
          <a:stretch>
            <a:fillRect/>
          </a:stretch>
        </p:blipFill>
        <p:spPr bwMode="auto">
          <a:xfrm>
            <a:off x="1049338" y="3756025"/>
            <a:ext cx="1447800" cy="1406525"/>
          </a:xfrm>
          <a:prstGeom prst="rect">
            <a:avLst/>
          </a:prstGeom>
          <a:noFill/>
          <a:ln w="9525">
            <a:noFill/>
            <a:miter lim="800000"/>
            <a:headEnd/>
            <a:tailEnd/>
          </a:ln>
        </p:spPr>
      </p:pic>
      <p:pic>
        <p:nvPicPr>
          <p:cNvPr id="36870" name="Picture 10" descr="Stage 5_9-25_eve_mRNA.jpg"/>
          <p:cNvPicPr>
            <a:picLocks noChangeAspect="1"/>
          </p:cNvPicPr>
          <p:nvPr/>
        </p:nvPicPr>
        <p:blipFill>
          <a:blip r:embed="rId5"/>
          <a:srcRect/>
          <a:stretch>
            <a:fillRect/>
          </a:stretch>
        </p:blipFill>
        <p:spPr bwMode="auto">
          <a:xfrm>
            <a:off x="1049338" y="5365750"/>
            <a:ext cx="1447800" cy="1404938"/>
          </a:xfrm>
          <a:prstGeom prst="rect">
            <a:avLst/>
          </a:prstGeom>
          <a:noFill/>
          <a:ln w="9525">
            <a:noFill/>
            <a:miter lim="800000"/>
            <a:headEnd/>
            <a:tailEnd/>
          </a:ln>
        </p:spPr>
      </p:pic>
      <p:pic>
        <p:nvPicPr>
          <p:cNvPr id="36871" name="Picture 11" descr="Stage 5_0-3_measured change.jpg"/>
          <p:cNvPicPr>
            <a:picLocks noChangeAspect="1"/>
          </p:cNvPicPr>
          <p:nvPr/>
        </p:nvPicPr>
        <p:blipFill>
          <a:blip r:embed="rId6"/>
          <a:srcRect l="6447" t="5017" r="4298" b="5017"/>
          <a:stretch>
            <a:fillRect/>
          </a:stretch>
        </p:blipFill>
        <p:spPr bwMode="auto">
          <a:xfrm>
            <a:off x="3757613" y="3778250"/>
            <a:ext cx="1576387" cy="1362075"/>
          </a:xfrm>
          <a:prstGeom prst="rect">
            <a:avLst/>
          </a:prstGeom>
          <a:noFill/>
          <a:ln w="9525">
            <a:noFill/>
            <a:miter lim="800000"/>
            <a:headEnd/>
            <a:tailEnd/>
          </a:ln>
        </p:spPr>
      </p:pic>
      <p:pic>
        <p:nvPicPr>
          <p:cNvPr id="36872" name="Picture 12" descr="Stage 5_4-8_measured change.jpg"/>
          <p:cNvPicPr>
            <a:picLocks noChangeAspect="1"/>
          </p:cNvPicPr>
          <p:nvPr/>
        </p:nvPicPr>
        <p:blipFill>
          <a:blip r:embed="rId7"/>
          <a:srcRect l="2299" r="2299" b="5235"/>
          <a:stretch>
            <a:fillRect/>
          </a:stretch>
        </p:blipFill>
        <p:spPr bwMode="auto">
          <a:xfrm>
            <a:off x="3757613" y="5381625"/>
            <a:ext cx="1574800" cy="1374775"/>
          </a:xfrm>
          <a:prstGeom prst="rect">
            <a:avLst/>
          </a:prstGeom>
          <a:noFill/>
          <a:ln w="9525">
            <a:noFill/>
            <a:miter lim="800000"/>
            <a:headEnd/>
            <a:tailEnd/>
          </a:ln>
        </p:spPr>
      </p:pic>
      <p:pic>
        <p:nvPicPr>
          <p:cNvPr id="36873" name="Picture 13" descr="Stage 5_9-25_gtP.jpg"/>
          <p:cNvPicPr>
            <a:picLocks noChangeAspect="1"/>
          </p:cNvPicPr>
          <p:nvPr/>
        </p:nvPicPr>
        <p:blipFill>
          <a:blip r:embed="rId8"/>
          <a:srcRect t="8466" b="8466"/>
          <a:stretch>
            <a:fillRect/>
          </a:stretch>
        </p:blipFill>
        <p:spPr bwMode="auto">
          <a:xfrm>
            <a:off x="6553200" y="5351463"/>
            <a:ext cx="1622425" cy="1430337"/>
          </a:xfrm>
          <a:prstGeom prst="rect">
            <a:avLst/>
          </a:prstGeom>
          <a:noFill/>
          <a:ln w="9525">
            <a:noFill/>
            <a:miter lim="800000"/>
            <a:headEnd/>
            <a:tailEnd/>
          </a:ln>
        </p:spPr>
      </p:pic>
      <p:sp>
        <p:nvSpPr>
          <p:cNvPr id="36874" name="Text Box 30"/>
          <p:cNvSpPr txBox="1">
            <a:spLocks noChangeArrowheads="1"/>
          </p:cNvSpPr>
          <p:nvPr/>
        </p:nvSpPr>
        <p:spPr bwMode="auto">
          <a:xfrm>
            <a:off x="512763" y="1535113"/>
            <a:ext cx="2457450" cy="366712"/>
          </a:xfrm>
          <a:prstGeom prst="rect">
            <a:avLst/>
          </a:prstGeom>
          <a:noFill/>
          <a:ln w="9525">
            <a:noFill/>
            <a:miter lim="800000"/>
            <a:headEnd/>
            <a:tailEnd/>
          </a:ln>
        </p:spPr>
        <p:txBody>
          <a:bodyPr wrap="none">
            <a:spAutoFit/>
          </a:bodyPr>
          <a:lstStyle/>
          <a:p>
            <a:pPr algn="l" eaLnBrk="0" hangingPunct="0"/>
            <a:r>
              <a:rPr lang="en-US" b="0">
                <a:solidFill>
                  <a:srgbClr val="FFFFFF"/>
                </a:solidFill>
                <a:latin typeface="Arial Unicode MS" pitchFamily="34" charset="-128"/>
              </a:rPr>
              <a:t>eve mRNA expression</a:t>
            </a:r>
            <a:endParaRPr lang="en-US" b="0" i="1">
              <a:solidFill>
                <a:srgbClr val="FFFFFF"/>
              </a:solidFill>
              <a:latin typeface="Arial Unicode MS" pitchFamily="34" charset="-128"/>
            </a:endParaRPr>
          </a:p>
        </p:txBody>
      </p:sp>
      <p:sp>
        <p:nvSpPr>
          <p:cNvPr id="36875" name="Text Box 30"/>
          <p:cNvSpPr txBox="1">
            <a:spLocks noChangeArrowheads="1"/>
          </p:cNvSpPr>
          <p:nvPr/>
        </p:nvSpPr>
        <p:spPr bwMode="auto">
          <a:xfrm>
            <a:off x="3362325" y="1524000"/>
            <a:ext cx="2266950" cy="641350"/>
          </a:xfrm>
          <a:prstGeom prst="rect">
            <a:avLst/>
          </a:prstGeom>
          <a:noFill/>
          <a:ln w="9525">
            <a:noFill/>
            <a:miter lim="800000"/>
            <a:headEnd/>
            <a:tailEnd/>
          </a:ln>
        </p:spPr>
        <p:txBody>
          <a:bodyPr wrap="none">
            <a:spAutoFit/>
          </a:bodyPr>
          <a:lstStyle/>
          <a:p>
            <a:pPr algn="l" eaLnBrk="0" hangingPunct="0"/>
            <a:r>
              <a:rPr lang="en-US" b="0">
                <a:solidFill>
                  <a:srgbClr val="FFFFFF"/>
                </a:solidFill>
                <a:latin typeface="Arial Unicode MS" pitchFamily="34" charset="-128"/>
              </a:rPr>
              <a:t>temporal change </a:t>
            </a:r>
          </a:p>
          <a:p>
            <a:pPr algn="l" eaLnBrk="0" hangingPunct="0"/>
            <a:r>
              <a:rPr lang="en-US" b="0">
                <a:solidFill>
                  <a:srgbClr val="FFFFFF"/>
                </a:solidFill>
                <a:latin typeface="Arial Unicode MS" pitchFamily="34" charset="-128"/>
              </a:rPr>
              <a:t>in mRNA expression</a:t>
            </a:r>
          </a:p>
        </p:txBody>
      </p:sp>
      <p:cxnSp>
        <p:nvCxnSpPr>
          <p:cNvPr id="36876" name="Straight Connector 17"/>
          <p:cNvCxnSpPr>
            <a:cxnSpLocks noChangeShapeType="1"/>
          </p:cNvCxnSpPr>
          <p:nvPr/>
        </p:nvCxnSpPr>
        <p:spPr bwMode="auto">
          <a:xfrm rot="16200000" flipH="1">
            <a:off x="2438400" y="3276600"/>
            <a:ext cx="1447800" cy="838200"/>
          </a:xfrm>
          <a:prstGeom prst="line">
            <a:avLst/>
          </a:prstGeom>
          <a:noFill/>
          <a:ln w="19050">
            <a:solidFill>
              <a:srgbClr val="FFFFFF"/>
            </a:solidFill>
            <a:round/>
            <a:headEnd/>
            <a:tailEnd/>
          </a:ln>
        </p:spPr>
      </p:cxnSp>
      <p:cxnSp>
        <p:nvCxnSpPr>
          <p:cNvPr id="36877" name="Straight Connector 19"/>
          <p:cNvCxnSpPr>
            <a:cxnSpLocks noChangeShapeType="1"/>
          </p:cNvCxnSpPr>
          <p:nvPr/>
        </p:nvCxnSpPr>
        <p:spPr bwMode="auto">
          <a:xfrm>
            <a:off x="2743200" y="4419600"/>
            <a:ext cx="838200" cy="1588"/>
          </a:xfrm>
          <a:prstGeom prst="line">
            <a:avLst/>
          </a:prstGeom>
          <a:noFill/>
          <a:ln w="19050">
            <a:solidFill>
              <a:srgbClr val="FFFFFF"/>
            </a:solidFill>
            <a:round/>
            <a:headEnd/>
            <a:tailEnd/>
          </a:ln>
        </p:spPr>
      </p:cxnSp>
      <p:cxnSp>
        <p:nvCxnSpPr>
          <p:cNvPr id="36878" name="Straight Connector 20"/>
          <p:cNvCxnSpPr>
            <a:cxnSpLocks noChangeShapeType="1"/>
          </p:cNvCxnSpPr>
          <p:nvPr/>
        </p:nvCxnSpPr>
        <p:spPr bwMode="auto">
          <a:xfrm rot="16200000" flipH="1">
            <a:off x="2438400" y="4953000"/>
            <a:ext cx="1447800" cy="838200"/>
          </a:xfrm>
          <a:prstGeom prst="line">
            <a:avLst/>
          </a:prstGeom>
          <a:noFill/>
          <a:ln w="19050">
            <a:solidFill>
              <a:srgbClr val="FFFFFF"/>
            </a:solidFill>
            <a:round/>
            <a:headEnd/>
            <a:tailEnd/>
          </a:ln>
        </p:spPr>
      </p:cxnSp>
      <p:cxnSp>
        <p:nvCxnSpPr>
          <p:cNvPr id="36879" name="Straight Connector 21"/>
          <p:cNvCxnSpPr>
            <a:cxnSpLocks noChangeShapeType="1"/>
          </p:cNvCxnSpPr>
          <p:nvPr/>
        </p:nvCxnSpPr>
        <p:spPr bwMode="auto">
          <a:xfrm>
            <a:off x="2743200" y="6096000"/>
            <a:ext cx="838200" cy="1588"/>
          </a:xfrm>
          <a:prstGeom prst="line">
            <a:avLst/>
          </a:prstGeom>
          <a:noFill/>
          <a:ln w="19050">
            <a:solidFill>
              <a:srgbClr val="FFFFFF"/>
            </a:solidFill>
            <a:round/>
            <a:headEnd/>
            <a:tailEnd/>
          </a:ln>
        </p:spPr>
      </p:cxnSp>
      <p:sp>
        <p:nvSpPr>
          <p:cNvPr id="36880" name="Text Box 30"/>
          <p:cNvSpPr txBox="1">
            <a:spLocks noChangeArrowheads="1"/>
          </p:cNvSpPr>
          <p:nvPr/>
        </p:nvSpPr>
        <p:spPr bwMode="auto">
          <a:xfrm>
            <a:off x="381000" y="2525713"/>
            <a:ext cx="512763" cy="369887"/>
          </a:xfrm>
          <a:prstGeom prst="rect">
            <a:avLst/>
          </a:prstGeom>
          <a:noFill/>
          <a:ln w="9525">
            <a:noFill/>
            <a:miter lim="800000"/>
            <a:headEnd/>
            <a:tailEnd/>
          </a:ln>
        </p:spPr>
        <p:txBody>
          <a:bodyPr wrap="none">
            <a:spAutoFit/>
          </a:bodyPr>
          <a:lstStyle/>
          <a:p>
            <a:pPr algn="l" eaLnBrk="0" hangingPunct="0"/>
            <a:r>
              <a:rPr lang="en-US" b="0">
                <a:solidFill>
                  <a:srgbClr val="FFFFFF"/>
                </a:solidFill>
              </a:rPr>
              <a:t>t=0</a:t>
            </a:r>
          </a:p>
        </p:txBody>
      </p:sp>
      <p:sp>
        <p:nvSpPr>
          <p:cNvPr id="36881" name="Text Box 30"/>
          <p:cNvSpPr txBox="1">
            <a:spLocks noChangeArrowheads="1"/>
          </p:cNvSpPr>
          <p:nvPr/>
        </p:nvSpPr>
        <p:spPr bwMode="auto">
          <a:xfrm>
            <a:off x="381000" y="4278313"/>
            <a:ext cx="512763" cy="369887"/>
          </a:xfrm>
          <a:prstGeom prst="rect">
            <a:avLst/>
          </a:prstGeom>
          <a:noFill/>
          <a:ln w="9525">
            <a:noFill/>
            <a:miter lim="800000"/>
            <a:headEnd/>
            <a:tailEnd/>
          </a:ln>
        </p:spPr>
        <p:txBody>
          <a:bodyPr wrap="none">
            <a:spAutoFit/>
          </a:bodyPr>
          <a:lstStyle/>
          <a:p>
            <a:pPr algn="l" eaLnBrk="0" hangingPunct="0"/>
            <a:r>
              <a:rPr lang="en-US" b="0">
                <a:solidFill>
                  <a:srgbClr val="FFFFFF"/>
                </a:solidFill>
              </a:rPr>
              <a:t>t=1</a:t>
            </a:r>
          </a:p>
        </p:txBody>
      </p:sp>
      <p:sp>
        <p:nvSpPr>
          <p:cNvPr id="36882" name="Text Box 30"/>
          <p:cNvSpPr txBox="1">
            <a:spLocks noChangeArrowheads="1"/>
          </p:cNvSpPr>
          <p:nvPr/>
        </p:nvSpPr>
        <p:spPr bwMode="auto">
          <a:xfrm>
            <a:off x="381000" y="5802313"/>
            <a:ext cx="512763" cy="369887"/>
          </a:xfrm>
          <a:prstGeom prst="rect">
            <a:avLst/>
          </a:prstGeom>
          <a:noFill/>
          <a:ln w="9525">
            <a:noFill/>
            <a:miter lim="800000"/>
            <a:headEnd/>
            <a:tailEnd/>
          </a:ln>
        </p:spPr>
        <p:txBody>
          <a:bodyPr wrap="none">
            <a:spAutoFit/>
          </a:bodyPr>
          <a:lstStyle/>
          <a:p>
            <a:pPr algn="l" eaLnBrk="0" hangingPunct="0"/>
            <a:r>
              <a:rPr lang="en-US" b="0">
                <a:solidFill>
                  <a:srgbClr val="FFFFFF"/>
                </a:solidFill>
              </a:rPr>
              <a:t>t=2</a:t>
            </a:r>
          </a:p>
        </p:txBody>
      </p:sp>
      <p:sp>
        <p:nvSpPr>
          <p:cNvPr id="36883" name="Text Box 30"/>
          <p:cNvSpPr txBox="1">
            <a:spLocks noChangeArrowheads="1"/>
          </p:cNvSpPr>
          <p:nvPr/>
        </p:nvSpPr>
        <p:spPr bwMode="auto">
          <a:xfrm>
            <a:off x="6029325" y="1524000"/>
            <a:ext cx="2813050" cy="641350"/>
          </a:xfrm>
          <a:prstGeom prst="rect">
            <a:avLst/>
          </a:prstGeom>
          <a:noFill/>
          <a:ln w="9525">
            <a:noFill/>
            <a:miter lim="800000"/>
            <a:headEnd/>
            <a:tailEnd/>
          </a:ln>
        </p:spPr>
        <p:txBody>
          <a:bodyPr wrap="none">
            <a:spAutoFit/>
          </a:bodyPr>
          <a:lstStyle/>
          <a:p>
            <a:pPr algn="l" eaLnBrk="0" hangingPunct="0"/>
            <a:r>
              <a:rPr lang="en-US" b="0">
                <a:solidFill>
                  <a:srgbClr val="FFFFFF"/>
                </a:solidFill>
                <a:latin typeface="Arial Unicode MS" pitchFamily="34" charset="-128"/>
              </a:rPr>
              <a:t>correlation of gt protein</a:t>
            </a:r>
          </a:p>
          <a:p>
            <a:pPr algn="l" eaLnBrk="0" hangingPunct="0"/>
            <a:r>
              <a:rPr lang="en-US" b="0">
                <a:solidFill>
                  <a:srgbClr val="FFFFFF"/>
                </a:solidFill>
                <a:latin typeface="Arial Unicode MS" pitchFamily="34" charset="-128"/>
              </a:rPr>
              <a:t>with change in eve mRNA</a:t>
            </a:r>
          </a:p>
        </p:txBody>
      </p:sp>
      <p:sp>
        <p:nvSpPr>
          <p:cNvPr id="36884" name="Text Box 23"/>
          <p:cNvSpPr txBox="1">
            <a:spLocks noChangeArrowheads="1"/>
          </p:cNvSpPr>
          <p:nvPr/>
        </p:nvSpPr>
        <p:spPr bwMode="auto">
          <a:xfrm>
            <a:off x="1752600" y="228600"/>
            <a:ext cx="5605463" cy="519113"/>
          </a:xfrm>
          <a:prstGeom prst="rect">
            <a:avLst/>
          </a:prstGeom>
          <a:noFill/>
          <a:ln w="9525">
            <a:noFill/>
            <a:miter lim="800000"/>
            <a:headEnd/>
            <a:tailEnd/>
          </a:ln>
        </p:spPr>
        <p:txBody>
          <a:bodyPr wrap="none">
            <a:spAutoFit/>
          </a:bodyPr>
          <a:lstStyle/>
          <a:p>
            <a:r>
              <a:rPr lang="en-US" sz="2800">
                <a:solidFill>
                  <a:schemeClr val="bg1"/>
                </a:solidFill>
              </a:rPr>
              <a:t>Correlation over space and time</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304800" y="457200"/>
            <a:ext cx="8382000" cy="533400"/>
          </a:xfrm>
        </p:spPr>
        <p:txBody>
          <a:bodyPr/>
          <a:lstStyle/>
          <a:p>
            <a:pPr eaLnBrk="1" hangingPunct="1"/>
            <a:r>
              <a:rPr lang="en-US" i="1" smtClean="0"/>
              <a:t>Drosophila</a:t>
            </a:r>
            <a:r>
              <a:rPr lang="en-US" smtClean="0"/>
              <a:t> Embryo, Stage 5</a:t>
            </a:r>
          </a:p>
        </p:txBody>
      </p:sp>
      <p:pic>
        <p:nvPicPr>
          <p:cNvPr id="37891" name="Picture 23" descr="txp_fig"/>
          <p:cNvPicPr>
            <a:picLocks noChangeAspect="1" noChangeArrowheads="1"/>
          </p:cNvPicPr>
          <p:nvPr>
            <p:custDataLst>
              <p:tags r:id="rId1"/>
            </p:custDataLst>
          </p:nvPr>
        </p:nvPicPr>
        <p:blipFill>
          <a:blip r:embed="rId5"/>
          <a:srcRect/>
          <a:stretch>
            <a:fillRect/>
          </a:stretch>
        </p:blipFill>
        <p:spPr bwMode="auto">
          <a:xfrm>
            <a:off x="660400" y="3784600"/>
            <a:ext cx="8023225" cy="679450"/>
          </a:xfrm>
          <a:prstGeom prst="rect">
            <a:avLst/>
          </a:prstGeom>
          <a:noFill/>
          <a:ln w="9525" algn="ctr">
            <a:noFill/>
            <a:miter lim="800000"/>
            <a:headEnd/>
            <a:tailEnd/>
          </a:ln>
        </p:spPr>
      </p:pic>
      <p:pic>
        <p:nvPicPr>
          <p:cNvPr id="37892" name="Picture 24" descr="txp_fig"/>
          <p:cNvPicPr>
            <a:picLocks noChangeAspect="1" noChangeArrowheads="1"/>
          </p:cNvPicPr>
          <p:nvPr>
            <p:custDataLst>
              <p:tags r:id="rId2"/>
            </p:custDataLst>
          </p:nvPr>
        </p:nvPicPr>
        <p:blipFill>
          <a:blip r:embed="rId6"/>
          <a:srcRect/>
          <a:stretch>
            <a:fillRect/>
          </a:stretch>
        </p:blipFill>
        <p:spPr bwMode="auto">
          <a:xfrm>
            <a:off x="4286250" y="4452938"/>
            <a:ext cx="4638675" cy="300037"/>
          </a:xfrm>
          <a:prstGeom prst="rect">
            <a:avLst/>
          </a:prstGeom>
          <a:noFill/>
          <a:ln w="9525" algn="ctr">
            <a:noFill/>
            <a:miter lim="800000"/>
            <a:headEnd/>
            <a:tailEnd/>
          </a:ln>
        </p:spPr>
      </p:pic>
      <p:pic>
        <p:nvPicPr>
          <p:cNvPr id="37893" name="Picture 18" descr="txp_fig"/>
          <p:cNvPicPr>
            <a:picLocks noChangeAspect="1" noChangeArrowheads="1"/>
          </p:cNvPicPr>
          <p:nvPr>
            <p:custDataLst>
              <p:tags r:id="rId3"/>
            </p:custDataLst>
          </p:nvPr>
        </p:nvPicPr>
        <p:blipFill>
          <a:blip r:embed="rId7"/>
          <a:srcRect/>
          <a:stretch>
            <a:fillRect/>
          </a:stretch>
        </p:blipFill>
        <p:spPr bwMode="auto">
          <a:xfrm>
            <a:off x="584200" y="1339850"/>
            <a:ext cx="6651625" cy="679450"/>
          </a:xfrm>
          <a:prstGeom prst="rect">
            <a:avLst/>
          </a:prstGeom>
          <a:noFill/>
          <a:ln w="9525" algn="ctr">
            <a:noFill/>
            <a:miter lim="800000"/>
            <a:headEnd/>
            <a:tailEnd/>
          </a:ln>
        </p:spPr>
      </p:pic>
      <p:pic>
        <p:nvPicPr>
          <p:cNvPr id="37894" name="Picture 19" descr="Figure 1"/>
          <p:cNvPicPr>
            <a:picLocks noChangeAspect="1" noChangeArrowheads="1"/>
          </p:cNvPicPr>
          <p:nvPr/>
        </p:nvPicPr>
        <p:blipFill>
          <a:blip r:embed="rId8">
            <a:clrChange>
              <a:clrFrom>
                <a:srgbClr val="000000"/>
              </a:clrFrom>
              <a:clrTo>
                <a:srgbClr val="000000">
                  <a:alpha val="0"/>
                </a:srgbClr>
              </a:clrTo>
            </a:clrChange>
          </a:blip>
          <a:srcRect l="24524" t="37529" r="60576" b="44849"/>
          <a:stretch>
            <a:fillRect/>
          </a:stretch>
        </p:blipFill>
        <p:spPr bwMode="auto">
          <a:xfrm>
            <a:off x="5380038" y="4892675"/>
            <a:ext cx="3384550" cy="1779588"/>
          </a:xfrm>
          <a:prstGeom prst="rect">
            <a:avLst/>
          </a:prstGeom>
          <a:noFill/>
          <a:ln w="9525">
            <a:noFill/>
            <a:miter lim="800000"/>
            <a:headEnd/>
            <a:tailEnd/>
          </a:ln>
        </p:spPr>
      </p:pic>
      <p:pic>
        <p:nvPicPr>
          <p:cNvPr id="37895" name="Picture 20" descr="Figure 1"/>
          <p:cNvPicPr>
            <a:picLocks noChangeAspect="1" noChangeArrowheads="1"/>
          </p:cNvPicPr>
          <p:nvPr/>
        </p:nvPicPr>
        <p:blipFill>
          <a:blip r:embed="rId8">
            <a:clrChange>
              <a:clrFrom>
                <a:srgbClr val="000000"/>
              </a:clrFrom>
              <a:clrTo>
                <a:srgbClr val="000000">
                  <a:alpha val="0"/>
                </a:srgbClr>
              </a:clrTo>
            </a:clrChange>
          </a:blip>
          <a:srcRect l="14050" t="30382" r="53281" b="36920"/>
          <a:stretch>
            <a:fillRect/>
          </a:stretch>
        </p:blipFill>
        <p:spPr bwMode="auto">
          <a:xfrm>
            <a:off x="4933950" y="1925638"/>
            <a:ext cx="4030663" cy="1793875"/>
          </a:xfrm>
          <a:prstGeom prst="rect">
            <a:avLst/>
          </a:prstGeom>
          <a:noFill/>
          <a:ln w="9525">
            <a:noFill/>
            <a:miter lim="800000"/>
            <a:headEnd/>
            <a:tailEnd/>
          </a:ln>
        </p:spPr>
      </p:pic>
      <p:sp>
        <p:nvSpPr>
          <p:cNvPr id="37896" name="Freeform 21"/>
          <p:cNvSpPr>
            <a:spLocks/>
          </p:cNvSpPr>
          <p:nvPr/>
        </p:nvSpPr>
        <p:spPr bwMode="auto">
          <a:xfrm>
            <a:off x="5748338" y="1828800"/>
            <a:ext cx="2351087" cy="522288"/>
          </a:xfrm>
          <a:custGeom>
            <a:avLst/>
            <a:gdLst>
              <a:gd name="T0" fmla="*/ 144462 w 1481"/>
              <a:gd name="T1" fmla="*/ 522288 h 329"/>
              <a:gd name="T2" fmla="*/ 1262062 w 1481"/>
              <a:gd name="T3" fmla="*/ 246063 h 329"/>
              <a:gd name="T4" fmla="*/ 1958975 w 1481"/>
              <a:gd name="T5" fmla="*/ 160338 h 329"/>
              <a:gd name="T6" fmla="*/ 2351087 w 1481"/>
              <a:gd name="T7" fmla="*/ 101600 h 329"/>
              <a:gd name="T8" fmla="*/ 1349375 w 1481"/>
              <a:gd name="T9" fmla="*/ 0 h 329"/>
              <a:gd name="T10" fmla="*/ 0 w 1481"/>
              <a:gd name="T11" fmla="*/ 217488 h 329"/>
              <a:gd name="T12" fmla="*/ 144462 w 1481"/>
              <a:gd name="T13" fmla="*/ 522288 h 329"/>
              <a:gd name="T14" fmla="*/ 0 60000 65536"/>
              <a:gd name="T15" fmla="*/ 0 60000 65536"/>
              <a:gd name="T16" fmla="*/ 0 60000 65536"/>
              <a:gd name="T17" fmla="*/ 0 60000 65536"/>
              <a:gd name="T18" fmla="*/ 0 60000 65536"/>
              <a:gd name="T19" fmla="*/ 0 60000 65536"/>
              <a:gd name="T20" fmla="*/ 0 60000 65536"/>
              <a:gd name="T21" fmla="*/ 0 w 1481"/>
              <a:gd name="T22" fmla="*/ 0 h 329"/>
              <a:gd name="T23" fmla="*/ 1481 w 1481"/>
              <a:gd name="T24" fmla="*/ 329 h 32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81" h="329">
                <a:moveTo>
                  <a:pt x="91" y="329"/>
                </a:moveTo>
                <a:lnTo>
                  <a:pt x="795" y="155"/>
                </a:lnTo>
                <a:lnTo>
                  <a:pt x="1234" y="101"/>
                </a:lnTo>
                <a:lnTo>
                  <a:pt x="1481" y="64"/>
                </a:lnTo>
                <a:lnTo>
                  <a:pt x="850" y="0"/>
                </a:lnTo>
                <a:lnTo>
                  <a:pt x="0" y="137"/>
                </a:lnTo>
                <a:lnTo>
                  <a:pt x="91" y="329"/>
                </a:lnTo>
                <a:close/>
              </a:path>
            </a:pathLst>
          </a:custGeom>
          <a:solidFill>
            <a:schemeClr val="bg1"/>
          </a:solidFill>
          <a:ln w="9525">
            <a:noFill/>
            <a:round/>
            <a:headEnd/>
            <a:tailEnd/>
          </a:ln>
        </p:spPr>
        <p:txBody>
          <a:bodyPr/>
          <a:lstStyle/>
          <a:p>
            <a:endParaRPr lang="en-US"/>
          </a:p>
        </p:txBody>
      </p:sp>
      <p:sp>
        <p:nvSpPr>
          <p:cNvPr id="37897" name="Oval 22"/>
          <p:cNvSpPr>
            <a:spLocks noChangeArrowheads="1"/>
          </p:cNvSpPr>
          <p:nvPr/>
        </p:nvSpPr>
        <p:spPr bwMode="auto">
          <a:xfrm>
            <a:off x="7054850" y="5097463"/>
            <a:ext cx="538163" cy="504825"/>
          </a:xfrm>
          <a:prstGeom prst="ellipse">
            <a:avLst/>
          </a:prstGeom>
          <a:solidFill>
            <a:schemeClr val="bg1">
              <a:alpha val="50195"/>
            </a:schemeClr>
          </a:solidFill>
          <a:ln w="44450">
            <a:solidFill>
              <a:schemeClr val="bg1"/>
            </a:solidFill>
            <a:round/>
            <a:headEnd/>
            <a:tailEnd/>
          </a:ln>
        </p:spPr>
        <p:txBody>
          <a:bodyPr wrap="none" anchor="ctr"/>
          <a:lstStyle/>
          <a:p>
            <a:endParaRPr lang="en-US"/>
          </a:p>
        </p:txBody>
      </p:sp>
      <p:sp>
        <p:nvSpPr>
          <p:cNvPr id="37898" name="Text Box 25"/>
          <p:cNvSpPr txBox="1">
            <a:spLocks noChangeArrowheads="1"/>
          </p:cNvSpPr>
          <p:nvPr/>
        </p:nvSpPr>
        <p:spPr bwMode="auto">
          <a:xfrm>
            <a:off x="1219200" y="5029200"/>
            <a:ext cx="1733550" cy="366713"/>
          </a:xfrm>
          <a:prstGeom prst="rect">
            <a:avLst/>
          </a:prstGeom>
          <a:noFill/>
          <a:ln w="9525">
            <a:noFill/>
            <a:miter lim="800000"/>
            <a:headEnd/>
            <a:tailEnd/>
          </a:ln>
        </p:spPr>
        <p:txBody>
          <a:bodyPr wrap="none">
            <a:spAutoFit/>
          </a:bodyPr>
          <a:lstStyle/>
          <a:p>
            <a:r>
              <a:rPr lang="en-US"/>
              <a:t>factor activity </a:t>
            </a:r>
          </a:p>
        </p:txBody>
      </p:sp>
      <p:sp>
        <p:nvSpPr>
          <p:cNvPr id="37899" name="Line 26"/>
          <p:cNvSpPr>
            <a:spLocks noChangeShapeType="1"/>
          </p:cNvSpPr>
          <p:nvPr/>
        </p:nvSpPr>
        <p:spPr bwMode="auto">
          <a:xfrm flipV="1">
            <a:off x="2171700" y="4352925"/>
            <a:ext cx="542925" cy="666750"/>
          </a:xfrm>
          <a:prstGeom prst="line">
            <a:avLst/>
          </a:prstGeom>
          <a:noFill/>
          <a:ln w="19050">
            <a:solidFill>
              <a:schemeClr val="tx1"/>
            </a:solidFill>
            <a:round/>
            <a:headEnd/>
            <a:tailEnd type="triangle" w="lg" len="med"/>
          </a:ln>
        </p:spPr>
        <p:txBody>
          <a:bodyPr/>
          <a:lstStyle/>
          <a:p>
            <a:endParaRPr lang="en-US"/>
          </a:p>
        </p:txBody>
      </p:sp>
      <p:sp>
        <p:nvSpPr>
          <p:cNvPr id="37900" name="Line 27"/>
          <p:cNvSpPr>
            <a:spLocks noChangeShapeType="1"/>
          </p:cNvSpPr>
          <p:nvPr/>
        </p:nvSpPr>
        <p:spPr bwMode="auto">
          <a:xfrm flipV="1">
            <a:off x="2343150" y="4352925"/>
            <a:ext cx="1800225" cy="676275"/>
          </a:xfrm>
          <a:prstGeom prst="line">
            <a:avLst/>
          </a:prstGeom>
          <a:noFill/>
          <a:ln w="19050">
            <a:solidFill>
              <a:schemeClr val="tx1"/>
            </a:solidFill>
            <a:round/>
            <a:headEnd/>
            <a:tailEnd type="triangle" w="lg" len="med"/>
          </a:ln>
        </p:spPr>
        <p:txBody>
          <a:bodyPr/>
          <a:lstStyle/>
          <a:p>
            <a:endParaRPr lang="en-US"/>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a:xfrm>
            <a:off x="685800" y="152400"/>
            <a:ext cx="7772400" cy="533400"/>
          </a:xfrm>
        </p:spPr>
        <p:txBody>
          <a:bodyPr/>
          <a:lstStyle/>
          <a:p>
            <a:pPr eaLnBrk="1" hangingPunct="1"/>
            <a:r>
              <a:rPr lang="en-US" smtClean="0"/>
              <a:t>Results:  eve, Stage 5: 0-25</a:t>
            </a:r>
          </a:p>
        </p:txBody>
      </p:sp>
      <p:pic>
        <p:nvPicPr>
          <p:cNvPr id="38915" name="Picture 4" descr="Figure 2"/>
          <p:cNvPicPr>
            <a:picLocks noChangeAspect="1" noChangeArrowheads="1"/>
          </p:cNvPicPr>
          <p:nvPr/>
        </p:nvPicPr>
        <p:blipFill>
          <a:blip r:embed="rId2"/>
          <a:srcRect t="3531" b="53258"/>
          <a:stretch>
            <a:fillRect/>
          </a:stretch>
        </p:blipFill>
        <p:spPr bwMode="auto">
          <a:xfrm>
            <a:off x="304800" y="685800"/>
            <a:ext cx="4965700" cy="5730875"/>
          </a:xfrm>
          <a:prstGeom prst="rect">
            <a:avLst/>
          </a:prstGeom>
          <a:noFill/>
          <a:ln w="9525">
            <a:noFill/>
            <a:miter lim="800000"/>
            <a:headEnd/>
            <a:tailEnd/>
          </a:ln>
        </p:spPr>
      </p:pic>
      <p:pic>
        <p:nvPicPr>
          <p:cNvPr id="38916" name="Picture 5" descr="Figure 2"/>
          <p:cNvPicPr>
            <a:picLocks noChangeAspect="1" noChangeArrowheads="1"/>
          </p:cNvPicPr>
          <p:nvPr/>
        </p:nvPicPr>
        <p:blipFill>
          <a:blip r:embed="rId2"/>
          <a:srcRect t="90694"/>
          <a:stretch>
            <a:fillRect/>
          </a:stretch>
        </p:blipFill>
        <p:spPr bwMode="auto">
          <a:xfrm>
            <a:off x="5208588" y="5638800"/>
            <a:ext cx="3935412" cy="977900"/>
          </a:xfrm>
          <a:prstGeom prst="rect">
            <a:avLst/>
          </a:prstGeom>
          <a:noFill/>
          <a:ln w="9525">
            <a:noFill/>
            <a:miter lim="800000"/>
            <a:headEnd/>
            <a:tailEnd/>
          </a:ln>
        </p:spPr>
      </p:pic>
      <p:sp>
        <p:nvSpPr>
          <p:cNvPr id="38917" name="Text Box 7"/>
          <p:cNvSpPr txBox="1">
            <a:spLocks noChangeArrowheads="1"/>
          </p:cNvSpPr>
          <p:nvPr/>
        </p:nvSpPr>
        <p:spPr bwMode="auto">
          <a:xfrm>
            <a:off x="838200" y="6248400"/>
            <a:ext cx="654050" cy="366713"/>
          </a:xfrm>
          <a:prstGeom prst="rect">
            <a:avLst/>
          </a:prstGeom>
          <a:noFill/>
          <a:ln w="9525">
            <a:noFill/>
            <a:miter lim="800000"/>
            <a:headEnd/>
            <a:tailEnd/>
          </a:ln>
        </p:spPr>
        <p:txBody>
          <a:bodyPr wrap="none">
            <a:spAutoFit/>
          </a:bodyPr>
          <a:lstStyle/>
          <a:p>
            <a:r>
              <a:rPr lang="en-US"/>
              <a:t>data</a:t>
            </a:r>
          </a:p>
        </p:txBody>
      </p:sp>
      <p:sp>
        <p:nvSpPr>
          <p:cNvPr id="38918" name="Text Box 8"/>
          <p:cNvSpPr txBox="1">
            <a:spLocks noChangeArrowheads="1"/>
          </p:cNvSpPr>
          <p:nvPr/>
        </p:nvSpPr>
        <p:spPr bwMode="auto">
          <a:xfrm>
            <a:off x="2438400" y="6248400"/>
            <a:ext cx="857250" cy="366713"/>
          </a:xfrm>
          <a:prstGeom prst="rect">
            <a:avLst/>
          </a:prstGeom>
          <a:noFill/>
          <a:ln w="9525">
            <a:noFill/>
            <a:miter lim="800000"/>
            <a:headEnd/>
            <a:tailEnd/>
          </a:ln>
        </p:spPr>
        <p:txBody>
          <a:bodyPr wrap="none">
            <a:spAutoFit/>
          </a:bodyPr>
          <a:lstStyle/>
          <a:p>
            <a:r>
              <a:rPr lang="en-US"/>
              <a:t>model</a:t>
            </a:r>
          </a:p>
        </p:txBody>
      </p:sp>
      <p:sp>
        <p:nvSpPr>
          <p:cNvPr id="38919" name="Text Box 9"/>
          <p:cNvSpPr txBox="1">
            <a:spLocks noChangeArrowheads="1"/>
          </p:cNvSpPr>
          <p:nvPr/>
        </p:nvSpPr>
        <p:spPr bwMode="auto">
          <a:xfrm>
            <a:off x="4191000" y="6248400"/>
            <a:ext cx="717550" cy="366713"/>
          </a:xfrm>
          <a:prstGeom prst="rect">
            <a:avLst/>
          </a:prstGeom>
          <a:noFill/>
          <a:ln w="9525">
            <a:noFill/>
            <a:miter lim="800000"/>
            <a:headEnd/>
            <a:tailEnd/>
          </a:ln>
        </p:spPr>
        <p:txBody>
          <a:bodyPr wrap="none">
            <a:spAutoFit/>
          </a:bodyPr>
          <a:lstStyle/>
          <a:p>
            <a:r>
              <a:rPr lang="en-US"/>
              <a:t>error</a:t>
            </a: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9938" name="Picture 6" descr="Figure 2"/>
          <p:cNvPicPr>
            <a:picLocks noChangeAspect="1" noChangeArrowheads="1"/>
          </p:cNvPicPr>
          <p:nvPr/>
        </p:nvPicPr>
        <p:blipFill>
          <a:blip r:embed="rId2"/>
          <a:srcRect t="90694"/>
          <a:stretch>
            <a:fillRect/>
          </a:stretch>
        </p:blipFill>
        <p:spPr bwMode="auto">
          <a:xfrm>
            <a:off x="5208588" y="5638800"/>
            <a:ext cx="3935412" cy="977900"/>
          </a:xfrm>
          <a:prstGeom prst="rect">
            <a:avLst/>
          </a:prstGeom>
          <a:noFill/>
          <a:ln w="9525">
            <a:noFill/>
            <a:miter lim="800000"/>
            <a:headEnd/>
            <a:tailEnd/>
          </a:ln>
        </p:spPr>
      </p:pic>
      <p:sp>
        <p:nvSpPr>
          <p:cNvPr id="39939" name="Rectangle 2"/>
          <p:cNvSpPr>
            <a:spLocks noGrp="1" noChangeArrowheads="1"/>
          </p:cNvSpPr>
          <p:nvPr>
            <p:ph type="title"/>
          </p:nvPr>
        </p:nvSpPr>
        <p:spPr>
          <a:xfrm>
            <a:off x="685800" y="152400"/>
            <a:ext cx="7772400" cy="533400"/>
          </a:xfrm>
        </p:spPr>
        <p:txBody>
          <a:bodyPr/>
          <a:lstStyle/>
          <a:p>
            <a:pPr eaLnBrk="1" hangingPunct="1"/>
            <a:r>
              <a:rPr lang="en-US" smtClean="0"/>
              <a:t>Results:  eve, Stage 5: 26-100</a:t>
            </a:r>
          </a:p>
        </p:txBody>
      </p:sp>
      <p:pic>
        <p:nvPicPr>
          <p:cNvPr id="39940" name="Picture 4" descr="Figure 2"/>
          <p:cNvPicPr>
            <a:picLocks noChangeAspect="1" noChangeArrowheads="1"/>
          </p:cNvPicPr>
          <p:nvPr/>
        </p:nvPicPr>
        <p:blipFill>
          <a:blip r:embed="rId2"/>
          <a:srcRect t="46762" b="9152"/>
          <a:stretch>
            <a:fillRect/>
          </a:stretch>
        </p:blipFill>
        <p:spPr bwMode="auto">
          <a:xfrm>
            <a:off x="584200" y="762000"/>
            <a:ext cx="4789488" cy="5638800"/>
          </a:xfrm>
          <a:prstGeom prst="rect">
            <a:avLst/>
          </a:prstGeom>
          <a:noFill/>
          <a:ln w="9525">
            <a:noFill/>
            <a:miter lim="800000"/>
            <a:headEnd/>
            <a:tailEnd/>
          </a:ln>
        </p:spPr>
      </p:pic>
      <p:sp>
        <p:nvSpPr>
          <p:cNvPr id="39941" name="Text Box 7"/>
          <p:cNvSpPr txBox="1">
            <a:spLocks noChangeArrowheads="1"/>
          </p:cNvSpPr>
          <p:nvPr/>
        </p:nvSpPr>
        <p:spPr bwMode="auto">
          <a:xfrm>
            <a:off x="838200" y="6248400"/>
            <a:ext cx="654050" cy="366713"/>
          </a:xfrm>
          <a:prstGeom prst="rect">
            <a:avLst/>
          </a:prstGeom>
          <a:noFill/>
          <a:ln w="9525">
            <a:noFill/>
            <a:miter lim="800000"/>
            <a:headEnd/>
            <a:tailEnd/>
          </a:ln>
        </p:spPr>
        <p:txBody>
          <a:bodyPr wrap="none">
            <a:spAutoFit/>
          </a:bodyPr>
          <a:lstStyle/>
          <a:p>
            <a:r>
              <a:rPr lang="en-US"/>
              <a:t>data</a:t>
            </a:r>
          </a:p>
        </p:txBody>
      </p:sp>
      <p:sp>
        <p:nvSpPr>
          <p:cNvPr id="39942" name="Text Box 8"/>
          <p:cNvSpPr txBox="1">
            <a:spLocks noChangeArrowheads="1"/>
          </p:cNvSpPr>
          <p:nvPr/>
        </p:nvSpPr>
        <p:spPr bwMode="auto">
          <a:xfrm>
            <a:off x="2438400" y="6248400"/>
            <a:ext cx="857250" cy="366713"/>
          </a:xfrm>
          <a:prstGeom prst="rect">
            <a:avLst/>
          </a:prstGeom>
          <a:noFill/>
          <a:ln w="9525">
            <a:noFill/>
            <a:miter lim="800000"/>
            <a:headEnd/>
            <a:tailEnd/>
          </a:ln>
        </p:spPr>
        <p:txBody>
          <a:bodyPr wrap="none">
            <a:spAutoFit/>
          </a:bodyPr>
          <a:lstStyle/>
          <a:p>
            <a:r>
              <a:rPr lang="en-US"/>
              <a:t>model</a:t>
            </a:r>
          </a:p>
        </p:txBody>
      </p:sp>
      <p:sp>
        <p:nvSpPr>
          <p:cNvPr id="39943" name="Text Box 9"/>
          <p:cNvSpPr txBox="1">
            <a:spLocks noChangeArrowheads="1"/>
          </p:cNvSpPr>
          <p:nvPr/>
        </p:nvSpPr>
        <p:spPr bwMode="auto">
          <a:xfrm>
            <a:off x="4191000" y="6248400"/>
            <a:ext cx="717550" cy="366713"/>
          </a:xfrm>
          <a:prstGeom prst="rect">
            <a:avLst/>
          </a:prstGeom>
          <a:noFill/>
          <a:ln w="9525">
            <a:noFill/>
            <a:miter lim="800000"/>
            <a:headEnd/>
            <a:tailEnd/>
          </a:ln>
        </p:spPr>
        <p:txBody>
          <a:bodyPr wrap="none">
            <a:spAutoFit/>
          </a:bodyPr>
          <a:lstStyle/>
          <a:p>
            <a:r>
              <a:rPr lang="en-US"/>
              <a:t>error</a:t>
            </a: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p:txBody>
          <a:bodyPr/>
          <a:lstStyle/>
          <a:p>
            <a:pPr eaLnBrk="1" hangingPunct="1"/>
            <a:r>
              <a:rPr lang="en-US" sz="2800" smtClean="0"/>
              <a:t>Factor activity, Stage 5: 4-8</a:t>
            </a:r>
          </a:p>
        </p:txBody>
      </p:sp>
      <p:pic>
        <p:nvPicPr>
          <p:cNvPr id="40963" name="Picture 4" descr="Figure 7"/>
          <p:cNvPicPr>
            <a:picLocks noChangeAspect="1" noChangeArrowheads="1"/>
          </p:cNvPicPr>
          <p:nvPr/>
        </p:nvPicPr>
        <p:blipFill>
          <a:blip r:embed="rId2"/>
          <a:srcRect/>
          <a:stretch>
            <a:fillRect/>
          </a:stretch>
        </p:blipFill>
        <p:spPr bwMode="auto">
          <a:xfrm>
            <a:off x="1676400" y="1143000"/>
            <a:ext cx="6169025" cy="56292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xfrm>
            <a:off x="685800" y="457200"/>
            <a:ext cx="8001000" cy="533400"/>
          </a:xfrm>
        </p:spPr>
        <p:txBody>
          <a:bodyPr/>
          <a:lstStyle/>
          <a:p>
            <a:pPr eaLnBrk="1" hangingPunct="1"/>
            <a:r>
              <a:rPr lang="en-US" smtClean="0"/>
              <a:t>Rate of eve production vs gtP, Stage 5: 4-8</a:t>
            </a:r>
          </a:p>
        </p:txBody>
      </p:sp>
      <p:sp>
        <p:nvSpPr>
          <p:cNvPr id="41987" name="Rectangle 3"/>
          <p:cNvSpPr>
            <a:spLocks noGrp="1" noChangeArrowheads="1"/>
          </p:cNvSpPr>
          <p:nvPr>
            <p:ph type="body" idx="1"/>
          </p:nvPr>
        </p:nvSpPr>
        <p:spPr/>
        <p:txBody>
          <a:bodyPr/>
          <a:lstStyle/>
          <a:p>
            <a:pPr eaLnBrk="1" hangingPunct="1"/>
            <a:endParaRPr lang="en-US" smtClean="0"/>
          </a:p>
        </p:txBody>
      </p:sp>
      <p:pic>
        <p:nvPicPr>
          <p:cNvPr id="41988" name="Picture 4" descr="Figure 8"/>
          <p:cNvPicPr>
            <a:picLocks noChangeAspect="1" noChangeArrowheads="1"/>
          </p:cNvPicPr>
          <p:nvPr/>
        </p:nvPicPr>
        <p:blipFill>
          <a:blip r:embed="rId2"/>
          <a:srcRect/>
          <a:stretch>
            <a:fillRect/>
          </a:stretch>
        </p:blipFill>
        <p:spPr bwMode="auto">
          <a:xfrm>
            <a:off x="-152400" y="990600"/>
            <a:ext cx="9525000" cy="5648325"/>
          </a:xfrm>
          <a:prstGeom prst="rect">
            <a:avLst/>
          </a:prstGeom>
          <a:noFill/>
          <a:ln w="9525">
            <a:noFill/>
            <a:miter lim="800000"/>
            <a:headEnd/>
            <a:tailEnd/>
          </a:ln>
        </p:spPr>
      </p:pic>
      <p:sp>
        <p:nvSpPr>
          <p:cNvPr id="41989" name="Line 6"/>
          <p:cNvSpPr>
            <a:spLocks noChangeShapeType="1"/>
          </p:cNvSpPr>
          <p:nvPr/>
        </p:nvSpPr>
        <p:spPr bwMode="auto">
          <a:xfrm>
            <a:off x="1076325" y="3990975"/>
            <a:ext cx="3028950" cy="0"/>
          </a:xfrm>
          <a:prstGeom prst="line">
            <a:avLst/>
          </a:prstGeom>
          <a:noFill/>
          <a:ln w="38100">
            <a:solidFill>
              <a:schemeClr val="tx1"/>
            </a:solidFill>
            <a:round/>
            <a:headEnd/>
            <a:tailEnd/>
          </a:ln>
        </p:spPr>
        <p:txBody>
          <a:bodyPr/>
          <a:lstStyle/>
          <a:p>
            <a:endParaRPr lang="en-US"/>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3010" name="Picture 4" descr="Figure 4"/>
          <p:cNvPicPr>
            <a:picLocks noChangeAspect="1" noChangeArrowheads="1"/>
          </p:cNvPicPr>
          <p:nvPr/>
        </p:nvPicPr>
        <p:blipFill>
          <a:blip r:embed="rId2"/>
          <a:srcRect t="6741"/>
          <a:stretch>
            <a:fillRect/>
          </a:stretch>
        </p:blipFill>
        <p:spPr bwMode="auto">
          <a:xfrm>
            <a:off x="1219200" y="914400"/>
            <a:ext cx="6332538" cy="5965825"/>
          </a:xfrm>
          <a:prstGeom prst="rect">
            <a:avLst/>
          </a:prstGeom>
          <a:noFill/>
          <a:ln w="9525">
            <a:noFill/>
            <a:miter lim="800000"/>
            <a:headEnd/>
            <a:tailEnd/>
          </a:ln>
        </p:spPr>
      </p:pic>
      <p:sp>
        <p:nvSpPr>
          <p:cNvPr id="43011" name="Text Box 5"/>
          <p:cNvSpPr txBox="1">
            <a:spLocks noChangeArrowheads="1"/>
          </p:cNvSpPr>
          <p:nvPr/>
        </p:nvSpPr>
        <p:spPr bwMode="auto">
          <a:xfrm>
            <a:off x="1524000" y="228600"/>
            <a:ext cx="2343150" cy="641350"/>
          </a:xfrm>
          <a:prstGeom prst="rect">
            <a:avLst/>
          </a:prstGeom>
          <a:noFill/>
          <a:ln w="9525">
            <a:noFill/>
            <a:miter lim="800000"/>
            <a:headEnd/>
            <a:tailEnd/>
          </a:ln>
        </p:spPr>
        <p:txBody>
          <a:bodyPr wrap="none">
            <a:spAutoFit/>
          </a:bodyPr>
          <a:lstStyle/>
          <a:p>
            <a:pPr algn="l"/>
            <a:r>
              <a:rPr lang="en-US"/>
              <a:t>predicted gt activity</a:t>
            </a:r>
          </a:p>
          <a:p>
            <a:pPr algn="l"/>
            <a:r>
              <a:rPr lang="en-US"/>
              <a:t>simulated</a:t>
            </a:r>
          </a:p>
        </p:txBody>
      </p:sp>
      <p:sp>
        <p:nvSpPr>
          <p:cNvPr id="43012" name="Text Box 9"/>
          <p:cNvSpPr txBox="1">
            <a:spLocks noChangeArrowheads="1"/>
          </p:cNvSpPr>
          <p:nvPr/>
        </p:nvSpPr>
        <p:spPr bwMode="auto">
          <a:xfrm>
            <a:off x="3981450" y="238125"/>
            <a:ext cx="2343150" cy="641350"/>
          </a:xfrm>
          <a:prstGeom prst="rect">
            <a:avLst/>
          </a:prstGeom>
          <a:noFill/>
          <a:ln w="9525">
            <a:noFill/>
            <a:miter lim="800000"/>
            <a:headEnd/>
            <a:tailEnd/>
          </a:ln>
        </p:spPr>
        <p:txBody>
          <a:bodyPr wrap="none">
            <a:spAutoFit/>
          </a:bodyPr>
          <a:lstStyle/>
          <a:p>
            <a:pPr algn="l"/>
            <a:r>
              <a:rPr lang="en-US"/>
              <a:t>predicted gt activity</a:t>
            </a:r>
          </a:p>
          <a:p>
            <a:pPr algn="l"/>
            <a:r>
              <a:rPr lang="en-US"/>
              <a:t>“correlation model”</a:t>
            </a: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4034" name="Picture 4" descr="Figure 5"/>
          <p:cNvPicPr>
            <a:picLocks noChangeAspect="1" noChangeArrowheads="1"/>
          </p:cNvPicPr>
          <p:nvPr/>
        </p:nvPicPr>
        <p:blipFill>
          <a:blip r:embed="rId2"/>
          <a:srcRect t="6897"/>
          <a:stretch>
            <a:fillRect/>
          </a:stretch>
        </p:blipFill>
        <p:spPr bwMode="auto">
          <a:xfrm>
            <a:off x="1395413" y="949325"/>
            <a:ext cx="6138862" cy="5775325"/>
          </a:xfrm>
          <a:prstGeom prst="rect">
            <a:avLst/>
          </a:prstGeom>
          <a:noFill/>
          <a:ln w="9525">
            <a:noFill/>
            <a:miter lim="800000"/>
            <a:headEnd/>
            <a:tailEnd/>
          </a:ln>
        </p:spPr>
      </p:pic>
      <p:sp>
        <p:nvSpPr>
          <p:cNvPr id="44035" name="Text Box 5"/>
          <p:cNvSpPr txBox="1">
            <a:spLocks noChangeArrowheads="1"/>
          </p:cNvSpPr>
          <p:nvPr/>
        </p:nvSpPr>
        <p:spPr bwMode="auto">
          <a:xfrm>
            <a:off x="1524000" y="228600"/>
            <a:ext cx="2406650" cy="641350"/>
          </a:xfrm>
          <a:prstGeom prst="rect">
            <a:avLst/>
          </a:prstGeom>
          <a:noFill/>
          <a:ln w="9525">
            <a:noFill/>
            <a:miter lim="800000"/>
            <a:headEnd/>
            <a:tailEnd/>
          </a:ln>
        </p:spPr>
        <p:txBody>
          <a:bodyPr wrap="none">
            <a:spAutoFit/>
          </a:bodyPr>
          <a:lstStyle/>
          <a:p>
            <a:pPr algn="l"/>
            <a:r>
              <a:rPr lang="en-US"/>
              <a:t>predicted hb activity</a:t>
            </a:r>
          </a:p>
          <a:p>
            <a:pPr algn="l"/>
            <a:r>
              <a:rPr lang="en-US"/>
              <a:t>simulated</a:t>
            </a:r>
          </a:p>
        </p:txBody>
      </p:sp>
      <p:sp>
        <p:nvSpPr>
          <p:cNvPr id="44036" name="Text Box 6"/>
          <p:cNvSpPr txBox="1">
            <a:spLocks noChangeArrowheads="1"/>
          </p:cNvSpPr>
          <p:nvPr/>
        </p:nvSpPr>
        <p:spPr bwMode="auto">
          <a:xfrm>
            <a:off x="3981450" y="238125"/>
            <a:ext cx="2406650" cy="641350"/>
          </a:xfrm>
          <a:prstGeom prst="rect">
            <a:avLst/>
          </a:prstGeom>
          <a:noFill/>
          <a:ln w="9525">
            <a:noFill/>
            <a:miter lim="800000"/>
            <a:headEnd/>
            <a:tailEnd/>
          </a:ln>
        </p:spPr>
        <p:txBody>
          <a:bodyPr wrap="none">
            <a:spAutoFit/>
          </a:bodyPr>
          <a:lstStyle/>
          <a:p>
            <a:pPr algn="l"/>
            <a:r>
              <a:rPr lang="en-US"/>
              <a:t>predicted hb activity</a:t>
            </a:r>
          </a:p>
          <a:p>
            <a:pPr algn="l"/>
            <a:r>
              <a:rPr lang="en-US"/>
              <a:t>“correlation model”</a:t>
            </a: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5058" name="Picture 4" descr="Figure 6"/>
          <p:cNvPicPr>
            <a:picLocks noChangeAspect="1" noChangeArrowheads="1"/>
          </p:cNvPicPr>
          <p:nvPr/>
        </p:nvPicPr>
        <p:blipFill>
          <a:blip r:embed="rId2"/>
          <a:srcRect t="6897"/>
          <a:stretch>
            <a:fillRect/>
          </a:stretch>
        </p:blipFill>
        <p:spPr bwMode="auto">
          <a:xfrm>
            <a:off x="1295400" y="990600"/>
            <a:ext cx="6029325" cy="5670550"/>
          </a:xfrm>
          <a:prstGeom prst="rect">
            <a:avLst/>
          </a:prstGeom>
          <a:noFill/>
          <a:ln w="9525">
            <a:noFill/>
            <a:miter lim="800000"/>
            <a:headEnd/>
            <a:tailEnd/>
          </a:ln>
        </p:spPr>
      </p:pic>
      <p:sp>
        <p:nvSpPr>
          <p:cNvPr id="45059" name="Text Box 5"/>
          <p:cNvSpPr txBox="1">
            <a:spLocks noChangeArrowheads="1"/>
          </p:cNvSpPr>
          <p:nvPr/>
        </p:nvSpPr>
        <p:spPr bwMode="auto">
          <a:xfrm>
            <a:off x="1524000" y="228600"/>
            <a:ext cx="2343150" cy="641350"/>
          </a:xfrm>
          <a:prstGeom prst="rect">
            <a:avLst/>
          </a:prstGeom>
          <a:noFill/>
          <a:ln w="9525">
            <a:noFill/>
            <a:miter lim="800000"/>
            <a:headEnd/>
            <a:tailEnd/>
          </a:ln>
        </p:spPr>
        <p:txBody>
          <a:bodyPr wrap="none">
            <a:spAutoFit/>
          </a:bodyPr>
          <a:lstStyle/>
          <a:p>
            <a:pPr algn="l"/>
            <a:r>
              <a:rPr lang="en-US"/>
              <a:t>predicted kr activity</a:t>
            </a:r>
          </a:p>
          <a:p>
            <a:pPr algn="l"/>
            <a:r>
              <a:rPr lang="en-US"/>
              <a:t>simulated</a:t>
            </a:r>
          </a:p>
        </p:txBody>
      </p:sp>
      <p:sp>
        <p:nvSpPr>
          <p:cNvPr id="45060" name="Text Box 6"/>
          <p:cNvSpPr txBox="1">
            <a:spLocks noChangeArrowheads="1"/>
          </p:cNvSpPr>
          <p:nvPr/>
        </p:nvSpPr>
        <p:spPr bwMode="auto">
          <a:xfrm>
            <a:off x="3981450" y="238125"/>
            <a:ext cx="2343150" cy="641350"/>
          </a:xfrm>
          <a:prstGeom prst="rect">
            <a:avLst/>
          </a:prstGeom>
          <a:noFill/>
          <a:ln w="9525">
            <a:noFill/>
            <a:miter lim="800000"/>
            <a:headEnd/>
            <a:tailEnd/>
          </a:ln>
        </p:spPr>
        <p:txBody>
          <a:bodyPr wrap="none">
            <a:spAutoFit/>
          </a:bodyPr>
          <a:lstStyle/>
          <a:p>
            <a:pPr algn="l"/>
            <a:r>
              <a:rPr lang="en-US"/>
              <a:t>predicted kr activity</a:t>
            </a:r>
          </a:p>
          <a:p>
            <a:pPr algn="l"/>
            <a:r>
              <a:rPr lang="en-US"/>
              <a:t>“correlation model”</a:t>
            </a: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p:txBody>
          <a:bodyPr/>
          <a:lstStyle/>
          <a:p>
            <a:pPr eaLnBrk="1" hangingPunct="1"/>
            <a:r>
              <a:rPr lang="en-US" sz="2800" smtClean="0"/>
              <a:t> Potential insights</a:t>
            </a:r>
          </a:p>
        </p:txBody>
      </p:sp>
      <p:sp>
        <p:nvSpPr>
          <p:cNvPr id="46083" name="Rectangle 3"/>
          <p:cNvSpPr>
            <a:spLocks noGrp="1" noChangeArrowheads="1"/>
          </p:cNvSpPr>
          <p:nvPr>
            <p:ph type="body" idx="1"/>
          </p:nvPr>
        </p:nvSpPr>
        <p:spPr>
          <a:xfrm>
            <a:off x="685800" y="1295400"/>
            <a:ext cx="8162925" cy="5232400"/>
          </a:xfrm>
        </p:spPr>
        <p:txBody>
          <a:bodyPr/>
          <a:lstStyle/>
          <a:p>
            <a:pPr eaLnBrk="1" hangingPunct="1"/>
            <a:r>
              <a:rPr lang="en-US" smtClean="0"/>
              <a:t>factors appear to have concentration dependent effects</a:t>
            </a:r>
          </a:p>
          <a:p>
            <a:pPr lvl="1" eaLnBrk="1" hangingPunct="1"/>
            <a:r>
              <a:rPr lang="en-US" smtClean="0"/>
              <a:t>repressing at one concentration, activating at another  </a:t>
            </a:r>
          </a:p>
          <a:p>
            <a:pPr lvl="1" eaLnBrk="1" hangingPunct="1"/>
            <a:r>
              <a:rPr lang="en-US" smtClean="0"/>
              <a:t>spurious correlations or real effects?</a:t>
            </a:r>
          </a:p>
          <a:p>
            <a:pPr lvl="2" eaLnBrk="1" hangingPunct="1"/>
            <a:r>
              <a:rPr lang="en-US" sz="1800" smtClean="0"/>
              <a:t>starting to analyze the other data sets (binding data)</a:t>
            </a:r>
          </a:p>
          <a:p>
            <a:pPr lvl="1" eaLnBrk="1" hangingPunct="1"/>
            <a:r>
              <a:rPr lang="en-US" smtClean="0"/>
              <a:t>if true, could add a new layer to the complexity of the signaling network</a:t>
            </a:r>
          </a:p>
          <a:p>
            <a:pPr eaLnBrk="1" hangingPunct="1"/>
            <a:r>
              <a:rPr lang="en-US" smtClean="0"/>
              <a:t>model overlaps, but also gives some different results from the spatial correlation model</a:t>
            </a:r>
          </a:p>
          <a:p>
            <a:pPr lvl="1" eaLnBrk="1" hangingPunct="1"/>
            <a:r>
              <a:rPr lang="en-US" smtClean="0"/>
              <a:t>can distinguish between weakening of repression, and repression, for example</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31"/>
          <p:cNvSpPr>
            <a:spLocks noChangeArrowheads="1"/>
          </p:cNvSpPr>
          <p:nvPr/>
        </p:nvSpPr>
        <p:spPr bwMode="auto">
          <a:xfrm>
            <a:off x="0" y="0"/>
            <a:ext cx="9144000" cy="6858000"/>
          </a:xfrm>
          <a:prstGeom prst="rect">
            <a:avLst/>
          </a:prstGeom>
          <a:gradFill rotWithShape="1">
            <a:gsLst>
              <a:gs pos="0">
                <a:srgbClr val="000034"/>
              </a:gs>
              <a:gs pos="100000">
                <a:srgbClr val="2F2F59"/>
              </a:gs>
            </a:gsLst>
            <a:lin ang="5400000" scaled="1"/>
          </a:gradFill>
          <a:ln w="9525">
            <a:solidFill>
              <a:schemeClr val="tx1"/>
            </a:solidFill>
            <a:miter lim="800000"/>
            <a:headEnd/>
            <a:tailEnd/>
          </a:ln>
        </p:spPr>
        <p:txBody>
          <a:bodyPr wrap="none" anchor="ctr"/>
          <a:lstStyle/>
          <a:p>
            <a:pPr algn="l" eaLnBrk="0" hangingPunct="0"/>
            <a:endParaRPr lang="en-US" sz="2400" b="0"/>
          </a:p>
        </p:txBody>
      </p:sp>
      <p:sp>
        <p:nvSpPr>
          <p:cNvPr id="4099" name="Rectangle 2"/>
          <p:cNvSpPr>
            <a:spLocks noGrp="1" noChangeArrowheads="1"/>
          </p:cNvSpPr>
          <p:nvPr>
            <p:ph type="title" idx="4294967295"/>
          </p:nvPr>
        </p:nvSpPr>
        <p:spPr>
          <a:xfrm>
            <a:off x="457200" y="274638"/>
            <a:ext cx="8229600" cy="990600"/>
          </a:xfrm>
        </p:spPr>
        <p:txBody>
          <a:bodyPr/>
          <a:lstStyle/>
          <a:p>
            <a:pPr eaLnBrk="1" hangingPunct="1"/>
            <a:r>
              <a:rPr lang="en-US" sz="2400" b="1" smtClean="0">
                <a:solidFill>
                  <a:schemeClr val="bg1"/>
                </a:solidFill>
              </a:rPr>
              <a:t>Image analysis can record 3D gene expression at cellular resolution</a:t>
            </a:r>
          </a:p>
        </p:txBody>
      </p:sp>
      <p:grpSp>
        <p:nvGrpSpPr>
          <p:cNvPr id="4100" name="Group 4"/>
          <p:cNvGrpSpPr>
            <a:grpSpLocks/>
          </p:cNvGrpSpPr>
          <p:nvPr/>
        </p:nvGrpSpPr>
        <p:grpSpPr bwMode="auto">
          <a:xfrm>
            <a:off x="152400" y="4664075"/>
            <a:ext cx="8915400" cy="1905000"/>
            <a:chOff x="-1464" y="1506"/>
            <a:chExt cx="8688" cy="1550"/>
          </a:xfrm>
        </p:grpSpPr>
        <p:sp>
          <p:nvSpPr>
            <p:cNvPr id="4109" name="AutoShape 5"/>
            <p:cNvSpPr>
              <a:spLocks noChangeArrowheads="1"/>
            </p:cNvSpPr>
            <p:nvPr/>
          </p:nvSpPr>
          <p:spPr bwMode="auto">
            <a:xfrm>
              <a:off x="-1464" y="1506"/>
              <a:ext cx="8688" cy="1308"/>
            </a:xfrm>
            <a:prstGeom prst="flowChartDocument">
              <a:avLst/>
            </a:prstGeom>
            <a:solidFill>
              <a:srgbClr val="FFEAD5"/>
            </a:solidFill>
            <a:ln w="25400">
              <a:solidFill>
                <a:schemeClr val="tx1"/>
              </a:solidFill>
              <a:miter lim="800000"/>
              <a:headEnd/>
              <a:tailEnd/>
            </a:ln>
          </p:spPr>
          <p:txBody>
            <a:bodyPr wrap="none" lIns="180000" tIns="180000" rIns="180000" bIns="180000"/>
            <a:lstStyle/>
            <a:p>
              <a:pPr algn="l"/>
              <a:r>
                <a:rPr lang="en-US" sz="900" b="0">
                  <a:latin typeface="Courier New" pitchFamily="49" charset="0"/>
                </a:rPr>
                <a:t>id, x,      y,      z,      Nx,    Ny,    Nz,    Vn,     Vc,     Sytox, Cy3_n, Cy3_a, Cy3_b, Cy3_g, Cou_n, Cou_a, Cou_b, Cou_g</a:t>
              </a:r>
            </a:p>
            <a:p>
              <a:pPr algn="l"/>
              <a:r>
                <a:rPr lang="en-US" sz="900" b="0">
                  <a:latin typeface="Courier New" pitchFamily="49" charset="0"/>
                </a:rPr>
                <a:t> 1, 102.36, 142.14, 112.00,-0.396, 0.851, 0.344, 207.96, 605.36, 52.18, 23.55, 18.76, 22.55, 22.10, 11.95,  8.13, 28.01, 12.04</a:t>
              </a:r>
            </a:p>
            <a:p>
              <a:pPr algn="l"/>
              <a:r>
                <a:rPr lang="en-US" sz="900" b="0">
                  <a:latin typeface="Courier New" pitchFamily="49" charset="0"/>
                </a:rPr>
                <a:t> 2, 264.63, 172.01,  79.36, 0.103, 0.972,-0.208, 281.73, 599.90, 82.12, 31.67, 34.97, 15.95, 31.93, 21.06, 12.56, 41.40, 19.12</a:t>
              </a:r>
            </a:p>
            <a:p>
              <a:pPr algn="l"/>
              <a:r>
                <a:rPr lang="en-US" sz="900" b="0">
                  <a:latin typeface="Courier New" pitchFamily="49" charset="0"/>
                </a:rPr>
                <a:t> 3, 225.91, 174.99,  88.65,-0.030, 0.999,-0.015, 185.79, 418.35, 85.32, 35.63, 31.27, 14.77, 34.00, 19.59, 20.53, 38.80, 21.35</a:t>
              </a:r>
            </a:p>
            <a:p>
              <a:pPr algn="l"/>
              <a:r>
                <a:rPr lang="en-US" sz="900" b="0">
                  <a:latin typeface="Courier New" pitchFamily="49" charset="0"/>
                </a:rPr>
                <a:t> 4, 318.42,  48.34, 138.91, 0.095,-0.744, 0.660, 182.46, 464.19, 37.61, 19.31, 15.15, 12.47, 17.55, 21.01, 13.78, 26.87, 17.53</a:t>
              </a:r>
            </a:p>
            <a:p>
              <a:pPr algn="l"/>
              <a:r>
                <a:rPr lang="en-US" sz="900" b="0">
                  <a:latin typeface="Courier New" pitchFamily="49" charset="0"/>
                </a:rPr>
                <a:t> 5, 110.18,  34.40, 109.65,-0.186,-0.913, 0.362, 127.81, 432.01, 55.78, 24.12, 23.53, 12.19, 19.71, 13.81,  7.57, 28.16, 12.40</a:t>
              </a:r>
            </a:p>
            <a:p>
              <a:pPr algn="l"/>
              <a:r>
                <a:rPr lang="en-US" sz="900" b="0">
                  <a:latin typeface="Courier New" pitchFamily="49" charset="0"/>
                </a:rPr>
                <a:t> 6, 340.48,  73.79, 37.548, 0.205,-0.299,-0.931, 208.26, 607.49, 80.23, 33.04, 26.75, 21.24, 28.91, 31.48, 20.69, 50.45, 26.96</a:t>
              </a:r>
            </a:p>
            <a:p>
              <a:pPr algn="l"/>
              <a:r>
                <a:rPr lang="en-US" sz="900" b="0">
                  <a:latin typeface="Courier New" pitchFamily="49" charset="0"/>
                </a:rPr>
                <a:t>                               . . .</a:t>
              </a:r>
            </a:p>
          </p:txBody>
        </p:sp>
        <p:sp>
          <p:nvSpPr>
            <p:cNvPr id="4110" name="Text Box 6"/>
            <p:cNvSpPr txBox="1">
              <a:spLocks noChangeArrowheads="1"/>
            </p:cNvSpPr>
            <p:nvPr/>
          </p:nvSpPr>
          <p:spPr bwMode="auto">
            <a:xfrm>
              <a:off x="-2" y="2467"/>
              <a:ext cx="2908" cy="589"/>
            </a:xfrm>
            <a:prstGeom prst="rect">
              <a:avLst/>
            </a:prstGeom>
            <a:noFill/>
            <a:ln w="63500">
              <a:noFill/>
              <a:miter lim="800000"/>
              <a:headEnd/>
              <a:tailEnd/>
            </a:ln>
          </p:spPr>
          <p:txBody>
            <a:bodyPr lIns="360000" tIns="180000" rIns="360000" bIns="180000" anchor="b">
              <a:spAutoFit/>
            </a:bodyPr>
            <a:lstStyle/>
            <a:p>
              <a:pPr algn="l"/>
              <a:endParaRPr lang="en-US" sz="2400" b="0"/>
            </a:p>
          </p:txBody>
        </p:sp>
      </p:grpSp>
      <p:pic>
        <p:nvPicPr>
          <p:cNvPr id="4101" name="Picture 8" descr="FiveLateralHiRes"/>
          <p:cNvPicPr>
            <a:picLocks noChangeAspect="1" noChangeArrowheads="1"/>
          </p:cNvPicPr>
          <p:nvPr/>
        </p:nvPicPr>
        <p:blipFill>
          <a:blip r:embed="rId3" cstate="print"/>
          <a:srcRect/>
          <a:stretch>
            <a:fillRect/>
          </a:stretch>
        </p:blipFill>
        <p:spPr bwMode="auto">
          <a:xfrm>
            <a:off x="304800" y="2098675"/>
            <a:ext cx="3886200" cy="1668463"/>
          </a:xfrm>
          <a:prstGeom prst="rect">
            <a:avLst/>
          </a:prstGeom>
          <a:noFill/>
          <a:ln w="9525">
            <a:noFill/>
            <a:miter lim="800000"/>
            <a:headEnd/>
            <a:tailEnd/>
          </a:ln>
        </p:spPr>
      </p:pic>
      <p:sp>
        <p:nvSpPr>
          <p:cNvPr id="4102" name="Text Box 9"/>
          <p:cNvSpPr txBox="1">
            <a:spLocks noChangeArrowheads="1"/>
          </p:cNvSpPr>
          <p:nvPr/>
        </p:nvSpPr>
        <p:spPr bwMode="auto">
          <a:xfrm>
            <a:off x="1012825" y="1676400"/>
            <a:ext cx="3548063" cy="400050"/>
          </a:xfrm>
          <a:prstGeom prst="rect">
            <a:avLst/>
          </a:prstGeom>
          <a:noFill/>
          <a:ln w="9525">
            <a:noFill/>
            <a:miter lim="800000"/>
            <a:headEnd/>
            <a:tailEnd/>
          </a:ln>
        </p:spPr>
        <p:txBody>
          <a:bodyPr>
            <a:spAutoFit/>
          </a:bodyPr>
          <a:lstStyle/>
          <a:p>
            <a:pPr algn="l" eaLnBrk="0" hangingPunct="0">
              <a:spcBef>
                <a:spcPct val="50000"/>
              </a:spcBef>
            </a:pPr>
            <a:r>
              <a:rPr lang="en-US" sz="2000">
                <a:solidFill>
                  <a:schemeClr val="bg1"/>
                </a:solidFill>
              </a:rPr>
              <a:t>3D confocal images</a:t>
            </a:r>
          </a:p>
        </p:txBody>
      </p:sp>
      <p:sp>
        <p:nvSpPr>
          <p:cNvPr id="4103" name="Text Box 10"/>
          <p:cNvSpPr txBox="1">
            <a:spLocks noChangeArrowheads="1"/>
          </p:cNvSpPr>
          <p:nvPr/>
        </p:nvSpPr>
        <p:spPr bwMode="auto">
          <a:xfrm>
            <a:off x="5410200" y="1676400"/>
            <a:ext cx="3962400" cy="400050"/>
          </a:xfrm>
          <a:prstGeom prst="rect">
            <a:avLst/>
          </a:prstGeom>
          <a:noFill/>
          <a:ln w="9525">
            <a:noFill/>
            <a:miter lim="800000"/>
            <a:headEnd/>
            <a:tailEnd/>
          </a:ln>
        </p:spPr>
        <p:txBody>
          <a:bodyPr>
            <a:spAutoFit/>
          </a:bodyPr>
          <a:lstStyle/>
          <a:p>
            <a:pPr algn="l" eaLnBrk="0" hangingPunct="0">
              <a:spcBef>
                <a:spcPct val="50000"/>
              </a:spcBef>
            </a:pPr>
            <a:r>
              <a:rPr lang="en-US" sz="2000">
                <a:solidFill>
                  <a:schemeClr val="bg1"/>
                </a:solidFill>
              </a:rPr>
              <a:t>3D segmentation mask</a:t>
            </a:r>
          </a:p>
        </p:txBody>
      </p:sp>
      <p:sp>
        <p:nvSpPr>
          <p:cNvPr id="4104" name="Text Box 11"/>
          <p:cNvSpPr txBox="1">
            <a:spLocks noChangeArrowheads="1"/>
          </p:cNvSpPr>
          <p:nvPr/>
        </p:nvSpPr>
        <p:spPr bwMode="auto">
          <a:xfrm>
            <a:off x="533400" y="4248150"/>
            <a:ext cx="3548063" cy="400050"/>
          </a:xfrm>
          <a:prstGeom prst="rect">
            <a:avLst/>
          </a:prstGeom>
          <a:noFill/>
          <a:ln w="9525">
            <a:noFill/>
            <a:miter lim="800000"/>
            <a:headEnd/>
            <a:tailEnd/>
          </a:ln>
        </p:spPr>
        <p:txBody>
          <a:bodyPr>
            <a:spAutoFit/>
          </a:bodyPr>
          <a:lstStyle/>
          <a:p>
            <a:pPr algn="l" eaLnBrk="0" hangingPunct="0">
              <a:spcBef>
                <a:spcPct val="50000"/>
              </a:spcBef>
            </a:pPr>
            <a:r>
              <a:rPr lang="en-US" sz="2000">
                <a:solidFill>
                  <a:schemeClr val="bg1"/>
                </a:solidFill>
              </a:rPr>
              <a:t>a “PointCloud” table</a:t>
            </a:r>
          </a:p>
        </p:txBody>
      </p:sp>
      <p:pic>
        <p:nvPicPr>
          <p:cNvPr id="4105" name="Picture 12"/>
          <p:cNvPicPr>
            <a:picLocks noChangeAspect="1" noChangeArrowheads="1"/>
          </p:cNvPicPr>
          <p:nvPr/>
        </p:nvPicPr>
        <p:blipFill>
          <a:blip r:embed="rId4"/>
          <a:srcRect/>
          <a:stretch>
            <a:fillRect/>
          </a:stretch>
        </p:blipFill>
        <p:spPr bwMode="auto">
          <a:xfrm>
            <a:off x="4953000" y="2108200"/>
            <a:ext cx="3886200" cy="1641475"/>
          </a:xfrm>
          <a:prstGeom prst="rect">
            <a:avLst/>
          </a:prstGeom>
          <a:noFill/>
          <a:ln w="9525">
            <a:noFill/>
            <a:miter lim="800000"/>
            <a:headEnd/>
            <a:tailEnd/>
          </a:ln>
        </p:spPr>
      </p:pic>
      <p:sp>
        <p:nvSpPr>
          <p:cNvPr id="4106" name="Line 13"/>
          <p:cNvSpPr>
            <a:spLocks noChangeShapeType="1"/>
          </p:cNvSpPr>
          <p:nvPr/>
        </p:nvSpPr>
        <p:spPr bwMode="auto">
          <a:xfrm>
            <a:off x="4267200" y="2835275"/>
            <a:ext cx="533400" cy="0"/>
          </a:xfrm>
          <a:prstGeom prst="line">
            <a:avLst/>
          </a:prstGeom>
          <a:noFill/>
          <a:ln w="57150">
            <a:solidFill>
              <a:schemeClr val="bg1"/>
            </a:solidFill>
            <a:round/>
            <a:headEnd/>
            <a:tailEnd type="triangle" w="med" len="med"/>
          </a:ln>
        </p:spPr>
        <p:txBody>
          <a:bodyPr wrap="none" anchor="ctr"/>
          <a:lstStyle/>
          <a:p>
            <a:endParaRPr lang="en-US"/>
          </a:p>
        </p:txBody>
      </p:sp>
      <p:sp>
        <p:nvSpPr>
          <p:cNvPr id="4107" name="Line 14"/>
          <p:cNvSpPr>
            <a:spLocks noChangeShapeType="1"/>
          </p:cNvSpPr>
          <p:nvPr/>
        </p:nvSpPr>
        <p:spPr bwMode="auto">
          <a:xfrm rot="5400000">
            <a:off x="6667500" y="4168775"/>
            <a:ext cx="533400" cy="0"/>
          </a:xfrm>
          <a:prstGeom prst="line">
            <a:avLst/>
          </a:prstGeom>
          <a:noFill/>
          <a:ln w="57150">
            <a:solidFill>
              <a:srgbClr val="FFFFFF"/>
            </a:solidFill>
            <a:round/>
            <a:headEnd/>
            <a:tailEnd type="triangle" w="med" len="med"/>
          </a:ln>
        </p:spPr>
        <p:txBody>
          <a:bodyPr wrap="none" anchor="ctr"/>
          <a:lstStyle/>
          <a:p>
            <a:endParaRPr lang="en-US"/>
          </a:p>
        </p:txBody>
      </p:sp>
      <p:sp>
        <p:nvSpPr>
          <p:cNvPr id="4108" name="Text Box 16"/>
          <p:cNvSpPr txBox="1">
            <a:spLocks noChangeArrowheads="1"/>
          </p:cNvSpPr>
          <p:nvPr/>
        </p:nvSpPr>
        <p:spPr bwMode="auto">
          <a:xfrm>
            <a:off x="3541713" y="6477000"/>
            <a:ext cx="2097087" cy="369888"/>
          </a:xfrm>
          <a:prstGeom prst="rect">
            <a:avLst/>
          </a:prstGeom>
          <a:noFill/>
          <a:ln w="9525">
            <a:noFill/>
            <a:miter lim="800000"/>
            <a:headEnd/>
            <a:tailEnd/>
          </a:ln>
        </p:spPr>
        <p:txBody>
          <a:bodyPr wrap="none">
            <a:spAutoFit/>
          </a:bodyPr>
          <a:lstStyle/>
          <a:p>
            <a:pPr algn="l" eaLnBrk="0" hangingPunct="0"/>
            <a:r>
              <a:rPr lang="en-US" b="0">
                <a:solidFill>
                  <a:schemeClr val="bg1"/>
                </a:solidFill>
              </a:rPr>
              <a:t>Luengo et al, 2006</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p:txBody>
          <a:bodyPr/>
          <a:lstStyle/>
          <a:p>
            <a:pPr eaLnBrk="1" hangingPunct="1"/>
            <a:r>
              <a:rPr lang="en-US" sz="2800" smtClean="0"/>
              <a:t>Summary …</a:t>
            </a:r>
          </a:p>
        </p:txBody>
      </p:sp>
      <p:sp>
        <p:nvSpPr>
          <p:cNvPr id="47107" name="Rectangle 3"/>
          <p:cNvSpPr>
            <a:spLocks noGrp="1" noChangeArrowheads="1"/>
          </p:cNvSpPr>
          <p:nvPr>
            <p:ph type="body" idx="1"/>
          </p:nvPr>
        </p:nvSpPr>
        <p:spPr/>
        <p:txBody>
          <a:bodyPr/>
          <a:lstStyle/>
          <a:p>
            <a:pPr eaLnBrk="1" hangingPunct="1"/>
            <a:r>
              <a:rPr lang="en-US" sz="2000" smtClean="0"/>
              <a:t>Method for local linear regression, designed for systems evolving on a manifold of lower dimension than overall space</a:t>
            </a:r>
          </a:p>
          <a:p>
            <a:pPr lvl="1" eaLnBrk="1" hangingPunct="1"/>
            <a:r>
              <a:rPr lang="en-US" sz="1800" smtClean="0"/>
              <a:t>Designed to prevent overfitting</a:t>
            </a:r>
          </a:p>
          <a:p>
            <a:pPr lvl="1" eaLnBrk="1" hangingPunct="1"/>
            <a:r>
              <a:rPr lang="en-US" sz="1800" smtClean="0"/>
              <a:t>Can be used as a tool to help identify network structure</a:t>
            </a:r>
          </a:p>
          <a:p>
            <a:pPr eaLnBrk="1" hangingPunct="1"/>
            <a:r>
              <a:rPr lang="en-US" sz="2000" smtClean="0"/>
              <a:t>Another new project:  network and parameter identification of HER2/3 network in cancer (with Joe Gray, Young-Hwan Chang, Steven Xie, and Soulaiman Itani)</a:t>
            </a:r>
          </a:p>
          <a:p>
            <a:pPr eaLnBrk="1" hangingPunct="1"/>
            <a:endParaRPr lang="en-US" sz="2000" smtClean="0"/>
          </a:p>
        </p:txBody>
      </p:sp>
      <p:grpSp>
        <p:nvGrpSpPr>
          <p:cNvPr id="47108" name="Group 32"/>
          <p:cNvGrpSpPr>
            <a:grpSpLocks/>
          </p:cNvGrpSpPr>
          <p:nvPr/>
        </p:nvGrpSpPr>
        <p:grpSpPr bwMode="auto">
          <a:xfrm>
            <a:off x="1752600" y="3962400"/>
            <a:ext cx="4876800" cy="2003425"/>
            <a:chOff x="1152" y="2621"/>
            <a:chExt cx="2822" cy="1139"/>
          </a:xfrm>
        </p:grpSpPr>
        <p:grpSp>
          <p:nvGrpSpPr>
            <p:cNvPr id="47109" name="Group 4"/>
            <p:cNvGrpSpPr>
              <a:grpSpLocks/>
            </p:cNvGrpSpPr>
            <p:nvPr/>
          </p:nvGrpSpPr>
          <p:grpSpPr bwMode="auto">
            <a:xfrm>
              <a:off x="2144" y="2621"/>
              <a:ext cx="823" cy="1115"/>
              <a:chOff x="1914" y="1181"/>
              <a:chExt cx="1087" cy="1453"/>
            </a:xfrm>
          </p:grpSpPr>
          <p:sp>
            <p:nvSpPr>
              <p:cNvPr id="47124" name="Oval 5"/>
              <p:cNvSpPr>
                <a:spLocks noChangeArrowheads="1"/>
              </p:cNvSpPr>
              <p:nvPr/>
            </p:nvSpPr>
            <p:spPr bwMode="auto">
              <a:xfrm>
                <a:off x="2220" y="1188"/>
                <a:ext cx="192" cy="192"/>
              </a:xfrm>
              <a:prstGeom prst="ellipse">
                <a:avLst/>
              </a:prstGeom>
              <a:solidFill>
                <a:srgbClr val="0000FF"/>
              </a:solidFill>
              <a:ln w="25400">
                <a:solidFill>
                  <a:schemeClr val="tx1"/>
                </a:solidFill>
                <a:round/>
                <a:headEnd/>
                <a:tailEnd/>
              </a:ln>
            </p:spPr>
            <p:txBody>
              <a:bodyPr wrap="none" anchor="ctr"/>
              <a:lstStyle/>
              <a:p>
                <a:r>
                  <a:rPr lang="en-US" b="0">
                    <a:cs typeface="Arial" pitchFamily="34" charset="0"/>
                  </a:rPr>
                  <a:t>A</a:t>
                </a:r>
              </a:p>
            </p:txBody>
          </p:sp>
          <p:sp>
            <p:nvSpPr>
              <p:cNvPr id="47125" name="Oval 6"/>
              <p:cNvSpPr>
                <a:spLocks noChangeArrowheads="1"/>
              </p:cNvSpPr>
              <p:nvPr/>
            </p:nvSpPr>
            <p:spPr bwMode="auto">
              <a:xfrm>
                <a:off x="1914" y="1792"/>
                <a:ext cx="190" cy="190"/>
              </a:xfrm>
              <a:prstGeom prst="ellipse">
                <a:avLst/>
              </a:prstGeom>
              <a:solidFill>
                <a:srgbClr val="008000"/>
              </a:solidFill>
              <a:ln w="25400">
                <a:solidFill>
                  <a:schemeClr val="tx1"/>
                </a:solidFill>
                <a:round/>
                <a:headEnd/>
                <a:tailEnd/>
              </a:ln>
            </p:spPr>
            <p:txBody>
              <a:bodyPr wrap="none" anchor="ctr"/>
              <a:lstStyle/>
              <a:p>
                <a:r>
                  <a:rPr lang="en-US" b="0">
                    <a:cs typeface="Arial" pitchFamily="34" charset="0"/>
                  </a:rPr>
                  <a:t>D</a:t>
                </a:r>
              </a:p>
            </p:txBody>
          </p:sp>
          <p:sp>
            <p:nvSpPr>
              <p:cNvPr id="47126" name="Oval 7"/>
              <p:cNvSpPr>
                <a:spLocks noChangeArrowheads="1"/>
              </p:cNvSpPr>
              <p:nvPr/>
            </p:nvSpPr>
            <p:spPr bwMode="auto">
              <a:xfrm>
                <a:off x="2496" y="1776"/>
                <a:ext cx="192" cy="192"/>
              </a:xfrm>
              <a:prstGeom prst="ellipse">
                <a:avLst/>
              </a:prstGeom>
              <a:solidFill>
                <a:srgbClr val="FF0000"/>
              </a:solidFill>
              <a:ln w="25400">
                <a:solidFill>
                  <a:schemeClr val="tx1"/>
                </a:solidFill>
                <a:round/>
                <a:headEnd/>
                <a:tailEnd/>
              </a:ln>
            </p:spPr>
            <p:txBody>
              <a:bodyPr wrap="none" anchor="ctr"/>
              <a:lstStyle/>
              <a:p>
                <a:r>
                  <a:rPr lang="en-US" b="0">
                    <a:cs typeface="Arial" pitchFamily="34" charset="0"/>
                  </a:rPr>
                  <a:t>B</a:t>
                </a:r>
              </a:p>
            </p:txBody>
          </p:sp>
          <p:sp>
            <p:nvSpPr>
              <p:cNvPr id="47127" name="Oval 8"/>
              <p:cNvSpPr>
                <a:spLocks noChangeArrowheads="1"/>
              </p:cNvSpPr>
              <p:nvPr/>
            </p:nvSpPr>
            <p:spPr bwMode="auto">
              <a:xfrm>
                <a:off x="2497" y="2442"/>
                <a:ext cx="192" cy="192"/>
              </a:xfrm>
              <a:prstGeom prst="ellipse">
                <a:avLst/>
              </a:prstGeom>
              <a:solidFill>
                <a:srgbClr val="800080"/>
              </a:solidFill>
              <a:ln w="25400">
                <a:solidFill>
                  <a:schemeClr val="tx1"/>
                </a:solidFill>
                <a:round/>
                <a:headEnd/>
                <a:tailEnd/>
              </a:ln>
            </p:spPr>
            <p:txBody>
              <a:bodyPr wrap="none" anchor="ctr"/>
              <a:lstStyle/>
              <a:p>
                <a:r>
                  <a:rPr lang="en-US" b="0">
                    <a:cs typeface="Arial" pitchFamily="34" charset="0"/>
                  </a:rPr>
                  <a:t>E</a:t>
                </a:r>
              </a:p>
            </p:txBody>
          </p:sp>
          <p:sp>
            <p:nvSpPr>
              <p:cNvPr id="47128" name="Oval 9"/>
              <p:cNvSpPr>
                <a:spLocks noChangeArrowheads="1"/>
              </p:cNvSpPr>
              <p:nvPr/>
            </p:nvSpPr>
            <p:spPr bwMode="auto">
              <a:xfrm>
                <a:off x="2809" y="1181"/>
                <a:ext cx="192" cy="192"/>
              </a:xfrm>
              <a:prstGeom prst="ellipse">
                <a:avLst/>
              </a:prstGeom>
              <a:solidFill>
                <a:srgbClr val="FFFF00"/>
              </a:solidFill>
              <a:ln w="25400">
                <a:solidFill>
                  <a:schemeClr val="tx1"/>
                </a:solidFill>
                <a:round/>
                <a:headEnd/>
                <a:tailEnd/>
              </a:ln>
            </p:spPr>
            <p:txBody>
              <a:bodyPr wrap="none" anchor="ctr"/>
              <a:lstStyle/>
              <a:p>
                <a:r>
                  <a:rPr lang="en-US" b="0">
                    <a:cs typeface="Arial" pitchFamily="34" charset="0"/>
                  </a:rPr>
                  <a:t>C</a:t>
                </a:r>
              </a:p>
            </p:txBody>
          </p:sp>
          <p:sp>
            <p:nvSpPr>
              <p:cNvPr id="47129" name="Line 10"/>
              <p:cNvSpPr>
                <a:spLocks noChangeShapeType="1"/>
              </p:cNvSpPr>
              <p:nvPr/>
            </p:nvSpPr>
            <p:spPr bwMode="auto">
              <a:xfrm flipH="1">
                <a:off x="2064" y="1390"/>
                <a:ext cx="225" cy="426"/>
              </a:xfrm>
              <a:prstGeom prst="line">
                <a:avLst/>
              </a:prstGeom>
              <a:noFill/>
              <a:ln w="25400">
                <a:solidFill>
                  <a:schemeClr val="tx1"/>
                </a:solidFill>
                <a:round/>
                <a:headEnd/>
                <a:tailEnd type="triangle" w="med" len="med"/>
              </a:ln>
            </p:spPr>
            <p:txBody>
              <a:bodyPr wrap="none" anchor="ctr"/>
              <a:lstStyle/>
              <a:p>
                <a:endParaRPr lang="en-US"/>
              </a:p>
            </p:txBody>
          </p:sp>
          <p:sp>
            <p:nvSpPr>
              <p:cNvPr id="47130" name="Line 11"/>
              <p:cNvSpPr>
                <a:spLocks noChangeShapeType="1"/>
              </p:cNvSpPr>
              <p:nvPr/>
            </p:nvSpPr>
            <p:spPr bwMode="auto">
              <a:xfrm flipH="1">
                <a:off x="2595" y="1970"/>
                <a:ext cx="0" cy="443"/>
              </a:xfrm>
              <a:prstGeom prst="line">
                <a:avLst/>
              </a:prstGeom>
              <a:noFill/>
              <a:ln w="25400">
                <a:solidFill>
                  <a:schemeClr val="tx1"/>
                </a:solidFill>
                <a:round/>
                <a:headEnd/>
                <a:tailEnd type="triangle" w="med" len="med"/>
              </a:ln>
            </p:spPr>
            <p:txBody>
              <a:bodyPr wrap="none" anchor="ctr"/>
              <a:lstStyle/>
              <a:p>
                <a:endParaRPr lang="en-US"/>
              </a:p>
            </p:txBody>
          </p:sp>
          <p:sp>
            <p:nvSpPr>
              <p:cNvPr id="47131" name="Line 12"/>
              <p:cNvSpPr>
                <a:spLocks noChangeShapeType="1"/>
              </p:cNvSpPr>
              <p:nvPr/>
            </p:nvSpPr>
            <p:spPr bwMode="auto">
              <a:xfrm flipH="1">
                <a:off x="2668" y="1389"/>
                <a:ext cx="224" cy="406"/>
              </a:xfrm>
              <a:prstGeom prst="line">
                <a:avLst/>
              </a:prstGeom>
              <a:noFill/>
              <a:ln w="25400">
                <a:solidFill>
                  <a:schemeClr val="tx1"/>
                </a:solidFill>
                <a:round/>
                <a:headEnd/>
                <a:tailEnd type="triangle" w="med" len="med"/>
              </a:ln>
            </p:spPr>
            <p:txBody>
              <a:bodyPr wrap="none" anchor="ctr"/>
              <a:lstStyle/>
              <a:p>
                <a:endParaRPr lang="en-US"/>
              </a:p>
            </p:txBody>
          </p:sp>
          <p:sp>
            <p:nvSpPr>
              <p:cNvPr id="47132" name="Line 13"/>
              <p:cNvSpPr>
                <a:spLocks noChangeShapeType="1"/>
              </p:cNvSpPr>
              <p:nvPr/>
            </p:nvSpPr>
            <p:spPr bwMode="auto">
              <a:xfrm rot="1573529" flipH="1" flipV="1">
                <a:off x="2014" y="2101"/>
                <a:ext cx="590" cy="230"/>
              </a:xfrm>
              <a:prstGeom prst="line">
                <a:avLst/>
              </a:prstGeom>
              <a:noFill/>
              <a:ln w="25400">
                <a:solidFill>
                  <a:schemeClr val="tx1"/>
                </a:solidFill>
                <a:round/>
                <a:headEnd/>
                <a:tailEnd/>
              </a:ln>
            </p:spPr>
            <p:txBody>
              <a:bodyPr wrap="none" anchor="ctr"/>
              <a:lstStyle/>
              <a:p>
                <a:endParaRPr lang="en-US"/>
              </a:p>
            </p:txBody>
          </p:sp>
          <p:sp>
            <p:nvSpPr>
              <p:cNvPr id="47133" name="Line 14"/>
              <p:cNvSpPr>
                <a:spLocks noChangeShapeType="1"/>
              </p:cNvSpPr>
              <p:nvPr/>
            </p:nvSpPr>
            <p:spPr bwMode="auto">
              <a:xfrm rot="1573529" flipH="1">
                <a:off x="2058" y="1913"/>
                <a:ext cx="54" cy="125"/>
              </a:xfrm>
              <a:prstGeom prst="line">
                <a:avLst/>
              </a:prstGeom>
              <a:noFill/>
              <a:ln w="25400">
                <a:solidFill>
                  <a:schemeClr val="tx1"/>
                </a:solidFill>
                <a:round/>
                <a:headEnd/>
                <a:tailEnd/>
              </a:ln>
            </p:spPr>
            <p:txBody>
              <a:bodyPr wrap="none" anchor="ctr"/>
              <a:lstStyle/>
              <a:p>
                <a:endParaRPr lang="en-US"/>
              </a:p>
            </p:txBody>
          </p:sp>
          <p:grpSp>
            <p:nvGrpSpPr>
              <p:cNvPr id="47134" name="Group 15"/>
              <p:cNvGrpSpPr>
                <a:grpSpLocks/>
              </p:cNvGrpSpPr>
              <p:nvPr/>
            </p:nvGrpSpPr>
            <p:grpSpPr bwMode="auto">
              <a:xfrm rot="2233468">
                <a:off x="2232" y="1473"/>
                <a:ext cx="397" cy="280"/>
                <a:chOff x="2110" y="1582"/>
                <a:chExt cx="418" cy="280"/>
              </a:xfrm>
            </p:grpSpPr>
            <p:sp>
              <p:nvSpPr>
                <p:cNvPr id="47135" name="Line 16"/>
                <p:cNvSpPr>
                  <a:spLocks noChangeShapeType="1"/>
                </p:cNvSpPr>
                <p:nvPr/>
              </p:nvSpPr>
              <p:spPr bwMode="auto">
                <a:xfrm>
                  <a:off x="2110" y="1582"/>
                  <a:ext cx="394" cy="225"/>
                </a:xfrm>
                <a:prstGeom prst="line">
                  <a:avLst/>
                </a:prstGeom>
                <a:noFill/>
                <a:ln w="25400">
                  <a:solidFill>
                    <a:schemeClr val="tx1"/>
                  </a:solidFill>
                  <a:round/>
                  <a:headEnd/>
                  <a:tailEnd/>
                </a:ln>
              </p:spPr>
              <p:txBody>
                <a:bodyPr wrap="none" anchor="ctr"/>
                <a:lstStyle/>
                <a:p>
                  <a:endParaRPr lang="en-US"/>
                </a:p>
              </p:txBody>
            </p:sp>
            <p:sp>
              <p:nvSpPr>
                <p:cNvPr id="47136" name="Line 17"/>
                <p:cNvSpPr>
                  <a:spLocks noChangeShapeType="1"/>
                </p:cNvSpPr>
                <p:nvPr/>
              </p:nvSpPr>
              <p:spPr bwMode="auto">
                <a:xfrm flipH="1">
                  <a:off x="2462" y="1747"/>
                  <a:ext cx="66" cy="115"/>
                </a:xfrm>
                <a:prstGeom prst="line">
                  <a:avLst/>
                </a:prstGeom>
                <a:noFill/>
                <a:ln w="25400">
                  <a:solidFill>
                    <a:schemeClr val="tx1"/>
                  </a:solidFill>
                  <a:round/>
                  <a:headEnd/>
                  <a:tailEnd/>
                </a:ln>
              </p:spPr>
              <p:txBody>
                <a:bodyPr wrap="none" anchor="ctr"/>
                <a:lstStyle/>
                <a:p>
                  <a:endParaRPr lang="en-US"/>
                </a:p>
              </p:txBody>
            </p:sp>
          </p:grpSp>
        </p:grpSp>
        <p:sp>
          <p:nvSpPr>
            <p:cNvPr id="47110" name="Line 18"/>
            <p:cNvSpPr>
              <a:spLocks noChangeShapeType="1"/>
            </p:cNvSpPr>
            <p:nvPr/>
          </p:nvSpPr>
          <p:spPr bwMode="auto">
            <a:xfrm flipV="1">
              <a:off x="2859" y="2840"/>
              <a:ext cx="437" cy="0"/>
            </a:xfrm>
            <a:prstGeom prst="line">
              <a:avLst/>
            </a:prstGeom>
            <a:noFill/>
            <a:ln w="12700">
              <a:solidFill>
                <a:schemeClr val="hlink"/>
              </a:solidFill>
              <a:round/>
              <a:headEnd/>
              <a:tailEnd type="triangle" w="med" len="med"/>
            </a:ln>
          </p:spPr>
          <p:txBody>
            <a:bodyPr wrap="none" anchor="ctr"/>
            <a:lstStyle/>
            <a:p>
              <a:endParaRPr lang="en-US"/>
            </a:p>
          </p:txBody>
        </p:sp>
        <p:sp>
          <p:nvSpPr>
            <p:cNvPr id="47111" name="Line 19"/>
            <p:cNvSpPr>
              <a:spLocks noChangeShapeType="1"/>
            </p:cNvSpPr>
            <p:nvPr/>
          </p:nvSpPr>
          <p:spPr bwMode="auto">
            <a:xfrm flipH="1" flipV="1">
              <a:off x="1893" y="2969"/>
              <a:ext cx="436" cy="0"/>
            </a:xfrm>
            <a:prstGeom prst="line">
              <a:avLst/>
            </a:prstGeom>
            <a:noFill/>
            <a:ln w="12700">
              <a:solidFill>
                <a:schemeClr val="hlink"/>
              </a:solidFill>
              <a:round/>
              <a:headEnd/>
              <a:tailEnd type="triangle" w="med" len="med"/>
            </a:ln>
          </p:spPr>
          <p:txBody>
            <a:bodyPr wrap="none" anchor="ctr"/>
            <a:lstStyle/>
            <a:p>
              <a:endParaRPr lang="en-US"/>
            </a:p>
          </p:txBody>
        </p:sp>
        <p:sp>
          <p:nvSpPr>
            <p:cNvPr id="47112" name="Line 20"/>
            <p:cNvSpPr>
              <a:spLocks noChangeShapeType="1"/>
            </p:cNvSpPr>
            <p:nvPr/>
          </p:nvSpPr>
          <p:spPr bwMode="auto">
            <a:xfrm flipH="1" flipV="1">
              <a:off x="2107" y="3527"/>
              <a:ext cx="436" cy="0"/>
            </a:xfrm>
            <a:prstGeom prst="line">
              <a:avLst/>
            </a:prstGeom>
            <a:noFill/>
            <a:ln w="12700">
              <a:solidFill>
                <a:schemeClr val="hlink"/>
              </a:solidFill>
              <a:round/>
              <a:headEnd/>
              <a:tailEnd type="triangle" w="med" len="med"/>
            </a:ln>
          </p:spPr>
          <p:txBody>
            <a:bodyPr wrap="none" anchor="ctr"/>
            <a:lstStyle/>
            <a:p>
              <a:endParaRPr lang="en-US"/>
            </a:p>
          </p:txBody>
        </p:sp>
        <p:sp>
          <p:nvSpPr>
            <p:cNvPr id="47113" name="Line 21"/>
            <p:cNvSpPr>
              <a:spLocks noChangeShapeType="1"/>
            </p:cNvSpPr>
            <p:nvPr/>
          </p:nvSpPr>
          <p:spPr bwMode="auto">
            <a:xfrm flipV="1">
              <a:off x="2665" y="3296"/>
              <a:ext cx="437" cy="0"/>
            </a:xfrm>
            <a:prstGeom prst="line">
              <a:avLst/>
            </a:prstGeom>
            <a:noFill/>
            <a:ln w="12700">
              <a:solidFill>
                <a:schemeClr val="hlink"/>
              </a:solidFill>
              <a:round/>
              <a:headEnd/>
              <a:tailEnd type="triangle" w="med" len="med"/>
            </a:ln>
          </p:spPr>
          <p:txBody>
            <a:bodyPr wrap="none" anchor="ctr"/>
            <a:lstStyle/>
            <a:p>
              <a:endParaRPr lang="en-US"/>
            </a:p>
          </p:txBody>
        </p:sp>
        <p:sp>
          <p:nvSpPr>
            <p:cNvPr id="47114" name="Text Box 22"/>
            <p:cNvSpPr txBox="1">
              <a:spLocks noChangeArrowheads="1"/>
            </p:cNvSpPr>
            <p:nvPr/>
          </p:nvSpPr>
          <p:spPr bwMode="auto">
            <a:xfrm>
              <a:off x="3293" y="2726"/>
              <a:ext cx="612" cy="319"/>
            </a:xfrm>
            <a:prstGeom prst="rect">
              <a:avLst/>
            </a:prstGeom>
            <a:noFill/>
            <a:ln w="12700">
              <a:solidFill>
                <a:schemeClr val="hlink"/>
              </a:solidFill>
              <a:miter lim="800000"/>
              <a:headEnd/>
              <a:tailEnd/>
            </a:ln>
          </p:spPr>
          <p:txBody>
            <a:bodyPr>
              <a:spAutoFit/>
            </a:bodyPr>
            <a:lstStyle/>
            <a:p>
              <a:pPr algn="l">
                <a:spcBef>
                  <a:spcPct val="50000"/>
                </a:spcBef>
              </a:pPr>
              <a:r>
                <a:rPr lang="en-US" sz="1000">
                  <a:cs typeface="Arial" pitchFamily="34" charset="0"/>
                </a:rPr>
                <a:t>Known in the same cell type.</a:t>
              </a:r>
            </a:p>
          </p:txBody>
        </p:sp>
        <p:sp>
          <p:nvSpPr>
            <p:cNvPr id="47115" name="Text Box 23"/>
            <p:cNvSpPr txBox="1">
              <a:spLocks noChangeArrowheads="1"/>
            </p:cNvSpPr>
            <p:nvPr/>
          </p:nvSpPr>
          <p:spPr bwMode="auto">
            <a:xfrm>
              <a:off x="1152" y="2886"/>
              <a:ext cx="744" cy="147"/>
            </a:xfrm>
            <a:prstGeom prst="rect">
              <a:avLst/>
            </a:prstGeom>
            <a:noFill/>
            <a:ln w="12700">
              <a:solidFill>
                <a:schemeClr val="hlink"/>
              </a:solidFill>
              <a:miter lim="800000"/>
              <a:headEnd/>
              <a:tailEnd/>
            </a:ln>
          </p:spPr>
          <p:txBody>
            <a:bodyPr>
              <a:spAutoFit/>
            </a:bodyPr>
            <a:lstStyle/>
            <a:p>
              <a:pPr algn="l">
                <a:spcBef>
                  <a:spcPct val="50000"/>
                </a:spcBef>
              </a:pPr>
              <a:r>
                <a:rPr lang="en-US" sz="1000">
                  <a:cs typeface="Arial" pitchFamily="34" charset="0"/>
                </a:rPr>
                <a:t>Doesn’t exist. </a:t>
              </a:r>
            </a:p>
          </p:txBody>
        </p:sp>
        <p:sp>
          <p:nvSpPr>
            <p:cNvPr id="47116" name="Text Box 24"/>
            <p:cNvSpPr txBox="1">
              <a:spLocks noChangeArrowheads="1"/>
            </p:cNvSpPr>
            <p:nvPr/>
          </p:nvSpPr>
          <p:spPr bwMode="auto">
            <a:xfrm>
              <a:off x="3110" y="3213"/>
              <a:ext cx="864" cy="146"/>
            </a:xfrm>
            <a:prstGeom prst="rect">
              <a:avLst/>
            </a:prstGeom>
            <a:noFill/>
            <a:ln w="12700">
              <a:solidFill>
                <a:schemeClr val="hlink"/>
              </a:solidFill>
              <a:miter lim="800000"/>
              <a:headEnd/>
              <a:tailEnd/>
            </a:ln>
          </p:spPr>
          <p:txBody>
            <a:bodyPr>
              <a:spAutoFit/>
            </a:bodyPr>
            <a:lstStyle/>
            <a:p>
              <a:pPr algn="l">
                <a:spcBef>
                  <a:spcPct val="50000"/>
                </a:spcBef>
              </a:pPr>
              <a:r>
                <a:rPr lang="en-US" sz="1000">
                  <a:cs typeface="Arial" pitchFamily="34" charset="0"/>
                </a:rPr>
                <a:t>Discovered in vitro.</a:t>
              </a:r>
            </a:p>
          </p:txBody>
        </p:sp>
        <p:sp>
          <p:nvSpPr>
            <p:cNvPr id="47117" name="Text Box 25"/>
            <p:cNvSpPr txBox="1">
              <a:spLocks noChangeArrowheads="1"/>
            </p:cNvSpPr>
            <p:nvPr/>
          </p:nvSpPr>
          <p:spPr bwMode="auto">
            <a:xfrm>
              <a:off x="1496" y="3456"/>
              <a:ext cx="611" cy="146"/>
            </a:xfrm>
            <a:prstGeom prst="rect">
              <a:avLst/>
            </a:prstGeom>
            <a:noFill/>
            <a:ln w="12700">
              <a:solidFill>
                <a:schemeClr val="hlink"/>
              </a:solidFill>
              <a:miter lim="800000"/>
              <a:headEnd/>
              <a:tailEnd/>
            </a:ln>
          </p:spPr>
          <p:txBody>
            <a:bodyPr>
              <a:spAutoFit/>
            </a:bodyPr>
            <a:lstStyle/>
            <a:p>
              <a:pPr algn="l">
                <a:spcBef>
                  <a:spcPct val="50000"/>
                </a:spcBef>
              </a:pPr>
              <a:r>
                <a:rPr lang="en-US" sz="1000">
                  <a:cs typeface="Arial" pitchFamily="34" charset="0"/>
                </a:rPr>
                <a:t>Unknown.</a:t>
              </a:r>
            </a:p>
          </p:txBody>
        </p:sp>
        <p:grpSp>
          <p:nvGrpSpPr>
            <p:cNvPr id="47118" name="Group 26"/>
            <p:cNvGrpSpPr>
              <a:grpSpLocks/>
            </p:cNvGrpSpPr>
            <p:nvPr/>
          </p:nvGrpSpPr>
          <p:grpSpPr bwMode="auto">
            <a:xfrm>
              <a:off x="1196" y="2754"/>
              <a:ext cx="2747" cy="849"/>
              <a:chOff x="1148" y="1830"/>
              <a:chExt cx="2747" cy="849"/>
            </a:xfrm>
          </p:grpSpPr>
          <p:sp>
            <p:nvSpPr>
              <p:cNvPr id="47120" name="Text Box 27"/>
              <p:cNvSpPr txBox="1">
                <a:spLocks noChangeArrowheads="1"/>
              </p:cNvSpPr>
              <p:nvPr/>
            </p:nvSpPr>
            <p:spPr bwMode="auto">
              <a:xfrm>
                <a:off x="3252" y="1830"/>
                <a:ext cx="570" cy="269"/>
              </a:xfrm>
              <a:prstGeom prst="rect">
                <a:avLst/>
              </a:prstGeom>
              <a:solidFill>
                <a:schemeClr val="bg1"/>
              </a:solidFill>
              <a:ln w="12700">
                <a:noFill/>
                <a:miter lim="800000"/>
                <a:headEnd/>
                <a:tailEnd/>
              </a:ln>
            </p:spPr>
            <p:txBody>
              <a:bodyPr>
                <a:spAutoFit/>
              </a:bodyPr>
              <a:lstStyle/>
              <a:p>
                <a:pPr algn="l">
                  <a:spcBef>
                    <a:spcPct val="50000"/>
                  </a:spcBef>
                </a:pPr>
                <a:r>
                  <a:rPr lang="en-US" sz="1000">
                    <a:cs typeface="Arial" pitchFamily="34" charset="0"/>
                  </a:rPr>
                  <a:t>Force.</a:t>
                </a:r>
              </a:p>
              <a:p>
                <a:pPr algn="l">
                  <a:spcBef>
                    <a:spcPct val="50000"/>
                  </a:spcBef>
                </a:pPr>
                <a:endParaRPr lang="en-US" sz="1000">
                  <a:cs typeface="Arial" pitchFamily="34" charset="0"/>
                </a:endParaRPr>
              </a:p>
            </p:txBody>
          </p:sp>
          <p:sp>
            <p:nvSpPr>
              <p:cNvPr id="47121" name="Text Box 28"/>
              <p:cNvSpPr txBox="1">
                <a:spLocks noChangeArrowheads="1"/>
              </p:cNvSpPr>
              <p:nvPr/>
            </p:nvSpPr>
            <p:spPr bwMode="auto">
              <a:xfrm>
                <a:off x="3088" y="2298"/>
                <a:ext cx="807" cy="139"/>
              </a:xfrm>
              <a:prstGeom prst="rect">
                <a:avLst/>
              </a:prstGeom>
              <a:solidFill>
                <a:schemeClr val="bg1"/>
              </a:solidFill>
              <a:ln w="12700">
                <a:noFill/>
                <a:miter lim="800000"/>
                <a:headEnd/>
                <a:tailEnd/>
              </a:ln>
            </p:spPr>
            <p:txBody>
              <a:bodyPr>
                <a:spAutoFit/>
              </a:bodyPr>
              <a:lstStyle/>
              <a:p>
                <a:pPr algn="l">
                  <a:spcBef>
                    <a:spcPct val="50000"/>
                  </a:spcBef>
                </a:pPr>
                <a:r>
                  <a:rPr lang="en-US" sz="1000">
                    <a:cs typeface="Arial" pitchFamily="34" charset="0"/>
                  </a:rPr>
                  <a:t>Encourage.             </a:t>
                </a:r>
              </a:p>
            </p:txBody>
          </p:sp>
          <p:sp>
            <p:nvSpPr>
              <p:cNvPr id="47122" name="Text Box 29"/>
              <p:cNvSpPr txBox="1">
                <a:spLocks noChangeArrowheads="1"/>
              </p:cNvSpPr>
              <p:nvPr/>
            </p:nvSpPr>
            <p:spPr bwMode="auto">
              <a:xfrm>
                <a:off x="1464" y="2540"/>
                <a:ext cx="570" cy="139"/>
              </a:xfrm>
              <a:prstGeom prst="rect">
                <a:avLst/>
              </a:prstGeom>
              <a:solidFill>
                <a:schemeClr val="bg1"/>
              </a:solidFill>
              <a:ln w="12700">
                <a:noFill/>
                <a:miter lim="800000"/>
                <a:headEnd/>
                <a:tailEnd/>
              </a:ln>
            </p:spPr>
            <p:txBody>
              <a:bodyPr>
                <a:spAutoFit/>
              </a:bodyPr>
              <a:lstStyle/>
              <a:p>
                <a:pPr algn="l">
                  <a:spcBef>
                    <a:spcPct val="50000"/>
                  </a:spcBef>
                </a:pPr>
                <a:r>
                  <a:rPr lang="en-US" sz="1000">
                    <a:cs typeface="Arial" pitchFamily="34" charset="0"/>
                  </a:rPr>
                  <a:t>Allow.</a:t>
                </a:r>
              </a:p>
            </p:txBody>
          </p:sp>
          <p:sp>
            <p:nvSpPr>
              <p:cNvPr id="47123" name="Text Box 30"/>
              <p:cNvSpPr txBox="1">
                <a:spLocks noChangeArrowheads="1"/>
              </p:cNvSpPr>
              <p:nvPr/>
            </p:nvSpPr>
            <p:spPr bwMode="auto">
              <a:xfrm>
                <a:off x="1148" y="1968"/>
                <a:ext cx="672" cy="139"/>
              </a:xfrm>
              <a:prstGeom prst="rect">
                <a:avLst/>
              </a:prstGeom>
              <a:solidFill>
                <a:schemeClr val="bg1"/>
              </a:solidFill>
              <a:ln w="12700">
                <a:noFill/>
                <a:miter lim="800000"/>
                <a:headEnd/>
                <a:tailEnd/>
              </a:ln>
            </p:spPr>
            <p:txBody>
              <a:bodyPr>
                <a:spAutoFit/>
              </a:bodyPr>
              <a:lstStyle/>
              <a:p>
                <a:pPr algn="l">
                  <a:spcBef>
                    <a:spcPct val="50000"/>
                  </a:spcBef>
                </a:pPr>
                <a:r>
                  <a:rPr lang="en-US" sz="1000">
                    <a:cs typeface="Arial" pitchFamily="34" charset="0"/>
                  </a:rPr>
                  <a:t>Forbid.       </a:t>
                </a:r>
                <a:endParaRPr lang="en-US" sz="800">
                  <a:cs typeface="Arial" pitchFamily="34" charset="0"/>
                </a:endParaRPr>
              </a:p>
            </p:txBody>
          </p:sp>
        </p:grpSp>
        <p:sp>
          <p:nvSpPr>
            <p:cNvPr id="47119" name="Text Box 31"/>
            <p:cNvSpPr txBox="1">
              <a:spLocks noChangeArrowheads="1"/>
            </p:cNvSpPr>
            <p:nvPr/>
          </p:nvSpPr>
          <p:spPr bwMode="auto">
            <a:xfrm>
              <a:off x="2955" y="3552"/>
              <a:ext cx="629" cy="208"/>
            </a:xfrm>
            <a:prstGeom prst="rect">
              <a:avLst/>
            </a:prstGeom>
            <a:noFill/>
            <a:ln w="9525">
              <a:noFill/>
              <a:miter lim="800000"/>
              <a:headEnd/>
              <a:tailEnd/>
            </a:ln>
          </p:spPr>
          <p:txBody>
            <a:bodyPr wrap="none">
              <a:spAutoFit/>
            </a:bodyPr>
            <a:lstStyle/>
            <a:p>
              <a:r>
                <a:rPr lang="en-US"/>
                <a:t>[S. Itani]</a:t>
              </a:r>
            </a:p>
          </p:txBody>
        </p:sp>
      </p:gr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4"/>
          <p:cNvPicPr>
            <a:picLocks noChangeAspect="1" noChangeArrowheads="1"/>
          </p:cNvPicPr>
          <p:nvPr/>
        </p:nvPicPr>
        <p:blipFill>
          <a:blip r:embed="rId4">
            <a:lum bright="-36000"/>
          </a:blip>
          <a:srcRect t="30574" b="5502"/>
          <a:stretch>
            <a:fillRect/>
          </a:stretch>
        </p:blipFill>
        <p:spPr bwMode="auto">
          <a:xfrm>
            <a:off x="0" y="-58738"/>
            <a:ext cx="9467850" cy="6916738"/>
          </a:xfrm>
          <a:prstGeom prst="rect">
            <a:avLst/>
          </a:prstGeom>
          <a:noFill/>
          <a:ln w="9525">
            <a:noFill/>
            <a:miter lim="800000"/>
            <a:headEnd/>
            <a:tailEnd/>
          </a:ln>
        </p:spPr>
      </p:pic>
      <p:sp>
        <p:nvSpPr>
          <p:cNvPr id="3075" name="Rectangle 3"/>
          <p:cNvSpPr>
            <a:spLocks noGrp="1" noChangeArrowheads="1"/>
          </p:cNvSpPr>
          <p:nvPr>
            <p:ph type="ctrTitle"/>
          </p:nvPr>
        </p:nvSpPr>
        <p:spPr>
          <a:xfrm>
            <a:off x="1301750" y="512763"/>
            <a:ext cx="6705600" cy="1905000"/>
          </a:xfrm>
        </p:spPr>
        <p:txBody>
          <a:bodyPr/>
          <a:lstStyle/>
          <a:p>
            <a:pPr algn="l" eaLnBrk="1" hangingPunct="1">
              <a:defRPr/>
            </a:pPr>
            <a:r>
              <a:rPr lang="en-US" sz="2800" dirty="0" smtClean="0">
                <a:solidFill>
                  <a:schemeClr val="accent6">
                    <a:lumMod val="20000"/>
                    <a:lumOff val="80000"/>
                  </a:schemeClr>
                </a:solidFill>
              </a:rPr>
              <a:t>Nonparametric Identification of Regulatory Interactions from Spatial and Temporal Gene Expression Data</a:t>
            </a:r>
            <a:endParaRPr lang="en-US" sz="2800" b="1" dirty="0" smtClean="0">
              <a:solidFill>
                <a:schemeClr val="accent6">
                  <a:lumMod val="20000"/>
                  <a:lumOff val="80000"/>
                </a:schemeClr>
              </a:solidFill>
            </a:endParaRPr>
          </a:p>
        </p:txBody>
      </p:sp>
      <p:sp>
        <p:nvSpPr>
          <p:cNvPr id="48132" name="Rectangle 4"/>
          <p:cNvSpPr>
            <a:spLocks noGrp="1" noChangeArrowheads="1"/>
          </p:cNvSpPr>
          <p:nvPr>
            <p:ph type="subTitle" idx="1"/>
          </p:nvPr>
        </p:nvSpPr>
        <p:spPr>
          <a:xfrm>
            <a:off x="1295400" y="2362200"/>
            <a:ext cx="6481763" cy="2190750"/>
          </a:xfrm>
        </p:spPr>
        <p:txBody>
          <a:bodyPr/>
          <a:lstStyle/>
          <a:p>
            <a:pPr algn="l" eaLnBrk="1" hangingPunct="1"/>
            <a:r>
              <a:rPr lang="en-US" sz="2000" b="1" smtClean="0">
                <a:solidFill>
                  <a:schemeClr val="hlink"/>
                </a:solidFill>
              </a:rPr>
              <a:t>Anil Aswani</a:t>
            </a:r>
          </a:p>
          <a:p>
            <a:pPr algn="l" eaLnBrk="1" hangingPunct="1"/>
            <a:r>
              <a:rPr lang="en-US" sz="2000" b="1" smtClean="0">
                <a:solidFill>
                  <a:schemeClr val="hlink"/>
                </a:solidFill>
              </a:rPr>
              <a:t>Peter Bickel</a:t>
            </a:r>
          </a:p>
          <a:p>
            <a:pPr algn="l" eaLnBrk="1" hangingPunct="1"/>
            <a:r>
              <a:rPr lang="en-US" sz="2000" b="1" smtClean="0">
                <a:solidFill>
                  <a:schemeClr val="hlink"/>
                </a:solidFill>
              </a:rPr>
              <a:t>Claire Tomlin</a:t>
            </a:r>
          </a:p>
          <a:p>
            <a:pPr algn="l" eaLnBrk="1" hangingPunct="1"/>
            <a:endParaRPr lang="en-US" sz="2000" b="1" smtClean="0">
              <a:solidFill>
                <a:schemeClr val="hlink"/>
              </a:solidFill>
            </a:endParaRPr>
          </a:p>
          <a:p>
            <a:pPr algn="l" eaLnBrk="1" hangingPunct="1"/>
            <a:r>
              <a:rPr lang="en-US" sz="2000" b="1" smtClean="0">
                <a:solidFill>
                  <a:schemeClr val="hlink"/>
                </a:solidFill>
              </a:rPr>
              <a:t>Joint work with Mark Biggin, Charless Fowlkes, Soile Ker</a:t>
            </a:r>
            <a:r>
              <a:rPr lang="en-US" sz="2000" b="1" smtClean="0">
                <a:solidFill>
                  <a:schemeClr val="hlink"/>
                </a:solidFill>
                <a:cs typeface="Arial" pitchFamily="34" charset="0"/>
              </a:rPr>
              <a:t>ä</a:t>
            </a:r>
            <a:r>
              <a:rPr lang="en-US" sz="2000" b="1" smtClean="0">
                <a:solidFill>
                  <a:schemeClr val="hlink"/>
                </a:solidFill>
              </a:rPr>
              <a:t>nen, and Jitendra Malik</a:t>
            </a:r>
          </a:p>
          <a:p>
            <a:pPr algn="l" eaLnBrk="1" hangingPunct="1"/>
            <a:endParaRPr lang="en-US" sz="2000" b="1" smtClean="0">
              <a:solidFill>
                <a:schemeClr val="hlink"/>
              </a:solidFill>
            </a:endParaRPr>
          </a:p>
        </p:txBody>
      </p:sp>
      <p:sp>
        <p:nvSpPr>
          <p:cNvPr id="3077" name="Rectangle 9"/>
          <p:cNvSpPr>
            <a:spLocks noChangeArrowheads="1"/>
          </p:cNvSpPr>
          <p:nvPr/>
        </p:nvSpPr>
        <p:spPr bwMode="auto">
          <a:xfrm>
            <a:off x="1295400" y="4800600"/>
            <a:ext cx="7305675" cy="2000250"/>
          </a:xfrm>
          <a:prstGeom prst="rect">
            <a:avLst/>
          </a:prstGeom>
          <a:noFill/>
          <a:ln w="9525">
            <a:noFill/>
            <a:miter lim="800000"/>
            <a:headEnd/>
            <a:tailEnd/>
          </a:ln>
        </p:spPr>
        <p:txBody>
          <a:bodyPr/>
          <a:lstStyle/>
          <a:p>
            <a:pPr algn="l">
              <a:spcBef>
                <a:spcPct val="20000"/>
              </a:spcBef>
              <a:defRPr/>
            </a:pPr>
            <a:r>
              <a:rPr lang="en-US" dirty="0">
                <a:solidFill>
                  <a:schemeClr val="hlink"/>
                </a:solidFill>
              </a:rPr>
              <a:t>Electrical Engineering and Computer Sciences, UC Berkeley             </a:t>
            </a:r>
          </a:p>
          <a:p>
            <a:pPr algn="l">
              <a:spcBef>
                <a:spcPct val="20000"/>
              </a:spcBef>
              <a:defRPr/>
            </a:pPr>
            <a:r>
              <a:rPr lang="en-US" dirty="0">
                <a:solidFill>
                  <a:schemeClr val="accent6">
                    <a:lumMod val="20000"/>
                    <a:lumOff val="80000"/>
                  </a:schemeClr>
                </a:solidFill>
              </a:rPr>
              <a:t>ACCESS Linnaeus Center, School of Electrical Engineering, KTH</a:t>
            </a:r>
          </a:p>
          <a:p>
            <a:pPr algn="l">
              <a:spcBef>
                <a:spcPct val="20000"/>
              </a:spcBef>
              <a:defRPr/>
            </a:pPr>
            <a:endParaRPr lang="en-US" dirty="0">
              <a:solidFill>
                <a:schemeClr val="hlink"/>
              </a:solidFill>
            </a:endParaRPr>
          </a:p>
          <a:p>
            <a:pPr algn="l">
              <a:spcBef>
                <a:spcPct val="20000"/>
              </a:spcBef>
              <a:defRPr/>
            </a:pPr>
            <a:r>
              <a:rPr lang="en-US" dirty="0">
                <a:solidFill>
                  <a:schemeClr val="hlink"/>
                </a:solidFill>
              </a:rPr>
              <a:t>Thanks:  NSF, NIH NCI</a:t>
            </a:r>
          </a:p>
          <a:p>
            <a:pPr algn="l">
              <a:spcBef>
                <a:spcPct val="20000"/>
              </a:spcBef>
              <a:defRPr/>
            </a:pPr>
            <a:endParaRPr lang="en-US" dirty="0">
              <a:solidFill>
                <a:schemeClr val="hlink"/>
              </a:solidFill>
            </a:endParaRPr>
          </a:p>
          <a:p>
            <a:pPr algn="l">
              <a:spcBef>
                <a:spcPct val="20000"/>
              </a:spcBef>
              <a:defRPr/>
            </a:pPr>
            <a:endParaRPr lang="en-US" dirty="0">
              <a:solidFill>
                <a:schemeClr val="hlink"/>
              </a:solidFill>
            </a:endParaRPr>
          </a:p>
        </p:txBody>
      </p:sp>
      <p:sp>
        <p:nvSpPr>
          <p:cNvPr id="48134" name="Text Box 18"/>
          <p:cNvSpPr txBox="1">
            <a:spLocks noChangeArrowheads="1"/>
          </p:cNvSpPr>
          <p:nvPr>
            <p:custDataLst>
              <p:tags r:id="rId1"/>
            </p:custDataLst>
          </p:nvPr>
        </p:nvSpPr>
        <p:spPr bwMode="auto">
          <a:xfrm>
            <a:off x="0" y="7112000"/>
            <a:ext cx="9144000" cy="701675"/>
          </a:xfrm>
          <a:prstGeom prst="rect">
            <a:avLst/>
          </a:prstGeom>
          <a:noFill/>
          <a:ln w="9525">
            <a:noFill/>
            <a:miter lim="800000"/>
            <a:headEnd/>
            <a:tailEnd/>
          </a:ln>
        </p:spPr>
        <p:txBody>
          <a:bodyPr>
            <a:spAutoFit/>
          </a:bodyPr>
          <a:lstStyle/>
          <a:p>
            <a:r>
              <a:rPr lang="en-US" sz="2000" b="0"/>
              <a:t>TexPoint fonts used in EMF. </a:t>
            </a:r>
          </a:p>
          <a:p>
            <a:r>
              <a:rPr lang="en-US" sz="2000" b="0"/>
              <a:t>Read the TexPoint manual before you delete this box.: </a:t>
            </a:r>
            <a:r>
              <a:rPr lang="en-US" sz="2000" b="0">
                <a:latin typeface="cmmi7" pitchFamily="34" charset="0"/>
              </a:rPr>
              <a:t>A</a:t>
            </a:r>
            <a:r>
              <a:rPr lang="en-US" sz="2000" b="0">
                <a:latin typeface="cmr7" pitchFamily="34" charset="0"/>
              </a:rPr>
              <a:t>A</a:t>
            </a:r>
            <a:r>
              <a:rPr lang="en-US" sz="2000" b="0">
                <a:latin typeface="cmr10" pitchFamily="34" charset="0"/>
              </a:rPr>
              <a:t>A</a:t>
            </a:r>
            <a:r>
              <a:rPr lang="en-US" sz="2000" b="0">
                <a:latin typeface="cmmi10" pitchFamily="34" charset="0"/>
              </a:rPr>
              <a:t>A</a:t>
            </a:r>
            <a:r>
              <a:rPr lang="en-US" sz="2000" b="0">
                <a:latin typeface="cmmi5" pitchFamily="34" charset="0"/>
              </a:rPr>
              <a:t>A</a:t>
            </a:r>
            <a:r>
              <a:rPr lang="en-US" sz="2000" b="0">
                <a:latin typeface="cmsy10orig" pitchFamily="34" charset="0"/>
              </a:rPr>
              <a:t>A</a:t>
            </a:r>
            <a:r>
              <a:rPr lang="en-US" sz="2000" b="0">
                <a:latin typeface="cmex10" pitchFamily="34" charset="0"/>
              </a:rPr>
              <a:t>A</a:t>
            </a:r>
            <a:r>
              <a:rPr lang="en-US" sz="2000" b="0">
                <a:latin typeface="cmsy7" pitchFamily="34" charset="0"/>
              </a:rPr>
              <a:t>A</a:t>
            </a:r>
            <a:r>
              <a:rPr lang="en-US" sz="2000" b="0">
                <a:latin typeface="cmmi8" pitchFamily="34" charset="0"/>
              </a:rPr>
              <a:t>A</a:t>
            </a:r>
            <a:r>
              <a:rPr lang="en-US" sz="2000" b="0">
                <a:latin typeface="lcmss8" pitchFamily="34" charset="0"/>
              </a:rPr>
              <a:t>A</a:t>
            </a: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85090" name="Picture 2"/>
          <p:cNvPicPr>
            <a:picLocks noChangeAspect="1" noChangeArrowheads="1"/>
          </p:cNvPicPr>
          <p:nvPr/>
        </p:nvPicPr>
        <p:blipFill>
          <a:blip r:embed="rId5"/>
          <a:srcRect/>
          <a:stretch>
            <a:fillRect/>
          </a:stretch>
        </p:blipFill>
        <p:spPr bwMode="auto">
          <a:xfrm>
            <a:off x="577850" y="885825"/>
            <a:ext cx="7275513" cy="4481513"/>
          </a:xfrm>
          <a:prstGeom prst="rect">
            <a:avLst/>
          </a:prstGeom>
          <a:noFill/>
          <a:ln w="9525">
            <a:noFill/>
            <a:miter lim="800000"/>
            <a:headEnd/>
            <a:tailEnd/>
          </a:ln>
          <a:effectLst/>
        </p:spPr>
      </p:pic>
      <p:sp>
        <p:nvSpPr>
          <p:cNvPr id="985091" name="Rectangle 3"/>
          <p:cNvSpPr>
            <a:spLocks noGrp="1" noChangeArrowheads="1"/>
          </p:cNvSpPr>
          <p:nvPr>
            <p:ph type="title"/>
          </p:nvPr>
        </p:nvSpPr>
        <p:spPr>
          <a:xfrm>
            <a:off x="609600" y="304800"/>
            <a:ext cx="7772400" cy="533400"/>
          </a:xfrm>
        </p:spPr>
        <p:txBody>
          <a:bodyPr/>
          <a:lstStyle/>
          <a:p>
            <a:r>
              <a:rPr lang="en-US"/>
              <a:t>Air Traffic Control:  Separation Assurance</a:t>
            </a:r>
          </a:p>
        </p:txBody>
      </p:sp>
      <p:sp>
        <p:nvSpPr>
          <p:cNvPr id="985092" name="Rectangle 4"/>
          <p:cNvSpPr>
            <a:spLocks noChangeArrowheads="1"/>
          </p:cNvSpPr>
          <p:nvPr/>
        </p:nvSpPr>
        <p:spPr bwMode="auto">
          <a:xfrm>
            <a:off x="1090613" y="2455863"/>
            <a:ext cx="828675" cy="685800"/>
          </a:xfrm>
          <a:prstGeom prst="rect">
            <a:avLst/>
          </a:prstGeom>
          <a:noFill/>
          <a:ln w="50800">
            <a:solidFill>
              <a:srgbClr val="FF0000"/>
            </a:solidFill>
            <a:miter lim="800000"/>
            <a:headEnd/>
            <a:tailEnd/>
          </a:ln>
          <a:effectLst/>
        </p:spPr>
        <p:txBody>
          <a:bodyPr wrap="none" anchor="ctr"/>
          <a:lstStyle/>
          <a:p>
            <a:endParaRPr lang="en-US"/>
          </a:p>
        </p:txBody>
      </p:sp>
      <p:sp>
        <p:nvSpPr>
          <p:cNvPr id="985093" name="Line 5"/>
          <p:cNvSpPr>
            <a:spLocks noChangeShapeType="1"/>
          </p:cNvSpPr>
          <p:nvPr/>
        </p:nvSpPr>
        <p:spPr bwMode="auto">
          <a:xfrm flipH="1">
            <a:off x="57150" y="2455863"/>
            <a:ext cx="1033463" cy="1077912"/>
          </a:xfrm>
          <a:prstGeom prst="line">
            <a:avLst/>
          </a:prstGeom>
          <a:noFill/>
          <a:ln w="50800">
            <a:solidFill>
              <a:srgbClr val="FF0000"/>
            </a:solidFill>
            <a:round/>
            <a:headEnd/>
            <a:tailEnd/>
          </a:ln>
          <a:effectLst/>
        </p:spPr>
        <p:txBody>
          <a:bodyPr wrap="none" anchor="ctr"/>
          <a:lstStyle/>
          <a:p>
            <a:endParaRPr lang="en-US"/>
          </a:p>
        </p:txBody>
      </p:sp>
      <p:sp>
        <p:nvSpPr>
          <p:cNvPr id="985094" name="Line 6"/>
          <p:cNvSpPr>
            <a:spLocks noChangeShapeType="1"/>
          </p:cNvSpPr>
          <p:nvPr/>
        </p:nvSpPr>
        <p:spPr bwMode="auto">
          <a:xfrm>
            <a:off x="1919288" y="2455863"/>
            <a:ext cx="2271712" cy="1087437"/>
          </a:xfrm>
          <a:prstGeom prst="line">
            <a:avLst/>
          </a:prstGeom>
          <a:noFill/>
          <a:ln w="50800">
            <a:solidFill>
              <a:srgbClr val="FF0000"/>
            </a:solidFill>
            <a:round/>
            <a:headEnd/>
            <a:tailEnd/>
          </a:ln>
          <a:effectLst/>
        </p:spPr>
        <p:txBody>
          <a:bodyPr wrap="none" anchor="ctr"/>
          <a:lstStyle/>
          <a:p>
            <a:endParaRPr lang="en-US"/>
          </a:p>
        </p:txBody>
      </p:sp>
      <p:sp>
        <p:nvSpPr>
          <p:cNvPr id="985095" name="Oval 7"/>
          <p:cNvSpPr>
            <a:spLocks noChangeArrowheads="1"/>
          </p:cNvSpPr>
          <p:nvPr/>
        </p:nvSpPr>
        <p:spPr bwMode="auto">
          <a:xfrm>
            <a:off x="6727825" y="6088063"/>
            <a:ext cx="1524000" cy="415925"/>
          </a:xfrm>
          <a:prstGeom prst="ellipse">
            <a:avLst/>
          </a:prstGeom>
          <a:noFill/>
          <a:ln w="28575">
            <a:solidFill>
              <a:schemeClr val="tx1"/>
            </a:solidFill>
            <a:round/>
            <a:headEnd/>
            <a:tailEnd/>
          </a:ln>
          <a:effectLst/>
        </p:spPr>
        <p:txBody>
          <a:bodyPr wrap="none" anchor="ctr"/>
          <a:lstStyle/>
          <a:p>
            <a:endParaRPr lang="en-US"/>
          </a:p>
        </p:txBody>
      </p:sp>
      <p:sp>
        <p:nvSpPr>
          <p:cNvPr id="985096" name="Oval 8"/>
          <p:cNvSpPr>
            <a:spLocks noChangeArrowheads="1"/>
          </p:cNvSpPr>
          <p:nvPr/>
        </p:nvSpPr>
        <p:spPr bwMode="auto">
          <a:xfrm>
            <a:off x="6724650" y="5813425"/>
            <a:ext cx="1524000" cy="415925"/>
          </a:xfrm>
          <a:prstGeom prst="ellipse">
            <a:avLst/>
          </a:prstGeom>
          <a:noFill/>
          <a:ln w="28575">
            <a:solidFill>
              <a:schemeClr val="tx1"/>
            </a:solidFill>
            <a:round/>
            <a:headEnd/>
            <a:tailEnd/>
          </a:ln>
          <a:effectLst/>
        </p:spPr>
        <p:txBody>
          <a:bodyPr wrap="none" anchor="ctr"/>
          <a:lstStyle/>
          <a:p>
            <a:endParaRPr lang="en-US"/>
          </a:p>
        </p:txBody>
      </p:sp>
      <p:sp>
        <p:nvSpPr>
          <p:cNvPr id="985097" name="Freeform 9"/>
          <p:cNvSpPr>
            <a:spLocks/>
          </p:cNvSpPr>
          <p:nvPr/>
        </p:nvSpPr>
        <p:spPr bwMode="auto">
          <a:xfrm>
            <a:off x="7086600" y="5975350"/>
            <a:ext cx="758825" cy="387350"/>
          </a:xfrm>
          <a:custGeom>
            <a:avLst/>
            <a:gdLst/>
            <a:ahLst/>
            <a:cxnLst>
              <a:cxn ang="0">
                <a:pos x="55" y="864"/>
              </a:cxn>
              <a:cxn ang="0">
                <a:pos x="91" y="881"/>
              </a:cxn>
              <a:cxn ang="0">
                <a:pos x="2" y="1171"/>
              </a:cxn>
              <a:cxn ang="0">
                <a:pos x="60" y="1166"/>
              </a:cxn>
              <a:cxn ang="0">
                <a:pos x="257" y="934"/>
              </a:cxn>
              <a:cxn ang="0">
                <a:pos x="1118" y="934"/>
              </a:cxn>
              <a:cxn ang="0">
                <a:pos x="1094" y="1092"/>
              </a:cxn>
              <a:cxn ang="0">
                <a:pos x="823" y="1730"/>
              </a:cxn>
              <a:cxn ang="0">
                <a:pos x="871" y="1718"/>
              </a:cxn>
              <a:cxn ang="0">
                <a:pos x="1478" y="934"/>
              </a:cxn>
              <a:cxn ang="0">
                <a:pos x="2144" y="936"/>
              </a:cxn>
              <a:cxn ang="0">
                <a:pos x="2282" y="905"/>
              </a:cxn>
              <a:cxn ang="0">
                <a:pos x="2340" y="854"/>
              </a:cxn>
              <a:cxn ang="0">
                <a:pos x="2280" y="814"/>
              </a:cxn>
              <a:cxn ang="0">
                <a:pos x="2144" y="800"/>
              </a:cxn>
              <a:cxn ang="0">
                <a:pos x="1473" y="799"/>
              </a:cxn>
              <a:cxn ang="0">
                <a:pos x="873" y="10"/>
              </a:cxn>
              <a:cxn ang="0">
                <a:pos x="816" y="0"/>
              </a:cxn>
              <a:cxn ang="0">
                <a:pos x="1099" y="643"/>
              </a:cxn>
              <a:cxn ang="0">
                <a:pos x="1116" y="799"/>
              </a:cxn>
              <a:cxn ang="0">
                <a:pos x="254" y="799"/>
              </a:cxn>
              <a:cxn ang="0">
                <a:pos x="62" y="564"/>
              </a:cxn>
              <a:cxn ang="0">
                <a:pos x="0" y="557"/>
              </a:cxn>
              <a:cxn ang="0">
                <a:pos x="91" y="842"/>
              </a:cxn>
              <a:cxn ang="0">
                <a:pos x="60" y="862"/>
              </a:cxn>
            </a:cxnLst>
            <a:rect l="0" t="0" r="r" b="b"/>
            <a:pathLst>
              <a:path w="2340" h="1730">
                <a:moveTo>
                  <a:pt x="55" y="864"/>
                </a:moveTo>
                <a:lnTo>
                  <a:pt x="91" y="881"/>
                </a:lnTo>
                <a:lnTo>
                  <a:pt x="2" y="1171"/>
                </a:lnTo>
                <a:lnTo>
                  <a:pt x="60" y="1166"/>
                </a:lnTo>
                <a:lnTo>
                  <a:pt x="257" y="934"/>
                </a:lnTo>
                <a:lnTo>
                  <a:pt x="1118" y="934"/>
                </a:lnTo>
                <a:lnTo>
                  <a:pt x="1094" y="1092"/>
                </a:lnTo>
                <a:lnTo>
                  <a:pt x="823" y="1730"/>
                </a:lnTo>
                <a:lnTo>
                  <a:pt x="871" y="1718"/>
                </a:lnTo>
                <a:lnTo>
                  <a:pt x="1478" y="934"/>
                </a:lnTo>
                <a:lnTo>
                  <a:pt x="2144" y="936"/>
                </a:lnTo>
                <a:lnTo>
                  <a:pt x="2282" y="905"/>
                </a:lnTo>
                <a:lnTo>
                  <a:pt x="2340" y="854"/>
                </a:lnTo>
                <a:lnTo>
                  <a:pt x="2280" y="814"/>
                </a:lnTo>
                <a:lnTo>
                  <a:pt x="2144" y="800"/>
                </a:lnTo>
                <a:lnTo>
                  <a:pt x="1473" y="799"/>
                </a:lnTo>
                <a:lnTo>
                  <a:pt x="873" y="10"/>
                </a:lnTo>
                <a:lnTo>
                  <a:pt x="816" y="0"/>
                </a:lnTo>
                <a:lnTo>
                  <a:pt x="1099" y="643"/>
                </a:lnTo>
                <a:lnTo>
                  <a:pt x="1116" y="799"/>
                </a:lnTo>
                <a:lnTo>
                  <a:pt x="254" y="799"/>
                </a:lnTo>
                <a:lnTo>
                  <a:pt x="62" y="564"/>
                </a:lnTo>
                <a:lnTo>
                  <a:pt x="0" y="557"/>
                </a:lnTo>
                <a:lnTo>
                  <a:pt x="91" y="842"/>
                </a:lnTo>
                <a:lnTo>
                  <a:pt x="60" y="862"/>
                </a:lnTo>
              </a:path>
            </a:pathLst>
          </a:custGeom>
          <a:solidFill>
            <a:srgbClr val="0000B0"/>
          </a:solidFill>
          <a:ln w="25400">
            <a:solidFill>
              <a:srgbClr val="0000B0"/>
            </a:solidFill>
            <a:round/>
            <a:headEnd type="none" w="med" len="med"/>
            <a:tailEnd type="none" w="med" len="med"/>
          </a:ln>
          <a:effectLst/>
        </p:spPr>
        <p:txBody>
          <a:bodyPr/>
          <a:lstStyle/>
          <a:p>
            <a:endParaRPr lang="en-US"/>
          </a:p>
        </p:txBody>
      </p:sp>
      <p:cxnSp>
        <p:nvCxnSpPr>
          <p:cNvPr id="985098" name="AutoShape 10"/>
          <p:cNvCxnSpPr>
            <a:cxnSpLocks noChangeShapeType="1"/>
            <a:stCxn id="985096" idx="2"/>
          </p:cNvCxnSpPr>
          <p:nvPr/>
        </p:nvCxnSpPr>
        <p:spPr bwMode="auto">
          <a:xfrm>
            <a:off x="6710363" y="6021388"/>
            <a:ext cx="23812" cy="296862"/>
          </a:xfrm>
          <a:prstGeom prst="straightConnector1">
            <a:avLst/>
          </a:prstGeom>
          <a:noFill/>
          <a:ln w="28575">
            <a:solidFill>
              <a:schemeClr val="tx1"/>
            </a:solidFill>
            <a:round/>
            <a:headEnd/>
            <a:tailEnd/>
          </a:ln>
          <a:effectLst/>
        </p:spPr>
      </p:cxnSp>
      <p:cxnSp>
        <p:nvCxnSpPr>
          <p:cNvPr id="985099" name="AutoShape 11"/>
          <p:cNvCxnSpPr>
            <a:cxnSpLocks noChangeShapeType="1"/>
          </p:cNvCxnSpPr>
          <p:nvPr/>
        </p:nvCxnSpPr>
        <p:spPr bwMode="auto">
          <a:xfrm>
            <a:off x="8235950" y="6007100"/>
            <a:ext cx="14288" cy="296863"/>
          </a:xfrm>
          <a:prstGeom prst="straightConnector1">
            <a:avLst/>
          </a:prstGeom>
          <a:noFill/>
          <a:ln w="34925">
            <a:solidFill>
              <a:schemeClr val="tx1"/>
            </a:solidFill>
            <a:round/>
            <a:headEnd/>
            <a:tailEnd/>
          </a:ln>
          <a:effectLst/>
        </p:spPr>
      </p:cxnSp>
      <p:grpSp>
        <p:nvGrpSpPr>
          <p:cNvPr id="2" name="Group 12"/>
          <p:cNvGrpSpPr>
            <a:grpSpLocks/>
          </p:cNvGrpSpPr>
          <p:nvPr/>
        </p:nvGrpSpPr>
        <p:grpSpPr bwMode="auto">
          <a:xfrm>
            <a:off x="5138738" y="6129338"/>
            <a:ext cx="1295400" cy="527050"/>
            <a:chOff x="3939" y="3637"/>
            <a:chExt cx="971" cy="435"/>
          </a:xfrm>
        </p:grpSpPr>
        <p:sp>
          <p:nvSpPr>
            <p:cNvPr id="985101" name="Oval 13"/>
            <p:cNvSpPr>
              <a:spLocks noChangeArrowheads="1"/>
            </p:cNvSpPr>
            <p:nvPr/>
          </p:nvSpPr>
          <p:spPr bwMode="auto">
            <a:xfrm>
              <a:off x="3950" y="3810"/>
              <a:ext cx="960" cy="262"/>
            </a:xfrm>
            <a:prstGeom prst="ellipse">
              <a:avLst/>
            </a:prstGeom>
            <a:noFill/>
            <a:ln w="28575">
              <a:solidFill>
                <a:schemeClr val="tx1"/>
              </a:solidFill>
              <a:round/>
              <a:headEnd/>
              <a:tailEnd/>
            </a:ln>
            <a:effectLst/>
          </p:spPr>
          <p:txBody>
            <a:bodyPr wrap="none" anchor="ctr"/>
            <a:lstStyle/>
            <a:p>
              <a:endParaRPr lang="en-US"/>
            </a:p>
          </p:txBody>
        </p:sp>
        <p:sp>
          <p:nvSpPr>
            <p:cNvPr id="985102" name="Oval 14"/>
            <p:cNvSpPr>
              <a:spLocks noChangeArrowheads="1"/>
            </p:cNvSpPr>
            <p:nvPr/>
          </p:nvSpPr>
          <p:spPr bwMode="auto">
            <a:xfrm>
              <a:off x="3948" y="3637"/>
              <a:ext cx="960" cy="262"/>
            </a:xfrm>
            <a:prstGeom prst="ellipse">
              <a:avLst/>
            </a:prstGeom>
            <a:noFill/>
            <a:ln w="28575">
              <a:solidFill>
                <a:schemeClr val="tx1"/>
              </a:solidFill>
              <a:round/>
              <a:headEnd/>
              <a:tailEnd/>
            </a:ln>
            <a:effectLst/>
          </p:spPr>
          <p:txBody>
            <a:bodyPr wrap="none" anchor="ctr"/>
            <a:lstStyle/>
            <a:p>
              <a:endParaRPr lang="en-US"/>
            </a:p>
          </p:txBody>
        </p:sp>
        <p:sp>
          <p:nvSpPr>
            <p:cNvPr id="985103" name="Freeform 15"/>
            <p:cNvSpPr>
              <a:spLocks/>
            </p:cNvSpPr>
            <p:nvPr/>
          </p:nvSpPr>
          <p:spPr bwMode="auto">
            <a:xfrm>
              <a:off x="4176" y="3739"/>
              <a:ext cx="478" cy="244"/>
            </a:xfrm>
            <a:custGeom>
              <a:avLst/>
              <a:gdLst/>
              <a:ahLst/>
              <a:cxnLst>
                <a:cxn ang="0">
                  <a:pos x="55" y="864"/>
                </a:cxn>
                <a:cxn ang="0">
                  <a:pos x="91" y="881"/>
                </a:cxn>
                <a:cxn ang="0">
                  <a:pos x="2" y="1171"/>
                </a:cxn>
                <a:cxn ang="0">
                  <a:pos x="60" y="1166"/>
                </a:cxn>
                <a:cxn ang="0">
                  <a:pos x="257" y="934"/>
                </a:cxn>
                <a:cxn ang="0">
                  <a:pos x="1118" y="934"/>
                </a:cxn>
                <a:cxn ang="0">
                  <a:pos x="1094" y="1092"/>
                </a:cxn>
                <a:cxn ang="0">
                  <a:pos x="823" y="1730"/>
                </a:cxn>
                <a:cxn ang="0">
                  <a:pos x="871" y="1718"/>
                </a:cxn>
                <a:cxn ang="0">
                  <a:pos x="1478" y="934"/>
                </a:cxn>
                <a:cxn ang="0">
                  <a:pos x="2144" y="936"/>
                </a:cxn>
                <a:cxn ang="0">
                  <a:pos x="2282" y="905"/>
                </a:cxn>
                <a:cxn ang="0">
                  <a:pos x="2340" y="854"/>
                </a:cxn>
                <a:cxn ang="0">
                  <a:pos x="2280" y="814"/>
                </a:cxn>
                <a:cxn ang="0">
                  <a:pos x="2144" y="800"/>
                </a:cxn>
                <a:cxn ang="0">
                  <a:pos x="1473" y="799"/>
                </a:cxn>
                <a:cxn ang="0">
                  <a:pos x="873" y="10"/>
                </a:cxn>
                <a:cxn ang="0">
                  <a:pos x="816" y="0"/>
                </a:cxn>
                <a:cxn ang="0">
                  <a:pos x="1099" y="643"/>
                </a:cxn>
                <a:cxn ang="0">
                  <a:pos x="1116" y="799"/>
                </a:cxn>
                <a:cxn ang="0">
                  <a:pos x="254" y="799"/>
                </a:cxn>
                <a:cxn ang="0">
                  <a:pos x="62" y="564"/>
                </a:cxn>
                <a:cxn ang="0">
                  <a:pos x="0" y="557"/>
                </a:cxn>
                <a:cxn ang="0">
                  <a:pos x="91" y="842"/>
                </a:cxn>
                <a:cxn ang="0">
                  <a:pos x="60" y="862"/>
                </a:cxn>
              </a:cxnLst>
              <a:rect l="0" t="0" r="r" b="b"/>
              <a:pathLst>
                <a:path w="2340" h="1730">
                  <a:moveTo>
                    <a:pt x="55" y="864"/>
                  </a:moveTo>
                  <a:lnTo>
                    <a:pt x="91" y="881"/>
                  </a:lnTo>
                  <a:lnTo>
                    <a:pt x="2" y="1171"/>
                  </a:lnTo>
                  <a:lnTo>
                    <a:pt x="60" y="1166"/>
                  </a:lnTo>
                  <a:lnTo>
                    <a:pt x="257" y="934"/>
                  </a:lnTo>
                  <a:lnTo>
                    <a:pt x="1118" y="934"/>
                  </a:lnTo>
                  <a:lnTo>
                    <a:pt x="1094" y="1092"/>
                  </a:lnTo>
                  <a:lnTo>
                    <a:pt x="823" y="1730"/>
                  </a:lnTo>
                  <a:lnTo>
                    <a:pt x="871" y="1718"/>
                  </a:lnTo>
                  <a:lnTo>
                    <a:pt x="1478" y="934"/>
                  </a:lnTo>
                  <a:lnTo>
                    <a:pt x="2144" y="936"/>
                  </a:lnTo>
                  <a:lnTo>
                    <a:pt x="2282" y="905"/>
                  </a:lnTo>
                  <a:lnTo>
                    <a:pt x="2340" y="854"/>
                  </a:lnTo>
                  <a:lnTo>
                    <a:pt x="2280" y="814"/>
                  </a:lnTo>
                  <a:lnTo>
                    <a:pt x="2144" y="800"/>
                  </a:lnTo>
                  <a:lnTo>
                    <a:pt x="1473" y="799"/>
                  </a:lnTo>
                  <a:lnTo>
                    <a:pt x="873" y="10"/>
                  </a:lnTo>
                  <a:lnTo>
                    <a:pt x="816" y="0"/>
                  </a:lnTo>
                  <a:lnTo>
                    <a:pt x="1099" y="643"/>
                  </a:lnTo>
                  <a:lnTo>
                    <a:pt x="1116" y="799"/>
                  </a:lnTo>
                  <a:lnTo>
                    <a:pt x="254" y="799"/>
                  </a:lnTo>
                  <a:lnTo>
                    <a:pt x="62" y="564"/>
                  </a:lnTo>
                  <a:lnTo>
                    <a:pt x="0" y="557"/>
                  </a:lnTo>
                  <a:lnTo>
                    <a:pt x="91" y="842"/>
                  </a:lnTo>
                  <a:lnTo>
                    <a:pt x="60" y="862"/>
                  </a:lnTo>
                </a:path>
              </a:pathLst>
            </a:custGeom>
            <a:solidFill>
              <a:srgbClr val="D6061A"/>
            </a:solidFill>
            <a:ln w="25400">
              <a:solidFill>
                <a:srgbClr val="D6061A"/>
              </a:solidFill>
              <a:round/>
              <a:headEnd type="none" w="med" len="med"/>
              <a:tailEnd type="none" w="med" len="med"/>
            </a:ln>
            <a:effectLst/>
          </p:spPr>
          <p:txBody>
            <a:bodyPr/>
            <a:lstStyle/>
            <a:p>
              <a:endParaRPr lang="en-US"/>
            </a:p>
          </p:txBody>
        </p:sp>
        <p:cxnSp>
          <p:nvCxnSpPr>
            <p:cNvPr id="985104" name="AutoShape 16"/>
            <p:cNvCxnSpPr>
              <a:cxnSpLocks noChangeShapeType="1"/>
              <a:stCxn id="985102" idx="2"/>
            </p:cNvCxnSpPr>
            <p:nvPr/>
          </p:nvCxnSpPr>
          <p:spPr bwMode="auto">
            <a:xfrm>
              <a:off x="3939" y="3768"/>
              <a:ext cx="15" cy="187"/>
            </a:xfrm>
            <a:prstGeom prst="straightConnector1">
              <a:avLst/>
            </a:prstGeom>
            <a:noFill/>
            <a:ln w="28575">
              <a:solidFill>
                <a:schemeClr val="tx1"/>
              </a:solidFill>
              <a:round/>
              <a:headEnd/>
              <a:tailEnd/>
            </a:ln>
            <a:effectLst/>
          </p:spPr>
        </p:cxnSp>
        <p:cxnSp>
          <p:nvCxnSpPr>
            <p:cNvPr id="985105" name="AutoShape 17"/>
            <p:cNvCxnSpPr>
              <a:cxnSpLocks noChangeShapeType="1"/>
            </p:cNvCxnSpPr>
            <p:nvPr/>
          </p:nvCxnSpPr>
          <p:spPr bwMode="auto">
            <a:xfrm>
              <a:off x="4900" y="3759"/>
              <a:ext cx="9" cy="187"/>
            </a:xfrm>
            <a:prstGeom prst="straightConnector1">
              <a:avLst/>
            </a:prstGeom>
            <a:noFill/>
            <a:ln w="34925">
              <a:solidFill>
                <a:schemeClr val="tx1"/>
              </a:solidFill>
              <a:round/>
              <a:headEnd/>
              <a:tailEnd/>
            </a:ln>
            <a:effectLst/>
          </p:spPr>
        </p:cxnSp>
      </p:grpSp>
      <p:sp>
        <p:nvSpPr>
          <p:cNvPr id="985106" name="Text Box 18"/>
          <p:cNvSpPr txBox="1">
            <a:spLocks noChangeArrowheads="1"/>
          </p:cNvSpPr>
          <p:nvPr/>
        </p:nvSpPr>
        <p:spPr bwMode="auto">
          <a:xfrm>
            <a:off x="4413250" y="5414963"/>
            <a:ext cx="4397375" cy="701675"/>
          </a:xfrm>
          <a:prstGeom prst="rect">
            <a:avLst/>
          </a:prstGeom>
          <a:noFill/>
          <a:ln w="9525">
            <a:noFill/>
            <a:miter lim="800000"/>
            <a:headEnd/>
            <a:tailEnd/>
          </a:ln>
          <a:effectLst/>
        </p:spPr>
        <p:txBody>
          <a:bodyPr wrap="none">
            <a:spAutoFit/>
          </a:bodyPr>
          <a:lstStyle/>
          <a:p>
            <a:pPr algn="l"/>
            <a:r>
              <a:rPr lang="en-US" sz="2000" b="0">
                <a:solidFill>
                  <a:srgbClr val="D6061A"/>
                </a:solidFill>
              </a:rPr>
              <a:t>Safety:</a:t>
            </a:r>
            <a:r>
              <a:rPr lang="en-US" sz="2000" b="0"/>
              <a:t>	5 mile lateral, 1000 ft vertical </a:t>
            </a:r>
          </a:p>
          <a:p>
            <a:pPr algn="l"/>
            <a:r>
              <a:rPr lang="en-US" sz="2000" b="0"/>
              <a:t>	separation</a:t>
            </a:r>
          </a:p>
        </p:txBody>
      </p:sp>
      <p:sp>
        <p:nvSpPr>
          <p:cNvPr id="985107" name="Text Box 19"/>
          <p:cNvSpPr txBox="1">
            <a:spLocks noChangeArrowheads="1"/>
          </p:cNvSpPr>
          <p:nvPr/>
        </p:nvSpPr>
        <p:spPr bwMode="auto">
          <a:xfrm>
            <a:off x="5180013" y="946150"/>
            <a:ext cx="2571750" cy="396875"/>
          </a:xfrm>
          <a:prstGeom prst="rect">
            <a:avLst/>
          </a:prstGeom>
          <a:noFill/>
          <a:ln w="9525">
            <a:noFill/>
            <a:miter lim="800000"/>
            <a:headEnd/>
            <a:tailEnd/>
          </a:ln>
          <a:effectLst/>
        </p:spPr>
        <p:txBody>
          <a:bodyPr wrap="none">
            <a:spAutoFit/>
          </a:bodyPr>
          <a:lstStyle/>
          <a:p>
            <a:r>
              <a:rPr lang="en-US" sz="2000" b="0">
                <a:solidFill>
                  <a:schemeClr val="bg1"/>
                </a:solidFill>
              </a:rPr>
              <a:t>FACET, NASA Ames</a:t>
            </a:r>
          </a:p>
        </p:txBody>
      </p:sp>
      <p:pic>
        <p:nvPicPr>
          <p:cNvPr id="985108" name="ETMS3.wmv">
            <a:hlinkClick r:id="" action="ppaction://media"/>
          </p:cNvPr>
          <p:cNvPicPr>
            <a:picLocks noGrp="1" noRot="1" noChangeAspect="1" noChangeArrowheads="1"/>
          </p:cNvPicPr>
          <p:nvPr>
            <p:ph idx="1"/>
            <a:videoFile r:link="rId1"/>
          </p:nvPr>
        </p:nvPicPr>
        <p:blipFill>
          <a:blip r:embed="rId6"/>
          <a:srcRect/>
          <a:stretch>
            <a:fillRect/>
          </a:stretch>
        </p:blipFill>
        <p:spPr>
          <a:xfrm>
            <a:off x="80963" y="3524250"/>
            <a:ext cx="4087812" cy="3225800"/>
          </a:xfrm>
          <a:ln>
            <a:solidFill>
              <a:schemeClr val="tx1"/>
            </a:solidFill>
          </a:ln>
        </p:spPr>
      </p:pic>
      <p:sp>
        <p:nvSpPr>
          <p:cNvPr id="985109" name="Text Box 21"/>
          <p:cNvSpPr txBox="1">
            <a:spLocks noChangeArrowheads="1"/>
          </p:cNvSpPr>
          <p:nvPr>
            <p:custDataLst>
              <p:tags r:id="rId2"/>
            </p:custDataLst>
          </p:nvPr>
        </p:nvSpPr>
        <p:spPr bwMode="auto">
          <a:xfrm>
            <a:off x="0" y="7112000"/>
            <a:ext cx="9144000" cy="641350"/>
          </a:xfrm>
          <a:prstGeom prst="rect">
            <a:avLst/>
          </a:prstGeom>
          <a:noFill/>
          <a:ln w="9525">
            <a:noFill/>
            <a:miter lim="800000"/>
            <a:headEnd/>
            <a:tailEnd/>
          </a:ln>
          <a:effectLst/>
        </p:spPr>
        <p:txBody>
          <a:bodyPr>
            <a:spAutoFit/>
          </a:bodyPr>
          <a:lstStyle/>
          <a:p>
            <a:r>
              <a:rPr lang="en-US"/>
              <a:t>TexPoint fonts used in EMF. </a:t>
            </a:r>
          </a:p>
          <a:p>
            <a:r>
              <a:rPr lang="en-US"/>
              <a:t>Read the TexPoint manual before you delete this box.: </a:t>
            </a:r>
            <a:r>
              <a:rPr lang="en-US">
                <a:latin typeface="cmmi10" pitchFamily="34" charset="0"/>
              </a:rPr>
              <a:t>A</a:t>
            </a:r>
            <a:r>
              <a:rPr lang="en-US">
                <a:latin typeface="cmmi7" pitchFamily="34" charset="0"/>
              </a:rPr>
              <a:t>A</a:t>
            </a:r>
            <a:r>
              <a:rPr lang="en-US">
                <a:latin typeface="cmr10" pitchFamily="34" charset="0"/>
              </a:rPr>
              <a:t>A</a:t>
            </a:r>
            <a:r>
              <a:rPr lang="en-US">
                <a:latin typeface="cmsy7" pitchFamily="34" charset="0"/>
              </a:rPr>
              <a:t>A</a:t>
            </a:r>
            <a:r>
              <a:rPr lang="en-US">
                <a:latin typeface="cmr7" pitchFamily="34" charset="0"/>
              </a:rPr>
              <a:t>A</a:t>
            </a:r>
            <a:r>
              <a:rPr lang="en-US">
                <a:latin typeface="cmsy10orig" pitchFamily="34" charset="0"/>
              </a:rPr>
              <a:t>A</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666" fill="hold"/>
                                        <p:tgtEl>
                                          <p:spTgt spid="98510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985108"/>
                </p:tgtEl>
              </p:cMediaNode>
            </p:video>
            <p:seq concurrent="1" nextAc="seek">
              <p:cTn id="8" restart="whenNotActive" fill="hold" evtFilter="cancelBubble" nodeType="interactiveSeq">
                <p:stCondLst>
                  <p:cond evt="onClick" delay="0">
                    <p:tgtEl>
                      <p:spTgt spid="98510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85108"/>
                                        </p:tgtEl>
                                      </p:cBhvr>
                                    </p:cmd>
                                  </p:childTnLst>
                                </p:cTn>
                              </p:par>
                            </p:childTnLst>
                          </p:cTn>
                        </p:par>
                      </p:childTnLst>
                    </p:cTn>
                  </p:par>
                </p:childTnLst>
              </p:cTn>
              <p:nextCondLst>
                <p:cond evt="onClick" delay="0">
                  <p:tgtEl>
                    <p:spTgt spid="985108"/>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89186" name="Rectangle 2"/>
          <p:cNvSpPr>
            <a:spLocks noGrp="1" noChangeArrowheads="1"/>
          </p:cNvSpPr>
          <p:nvPr>
            <p:ph type="title"/>
          </p:nvPr>
        </p:nvSpPr>
        <p:spPr/>
        <p:txBody>
          <a:bodyPr/>
          <a:lstStyle/>
          <a:p>
            <a:r>
              <a:rPr lang="en-US" sz="2800"/>
              <a:t>Case Study 2: Back-Flip</a:t>
            </a:r>
          </a:p>
        </p:txBody>
      </p:sp>
      <p:sp>
        <p:nvSpPr>
          <p:cNvPr id="989187" name="Rectangle 3"/>
          <p:cNvSpPr>
            <a:spLocks noGrp="1" noChangeArrowheads="1"/>
          </p:cNvSpPr>
          <p:nvPr>
            <p:ph type="body" sz="half" idx="2"/>
          </p:nvPr>
        </p:nvSpPr>
        <p:spPr>
          <a:xfrm>
            <a:off x="685800" y="3883025"/>
            <a:ext cx="7772400" cy="2136775"/>
          </a:xfrm>
        </p:spPr>
        <p:txBody>
          <a:bodyPr/>
          <a:lstStyle/>
          <a:p>
            <a:r>
              <a:rPr lang="en-US" sz="2000"/>
              <a:t>Divide flip into three modes</a:t>
            </a:r>
          </a:p>
          <a:p>
            <a:r>
              <a:rPr lang="en-US" sz="2000"/>
              <a:t>Hit desired target sets while avoiding unsafe sets</a:t>
            </a:r>
          </a:p>
        </p:txBody>
      </p:sp>
      <p:grpSp>
        <p:nvGrpSpPr>
          <p:cNvPr id="2" name="Group 4"/>
          <p:cNvGrpSpPr>
            <a:grpSpLocks/>
          </p:cNvGrpSpPr>
          <p:nvPr/>
        </p:nvGrpSpPr>
        <p:grpSpPr bwMode="auto">
          <a:xfrm>
            <a:off x="5611813" y="3036888"/>
            <a:ext cx="2736850" cy="636587"/>
            <a:chOff x="2482" y="3439"/>
            <a:chExt cx="1200" cy="307"/>
          </a:xfrm>
        </p:grpSpPr>
        <p:sp>
          <p:nvSpPr>
            <p:cNvPr id="989189" name="AutoShape 5"/>
            <p:cNvSpPr>
              <a:spLocks/>
            </p:cNvSpPr>
            <p:nvPr/>
          </p:nvSpPr>
          <p:spPr bwMode="auto">
            <a:xfrm rot="5400000">
              <a:off x="3010" y="2911"/>
              <a:ext cx="144" cy="1200"/>
            </a:xfrm>
            <a:prstGeom prst="rightBrace">
              <a:avLst>
                <a:gd name="adj1" fmla="val 69444"/>
                <a:gd name="adj2" fmla="val 50000"/>
              </a:avLst>
            </a:prstGeom>
            <a:noFill/>
            <a:ln w="19050">
              <a:solidFill>
                <a:srgbClr val="FF0000"/>
              </a:solidFill>
              <a:round/>
              <a:headEnd/>
              <a:tailEnd/>
            </a:ln>
            <a:effectLst/>
          </p:spPr>
          <p:txBody>
            <a:bodyPr wrap="none" anchor="ctr"/>
            <a:lstStyle/>
            <a:p>
              <a:endParaRPr lang="en-US"/>
            </a:p>
          </p:txBody>
        </p:sp>
        <p:sp>
          <p:nvSpPr>
            <p:cNvPr id="989190" name="Text Box 6"/>
            <p:cNvSpPr txBox="1">
              <a:spLocks noChangeArrowheads="1"/>
            </p:cNvSpPr>
            <p:nvPr/>
          </p:nvSpPr>
          <p:spPr bwMode="auto">
            <a:xfrm>
              <a:off x="2530" y="3526"/>
              <a:ext cx="1104" cy="220"/>
            </a:xfrm>
            <a:prstGeom prst="rect">
              <a:avLst/>
            </a:prstGeom>
            <a:noFill/>
            <a:ln w="9525">
              <a:noFill/>
              <a:miter lim="800000"/>
              <a:headEnd/>
              <a:tailEnd/>
            </a:ln>
            <a:effectLst/>
          </p:spPr>
          <p:txBody>
            <a:bodyPr>
              <a:spAutoFit/>
            </a:bodyPr>
            <a:lstStyle/>
            <a:p>
              <a:pPr>
                <a:spcBef>
                  <a:spcPct val="50000"/>
                </a:spcBef>
              </a:pPr>
              <a:r>
                <a:rPr lang="en-US" sz="2400">
                  <a:solidFill>
                    <a:srgbClr val="FF0000"/>
                  </a:solidFill>
                  <a:ea typeface="ＭＳ Ｐゴシック" pitchFamily="34" charset="-128"/>
                </a:rPr>
                <a:t>Impulse</a:t>
              </a:r>
            </a:p>
          </p:txBody>
        </p:sp>
      </p:grpSp>
      <p:sp>
        <p:nvSpPr>
          <p:cNvPr id="989191" name="AutoShape 7"/>
          <p:cNvSpPr>
            <a:spLocks/>
          </p:cNvSpPr>
          <p:nvPr/>
        </p:nvSpPr>
        <p:spPr bwMode="auto">
          <a:xfrm rot="5400000">
            <a:off x="4476751" y="2200275"/>
            <a:ext cx="298450" cy="1971675"/>
          </a:xfrm>
          <a:prstGeom prst="rightBrace">
            <a:avLst>
              <a:gd name="adj1" fmla="val 55053"/>
              <a:gd name="adj2" fmla="val 50000"/>
            </a:avLst>
          </a:prstGeom>
          <a:noFill/>
          <a:ln w="19050">
            <a:solidFill>
              <a:srgbClr val="0099FF"/>
            </a:solidFill>
            <a:round/>
            <a:headEnd/>
            <a:tailEnd/>
          </a:ln>
          <a:effectLst/>
        </p:spPr>
        <p:txBody>
          <a:bodyPr rot="10800000" vert="eaVert" wrap="none" anchor="ctr"/>
          <a:lstStyle/>
          <a:p>
            <a:endParaRPr lang="en-US" sz="2400">
              <a:solidFill>
                <a:srgbClr val="0099FF"/>
              </a:solidFill>
              <a:ea typeface="ＭＳ Ｐゴシック" pitchFamily="34" charset="-128"/>
            </a:endParaRPr>
          </a:p>
        </p:txBody>
      </p:sp>
      <p:sp>
        <p:nvSpPr>
          <p:cNvPr id="989192" name="Text Box 8"/>
          <p:cNvSpPr txBox="1">
            <a:spLocks noChangeArrowheads="1"/>
          </p:cNvSpPr>
          <p:nvPr/>
        </p:nvSpPr>
        <p:spPr bwMode="auto">
          <a:xfrm>
            <a:off x="3421063" y="3254375"/>
            <a:ext cx="2190750" cy="457200"/>
          </a:xfrm>
          <a:prstGeom prst="rect">
            <a:avLst/>
          </a:prstGeom>
          <a:noFill/>
          <a:ln w="9525">
            <a:noFill/>
            <a:miter lim="800000"/>
            <a:headEnd/>
            <a:tailEnd/>
          </a:ln>
          <a:effectLst/>
        </p:spPr>
        <p:txBody>
          <a:bodyPr>
            <a:spAutoFit/>
          </a:bodyPr>
          <a:lstStyle/>
          <a:p>
            <a:pPr>
              <a:spcBef>
                <a:spcPct val="50000"/>
              </a:spcBef>
            </a:pPr>
            <a:r>
              <a:rPr lang="en-US" sz="2400">
                <a:solidFill>
                  <a:srgbClr val="0099FF"/>
                </a:solidFill>
                <a:ea typeface="ＭＳ Ｐゴシック" pitchFamily="34" charset="-128"/>
              </a:rPr>
              <a:t>Drift</a:t>
            </a:r>
          </a:p>
        </p:txBody>
      </p:sp>
      <p:sp>
        <p:nvSpPr>
          <p:cNvPr id="989193" name="AutoShape 9"/>
          <p:cNvSpPr>
            <a:spLocks/>
          </p:cNvSpPr>
          <p:nvPr/>
        </p:nvSpPr>
        <p:spPr bwMode="auto">
          <a:xfrm rot="5400000">
            <a:off x="2122488" y="1817688"/>
            <a:ext cx="298450" cy="2736850"/>
          </a:xfrm>
          <a:prstGeom prst="rightBrace">
            <a:avLst>
              <a:gd name="adj1" fmla="val 76418"/>
              <a:gd name="adj2" fmla="val 50000"/>
            </a:avLst>
          </a:prstGeom>
          <a:noFill/>
          <a:ln w="19050">
            <a:solidFill>
              <a:srgbClr val="FF9900"/>
            </a:solidFill>
            <a:round/>
            <a:headEnd/>
            <a:tailEnd/>
          </a:ln>
          <a:effectLst/>
        </p:spPr>
        <p:txBody>
          <a:bodyPr wrap="none" anchor="ctr"/>
          <a:lstStyle/>
          <a:p>
            <a:endParaRPr lang="en-US"/>
          </a:p>
        </p:txBody>
      </p:sp>
      <p:sp>
        <p:nvSpPr>
          <p:cNvPr id="989194" name="Text Box 10"/>
          <p:cNvSpPr txBox="1">
            <a:spLocks noChangeArrowheads="1"/>
          </p:cNvSpPr>
          <p:nvPr/>
        </p:nvSpPr>
        <p:spPr bwMode="auto">
          <a:xfrm>
            <a:off x="1012825" y="3254375"/>
            <a:ext cx="2517775" cy="457200"/>
          </a:xfrm>
          <a:prstGeom prst="rect">
            <a:avLst/>
          </a:prstGeom>
          <a:noFill/>
          <a:ln w="9525">
            <a:noFill/>
            <a:miter lim="800000"/>
            <a:headEnd/>
            <a:tailEnd/>
          </a:ln>
          <a:effectLst/>
        </p:spPr>
        <p:txBody>
          <a:bodyPr>
            <a:spAutoFit/>
          </a:bodyPr>
          <a:lstStyle/>
          <a:p>
            <a:pPr>
              <a:spcBef>
                <a:spcPct val="50000"/>
              </a:spcBef>
            </a:pPr>
            <a:r>
              <a:rPr lang="en-US" sz="2400">
                <a:solidFill>
                  <a:srgbClr val="FF9900"/>
                </a:solidFill>
                <a:ea typeface="ＭＳ Ｐゴシック" pitchFamily="34" charset="-128"/>
              </a:rPr>
              <a:t>Recovery</a:t>
            </a:r>
          </a:p>
        </p:txBody>
      </p:sp>
      <p:grpSp>
        <p:nvGrpSpPr>
          <p:cNvPr id="3" name="Group 11"/>
          <p:cNvGrpSpPr>
            <a:grpSpLocks/>
          </p:cNvGrpSpPr>
          <p:nvPr/>
        </p:nvGrpSpPr>
        <p:grpSpPr bwMode="auto">
          <a:xfrm>
            <a:off x="701675" y="1143000"/>
            <a:ext cx="7756525" cy="1905000"/>
            <a:chOff x="442" y="720"/>
            <a:chExt cx="4886" cy="1200"/>
          </a:xfrm>
        </p:grpSpPr>
        <p:grpSp>
          <p:nvGrpSpPr>
            <p:cNvPr id="4" name="Group 12"/>
            <p:cNvGrpSpPr>
              <a:grpSpLocks/>
            </p:cNvGrpSpPr>
            <p:nvPr/>
          </p:nvGrpSpPr>
          <p:grpSpPr bwMode="auto">
            <a:xfrm>
              <a:off x="618" y="783"/>
              <a:ext cx="4552" cy="1067"/>
              <a:chOff x="2482" y="1056"/>
              <a:chExt cx="3168" cy="816"/>
            </a:xfrm>
          </p:grpSpPr>
          <p:sp>
            <p:nvSpPr>
              <p:cNvPr id="989197" name="Freeform 13"/>
              <p:cNvSpPr>
                <a:spLocks/>
              </p:cNvSpPr>
              <p:nvPr/>
            </p:nvSpPr>
            <p:spPr bwMode="auto">
              <a:xfrm>
                <a:off x="2482" y="1056"/>
                <a:ext cx="3168" cy="816"/>
              </a:xfrm>
              <a:custGeom>
                <a:avLst/>
                <a:gdLst/>
                <a:ahLst/>
                <a:cxnLst>
                  <a:cxn ang="0">
                    <a:pos x="0" y="816"/>
                  </a:cxn>
                  <a:cxn ang="0">
                    <a:pos x="960" y="672"/>
                  </a:cxn>
                  <a:cxn ang="0">
                    <a:pos x="1632" y="0"/>
                  </a:cxn>
                  <a:cxn ang="0">
                    <a:pos x="2400" y="672"/>
                  </a:cxn>
                  <a:cxn ang="0">
                    <a:pos x="3168" y="816"/>
                  </a:cxn>
                </a:cxnLst>
                <a:rect l="0" t="0" r="r" b="b"/>
                <a:pathLst>
                  <a:path w="3168" h="816">
                    <a:moveTo>
                      <a:pt x="0" y="816"/>
                    </a:moveTo>
                    <a:cubicBezTo>
                      <a:pt x="344" y="812"/>
                      <a:pt x="688" y="808"/>
                      <a:pt x="960" y="672"/>
                    </a:cubicBezTo>
                    <a:cubicBezTo>
                      <a:pt x="1232" y="536"/>
                      <a:pt x="1392" y="0"/>
                      <a:pt x="1632" y="0"/>
                    </a:cubicBezTo>
                    <a:cubicBezTo>
                      <a:pt x="1872" y="0"/>
                      <a:pt x="2144" y="536"/>
                      <a:pt x="2400" y="672"/>
                    </a:cubicBezTo>
                    <a:cubicBezTo>
                      <a:pt x="2656" y="808"/>
                      <a:pt x="3064" y="816"/>
                      <a:pt x="3168" y="816"/>
                    </a:cubicBezTo>
                  </a:path>
                </a:pathLst>
              </a:custGeom>
              <a:noFill/>
              <a:ln w="38100" cmpd="sng">
                <a:solidFill>
                  <a:srgbClr val="434A44"/>
                </a:solidFill>
                <a:round/>
                <a:headEnd/>
                <a:tailEnd/>
              </a:ln>
              <a:effectLst/>
            </p:spPr>
            <p:txBody>
              <a:bodyPr/>
              <a:lstStyle/>
              <a:p>
                <a:endParaRPr lang="en-US"/>
              </a:p>
            </p:txBody>
          </p:sp>
          <p:sp>
            <p:nvSpPr>
              <p:cNvPr id="989198" name="AutoShape 14"/>
              <p:cNvSpPr>
                <a:spLocks noChangeArrowheads="1"/>
              </p:cNvSpPr>
              <p:nvPr/>
            </p:nvSpPr>
            <p:spPr bwMode="auto">
              <a:xfrm>
                <a:off x="4008" y="1425"/>
                <a:ext cx="176" cy="174"/>
              </a:xfrm>
              <a:custGeom>
                <a:avLst/>
                <a:gdLst>
                  <a:gd name="G0" fmla="+- -481505 0 0"/>
                  <a:gd name="G1" fmla="+- 4603255 0 0"/>
                  <a:gd name="G2" fmla="+- -481505 0 4603255"/>
                  <a:gd name="G3" fmla="+- 10800 0 0"/>
                  <a:gd name="G4" fmla="+- 0 0 -481505"/>
                  <a:gd name="T0" fmla="*/ 360 256 1"/>
                  <a:gd name="T1" fmla="*/ 0 256 1"/>
                  <a:gd name="G5" fmla="+- G2 T0 T1"/>
                  <a:gd name="G6" fmla="?: G2 G2 G5"/>
                  <a:gd name="G7" fmla="+- 0 0 G6"/>
                  <a:gd name="G8" fmla="+- 7037 0 0"/>
                  <a:gd name="G9" fmla="+- 0 0 4603255"/>
                  <a:gd name="G10" fmla="+- 7037 0 2700"/>
                  <a:gd name="G11" fmla="cos G10 -481505"/>
                  <a:gd name="G12" fmla="sin G10 -481505"/>
                  <a:gd name="G13" fmla="cos 13500 -481505"/>
                  <a:gd name="G14" fmla="sin 13500 -481505"/>
                  <a:gd name="G15" fmla="+- G11 10800 0"/>
                  <a:gd name="G16" fmla="+- G12 10800 0"/>
                  <a:gd name="G17" fmla="+- G13 10800 0"/>
                  <a:gd name="G18" fmla="+- G14 10800 0"/>
                  <a:gd name="G19" fmla="*/ 7037 1 2"/>
                  <a:gd name="G20" fmla="+- G19 5400 0"/>
                  <a:gd name="G21" fmla="cos G20 -481505"/>
                  <a:gd name="G22" fmla="sin G20 -481505"/>
                  <a:gd name="G23" fmla="+- G21 10800 0"/>
                  <a:gd name="G24" fmla="+- G12 G23 G22"/>
                  <a:gd name="G25" fmla="+- G22 G23 G11"/>
                  <a:gd name="G26" fmla="cos 10800 -481505"/>
                  <a:gd name="G27" fmla="sin 10800 -481505"/>
                  <a:gd name="G28" fmla="cos 7037 -481505"/>
                  <a:gd name="G29" fmla="sin 7037 -481505"/>
                  <a:gd name="G30" fmla="+- G26 10800 0"/>
                  <a:gd name="G31" fmla="+- G27 10800 0"/>
                  <a:gd name="G32" fmla="+- G28 10800 0"/>
                  <a:gd name="G33" fmla="+- G29 10800 0"/>
                  <a:gd name="G34" fmla="+- G19 5400 0"/>
                  <a:gd name="G35" fmla="cos G34 4603255"/>
                  <a:gd name="G36" fmla="sin G34 4603255"/>
                  <a:gd name="G37" fmla="+/ 4603255 -481505 2"/>
                  <a:gd name="T2" fmla="*/ 180 256 1"/>
                  <a:gd name="T3" fmla="*/ 0 256 1"/>
                  <a:gd name="G38" fmla="+- G37 T2 T3"/>
                  <a:gd name="G39" fmla="?: G2 G37 G38"/>
                  <a:gd name="G40" fmla="cos 10800 G39"/>
                  <a:gd name="G41" fmla="sin 10800 G39"/>
                  <a:gd name="G42" fmla="cos 7037 G39"/>
                  <a:gd name="G43" fmla="sin 7037 G39"/>
                  <a:gd name="G44" fmla="+- G40 10800 0"/>
                  <a:gd name="G45" fmla="+- G41 10800 0"/>
                  <a:gd name="G46" fmla="+- G42 10800 0"/>
                  <a:gd name="G47" fmla="+- G43 10800 0"/>
                  <a:gd name="G48" fmla="+- G35 10800 0"/>
                  <a:gd name="G49" fmla="+- G36 10800 0"/>
                  <a:gd name="T4" fmla="*/ 1586 w 21600"/>
                  <a:gd name="T5" fmla="*/ 5165 h 21600"/>
                  <a:gd name="T6" fmla="*/ 13815 w 21600"/>
                  <a:gd name="T7" fmla="*/ 19193 h 21600"/>
                  <a:gd name="T8" fmla="*/ 4796 w 21600"/>
                  <a:gd name="T9" fmla="*/ 7128 h 21600"/>
                  <a:gd name="T10" fmla="*/ 24189 w 21600"/>
                  <a:gd name="T11" fmla="*/ 9073 h 21600"/>
                  <a:gd name="T12" fmla="*/ 20231 w 21600"/>
                  <a:gd name="T13" fmla="*/ 14203 h 21600"/>
                  <a:gd name="T14" fmla="*/ 15101 w 21600"/>
                  <a:gd name="T15" fmla="*/ 10245 h 21600"/>
                  <a:gd name="T16" fmla="*/ 3163 w 21600"/>
                  <a:gd name="T17" fmla="*/ 3163 h 21600"/>
                  <a:gd name="T18" fmla="*/ 18437 w 21600"/>
                  <a:gd name="T19" fmla="*/ 18437 h 21600"/>
                </a:gdLst>
                <a:ahLst/>
                <a:cxnLst>
                  <a:cxn ang="0">
                    <a:pos x="T4" y="T5"/>
                  </a:cxn>
                  <a:cxn ang="0">
                    <a:pos x="T6" y="T7"/>
                  </a:cxn>
                  <a:cxn ang="0">
                    <a:pos x="T8" y="T9"/>
                  </a:cxn>
                  <a:cxn ang="0">
                    <a:pos x="T10" y="T11"/>
                  </a:cxn>
                  <a:cxn ang="0">
                    <a:pos x="T12" y="T13"/>
                  </a:cxn>
                  <a:cxn ang="0">
                    <a:pos x="T14" y="T15"/>
                  </a:cxn>
                </a:cxnLst>
                <a:rect l="T16" t="T17" r="T18" b="T19"/>
                <a:pathLst>
                  <a:path w="21600" h="21600">
                    <a:moveTo>
                      <a:pt x="17779" y="9900"/>
                    </a:moveTo>
                    <a:cubicBezTo>
                      <a:pt x="17326" y="6390"/>
                      <a:pt x="14338" y="3763"/>
                      <a:pt x="10800" y="3763"/>
                    </a:cubicBezTo>
                    <a:cubicBezTo>
                      <a:pt x="6913" y="3763"/>
                      <a:pt x="3763" y="6913"/>
                      <a:pt x="3763" y="10800"/>
                    </a:cubicBezTo>
                    <a:cubicBezTo>
                      <a:pt x="3763" y="14686"/>
                      <a:pt x="6913" y="17837"/>
                      <a:pt x="10800" y="17837"/>
                    </a:cubicBezTo>
                    <a:cubicBezTo>
                      <a:pt x="11610" y="17837"/>
                      <a:pt x="12415" y="17696"/>
                      <a:pt x="13179" y="17422"/>
                    </a:cubicBezTo>
                    <a:lnTo>
                      <a:pt x="14451" y="20964"/>
                    </a:lnTo>
                    <a:cubicBezTo>
                      <a:pt x="13279" y="21384"/>
                      <a:pt x="12044" y="21599"/>
                      <a:pt x="10800" y="21600"/>
                    </a:cubicBezTo>
                    <a:cubicBezTo>
                      <a:pt x="4835" y="21600"/>
                      <a:pt x="0" y="16764"/>
                      <a:pt x="0" y="10800"/>
                    </a:cubicBezTo>
                    <a:cubicBezTo>
                      <a:pt x="0" y="4835"/>
                      <a:pt x="4835" y="0"/>
                      <a:pt x="10800" y="0"/>
                    </a:cubicBezTo>
                    <a:cubicBezTo>
                      <a:pt x="16230" y="-1"/>
                      <a:pt x="20816" y="4032"/>
                      <a:pt x="21511" y="9418"/>
                    </a:cubicBezTo>
                    <a:lnTo>
                      <a:pt x="24189" y="9073"/>
                    </a:lnTo>
                    <a:lnTo>
                      <a:pt x="20231" y="14203"/>
                    </a:lnTo>
                    <a:lnTo>
                      <a:pt x="15101" y="10245"/>
                    </a:lnTo>
                    <a:lnTo>
                      <a:pt x="17779" y="9900"/>
                    </a:lnTo>
                    <a:close/>
                  </a:path>
                </a:pathLst>
              </a:custGeom>
              <a:solidFill>
                <a:schemeClr val="bg2"/>
              </a:solidFill>
              <a:ln w="9525">
                <a:noFill/>
                <a:miter lim="800000"/>
                <a:headEnd/>
                <a:tailEnd/>
              </a:ln>
              <a:effectLst/>
            </p:spPr>
            <p:txBody>
              <a:bodyPr wrap="none" anchor="ctr"/>
              <a:lstStyle/>
              <a:p>
                <a:endParaRPr lang="en-US"/>
              </a:p>
            </p:txBody>
          </p:sp>
        </p:grpSp>
        <p:grpSp>
          <p:nvGrpSpPr>
            <p:cNvPr id="5" name="Group 15"/>
            <p:cNvGrpSpPr>
              <a:grpSpLocks/>
            </p:cNvGrpSpPr>
            <p:nvPr/>
          </p:nvGrpSpPr>
          <p:grpSpPr bwMode="auto">
            <a:xfrm rot="3240000">
              <a:off x="3852" y="1356"/>
              <a:ext cx="710" cy="418"/>
              <a:chOff x="834" y="2377"/>
              <a:chExt cx="494" cy="319"/>
            </a:xfrm>
          </p:grpSpPr>
          <p:sp>
            <p:nvSpPr>
              <p:cNvPr id="989200" name="Rectangle 126"/>
              <p:cNvSpPr>
                <a:spLocks noChangeAspect="1" noChangeArrowheads="1"/>
              </p:cNvSpPr>
              <p:nvPr/>
            </p:nvSpPr>
            <p:spPr bwMode="auto">
              <a:xfrm rot="-552727">
                <a:off x="936" y="2636"/>
                <a:ext cx="302" cy="3"/>
              </a:xfrm>
              <a:prstGeom prst="rect">
                <a:avLst/>
              </a:prstGeom>
              <a:solidFill>
                <a:schemeClr val="tx1"/>
              </a:solidFill>
              <a:ln w="9525">
                <a:solidFill>
                  <a:schemeClr val="tx1"/>
                </a:solidFill>
                <a:miter lim="800000"/>
                <a:headEnd/>
                <a:tailEnd/>
              </a:ln>
            </p:spPr>
            <p:txBody>
              <a:bodyPr wrap="none" anchor="ctr"/>
              <a:lstStyle/>
              <a:p>
                <a:pPr algn="l" defTabSz="457200"/>
                <a:endParaRPr lang="en-US" sz="2400">
                  <a:latin typeface="Calibri" pitchFamily="34" charset="0"/>
                  <a:ea typeface="ＭＳ Ｐゴシック" pitchFamily="34" charset="-128"/>
                </a:endParaRPr>
              </a:p>
            </p:txBody>
          </p:sp>
          <p:grpSp>
            <p:nvGrpSpPr>
              <p:cNvPr id="6" name="Group 6"/>
              <p:cNvGrpSpPr>
                <a:grpSpLocks noChangeAspect="1"/>
              </p:cNvGrpSpPr>
              <p:nvPr/>
            </p:nvGrpSpPr>
            <p:grpSpPr bwMode="auto">
              <a:xfrm rot="-552727">
                <a:off x="834" y="2641"/>
                <a:ext cx="199" cy="11"/>
                <a:chOff x="580" y="1749"/>
                <a:chExt cx="1237" cy="70"/>
              </a:xfrm>
            </p:grpSpPr>
            <p:sp>
              <p:nvSpPr>
                <p:cNvPr id="989202" name="Oval 7"/>
                <p:cNvSpPr>
                  <a:spLocks noChangeAspect="1" noChangeArrowheads="1"/>
                </p:cNvSpPr>
                <p:nvPr/>
              </p:nvSpPr>
              <p:spPr bwMode="auto">
                <a:xfrm>
                  <a:off x="580" y="1756"/>
                  <a:ext cx="619" cy="56"/>
                </a:xfrm>
                <a:prstGeom prst="ellipse">
                  <a:avLst/>
                </a:prstGeom>
                <a:gradFill rotWithShape="1">
                  <a:gsLst>
                    <a:gs pos="0">
                      <a:srgbClr val="080808"/>
                    </a:gs>
                    <a:gs pos="100000">
                      <a:srgbClr val="C0C0C0"/>
                    </a:gs>
                  </a:gsLst>
                  <a:lin ang="5400000" scaled="1"/>
                </a:gradFill>
                <a:ln w="9525">
                  <a:noFill/>
                  <a:round/>
                  <a:headEnd/>
                  <a:tailEnd/>
                </a:ln>
              </p:spPr>
              <p:txBody>
                <a:bodyPr wrap="none" anchor="ctr"/>
                <a:lstStyle/>
                <a:p>
                  <a:pPr algn="l" defTabSz="457200"/>
                  <a:endParaRPr lang="en-US" sz="2400">
                    <a:latin typeface="Calibri" pitchFamily="34" charset="0"/>
                    <a:ea typeface="ＭＳ Ｐゴシック" pitchFamily="34" charset="-128"/>
                  </a:endParaRPr>
                </a:p>
              </p:txBody>
            </p:sp>
            <p:sp>
              <p:nvSpPr>
                <p:cNvPr id="989203" name="Oval 8"/>
                <p:cNvSpPr>
                  <a:spLocks noChangeAspect="1" noChangeArrowheads="1"/>
                </p:cNvSpPr>
                <p:nvPr/>
              </p:nvSpPr>
              <p:spPr bwMode="auto">
                <a:xfrm>
                  <a:off x="1198" y="1756"/>
                  <a:ext cx="619" cy="56"/>
                </a:xfrm>
                <a:prstGeom prst="ellipse">
                  <a:avLst/>
                </a:prstGeom>
                <a:solidFill>
                  <a:srgbClr val="000000"/>
                </a:solidFill>
                <a:ln w="9525">
                  <a:noFill/>
                  <a:round/>
                  <a:headEnd/>
                  <a:tailEnd/>
                </a:ln>
              </p:spPr>
              <p:txBody>
                <a:bodyPr wrap="none" anchor="ctr"/>
                <a:lstStyle/>
                <a:p>
                  <a:pPr algn="l" defTabSz="457200"/>
                  <a:endParaRPr lang="en-US" sz="2400">
                    <a:latin typeface="Calibri" pitchFamily="34" charset="0"/>
                    <a:ea typeface="ＭＳ Ｐゴシック" pitchFamily="34" charset="-128"/>
                  </a:endParaRPr>
                </a:p>
              </p:txBody>
            </p:sp>
            <p:sp>
              <p:nvSpPr>
                <p:cNvPr id="989204" name="Rectangle 9"/>
                <p:cNvSpPr>
                  <a:spLocks noChangeAspect="1" noChangeArrowheads="1"/>
                </p:cNvSpPr>
                <p:nvPr/>
              </p:nvSpPr>
              <p:spPr bwMode="auto">
                <a:xfrm>
                  <a:off x="1180" y="1749"/>
                  <a:ext cx="39" cy="70"/>
                </a:xfrm>
                <a:prstGeom prst="rect">
                  <a:avLst/>
                </a:prstGeom>
                <a:solidFill>
                  <a:srgbClr val="000000"/>
                </a:solidFill>
                <a:ln w="9525">
                  <a:solidFill>
                    <a:schemeClr val="tx1"/>
                  </a:solidFill>
                  <a:miter lim="800000"/>
                  <a:headEnd/>
                  <a:tailEnd/>
                </a:ln>
              </p:spPr>
              <p:txBody>
                <a:bodyPr wrap="none" anchor="ctr"/>
                <a:lstStyle/>
                <a:p>
                  <a:pPr algn="l" defTabSz="457200"/>
                  <a:endParaRPr lang="en-US" sz="2400">
                    <a:latin typeface="Calibri" pitchFamily="34" charset="0"/>
                    <a:ea typeface="ＭＳ Ｐゴシック" pitchFamily="34" charset="-128"/>
                  </a:endParaRPr>
                </a:p>
              </p:txBody>
            </p:sp>
          </p:grpSp>
          <p:grpSp>
            <p:nvGrpSpPr>
              <p:cNvPr id="7" name="Group 10"/>
              <p:cNvGrpSpPr>
                <a:grpSpLocks noChangeAspect="1"/>
              </p:cNvGrpSpPr>
              <p:nvPr/>
            </p:nvGrpSpPr>
            <p:grpSpPr bwMode="auto">
              <a:xfrm rot="-552727">
                <a:off x="1129" y="2592"/>
                <a:ext cx="199" cy="11"/>
                <a:chOff x="580" y="1749"/>
                <a:chExt cx="1237" cy="70"/>
              </a:xfrm>
            </p:grpSpPr>
            <p:sp>
              <p:nvSpPr>
                <p:cNvPr id="989206" name="Oval 11"/>
                <p:cNvSpPr>
                  <a:spLocks noChangeAspect="1" noChangeArrowheads="1"/>
                </p:cNvSpPr>
                <p:nvPr/>
              </p:nvSpPr>
              <p:spPr bwMode="auto">
                <a:xfrm>
                  <a:off x="580" y="1756"/>
                  <a:ext cx="619" cy="56"/>
                </a:xfrm>
                <a:prstGeom prst="ellipse">
                  <a:avLst/>
                </a:prstGeom>
                <a:gradFill rotWithShape="1">
                  <a:gsLst>
                    <a:gs pos="0">
                      <a:srgbClr val="080808"/>
                    </a:gs>
                    <a:gs pos="100000">
                      <a:srgbClr val="C0C0C0"/>
                    </a:gs>
                  </a:gsLst>
                  <a:lin ang="5400000" scaled="1"/>
                </a:gradFill>
                <a:ln w="9525">
                  <a:noFill/>
                  <a:round/>
                  <a:headEnd/>
                  <a:tailEnd/>
                </a:ln>
              </p:spPr>
              <p:txBody>
                <a:bodyPr wrap="none" anchor="ctr"/>
                <a:lstStyle/>
                <a:p>
                  <a:pPr algn="l" defTabSz="457200"/>
                  <a:endParaRPr lang="en-US" sz="2400">
                    <a:latin typeface="Calibri" pitchFamily="34" charset="0"/>
                    <a:ea typeface="ＭＳ Ｐゴシック" pitchFamily="34" charset="-128"/>
                  </a:endParaRPr>
                </a:p>
              </p:txBody>
            </p:sp>
            <p:sp>
              <p:nvSpPr>
                <p:cNvPr id="989207" name="Oval 12"/>
                <p:cNvSpPr>
                  <a:spLocks noChangeAspect="1" noChangeArrowheads="1"/>
                </p:cNvSpPr>
                <p:nvPr/>
              </p:nvSpPr>
              <p:spPr bwMode="auto">
                <a:xfrm>
                  <a:off x="1198" y="1756"/>
                  <a:ext cx="619" cy="56"/>
                </a:xfrm>
                <a:prstGeom prst="ellipse">
                  <a:avLst/>
                </a:prstGeom>
                <a:solidFill>
                  <a:srgbClr val="000000"/>
                </a:solidFill>
                <a:ln w="9525">
                  <a:noFill/>
                  <a:round/>
                  <a:headEnd/>
                  <a:tailEnd/>
                </a:ln>
              </p:spPr>
              <p:txBody>
                <a:bodyPr wrap="none" anchor="ctr"/>
                <a:lstStyle/>
                <a:p>
                  <a:pPr algn="l" defTabSz="457200"/>
                  <a:endParaRPr lang="en-US" sz="2400">
                    <a:latin typeface="Calibri" pitchFamily="34" charset="0"/>
                    <a:ea typeface="ＭＳ Ｐゴシック" pitchFamily="34" charset="-128"/>
                  </a:endParaRPr>
                </a:p>
              </p:txBody>
            </p:sp>
            <p:sp>
              <p:nvSpPr>
                <p:cNvPr id="989208" name="Rectangle 13"/>
                <p:cNvSpPr>
                  <a:spLocks noChangeAspect="1" noChangeArrowheads="1"/>
                </p:cNvSpPr>
                <p:nvPr/>
              </p:nvSpPr>
              <p:spPr bwMode="auto">
                <a:xfrm>
                  <a:off x="1180" y="1749"/>
                  <a:ext cx="39" cy="70"/>
                </a:xfrm>
                <a:prstGeom prst="rect">
                  <a:avLst/>
                </a:prstGeom>
                <a:solidFill>
                  <a:srgbClr val="000000"/>
                </a:solidFill>
                <a:ln w="9525">
                  <a:solidFill>
                    <a:schemeClr val="tx1"/>
                  </a:solidFill>
                  <a:miter lim="800000"/>
                  <a:headEnd/>
                  <a:tailEnd/>
                </a:ln>
              </p:spPr>
              <p:txBody>
                <a:bodyPr wrap="none" anchor="ctr"/>
                <a:lstStyle/>
                <a:p>
                  <a:pPr algn="l" defTabSz="457200"/>
                  <a:endParaRPr lang="en-US" sz="2400">
                    <a:latin typeface="Calibri" pitchFamily="34" charset="0"/>
                    <a:ea typeface="ＭＳ Ｐゴシック" pitchFamily="34" charset="-128"/>
                  </a:endParaRPr>
                </a:p>
              </p:txBody>
            </p:sp>
          </p:grpSp>
          <p:sp>
            <p:nvSpPr>
              <p:cNvPr id="989209" name="Rectangle 14"/>
              <p:cNvSpPr>
                <a:spLocks noChangeAspect="1" noChangeArrowheads="1"/>
              </p:cNvSpPr>
              <p:nvPr/>
            </p:nvSpPr>
            <p:spPr bwMode="auto">
              <a:xfrm rot="-552727">
                <a:off x="930" y="2659"/>
                <a:ext cx="16" cy="18"/>
              </a:xfrm>
              <a:prstGeom prst="rect">
                <a:avLst/>
              </a:prstGeom>
              <a:gradFill rotWithShape="1">
                <a:gsLst>
                  <a:gs pos="0">
                    <a:srgbClr val="E6DCAC"/>
                  </a:gs>
                  <a:gs pos="12000">
                    <a:srgbClr val="E6D78A"/>
                  </a:gs>
                  <a:gs pos="30000">
                    <a:srgbClr val="C7AC4C"/>
                  </a:gs>
                  <a:gs pos="45000">
                    <a:srgbClr val="E6D78A"/>
                  </a:gs>
                  <a:gs pos="77000">
                    <a:srgbClr val="C7AC4C"/>
                  </a:gs>
                  <a:gs pos="100000">
                    <a:srgbClr val="E6DCAC"/>
                  </a:gs>
                </a:gsLst>
                <a:lin ang="0" scaled="1"/>
              </a:gradFill>
              <a:ln w="9525">
                <a:solidFill>
                  <a:schemeClr val="tx1"/>
                </a:solidFill>
                <a:miter lim="800000"/>
                <a:headEnd/>
                <a:tailEnd/>
              </a:ln>
            </p:spPr>
            <p:txBody>
              <a:bodyPr wrap="none" anchor="ctr"/>
              <a:lstStyle/>
              <a:p>
                <a:pPr algn="l" defTabSz="457200"/>
                <a:endParaRPr lang="en-US" sz="2400">
                  <a:latin typeface="Calibri" pitchFamily="34" charset="0"/>
                  <a:ea typeface="ＭＳ Ｐゴシック" pitchFamily="34" charset="-128"/>
                </a:endParaRPr>
              </a:p>
            </p:txBody>
          </p:sp>
          <p:sp>
            <p:nvSpPr>
              <p:cNvPr id="989210" name="Rectangle 15"/>
              <p:cNvSpPr>
                <a:spLocks noChangeAspect="1" noChangeArrowheads="1"/>
              </p:cNvSpPr>
              <p:nvPr/>
            </p:nvSpPr>
            <p:spPr bwMode="auto">
              <a:xfrm rot="-552727">
                <a:off x="1054" y="2605"/>
                <a:ext cx="71" cy="91"/>
              </a:xfrm>
              <a:prstGeom prst="rect">
                <a:avLst/>
              </a:prstGeom>
              <a:solidFill>
                <a:srgbClr val="808080"/>
              </a:solidFill>
              <a:ln w="25400">
                <a:solidFill>
                  <a:schemeClr val="tx1"/>
                </a:solidFill>
                <a:miter lim="800000"/>
                <a:headEnd/>
                <a:tailEnd/>
              </a:ln>
            </p:spPr>
            <p:txBody>
              <a:bodyPr wrap="none" anchor="ctr"/>
              <a:lstStyle/>
              <a:p>
                <a:pPr algn="l" defTabSz="457200"/>
                <a:endParaRPr lang="en-US" sz="2400">
                  <a:latin typeface="Calibri" pitchFamily="34" charset="0"/>
                  <a:ea typeface="ＭＳ Ｐゴシック" pitchFamily="34" charset="-128"/>
                </a:endParaRPr>
              </a:p>
            </p:txBody>
          </p:sp>
          <p:sp>
            <p:nvSpPr>
              <p:cNvPr id="989211" name="Rectangle 16"/>
              <p:cNvSpPr>
                <a:spLocks noChangeAspect="1" noChangeArrowheads="1"/>
              </p:cNvSpPr>
              <p:nvPr/>
            </p:nvSpPr>
            <p:spPr bwMode="auto">
              <a:xfrm rot="-552727">
                <a:off x="1227" y="2620"/>
                <a:ext cx="16" cy="19"/>
              </a:xfrm>
              <a:prstGeom prst="rect">
                <a:avLst/>
              </a:prstGeom>
              <a:gradFill rotWithShape="1">
                <a:gsLst>
                  <a:gs pos="0">
                    <a:srgbClr val="E6DCAC"/>
                  </a:gs>
                  <a:gs pos="12000">
                    <a:srgbClr val="E6D78A"/>
                  </a:gs>
                  <a:gs pos="30000">
                    <a:srgbClr val="C7AC4C"/>
                  </a:gs>
                  <a:gs pos="45000">
                    <a:srgbClr val="E6D78A"/>
                  </a:gs>
                  <a:gs pos="77000">
                    <a:srgbClr val="C7AC4C"/>
                  </a:gs>
                  <a:gs pos="100000">
                    <a:srgbClr val="E6DCAC"/>
                  </a:gs>
                </a:gsLst>
                <a:lin ang="0" scaled="1"/>
              </a:gradFill>
              <a:ln w="9525">
                <a:solidFill>
                  <a:schemeClr val="tx1"/>
                </a:solidFill>
                <a:miter lim="800000"/>
                <a:headEnd/>
                <a:tailEnd/>
              </a:ln>
            </p:spPr>
            <p:txBody>
              <a:bodyPr wrap="none" anchor="ctr"/>
              <a:lstStyle/>
              <a:p>
                <a:pPr algn="l" defTabSz="457200"/>
                <a:endParaRPr lang="en-US" sz="2400">
                  <a:latin typeface="Calibri" pitchFamily="34" charset="0"/>
                  <a:ea typeface="ＭＳ Ｐゴシック" pitchFamily="34" charset="-128"/>
                </a:endParaRPr>
              </a:p>
            </p:txBody>
          </p:sp>
          <p:sp>
            <p:nvSpPr>
              <p:cNvPr id="989212" name="Line 113"/>
              <p:cNvSpPr>
                <a:spLocks noChangeAspect="1" noChangeShapeType="1"/>
              </p:cNvSpPr>
              <p:nvPr/>
            </p:nvSpPr>
            <p:spPr bwMode="auto">
              <a:xfrm rot="-552727" flipH="1" flipV="1">
                <a:off x="1060" y="2377"/>
                <a:ext cx="3" cy="233"/>
              </a:xfrm>
              <a:prstGeom prst="line">
                <a:avLst/>
              </a:prstGeom>
              <a:noFill/>
              <a:ln w="38100">
                <a:solidFill>
                  <a:srgbClr val="800000"/>
                </a:solidFill>
                <a:round/>
                <a:headEnd/>
                <a:tailEnd type="triangle" w="med" len="med"/>
              </a:ln>
            </p:spPr>
            <p:txBody>
              <a:bodyPr wrap="none" anchor="ctr"/>
              <a:lstStyle/>
              <a:p>
                <a:endParaRPr lang="en-US"/>
              </a:p>
            </p:txBody>
          </p:sp>
          <p:sp>
            <p:nvSpPr>
              <p:cNvPr id="989213" name="AutoShape 179"/>
              <p:cNvSpPr>
                <a:spLocks noChangeArrowheads="1"/>
              </p:cNvSpPr>
              <p:nvPr/>
            </p:nvSpPr>
            <p:spPr bwMode="auto">
              <a:xfrm rot="-552727">
                <a:off x="1060" y="2608"/>
                <a:ext cx="60" cy="86"/>
              </a:xfrm>
              <a:prstGeom prst="rtTriangle">
                <a:avLst/>
              </a:prstGeom>
              <a:solidFill>
                <a:schemeClr val="bg1"/>
              </a:solidFill>
              <a:ln w="9525">
                <a:noFill/>
                <a:miter lim="800000"/>
                <a:headEnd/>
                <a:tailEnd/>
              </a:ln>
            </p:spPr>
            <p:txBody>
              <a:bodyPr wrap="none" anchor="ctr"/>
              <a:lstStyle/>
              <a:p>
                <a:pPr algn="l" defTabSz="457200"/>
                <a:endParaRPr lang="en-US" sz="2400">
                  <a:latin typeface="Calibri" pitchFamily="34" charset="0"/>
                  <a:ea typeface="ＭＳ Ｐゴシック" pitchFamily="34" charset="-128"/>
                </a:endParaRPr>
              </a:p>
            </p:txBody>
          </p:sp>
        </p:grpSp>
        <p:grpSp>
          <p:nvGrpSpPr>
            <p:cNvPr id="8" name="Group 30"/>
            <p:cNvGrpSpPr>
              <a:grpSpLocks/>
            </p:cNvGrpSpPr>
            <p:nvPr/>
          </p:nvGrpSpPr>
          <p:grpSpPr bwMode="auto">
            <a:xfrm rot="5940000">
              <a:off x="3358" y="1020"/>
              <a:ext cx="710" cy="418"/>
              <a:chOff x="834" y="2377"/>
              <a:chExt cx="494" cy="319"/>
            </a:xfrm>
          </p:grpSpPr>
          <p:sp>
            <p:nvSpPr>
              <p:cNvPr id="989215" name="Rectangle 126"/>
              <p:cNvSpPr>
                <a:spLocks noChangeAspect="1" noChangeArrowheads="1"/>
              </p:cNvSpPr>
              <p:nvPr/>
            </p:nvSpPr>
            <p:spPr bwMode="auto">
              <a:xfrm rot="-552727">
                <a:off x="936" y="2636"/>
                <a:ext cx="302" cy="3"/>
              </a:xfrm>
              <a:prstGeom prst="rect">
                <a:avLst/>
              </a:prstGeom>
              <a:solidFill>
                <a:schemeClr val="tx1"/>
              </a:solidFill>
              <a:ln w="9525">
                <a:solidFill>
                  <a:schemeClr val="tx1"/>
                </a:solidFill>
                <a:miter lim="800000"/>
                <a:headEnd/>
                <a:tailEnd/>
              </a:ln>
            </p:spPr>
            <p:txBody>
              <a:bodyPr rot="10800000" vert="eaVert" wrap="none" anchor="ctr"/>
              <a:lstStyle/>
              <a:p>
                <a:pPr algn="l" defTabSz="457200"/>
                <a:endParaRPr lang="en-US" sz="2400">
                  <a:latin typeface="Calibri" pitchFamily="34" charset="0"/>
                  <a:ea typeface="ＭＳ Ｐゴシック" pitchFamily="34" charset="-128"/>
                </a:endParaRPr>
              </a:p>
            </p:txBody>
          </p:sp>
          <p:grpSp>
            <p:nvGrpSpPr>
              <p:cNvPr id="9" name="Group 6"/>
              <p:cNvGrpSpPr>
                <a:grpSpLocks noChangeAspect="1"/>
              </p:cNvGrpSpPr>
              <p:nvPr/>
            </p:nvGrpSpPr>
            <p:grpSpPr bwMode="auto">
              <a:xfrm rot="-552727">
                <a:off x="834" y="2641"/>
                <a:ext cx="199" cy="11"/>
                <a:chOff x="580" y="1749"/>
                <a:chExt cx="1237" cy="70"/>
              </a:xfrm>
            </p:grpSpPr>
            <p:sp>
              <p:nvSpPr>
                <p:cNvPr id="989217" name="Oval 7"/>
                <p:cNvSpPr>
                  <a:spLocks noChangeAspect="1" noChangeArrowheads="1"/>
                </p:cNvSpPr>
                <p:nvPr/>
              </p:nvSpPr>
              <p:spPr bwMode="auto">
                <a:xfrm>
                  <a:off x="580" y="1756"/>
                  <a:ext cx="619" cy="56"/>
                </a:xfrm>
                <a:prstGeom prst="ellipse">
                  <a:avLst/>
                </a:prstGeom>
                <a:gradFill rotWithShape="1">
                  <a:gsLst>
                    <a:gs pos="0">
                      <a:srgbClr val="080808"/>
                    </a:gs>
                    <a:gs pos="100000">
                      <a:srgbClr val="C0C0C0"/>
                    </a:gs>
                  </a:gsLst>
                  <a:lin ang="5400000" scaled="1"/>
                </a:gradFill>
                <a:ln w="9525">
                  <a:noFill/>
                  <a:round/>
                  <a:headEnd/>
                  <a:tailEnd/>
                </a:ln>
              </p:spPr>
              <p:txBody>
                <a:bodyPr rot="10800000" vert="eaVert" wrap="none" anchor="ctr"/>
                <a:lstStyle/>
                <a:p>
                  <a:pPr algn="l" defTabSz="457200"/>
                  <a:endParaRPr lang="en-US" sz="2400">
                    <a:latin typeface="Calibri" pitchFamily="34" charset="0"/>
                    <a:ea typeface="ＭＳ Ｐゴシック" pitchFamily="34" charset="-128"/>
                  </a:endParaRPr>
                </a:p>
              </p:txBody>
            </p:sp>
            <p:sp>
              <p:nvSpPr>
                <p:cNvPr id="989218" name="Oval 8"/>
                <p:cNvSpPr>
                  <a:spLocks noChangeAspect="1" noChangeArrowheads="1"/>
                </p:cNvSpPr>
                <p:nvPr/>
              </p:nvSpPr>
              <p:spPr bwMode="auto">
                <a:xfrm>
                  <a:off x="1198" y="1756"/>
                  <a:ext cx="619" cy="56"/>
                </a:xfrm>
                <a:prstGeom prst="ellipse">
                  <a:avLst/>
                </a:prstGeom>
                <a:solidFill>
                  <a:srgbClr val="000000"/>
                </a:solidFill>
                <a:ln w="9525">
                  <a:noFill/>
                  <a:round/>
                  <a:headEnd/>
                  <a:tailEnd/>
                </a:ln>
              </p:spPr>
              <p:txBody>
                <a:bodyPr rot="10800000" vert="eaVert" wrap="none" anchor="ctr"/>
                <a:lstStyle/>
                <a:p>
                  <a:pPr algn="l" defTabSz="457200"/>
                  <a:endParaRPr lang="en-US" sz="2400">
                    <a:latin typeface="Calibri" pitchFamily="34" charset="0"/>
                    <a:ea typeface="ＭＳ Ｐゴシック" pitchFamily="34" charset="-128"/>
                  </a:endParaRPr>
                </a:p>
              </p:txBody>
            </p:sp>
            <p:sp>
              <p:nvSpPr>
                <p:cNvPr id="989219" name="Rectangle 9"/>
                <p:cNvSpPr>
                  <a:spLocks noChangeAspect="1" noChangeArrowheads="1"/>
                </p:cNvSpPr>
                <p:nvPr/>
              </p:nvSpPr>
              <p:spPr bwMode="auto">
                <a:xfrm>
                  <a:off x="1180" y="1749"/>
                  <a:ext cx="39" cy="70"/>
                </a:xfrm>
                <a:prstGeom prst="rect">
                  <a:avLst/>
                </a:prstGeom>
                <a:solidFill>
                  <a:srgbClr val="000000"/>
                </a:solidFill>
                <a:ln w="9525">
                  <a:solidFill>
                    <a:schemeClr val="tx1"/>
                  </a:solidFill>
                  <a:miter lim="800000"/>
                  <a:headEnd/>
                  <a:tailEnd/>
                </a:ln>
              </p:spPr>
              <p:txBody>
                <a:bodyPr rot="10800000" vert="eaVert" wrap="none" anchor="ctr"/>
                <a:lstStyle/>
                <a:p>
                  <a:pPr algn="l" defTabSz="457200"/>
                  <a:endParaRPr lang="en-US" sz="2400">
                    <a:latin typeface="Calibri" pitchFamily="34" charset="0"/>
                    <a:ea typeface="ＭＳ Ｐゴシック" pitchFamily="34" charset="-128"/>
                  </a:endParaRPr>
                </a:p>
              </p:txBody>
            </p:sp>
          </p:grpSp>
          <p:grpSp>
            <p:nvGrpSpPr>
              <p:cNvPr id="10" name="Group 10"/>
              <p:cNvGrpSpPr>
                <a:grpSpLocks noChangeAspect="1"/>
              </p:cNvGrpSpPr>
              <p:nvPr/>
            </p:nvGrpSpPr>
            <p:grpSpPr bwMode="auto">
              <a:xfrm rot="-552727">
                <a:off x="1129" y="2592"/>
                <a:ext cx="199" cy="11"/>
                <a:chOff x="580" y="1749"/>
                <a:chExt cx="1237" cy="70"/>
              </a:xfrm>
            </p:grpSpPr>
            <p:sp>
              <p:nvSpPr>
                <p:cNvPr id="989221" name="Oval 11"/>
                <p:cNvSpPr>
                  <a:spLocks noChangeAspect="1" noChangeArrowheads="1"/>
                </p:cNvSpPr>
                <p:nvPr/>
              </p:nvSpPr>
              <p:spPr bwMode="auto">
                <a:xfrm>
                  <a:off x="580" y="1756"/>
                  <a:ext cx="619" cy="56"/>
                </a:xfrm>
                <a:prstGeom prst="ellipse">
                  <a:avLst/>
                </a:prstGeom>
                <a:gradFill rotWithShape="1">
                  <a:gsLst>
                    <a:gs pos="0">
                      <a:srgbClr val="080808"/>
                    </a:gs>
                    <a:gs pos="100000">
                      <a:srgbClr val="C0C0C0"/>
                    </a:gs>
                  </a:gsLst>
                  <a:lin ang="5400000" scaled="1"/>
                </a:gradFill>
                <a:ln w="9525">
                  <a:noFill/>
                  <a:round/>
                  <a:headEnd/>
                  <a:tailEnd/>
                </a:ln>
              </p:spPr>
              <p:txBody>
                <a:bodyPr rot="10800000" vert="eaVert" wrap="none" anchor="ctr"/>
                <a:lstStyle/>
                <a:p>
                  <a:pPr algn="l" defTabSz="457200"/>
                  <a:endParaRPr lang="en-US" sz="2400">
                    <a:latin typeface="Calibri" pitchFamily="34" charset="0"/>
                    <a:ea typeface="ＭＳ Ｐゴシック" pitchFamily="34" charset="-128"/>
                  </a:endParaRPr>
                </a:p>
              </p:txBody>
            </p:sp>
            <p:sp>
              <p:nvSpPr>
                <p:cNvPr id="989222" name="Oval 12"/>
                <p:cNvSpPr>
                  <a:spLocks noChangeAspect="1" noChangeArrowheads="1"/>
                </p:cNvSpPr>
                <p:nvPr/>
              </p:nvSpPr>
              <p:spPr bwMode="auto">
                <a:xfrm>
                  <a:off x="1198" y="1756"/>
                  <a:ext cx="619" cy="56"/>
                </a:xfrm>
                <a:prstGeom prst="ellipse">
                  <a:avLst/>
                </a:prstGeom>
                <a:solidFill>
                  <a:srgbClr val="000000"/>
                </a:solidFill>
                <a:ln w="9525">
                  <a:noFill/>
                  <a:round/>
                  <a:headEnd/>
                  <a:tailEnd/>
                </a:ln>
              </p:spPr>
              <p:txBody>
                <a:bodyPr rot="10800000" vert="eaVert" wrap="none" anchor="ctr"/>
                <a:lstStyle/>
                <a:p>
                  <a:pPr algn="l" defTabSz="457200"/>
                  <a:endParaRPr lang="en-US" sz="2400">
                    <a:latin typeface="Calibri" pitchFamily="34" charset="0"/>
                    <a:ea typeface="ＭＳ Ｐゴシック" pitchFamily="34" charset="-128"/>
                  </a:endParaRPr>
                </a:p>
              </p:txBody>
            </p:sp>
            <p:sp>
              <p:nvSpPr>
                <p:cNvPr id="989223" name="Rectangle 13"/>
                <p:cNvSpPr>
                  <a:spLocks noChangeAspect="1" noChangeArrowheads="1"/>
                </p:cNvSpPr>
                <p:nvPr/>
              </p:nvSpPr>
              <p:spPr bwMode="auto">
                <a:xfrm>
                  <a:off x="1180" y="1749"/>
                  <a:ext cx="39" cy="70"/>
                </a:xfrm>
                <a:prstGeom prst="rect">
                  <a:avLst/>
                </a:prstGeom>
                <a:solidFill>
                  <a:srgbClr val="000000"/>
                </a:solidFill>
                <a:ln w="9525">
                  <a:solidFill>
                    <a:schemeClr val="tx1"/>
                  </a:solidFill>
                  <a:miter lim="800000"/>
                  <a:headEnd/>
                  <a:tailEnd/>
                </a:ln>
              </p:spPr>
              <p:txBody>
                <a:bodyPr rot="10800000" vert="eaVert" wrap="none" anchor="ctr"/>
                <a:lstStyle/>
                <a:p>
                  <a:pPr algn="l" defTabSz="457200"/>
                  <a:endParaRPr lang="en-US" sz="2400">
                    <a:latin typeface="Calibri" pitchFamily="34" charset="0"/>
                    <a:ea typeface="ＭＳ Ｐゴシック" pitchFamily="34" charset="-128"/>
                  </a:endParaRPr>
                </a:p>
              </p:txBody>
            </p:sp>
          </p:grpSp>
          <p:sp>
            <p:nvSpPr>
              <p:cNvPr id="989224" name="Rectangle 14"/>
              <p:cNvSpPr>
                <a:spLocks noChangeAspect="1" noChangeArrowheads="1"/>
              </p:cNvSpPr>
              <p:nvPr/>
            </p:nvSpPr>
            <p:spPr bwMode="auto">
              <a:xfrm rot="-552727">
                <a:off x="930" y="2659"/>
                <a:ext cx="16" cy="18"/>
              </a:xfrm>
              <a:prstGeom prst="rect">
                <a:avLst/>
              </a:prstGeom>
              <a:gradFill rotWithShape="1">
                <a:gsLst>
                  <a:gs pos="0">
                    <a:srgbClr val="E6DCAC"/>
                  </a:gs>
                  <a:gs pos="12000">
                    <a:srgbClr val="E6D78A"/>
                  </a:gs>
                  <a:gs pos="30000">
                    <a:srgbClr val="C7AC4C"/>
                  </a:gs>
                  <a:gs pos="45000">
                    <a:srgbClr val="E6D78A"/>
                  </a:gs>
                  <a:gs pos="77000">
                    <a:srgbClr val="C7AC4C"/>
                  </a:gs>
                  <a:gs pos="100000">
                    <a:srgbClr val="E6DCAC"/>
                  </a:gs>
                </a:gsLst>
                <a:lin ang="0" scaled="1"/>
              </a:gradFill>
              <a:ln w="9525">
                <a:solidFill>
                  <a:schemeClr val="tx1"/>
                </a:solidFill>
                <a:miter lim="800000"/>
                <a:headEnd/>
                <a:tailEnd/>
              </a:ln>
            </p:spPr>
            <p:txBody>
              <a:bodyPr rot="10800000" vert="eaVert" wrap="none" anchor="ctr"/>
              <a:lstStyle/>
              <a:p>
                <a:pPr algn="l" defTabSz="457200"/>
                <a:endParaRPr lang="en-US" sz="2400">
                  <a:latin typeface="Calibri" pitchFamily="34" charset="0"/>
                  <a:ea typeface="ＭＳ Ｐゴシック" pitchFamily="34" charset="-128"/>
                </a:endParaRPr>
              </a:p>
            </p:txBody>
          </p:sp>
          <p:sp>
            <p:nvSpPr>
              <p:cNvPr id="989225" name="Rectangle 15"/>
              <p:cNvSpPr>
                <a:spLocks noChangeAspect="1" noChangeArrowheads="1"/>
              </p:cNvSpPr>
              <p:nvPr/>
            </p:nvSpPr>
            <p:spPr bwMode="auto">
              <a:xfrm rot="-552727">
                <a:off x="1054" y="2605"/>
                <a:ext cx="71" cy="91"/>
              </a:xfrm>
              <a:prstGeom prst="rect">
                <a:avLst/>
              </a:prstGeom>
              <a:solidFill>
                <a:srgbClr val="808080"/>
              </a:solidFill>
              <a:ln w="25400">
                <a:solidFill>
                  <a:schemeClr val="tx1"/>
                </a:solidFill>
                <a:miter lim="800000"/>
                <a:headEnd/>
                <a:tailEnd/>
              </a:ln>
            </p:spPr>
            <p:txBody>
              <a:bodyPr rot="10800000" vert="eaVert" wrap="none" anchor="ctr"/>
              <a:lstStyle/>
              <a:p>
                <a:pPr algn="l" defTabSz="457200"/>
                <a:endParaRPr lang="en-US" sz="2400">
                  <a:latin typeface="Calibri" pitchFamily="34" charset="0"/>
                  <a:ea typeface="ＭＳ Ｐゴシック" pitchFamily="34" charset="-128"/>
                </a:endParaRPr>
              </a:p>
            </p:txBody>
          </p:sp>
          <p:sp>
            <p:nvSpPr>
              <p:cNvPr id="989226" name="Rectangle 16"/>
              <p:cNvSpPr>
                <a:spLocks noChangeAspect="1" noChangeArrowheads="1"/>
              </p:cNvSpPr>
              <p:nvPr/>
            </p:nvSpPr>
            <p:spPr bwMode="auto">
              <a:xfrm rot="-552727">
                <a:off x="1227" y="2620"/>
                <a:ext cx="16" cy="19"/>
              </a:xfrm>
              <a:prstGeom prst="rect">
                <a:avLst/>
              </a:prstGeom>
              <a:gradFill rotWithShape="1">
                <a:gsLst>
                  <a:gs pos="0">
                    <a:srgbClr val="E6DCAC"/>
                  </a:gs>
                  <a:gs pos="12000">
                    <a:srgbClr val="E6D78A"/>
                  </a:gs>
                  <a:gs pos="30000">
                    <a:srgbClr val="C7AC4C"/>
                  </a:gs>
                  <a:gs pos="45000">
                    <a:srgbClr val="E6D78A"/>
                  </a:gs>
                  <a:gs pos="77000">
                    <a:srgbClr val="C7AC4C"/>
                  </a:gs>
                  <a:gs pos="100000">
                    <a:srgbClr val="E6DCAC"/>
                  </a:gs>
                </a:gsLst>
                <a:lin ang="0" scaled="1"/>
              </a:gradFill>
              <a:ln w="9525">
                <a:solidFill>
                  <a:schemeClr val="tx1"/>
                </a:solidFill>
                <a:miter lim="800000"/>
                <a:headEnd/>
                <a:tailEnd/>
              </a:ln>
            </p:spPr>
            <p:txBody>
              <a:bodyPr rot="10800000" vert="eaVert" wrap="none" anchor="ctr"/>
              <a:lstStyle/>
              <a:p>
                <a:pPr algn="l" defTabSz="457200"/>
                <a:endParaRPr lang="en-US" sz="2400">
                  <a:latin typeface="Calibri" pitchFamily="34" charset="0"/>
                  <a:ea typeface="ＭＳ Ｐゴシック" pitchFamily="34" charset="-128"/>
                </a:endParaRPr>
              </a:p>
            </p:txBody>
          </p:sp>
          <p:sp>
            <p:nvSpPr>
              <p:cNvPr id="989227" name="Line 113"/>
              <p:cNvSpPr>
                <a:spLocks noChangeAspect="1" noChangeShapeType="1"/>
              </p:cNvSpPr>
              <p:nvPr/>
            </p:nvSpPr>
            <p:spPr bwMode="auto">
              <a:xfrm rot="-552727" flipH="1" flipV="1">
                <a:off x="1060" y="2377"/>
                <a:ext cx="3" cy="233"/>
              </a:xfrm>
              <a:prstGeom prst="line">
                <a:avLst/>
              </a:prstGeom>
              <a:noFill/>
              <a:ln w="38100">
                <a:solidFill>
                  <a:srgbClr val="800000"/>
                </a:solidFill>
                <a:round/>
                <a:headEnd/>
                <a:tailEnd type="triangle" w="med" len="med"/>
              </a:ln>
            </p:spPr>
            <p:txBody>
              <a:bodyPr wrap="none" anchor="ctr"/>
              <a:lstStyle/>
              <a:p>
                <a:endParaRPr lang="en-US"/>
              </a:p>
            </p:txBody>
          </p:sp>
          <p:sp>
            <p:nvSpPr>
              <p:cNvPr id="989228" name="AutoShape 179"/>
              <p:cNvSpPr>
                <a:spLocks noChangeArrowheads="1"/>
              </p:cNvSpPr>
              <p:nvPr/>
            </p:nvSpPr>
            <p:spPr bwMode="auto">
              <a:xfrm rot="-552727">
                <a:off x="1060" y="2608"/>
                <a:ext cx="60" cy="86"/>
              </a:xfrm>
              <a:prstGeom prst="rtTriangle">
                <a:avLst/>
              </a:prstGeom>
              <a:solidFill>
                <a:schemeClr val="bg1"/>
              </a:solidFill>
              <a:ln w="9525">
                <a:noFill/>
                <a:miter lim="800000"/>
                <a:headEnd/>
                <a:tailEnd/>
              </a:ln>
            </p:spPr>
            <p:txBody>
              <a:bodyPr rot="10800000" vert="eaVert" wrap="none" anchor="ctr"/>
              <a:lstStyle/>
              <a:p>
                <a:pPr algn="l" defTabSz="457200"/>
                <a:endParaRPr lang="en-US" sz="2400">
                  <a:latin typeface="Calibri" pitchFamily="34" charset="0"/>
                  <a:ea typeface="ＭＳ Ｐゴシック" pitchFamily="34" charset="-128"/>
                </a:endParaRPr>
              </a:p>
            </p:txBody>
          </p:sp>
        </p:grpSp>
        <p:grpSp>
          <p:nvGrpSpPr>
            <p:cNvPr id="11" name="Group 45"/>
            <p:cNvGrpSpPr>
              <a:grpSpLocks/>
            </p:cNvGrpSpPr>
            <p:nvPr/>
          </p:nvGrpSpPr>
          <p:grpSpPr bwMode="auto">
            <a:xfrm rot="11336967">
              <a:off x="2549" y="720"/>
              <a:ext cx="710" cy="417"/>
              <a:chOff x="834" y="2377"/>
              <a:chExt cx="494" cy="319"/>
            </a:xfrm>
          </p:grpSpPr>
          <p:sp>
            <p:nvSpPr>
              <p:cNvPr id="989230" name="Rectangle 126"/>
              <p:cNvSpPr>
                <a:spLocks noChangeAspect="1" noChangeArrowheads="1"/>
              </p:cNvSpPr>
              <p:nvPr/>
            </p:nvSpPr>
            <p:spPr bwMode="auto">
              <a:xfrm rot="-552727">
                <a:off x="936" y="2636"/>
                <a:ext cx="302" cy="3"/>
              </a:xfrm>
              <a:prstGeom prst="rect">
                <a:avLst/>
              </a:prstGeom>
              <a:solidFill>
                <a:schemeClr val="tx1"/>
              </a:solidFill>
              <a:ln w="9525">
                <a:solidFill>
                  <a:schemeClr val="tx1"/>
                </a:solidFill>
                <a:miter lim="800000"/>
                <a:headEnd/>
                <a:tailEnd/>
              </a:ln>
            </p:spPr>
            <p:txBody>
              <a:bodyPr rot="10800000" wrap="none" anchor="ctr"/>
              <a:lstStyle/>
              <a:p>
                <a:pPr algn="l" defTabSz="457200"/>
                <a:endParaRPr lang="en-US" sz="2400">
                  <a:latin typeface="Calibri" pitchFamily="34" charset="0"/>
                  <a:ea typeface="ＭＳ Ｐゴシック" pitchFamily="34" charset="-128"/>
                </a:endParaRPr>
              </a:p>
            </p:txBody>
          </p:sp>
          <p:grpSp>
            <p:nvGrpSpPr>
              <p:cNvPr id="12" name="Group 6"/>
              <p:cNvGrpSpPr>
                <a:grpSpLocks noChangeAspect="1"/>
              </p:cNvGrpSpPr>
              <p:nvPr/>
            </p:nvGrpSpPr>
            <p:grpSpPr bwMode="auto">
              <a:xfrm rot="-552727">
                <a:off x="834" y="2641"/>
                <a:ext cx="199" cy="11"/>
                <a:chOff x="580" y="1749"/>
                <a:chExt cx="1237" cy="70"/>
              </a:xfrm>
            </p:grpSpPr>
            <p:sp>
              <p:nvSpPr>
                <p:cNvPr id="989232" name="Oval 7"/>
                <p:cNvSpPr>
                  <a:spLocks noChangeAspect="1" noChangeArrowheads="1"/>
                </p:cNvSpPr>
                <p:nvPr/>
              </p:nvSpPr>
              <p:spPr bwMode="auto">
                <a:xfrm>
                  <a:off x="580" y="1756"/>
                  <a:ext cx="619" cy="56"/>
                </a:xfrm>
                <a:prstGeom prst="ellipse">
                  <a:avLst/>
                </a:prstGeom>
                <a:gradFill rotWithShape="1">
                  <a:gsLst>
                    <a:gs pos="0">
                      <a:srgbClr val="080808"/>
                    </a:gs>
                    <a:gs pos="100000">
                      <a:srgbClr val="C0C0C0"/>
                    </a:gs>
                  </a:gsLst>
                  <a:lin ang="5400000" scaled="1"/>
                </a:gradFill>
                <a:ln w="9525">
                  <a:noFill/>
                  <a:round/>
                  <a:headEnd/>
                  <a:tailEnd/>
                </a:ln>
              </p:spPr>
              <p:txBody>
                <a:bodyPr rot="10800000" wrap="none" anchor="ctr"/>
                <a:lstStyle/>
                <a:p>
                  <a:pPr algn="l" defTabSz="457200"/>
                  <a:endParaRPr lang="en-US" sz="2400">
                    <a:latin typeface="Calibri" pitchFamily="34" charset="0"/>
                    <a:ea typeface="ＭＳ Ｐゴシック" pitchFamily="34" charset="-128"/>
                  </a:endParaRPr>
                </a:p>
              </p:txBody>
            </p:sp>
            <p:sp>
              <p:nvSpPr>
                <p:cNvPr id="989233" name="Oval 8"/>
                <p:cNvSpPr>
                  <a:spLocks noChangeAspect="1" noChangeArrowheads="1"/>
                </p:cNvSpPr>
                <p:nvPr/>
              </p:nvSpPr>
              <p:spPr bwMode="auto">
                <a:xfrm>
                  <a:off x="1198" y="1756"/>
                  <a:ext cx="619" cy="56"/>
                </a:xfrm>
                <a:prstGeom prst="ellipse">
                  <a:avLst/>
                </a:prstGeom>
                <a:solidFill>
                  <a:srgbClr val="000000"/>
                </a:solidFill>
                <a:ln w="9525">
                  <a:noFill/>
                  <a:round/>
                  <a:headEnd/>
                  <a:tailEnd/>
                </a:ln>
              </p:spPr>
              <p:txBody>
                <a:bodyPr rot="10800000" wrap="none" anchor="ctr"/>
                <a:lstStyle/>
                <a:p>
                  <a:pPr algn="l" defTabSz="457200"/>
                  <a:endParaRPr lang="en-US" sz="2400">
                    <a:latin typeface="Calibri" pitchFamily="34" charset="0"/>
                    <a:ea typeface="ＭＳ Ｐゴシック" pitchFamily="34" charset="-128"/>
                  </a:endParaRPr>
                </a:p>
              </p:txBody>
            </p:sp>
            <p:sp>
              <p:nvSpPr>
                <p:cNvPr id="989234" name="Rectangle 9"/>
                <p:cNvSpPr>
                  <a:spLocks noChangeAspect="1" noChangeArrowheads="1"/>
                </p:cNvSpPr>
                <p:nvPr/>
              </p:nvSpPr>
              <p:spPr bwMode="auto">
                <a:xfrm>
                  <a:off x="1180" y="1749"/>
                  <a:ext cx="39" cy="70"/>
                </a:xfrm>
                <a:prstGeom prst="rect">
                  <a:avLst/>
                </a:prstGeom>
                <a:solidFill>
                  <a:srgbClr val="000000"/>
                </a:solidFill>
                <a:ln w="9525">
                  <a:solidFill>
                    <a:schemeClr val="tx1"/>
                  </a:solidFill>
                  <a:miter lim="800000"/>
                  <a:headEnd/>
                  <a:tailEnd/>
                </a:ln>
              </p:spPr>
              <p:txBody>
                <a:bodyPr rot="10800000" wrap="none" anchor="ctr"/>
                <a:lstStyle/>
                <a:p>
                  <a:pPr algn="l" defTabSz="457200"/>
                  <a:endParaRPr lang="en-US" sz="2400">
                    <a:latin typeface="Calibri" pitchFamily="34" charset="0"/>
                    <a:ea typeface="ＭＳ Ｐゴシック" pitchFamily="34" charset="-128"/>
                  </a:endParaRPr>
                </a:p>
              </p:txBody>
            </p:sp>
          </p:grpSp>
          <p:grpSp>
            <p:nvGrpSpPr>
              <p:cNvPr id="13" name="Group 10"/>
              <p:cNvGrpSpPr>
                <a:grpSpLocks noChangeAspect="1"/>
              </p:cNvGrpSpPr>
              <p:nvPr/>
            </p:nvGrpSpPr>
            <p:grpSpPr bwMode="auto">
              <a:xfrm rot="-552727">
                <a:off x="1129" y="2592"/>
                <a:ext cx="199" cy="11"/>
                <a:chOff x="580" y="1749"/>
                <a:chExt cx="1237" cy="70"/>
              </a:xfrm>
            </p:grpSpPr>
            <p:sp>
              <p:nvSpPr>
                <p:cNvPr id="989236" name="Oval 11"/>
                <p:cNvSpPr>
                  <a:spLocks noChangeAspect="1" noChangeArrowheads="1"/>
                </p:cNvSpPr>
                <p:nvPr/>
              </p:nvSpPr>
              <p:spPr bwMode="auto">
                <a:xfrm>
                  <a:off x="580" y="1756"/>
                  <a:ext cx="619" cy="56"/>
                </a:xfrm>
                <a:prstGeom prst="ellipse">
                  <a:avLst/>
                </a:prstGeom>
                <a:gradFill rotWithShape="1">
                  <a:gsLst>
                    <a:gs pos="0">
                      <a:srgbClr val="080808"/>
                    </a:gs>
                    <a:gs pos="100000">
                      <a:srgbClr val="C0C0C0"/>
                    </a:gs>
                  </a:gsLst>
                  <a:lin ang="5400000" scaled="1"/>
                </a:gradFill>
                <a:ln w="9525">
                  <a:noFill/>
                  <a:round/>
                  <a:headEnd/>
                  <a:tailEnd/>
                </a:ln>
              </p:spPr>
              <p:txBody>
                <a:bodyPr rot="10800000" wrap="none" anchor="ctr"/>
                <a:lstStyle/>
                <a:p>
                  <a:pPr algn="l" defTabSz="457200"/>
                  <a:endParaRPr lang="en-US" sz="2400">
                    <a:latin typeface="Calibri" pitchFamily="34" charset="0"/>
                    <a:ea typeface="ＭＳ Ｐゴシック" pitchFamily="34" charset="-128"/>
                  </a:endParaRPr>
                </a:p>
              </p:txBody>
            </p:sp>
            <p:sp>
              <p:nvSpPr>
                <p:cNvPr id="989237" name="Oval 12"/>
                <p:cNvSpPr>
                  <a:spLocks noChangeAspect="1" noChangeArrowheads="1"/>
                </p:cNvSpPr>
                <p:nvPr/>
              </p:nvSpPr>
              <p:spPr bwMode="auto">
                <a:xfrm>
                  <a:off x="1198" y="1756"/>
                  <a:ext cx="619" cy="56"/>
                </a:xfrm>
                <a:prstGeom prst="ellipse">
                  <a:avLst/>
                </a:prstGeom>
                <a:solidFill>
                  <a:srgbClr val="000000"/>
                </a:solidFill>
                <a:ln w="9525">
                  <a:noFill/>
                  <a:round/>
                  <a:headEnd/>
                  <a:tailEnd/>
                </a:ln>
              </p:spPr>
              <p:txBody>
                <a:bodyPr rot="10800000" wrap="none" anchor="ctr"/>
                <a:lstStyle/>
                <a:p>
                  <a:pPr algn="l" defTabSz="457200"/>
                  <a:endParaRPr lang="en-US" sz="2400">
                    <a:latin typeface="Calibri" pitchFamily="34" charset="0"/>
                    <a:ea typeface="ＭＳ Ｐゴシック" pitchFamily="34" charset="-128"/>
                  </a:endParaRPr>
                </a:p>
              </p:txBody>
            </p:sp>
            <p:sp>
              <p:nvSpPr>
                <p:cNvPr id="989238" name="Rectangle 13"/>
                <p:cNvSpPr>
                  <a:spLocks noChangeAspect="1" noChangeArrowheads="1"/>
                </p:cNvSpPr>
                <p:nvPr/>
              </p:nvSpPr>
              <p:spPr bwMode="auto">
                <a:xfrm>
                  <a:off x="1180" y="1749"/>
                  <a:ext cx="39" cy="70"/>
                </a:xfrm>
                <a:prstGeom prst="rect">
                  <a:avLst/>
                </a:prstGeom>
                <a:solidFill>
                  <a:srgbClr val="000000"/>
                </a:solidFill>
                <a:ln w="9525">
                  <a:solidFill>
                    <a:schemeClr val="tx1"/>
                  </a:solidFill>
                  <a:miter lim="800000"/>
                  <a:headEnd/>
                  <a:tailEnd/>
                </a:ln>
              </p:spPr>
              <p:txBody>
                <a:bodyPr rot="10800000" wrap="none" anchor="ctr"/>
                <a:lstStyle/>
                <a:p>
                  <a:pPr algn="l" defTabSz="457200"/>
                  <a:endParaRPr lang="en-US" sz="2400">
                    <a:latin typeface="Calibri" pitchFamily="34" charset="0"/>
                    <a:ea typeface="ＭＳ Ｐゴシック" pitchFamily="34" charset="-128"/>
                  </a:endParaRPr>
                </a:p>
              </p:txBody>
            </p:sp>
          </p:grpSp>
          <p:sp>
            <p:nvSpPr>
              <p:cNvPr id="989239" name="Rectangle 14"/>
              <p:cNvSpPr>
                <a:spLocks noChangeAspect="1" noChangeArrowheads="1"/>
              </p:cNvSpPr>
              <p:nvPr/>
            </p:nvSpPr>
            <p:spPr bwMode="auto">
              <a:xfrm rot="-552727">
                <a:off x="930" y="2659"/>
                <a:ext cx="16" cy="18"/>
              </a:xfrm>
              <a:prstGeom prst="rect">
                <a:avLst/>
              </a:prstGeom>
              <a:gradFill rotWithShape="1">
                <a:gsLst>
                  <a:gs pos="0">
                    <a:srgbClr val="E6DCAC"/>
                  </a:gs>
                  <a:gs pos="12000">
                    <a:srgbClr val="E6D78A"/>
                  </a:gs>
                  <a:gs pos="30000">
                    <a:srgbClr val="C7AC4C"/>
                  </a:gs>
                  <a:gs pos="45000">
                    <a:srgbClr val="E6D78A"/>
                  </a:gs>
                  <a:gs pos="77000">
                    <a:srgbClr val="C7AC4C"/>
                  </a:gs>
                  <a:gs pos="100000">
                    <a:srgbClr val="E6DCAC"/>
                  </a:gs>
                </a:gsLst>
                <a:lin ang="0" scaled="1"/>
              </a:gradFill>
              <a:ln w="9525">
                <a:solidFill>
                  <a:schemeClr val="tx1"/>
                </a:solidFill>
                <a:miter lim="800000"/>
                <a:headEnd/>
                <a:tailEnd/>
              </a:ln>
            </p:spPr>
            <p:txBody>
              <a:bodyPr rot="10800000" wrap="none" anchor="ctr"/>
              <a:lstStyle/>
              <a:p>
                <a:pPr algn="l" defTabSz="457200"/>
                <a:endParaRPr lang="en-US" sz="2400">
                  <a:latin typeface="Calibri" pitchFamily="34" charset="0"/>
                  <a:ea typeface="ＭＳ Ｐゴシック" pitchFamily="34" charset="-128"/>
                </a:endParaRPr>
              </a:p>
            </p:txBody>
          </p:sp>
          <p:sp>
            <p:nvSpPr>
              <p:cNvPr id="989240" name="Rectangle 15"/>
              <p:cNvSpPr>
                <a:spLocks noChangeAspect="1" noChangeArrowheads="1"/>
              </p:cNvSpPr>
              <p:nvPr/>
            </p:nvSpPr>
            <p:spPr bwMode="auto">
              <a:xfrm rot="-552727">
                <a:off x="1054" y="2605"/>
                <a:ext cx="71" cy="91"/>
              </a:xfrm>
              <a:prstGeom prst="rect">
                <a:avLst/>
              </a:prstGeom>
              <a:solidFill>
                <a:srgbClr val="808080"/>
              </a:solidFill>
              <a:ln w="25400">
                <a:solidFill>
                  <a:schemeClr val="tx1"/>
                </a:solidFill>
                <a:miter lim="800000"/>
                <a:headEnd/>
                <a:tailEnd/>
              </a:ln>
            </p:spPr>
            <p:txBody>
              <a:bodyPr rot="10800000" wrap="none" anchor="ctr"/>
              <a:lstStyle/>
              <a:p>
                <a:pPr algn="l" defTabSz="457200"/>
                <a:endParaRPr lang="en-US" sz="2400">
                  <a:latin typeface="Calibri" pitchFamily="34" charset="0"/>
                  <a:ea typeface="ＭＳ Ｐゴシック" pitchFamily="34" charset="-128"/>
                </a:endParaRPr>
              </a:p>
            </p:txBody>
          </p:sp>
          <p:sp>
            <p:nvSpPr>
              <p:cNvPr id="989241" name="Rectangle 16"/>
              <p:cNvSpPr>
                <a:spLocks noChangeAspect="1" noChangeArrowheads="1"/>
              </p:cNvSpPr>
              <p:nvPr/>
            </p:nvSpPr>
            <p:spPr bwMode="auto">
              <a:xfrm rot="-552727">
                <a:off x="1227" y="2620"/>
                <a:ext cx="16" cy="19"/>
              </a:xfrm>
              <a:prstGeom prst="rect">
                <a:avLst/>
              </a:prstGeom>
              <a:gradFill rotWithShape="1">
                <a:gsLst>
                  <a:gs pos="0">
                    <a:srgbClr val="E6DCAC"/>
                  </a:gs>
                  <a:gs pos="12000">
                    <a:srgbClr val="E6D78A"/>
                  </a:gs>
                  <a:gs pos="30000">
                    <a:srgbClr val="C7AC4C"/>
                  </a:gs>
                  <a:gs pos="45000">
                    <a:srgbClr val="E6D78A"/>
                  </a:gs>
                  <a:gs pos="77000">
                    <a:srgbClr val="C7AC4C"/>
                  </a:gs>
                  <a:gs pos="100000">
                    <a:srgbClr val="E6DCAC"/>
                  </a:gs>
                </a:gsLst>
                <a:lin ang="0" scaled="1"/>
              </a:gradFill>
              <a:ln w="9525">
                <a:solidFill>
                  <a:schemeClr val="tx1"/>
                </a:solidFill>
                <a:miter lim="800000"/>
                <a:headEnd/>
                <a:tailEnd/>
              </a:ln>
            </p:spPr>
            <p:txBody>
              <a:bodyPr rot="10800000" wrap="none" anchor="ctr"/>
              <a:lstStyle/>
              <a:p>
                <a:pPr algn="l" defTabSz="457200"/>
                <a:endParaRPr lang="en-US" sz="2400">
                  <a:latin typeface="Calibri" pitchFamily="34" charset="0"/>
                  <a:ea typeface="ＭＳ Ｐゴシック" pitchFamily="34" charset="-128"/>
                </a:endParaRPr>
              </a:p>
            </p:txBody>
          </p:sp>
          <p:sp>
            <p:nvSpPr>
              <p:cNvPr id="989242" name="Line 113"/>
              <p:cNvSpPr>
                <a:spLocks noChangeAspect="1" noChangeShapeType="1"/>
              </p:cNvSpPr>
              <p:nvPr/>
            </p:nvSpPr>
            <p:spPr bwMode="auto">
              <a:xfrm rot="-552727" flipH="1" flipV="1">
                <a:off x="1060" y="2377"/>
                <a:ext cx="3" cy="233"/>
              </a:xfrm>
              <a:prstGeom prst="line">
                <a:avLst/>
              </a:prstGeom>
              <a:noFill/>
              <a:ln w="38100">
                <a:solidFill>
                  <a:srgbClr val="800000"/>
                </a:solidFill>
                <a:round/>
                <a:headEnd/>
                <a:tailEnd type="triangle" w="med" len="med"/>
              </a:ln>
            </p:spPr>
            <p:txBody>
              <a:bodyPr wrap="none" anchor="ctr"/>
              <a:lstStyle/>
              <a:p>
                <a:endParaRPr lang="en-US"/>
              </a:p>
            </p:txBody>
          </p:sp>
          <p:sp>
            <p:nvSpPr>
              <p:cNvPr id="989243" name="AutoShape 179"/>
              <p:cNvSpPr>
                <a:spLocks noChangeArrowheads="1"/>
              </p:cNvSpPr>
              <p:nvPr/>
            </p:nvSpPr>
            <p:spPr bwMode="auto">
              <a:xfrm rot="-552727">
                <a:off x="1060" y="2608"/>
                <a:ext cx="60" cy="86"/>
              </a:xfrm>
              <a:prstGeom prst="rtTriangle">
                <a:avLst/>
              </a:prstGeom>
              <a:solidFill>
                <a:schemeClr val="bg1"/>
              </a:solidFill>
              <a:ln w="9525">
                <a:noFill/>
                <a:miter lim="800000"/>
                <a:headEnd/>
                <a:tailEnd/>
              </a:ln>
            </p:spPr>
            <p:txBody>
              <a:bodyPr rot="10800000" wrap="none" anchor="ctr"/>
              <a:lstStyle/>
              <a:p>
                <a:pPr algn="l" defTabSz="457200"/>
                <a:endParaRPr lang="en-US" sz="2400">
                  <a:latin typeface="Calibri" pitchFamily="34" charset="0"/>
                  <a:ea typeface="ＭＳ Ｐゴシック" pitchFamily="34" charset="-128"/>
                </a:endParaRPr>
              </a:p>
            </p:txBody>
          </p:sp>
        </p:grpSp>
        <p:grpSp>
          <p:nvGrpSpPr>
            <p:cNvPr id="14" name="Group 60"/>
            <p:cNvGrpSpPr>
              <a:grpSpLocks/>
            </p:cNvGrpSpPr>
            <p:nvPr/>
          </p:nvGrpSpPr>
          <p:grpSpPr bwMode="auto">
            <a:xfrm rot="558588">
              <a:off x="442" y="1455"/>
              <a:ext cx="710" cy="417"/>
              <a:chOff x="834" y="2377"/>
              <a:chExt cx="494" cy="319"/>
            </a:xfrm>
          </p:grpSpPr>
          <p:sp>
            <p:nvSpPr>
              <p:cNvPr id="989245" name="Rectangle 126"/>
              <p:cNvSpPr>
                <a:spLocks noChangeAspect="1" noChangeArrowheads="1"/>
              </p:cNvSpPr>
              <p:nvPr/>
            </p:nvSpPr>
            <p:spPr bwMode="auto">
              <a:xfrm rot="-552727">
                <a:off x="936" y="2636"/>
                <a:ext cx="302" cy="3"/>
              </a:xfrm>
              <a:prstGeom prst="rect">
                <a:avLst/>
              </a:prstGeom>
              <a:solidFill>
                <a:schemeClr val="tx1"/>
              </a:solidFill>
              <a:ln w="9525">
                <a:solidFill>
                  <a:schemeClr val="tx1"/>
                </a:solidFill>
                <a:miter lim="800000"/>
                <a:headEnd/>
                <a:tailEnd/>
              </a:ln>
            </p:spPr>
            <p:txBody>
              <a:bodyPr wrap="none" anchor="ctr"/>
              <a:lstStyle/>
              <a:p>
                <a:pPr algn="l" defTabSz="457200"/>
                <a:endParaRPr lang="en-US" sz="2400">
                  <a:latin typeface="Calibri" pitchFamily="34" charset="0"/>
                  <a:ea typeface="ＭＳ Ｐゴシック" pitchFamily="34" charset="-128"/>
                </a:endParaRPr>
              </a:p>
            </p:txBody>
          </p:sp>
          <p:grpSp>
            <p:nvGrpSpPr>
              <p:cNvPr id="15" name="Group 6"/>
              <p:cNvGrpSpPr>
                <a:grpSpLocks noChangeAspect="1"/>
              </p:cNvGrpSpPr>
              <p:nvPr/>
            </p:nvGrpSpPr>
            <p:grpSpPr bwMode="auto">
              <a:xfrm rot="-552727">
                <a:off x="834" y="2641"/>
                <a:ext cx="199" cy="11"/>
                <a:chOff x="580" y="1749"/>
                <a:chExt cx="1237" cy="70"/>
              </a:xfrm>
            </p:grpSpPr>
            <p:sp>
              <p:nvSpPr>
                <p:cNvPr id="989247" name="Oval 7"/>
                <p:cNvSpPr>
                  <a:spLocks noChangeAspect="1" noChangeArrowheads="1"/>
                </p:cNvSpPr>
                <p:nvPr/>
              </p:nvSpPr>
              <p:spPr bwMode="auto">
                <a:xfrm>
                  <a:off x="580" y="1756"/>
                  <a:ext cx="619" cy="56"/>
                </a:xfrm>
                <a:prstGeom prst="ellipse">
                  <a:avLst/>
                </a:prstGeom>
                <a:gradFill rotWithShape="1">
                  <a:gsLst>
                    <a:gs pos="0">
                      <a:srgbClr val="080808"/>
                    </a:gs>
                    <a:gs pos="100000">
                      <a:srgbClr val="C0C0C0"/>
                    </a:gs>
                  </a:gsLst>
                  <a:lin ang="5400000" scaled="1"/>
                </a:gradFill>
                <a:ln w="9525">
                  <a:noFill/>
                  <a:round/>
                  <a:headEnd/>
                  <a:tailEnd/>
                </a:ln>
              </p:spPr>
              <p:txBody>
                <a:bodyPr wrap="none" anchor="ctr"/>
                <a:lstStyle/>
                <a:p>
                  <a:pPr algn="l" defTabSz="457200"/>
                  <a:endParaRPr lang="en-US" sz="2400">
                    <a:latin typeface="Calibri" pitchFamily="34" charset="0"/>
                    <a:ea typeface="ＭＳ Ｐゴシック" pitchFamily="34" charset="-128"/>
                  </a:endParaRPr>
                </a:p>
              </p:txBody>
            </p:sp>
            <p:sp>
              <p:nvSpPr>
                <p:cNvPr id="989248" name="Oval 8"/>
                <p:cNvSpPr>
                  <a:spLocks noChangeAspect="1" noChangeArrowheads="1"/>
                </p:cNvSpPr>
                <p:nvPr/>
              </p:nvSpPr>
              <p:spPr bwMode="auto">
                <a:xfrm>
                  <a:off x="1198" y="1756"/>
                  <a:ext cx="619" cy="56"/>
                </a:xfrm>
                <a:prstGeom prst="ellipse">
                  <a:avLst/>
                </a:prstGeom>
                <a:solidFill>
                  <a:srgbClr val="000000"/>
                </a:solidFill>
                <a:ln w="9525">
                  <a:noFill/>
                  <a:round/>
                  <a:headEnd/>
                  <a:tailEnd/>
                </a:ln>
              </p:spPr>
              <p:txBody>
                <a:bodyPr wrap="none" anchor="ctr"/>
                <a:lstStyle/>
                <a:p>
                  <a:pPr algn="l" defTabSz="457200"/>
                  <a:endParaRPr lang="en-US" sz="2400">
                    <a:latin typeface="Calibri" pitchFamily="34" charset="0"/>
                    <a:ea typeface="ＭＳ Ｐゴシック" pitchFamily="34" charset="-128"/>
                  </a:endParaRPr>
                </a:p>
              </p:txBody>
            </p:sp>
            <p:sp>
              <p:nvSpPr>
                <p:cNvPr id="989249" name="Rectangle 9"/>
                <p:cNvSpPr>
                  <a:spLocks noChangeAspect="1" noChangeArrowheads="1"/>
                </p:cNvSpPr>
                <p:nvPr/>
              </p:nvSpPr>
              <p:spPr bwMode="auto">
                <a:xfrm>
                  <a:off x="1180" y="1749"/>
                  <a:ext cx="39" cy="70"/>
                </a:xfrm>
                <a:prstGeom prst="rect">
                  <a:avLst/>
                </a:prstGeom>
                <a:solidFill>
                  <a:srgbClr val="000000"/>
                </a:solidFill>
                <a:ln w="9525">
                  <a:solidFill>
                    <a:schemeClr val="tx1"/>
                  </a:solidFill>
                  <a:miter lim="800000"/>
                  <a:headEnd/>
                  <a:tailEnd/>
                </a:ln>
              </p:spPr>
              <p:txBody>
                <a:bodyPr wrap="none" anchor="ctr"/>
                <a:lstStyle/>
                <a:p>
                  <a:pPr algn="l" defTabSz="457200"/>
                  <a:endParaRPr lang="en-US" sz="2400">
                    <a:latin typeface="Calibri" pitchFamily="34" charset="0"/>
                    <a:ea typeface="ＭＳ Ｐゴシック" pitchFamily="34" charset="-128"/>
                  </a:endParaRPr>
                </a:p>
              </p:txBody>
            </p:sp>
          </p:grpSp>
          <p:grpSp>
            <p:nvGrpSpPr>
              <p:cNvPr id="16" name="Group 10"/>
              <p:cNvGrpSpPr>
                <a:grpSpLocks noChangeAspect="1"/>
              </p:cNvGrpSpPr>
              <p:nvPr/>
            </p:nvGrpSpPr>
            <p:grpSpPr bwMode="auto">
              <a:xfrm rot="-552727">
                <a:off x="1129" y="2592"/>
                <a:ext cx="199" cy="11"/>
                <a:chOff x="580" y="1749"/>
                <a:chExt cx="1237" cy="70"/>
              </a:xfrm>
            </p:grpSpPr>
            <p:sp>
              <p:nvSpPr>
                <p:cNvPr id="989251" name="Oval 11"/>
                <p:cNvSpPr>
                  <a:spLocks noChangeAspect="1" noChangeArrowheads="1"/>
                </p:cNvSpPr>
                <p:nvPr/>
              </p:nvSpPr>
              <p:spPr bwMode="auto">
                <a:xfrm>
                  <a:off x="580" y="1756"/>
                  <a:ext cx="619" cy="56"/>
                </a:xfrm>
                <a:prstGeom prst="ellipse">
                  <a:avLst/>
                </a:prstGeom>
                <a:gradFill rotWithShape="1">
                  <a:gsLst>
                    <a:gs pos="0">
                      <a:srgbClr val="080808"/>
                    </a:gs>
                    <a:gs pos="100000">
                      <a:srgbClr val="C0C0C0"/>
                    </a:gs>
                  </a:gsLst>
                  <a:lin ang="5400000" scaled="1"/>
                </a:gradFill>
                <a:ln w="9525">
                  <a:noFill/>
                  <a:round/>
                  <a:headEnd/>
                  <a:tailEnd/>
                </a:ln>
              </p:spPr>
              <p:txBody>
                <a:bodyPr wrap="none" anchor="ctr"/>
                <a:lstStyle/>
                <a:p>
                  <a:pPr algn="l" defTabSz="457200"/>
                  <a:endParaRPr lang="en-US" sz="2400">
                    <a:latin typeface="Calibri" pitchFamily="34" charset="0"/>
                    <a:ea typeface="ＭＳ Ｐゴシック" pitchFamily="34" charset="-128"/>
                  </a:endParaRPr>
                </a:p>
              </p:txBody>
            </p:sp>
            <p:sp>
              <p:nvSpPr>
                <p:cNvPr id="989252" name="Oval 12"/>
                <p:cNvSpPr>
                  <a:spLocks noChangeAspect="1" noChangeArrowheads="1"/>
                </p:cNvSpPr>
                <p:nvPr/>
              </p:nvSpPr>
              <p:spPr bwMode="auto">
                <a:xfrm>
                  <a:off x="1198" y="1756"/>
                  <a:ext cx="619" cy="56"/>
                </a:xfrm>
                <a:prstGeom prst="ellipse">
                  <a:avLst/>
                </a:prstGeom>
                <a:solidFill>
                  <a:srgbClr val="000000"/>
                </a:solidFill>
                <a:ln w="9525">
                  <a:noFill/>
                  <a:round/>
                  <a:headEnd/>
                  <a:tailEnd/>
                </a:ln>
              </p:spPr>
              <p:txBody>
                <a:bodyPr wrap="none" anchor="ctr"/>
                <a:lstStyle/>
                <a:p>
                  <a:pPr algn="l" defTabSz="457200"/>
                  <a:endParaRPr lang="en-US" sz="2400">
                    <a:latin typeface="Calibri" pitchFamily="34" charset="0"/>
                    <a:ea typeface="ＭＳ Ｐゴシック" pitchFamily="34" charset="-128"/>
                  </a:endParaRPr>
                </a:p>
              </p:txBody>
            </p:sp>
            <p:sp>
              <p:nvSpPr>
                <p:cNvPr id="989253" name="Rectangle 13"/>
                <p:cNvSpPr>
                  <a:spLocks noChangeAspect="1" noChangeArrowheads="1"/>
                </p:cNvSpPr>
                <p:nvPr/>
              </p:nvSpPr>
              <p:spPr bwMode="auto">
                <a:xfrm>
                  <a:off x="1180" y="1749"/>
                  <a:ext cx="39" cy="70"/>
                </a:xfrm>
                <a:prstGeom prst="rect">
                  <a:avLst/>
                </a:prstGeom>
                <a:solidFill>
                  <a:srgbClr val="000000"/>
                </a:solidFill>
                <a:ln w="9525">
                  <a:solidFill>
                    <a:schemeClr val="tx1"/>
                  </a:solidFill>
                  <a:miter lim="800000"/>
                  <a:headEnd/>
                  <a:tailEnd/>
                </a:ln>
              </p:spPr>
              <p:txBody>
                <a:bodyPr wrap="none" anchor="ctr"/>
                <a:lstStyle/>
                <a:p>
                  <a:pPr algn="l" defTabSz="457200"/>
                  <a:endParaRPr lang="en-US" sz="2400">
                    <a:latin typeface="Calibri" pitchFamily="34" charset="0"/>
                    <a:ea typeface="ＭＳ Ｐゴシック" pitchFamily="34" charset="-128"/>
                  </a:endParaRPr>
                </a:p>
              </p:txBody>
            </p:sp>
          </p:grpSp>
          <p:sp>
            <p:nvSpPr>
              <p:cNvPr id="989254" name="Rectangle 14"/>
              <p:cNvSpPr>
                <a:spLocks noChangeAspect="1" noChangeArrowheads="1"/>
              </p:cNvSpPr>
              <p:nvPr/>
            </p:nvSpPr>
            <p:spPr bwMode="auto">
              <a:xfrm rot="-552727">
                <a:off x="930" y="2659"/>
                <a:ext cx="16" cy="18"/>
              </a:xfrm>
              <a:prstGeom prst="rect">
                <a:avLst/>
              </a:prstGeom>
              <a:gradFill rotWithShape="1">
                <a:gsLst>
                  <a:gs pos="0">
                    <a:srgbClr val="E6DCAC"/>
                  </a:gs>
                  <a:gs pos="12000">
                    <a:srgbClr val="E6D78A"/>
                  </a:gs>
                  <a:gs pos="30000">
                    <a:srgbClr val="C7AC4C"/>
                  </a:gs>
                  <a:gs pos="45000">
                    <a:srgbClr val="E6D78A"/>
                  </a:gs>
                  <a:gs pos="77000">
                    <a:srgbClr val="C7AC4C"/>
                  </a:gs>
                  <a:gs pos="100000">
                    <a:srgbClr val="E6DCAC"/>
                  </a:gs>
                </a:gsLst>
                <a:lin ang="0" scaled="1"/>
              </a:gradFill>
              <a:ln w="9525">
                <a:solidFill>
                  <a:schemeClr val="tx1"/>
                </a:solidFill>
                <a:miter lim="800000"/>
                <a:headEnd/>
                <a:tailEnd/>
              </a:ln>
            </p:spPr>
            <p:txBody>
              <a:bodyPr wrap="none" anchor="ctr"/>
              <a:lstStyle/>
              <a:p>
                <a:pPr algn="l" defTabSz="457200"/>
                <a:endParaRPr lang="en-US" sz="2400">
                  <a:latin typeface="Calibri" pitchFamily="34" charset="0"/>
                  <a:ea typeface="ＭＳ Ｐゴシック" pitchFamily="34" charset="-128"/>
                </a:endParaRPr>
              </a:p>
            </p:txBody>
          </p:sp>
          <p:sp>
            <p:nvSpPr>
              <p:cNvPr id="989255" name="Rectangle 15"/>
              <p:cNvSpPr>
                <a:spLocks noChangeAspect="1" noChangeArrowheads="1"/>
              </p:cNvSpPr>
              <p:nvPr/>
            </p:nvSpPr>
            <p:spPr bwMode="auto">
              <a:xfrm rot="-552727">
                <a:off x="1054" y="2605"/>
                <a:ext cx="71" cy="91"/>
              </a:xfrm>
              <a:prstGeom prst="rect">
                <a:avLst/>
              </a:prstGeom>
              <a:solidFill>
                <a:srgbClr val="808080"/>
              </a:solidFill>
              <a:ln w="25400">
                <a:solidFill>
                  <a:schemeClr val="tx1"/>
                </a:solidFill>
                <a:miter lim="800000"/>
                <a:headEnd/>
                <a:tailEnd/>
              </a:ln>
            </p:spPr>
            <p:txBody>
              <a:bodyPr wrap="none" anchor="ctr"/>
              <a:lstStyle/>
              <a:p>
                <a:pPr algn="l" defTabSz="457200"/>
                <a:endParaRPr lang="en-US" sz="2400">
                  <a:latin typeface="Calibri" pitchFamily="34" charset="0"/>
                  <a:ea typeface="ＭＳ Ｐゴシック" pitchFamily="34" charset="-128"/>
                </a:endParaRPr>
              </a:p>
            </p:txBody>
          </p:sp>
          <p:sp>
            <p:nvSpPr>
              <p:cNvPr id="989256" name="Rectangle 16"/>
              <p:cNvSpPr>
                <a:spLocks noChangeAspect="1" noChangeArrowheads="1"/>
              </p:cNvSpPr>
              <p:nvPr/>
            </p:nvSpPr>
            <p:spPr bwMode="auto">
              <a:xfrm rot="-552727">
                <a:off x="1227" y="2620"/>
                <a:ext cx="16" cy="19"/>
              </a:xfrm>
              <a:prstGeom prst="rect">
                <a:avLst/>
              </a:prstGeom>
              <a:gradFill rotWithShape="1">
                <a:gsLst>
                  <a:gs pos="0">
                    <a:srgbClr val="E6DCAC"/>
                  </a:gs>
                  <a:gs pos="12000">
                    <a:srgbClr val="E6D78A"/>
                  </a:gs>
                  <a:gs pos="30000">
                    <a:srgbClr val="C7AC4C"/>
                  </a:gs>
                  <a:gs pos="45000">
                    <a:srgbClr val="E6D78A"/>
                  </a:gs>
                  <a:gs pos="77000">
                    <a:srgbClr val="C7AC4C"/>
                  </a:gs>
                  <a:gs pos="100000">
                    <a:srgbClr val="E6DCAC"/>
                  </a:gs>
                </a:gsLst>
                <a:lin ang="0" scaled="1"/>
              </a:gradFill>
              <a:ln w="9525">
                <a:solidFill>
                  <a:schemeClr val="tx1"/>
                </a:solidFill>
                <a:miter lim="800000"/>
                <a:headEnd/>
                <a:tailEnd/>
              </a:ln>
            </p:spPr>
            <p:txBody>
              <a:bodyPr wrap="none" anchor="ctr"/>
              <a:lstStyle/>
              <a:p>
                <a:pPr algn="l" defTabSz="457200"/>
                <a:endParaRPr lang="en-US" sz="2400">
                  <a:latin typeface="Calibri" pitchFamily="34" charset="0"/>
                  <a:ea typeface="ＭＳ Ｐゴシック" pitchFamily="34" charset="-128"/>
                </a:endParaRPr>
              </a:p>
            </p:txBody>
          </p:sp>
          <p:sp>
            <p:nvSpPr>
              <p:cNvPr id="989257" name="Line 113"/>
              <p:cNvSpPr>
                <a:spLocks noChangeAspect="1" noChangeShapeType="1"/>
              </p:cNvSpPr>
              <p:nvPr/>
            </p:nvSpPr>
            <p:spPr bwMode="auto">
              <a:xfrm rot="-552727" flipH="1" flipV="1">
                <a:off x="1060" y="2377"/>
                <a:ext cx="3" cy="233"/>
              </a:xfrm>
              <a:prstGeom prst="line">
                <a:avLst/>
              </a:prstGeom>
              <a:noFill/>
              <a:ln w="38100">
                <a:solidFill>
                  <a:srgbClr val="800000"/>
                </a:solidFill>
                <a:round/>
                <a:headEnd/>
                <a:tailEnd type="triangle" w="med" len="med"/>
              </a:ln>
            </p:spPr>
            <p:txBody>
              <a:bodyPr wrap="none" anchor="ctr"/>
              <a:lstStyle/>
              <a:p>
                <a:endParaRPr lang="en-US"/>
              </a:p>
            </p:txBody>
          </p:sp>
          <p:sp>
            <p:nvSpPr>
              <p:cNvPr id="989258" name="AutoShape 179"/>
              <p:cNvSpPr>
                <a:spLocks noChangeArrowheads="1"/>
              </p:cNvSpPr>
              <p:nvPr/>
            </p:nvSpPr>
            <p:spPr bwMode="auto">
              <a:xfrm rot="-552727">
                <a:off x="1060" y="2608"/>
                <a:ext cx="60" cy="86"/>
              </a:xfrm>
              <a:prstGeom prst="rtTriangle">
                <a:avLst/>
              </a:prstGeom>
              <a:solidFill>
                <a:schemeClr val="bg1"/>
              </a:solidFill>
              <a:ln w="9525">
                <a:noFill/>
                <a:miter lim="800000"/>
                <a:headEnd/>
                <a:tailEnd/>
              </a:ln>
            </p:spPr>
            <p:txBody>
              <a:bodyPr wrap="none" anchor="ctr"/>
              <a:lstStyle/>
              <a:p>
                <a:pPr algn="l" defTabSz="457200"/>
                <a:endParaRPr lang="en-US" sz="2400">
                  <a:latin typeface="Calibri" pitchFamily="34" charset="0"/>
                  <a:ea typeface="ＭＳ Ｐゴシック" pitchFamily="34" charset="-128"/>
                </a:endParaRPr>
              </a:p>
            </p:txBody>
          </p:sp>
        </p:grpSp>
        <p:grpSp>
          <p:nvGrpSpPr>
            <p:cNvPr id="17" name="Group 75"/>
            <p:cNvGrpSpPr>
              <a:grpSpLocks/>
            </p:cNvGrpSpPr>
            <p:nvPr/>
          </p:nvGrpSpPr>
          <p:grpSpPr bwMode="auto">
            <a:xfrm rot="-23532737">
              <a:off x="1446" y="1370"/>
              <a:ext cx="709" cy="417"/>
              <a:chOff x="834" y="2377"/>
              <a:chExt cx="494" cy="319"/>
            </a:xfrm>
          </p:grpSpPr>
          <p:sp>
            <p:nvSpPr>
              <p:cNvPr id="989260" name="Rectangle 126"/>
              <p:cNvSpPr>
                <a:spLocks noChangeAspect="1" noChangeArrowheads="1"/>
              </p:cNvSpPr>
              <p:nvPr/>
            </p:nvSpPr>
            <p:spPr bwMode="auto">
              <a:xfrm rot="-552727">
                <a:off x="936" y="2636"/>
                <a:ext cx="302" cy="3"/>
              </a:xfrm>
              <a:prstGeom prst="rect">
                <a:avLst/>
              </a:prstGeom>
              <a:solidFill>
                <a:schemeClr val="tx1"/>
              </a:solidFill>
              <a:ln w="9525">
                <a:solidFill>
                  <a:schemeClr val="tx1"/>
                </a:solidFill>
                <a:miter lim="800000"/>
                <a:headEnd/>
                <a:tailEnd/>
              </a:ln>
            </p:spPr>
            <p:txBody>
              <a:bodyPr wrap="none" anchor="ctr"/>
              <a:lstStyle/>
              <a:p>
                <a:pPr algn="l" defTabSz="457200"/>
                <a:endParaRPr lang="en-US" sz="2400">
                  <a:latin typeface="Calibri" pitchFamily="34" charset="0"/>
                  <a:ea typeface="ＭＳ Ｐゴシック" pitchFamily="34" charset="-128"/>
                </a:endParaRPr>
              </a:p>
            </p:txBody>
          </p:sp>
          <p:grpSp>
            <p:nvGrpSpPr>
              <p:cNvPr id="18" name="Group 6"/>
              <p:cNvGrpSpPr>
                <a:grpSpLocks noChangeAspect="1"/>
              </p:cNvGrpSpPr>
              <p:nvPr/>
            </p:nvGrpSpPr>
            <p:grpSpPr bwMode="auto">
              <a:xfrm rot="-552727">
                <a:off x="834" y="2641"/>
                <a:ext cx="199" cy="11"/>
                <a:chOff x="580" y="1749"/>
                <a:chExt cx="1237" cy="70"/>
              </a:xfrm>
            </p:grpSpPr>
            <p:sp>
              <p:nvSpPr>
                <p:cNvPr id="989262" name="Oval 7"/>
                <p:cNvSpPr>
                  <a:spLocks noChangeAspect="1" noChangeArrowheads="1"/>
                </p:cNvSpPr>
                <p:nvPr/>
              </p:nvSpPr>
              <p:spPr bwMode="auto">
                <a:xfrm>
                  <a:off x="580" y="1756"/>
                  <a:ext cx="619" cy="56"/>
                </a:xfrm>
                <a:prstGeom prst="ellipse">
                  <a:avLst/>
                </a:prstGeom>
                <a:gradFill rotWithShape="1">
                  <a:gsLst>
                    <a:gs pos="0">
                      <a:srgbClr val="080808"/>
                    </a:gs>
                    <a:gs pos="100000">
                      <a:srgbClr val="C0C0C0"/>
                    </a:gs>
                  </a:gsLst>
                  <a:lin ang="5400000" scaled="1"/>
                </a:gradFill>
                <a:ln w="9525">
                  <a:noFill/>
                  <a:round/>
                  <a:headEnd/>
                  <a:tailEnd/>
                </a:ln>
              </p:spPr>
              <p:txBody>
                <a:bodyPr wrap="none" anchor="ctr"/>
                <a:lstStyle/>
                <a:p>
                  <a:pPr algn="l" defTabSz="457200"/>
                  <a:endParaRPr lang="en-US" sz="2400">
                    <a:latin typeface="Calibri" pitchFamily="34" charset="0"/>
                    <a:ea typeface="ＭＳ Ｐゴシック" pitchFamily="34" charset="-128"/>
                  </a:endParaRPr>
                </a:p>
              </p:txBody>
            </p:sp>
            <p:sp>
              <p:nvSpPr>
                <p:cNvPr id="989263" name="Oval 8"/>
                <p:cNvSpPr>
                  <a:spLocks noChangeAspect="1" noChangeArrowheads="1"/>
                </p:cNvSpPr>
                <p:nvPr/>
              </p:nvSpPr>
              <p:spPr bwMode="auto">
                <a:xfrm>
                  <a:off x="1198" y="1756"/>
                  <a:ext cx="619" cy="56"/>
                </a:xfrm>
                <a:prstGeom prst="ellipse">
                  <a:avLst/>
                </a:prstGeom>
                <a:solidFill>
                  <a:srgbClr val="000000"/>
                </a:solidFill>
                <a:ln w="9525">
                  <a:noFill/>
                  <a:round/>
                  <a:headEnd/>
                  <a:tailEnd/>
                </a:ln>
              </p:spPr>
              <p:txBody>
                <a:bodyPr wrap="none" anchor="ctr"/>
                <a:lstStyle/>
                <a:p>
                  <a:pPr algn="l" defTabSz="457200"/>
                  <a:endParaRPr lang="en-US" sz="2400">
                    <a:latin typeface="Calibri" pitchFamily="34" charset="0"/>
                    <a:ea typeface="ＭＳ Ｐゴシック" pitchFamily="34" charset="-128"/>
                  </a:endParaRPr>
                </a:p>
              </p:txBody>
            </p:sp>
            <p:sp>
              <p:nvSpPr>
                <p:cNvPr id="989264" name="Rectangle 9"/>
                <p:cNvSpPr>
                  <a:spLocks noChangeAspect="1" noChangeArrowheads="1"/>
                </p:cNvSpPr>
                <p:nvPr/>
              </p:nvSpPr>
              <p:spPr bwMode="auto">
                <a:xfrm>
                  <a:off x="1180" y="1749"/>
                  <a:ext cx="39" cy="70"/>
                </a:xfrm>
                <a:prstGeom prst="rect">
                  <a:avLst/>
                </a:prstGeom>
                <a:solidFill>
                  <a:srgbClr val="000000"/>
                </a:solidFill>
                <a:ln w="9525">
                  <a:solidFill>
                    <a:schemeClr val="tx1"/>
                  </a:solidFill>
                  <a:miter lim="800000"/>
                  <a:headEnd/>
                  <a:tailEnd/>
                </a:ln>
              </p:spPr>
              <p:txBody>
                <a:bodyPr wrap="none" anchor="ctr"/>
                <a:lstStyle/>
                <a:p>
                  <a:pPr algn="l" defTabSz="457200"/>
                  <a:endParaRPr lang="en-US" sz="2400">
                    <a:latin typeface="Calibri" pitchFamily="34" charset="0"/>
                    <a:ea typeface="ＭＳ Ｐゴシック" pitchFamily="34" charset="-128"/>
                  </a:endParaRPr>
                </a:p>
              </p:txBody>
            </p:sp>
          </p:grpSp>
          <p:grpSp>
            <p:nvGrpSpPr>
              <p:cNvPr id="19" name="Group 10"/>
              <p:cNvGrpSpPr>
                <a:grpSpLocks noChangeAspect="1"/>
              </p:cNvGrpSpPr>
              <p:nvPr/>
            </p:nvGrpSpPr>
            <p:grpSpPr bwMode="auto">
              <a:xfrm rot="-552727">
                <a:off x="1129" y="2592"/>
                <a:ext cx="199" cy="11"/>
                <a:chOff x="580" y="1749"/>
                <a:chExt cx="1237" cy="70"/>
              </a:xfrm>
            </p:grpSpPr>
            <p:sp>
              <p:nvSpPr>
                <p:cNvPr id="989266" name="Oval 11"/>
                <p:cNvSpPr>
                  <a:spLocks noChangeAspect="1" noChangeArrowheads="1"/>
                </p:cNvSpPr>
                <p:nvPr/>
              </p:nvSpPr>
              <p:spPr bwMode="auto">
                <a:xfrm>
                  <a:off x="580" y="1756"/>
                  <a:ext cx="619" cy="56"/>
                </a:xfrm>
                <a:prstGeom prst="ellipse">
                  <a:avLst/>
                </a:prstGeom>
                <a:gradFill rotWithShape="1">
                  <a:gsLst>
                    <a:gs pos="0">
                      <a:srgbClr val="080808"/>
                    </a:gs>
                    <a:gs pos="100000">
                      <a:srgbClr val="C0C0C0"/>
                    </a:gs>
                  </a:gsLst>
                  <a:lin ang="5400000" scaled="1"/>
                </a:gradFill>
                <a:ln w="9525">
                  <a:noFill/>
                  <a:round/>
                  <a:headEnd/>
                  <a:tailEnd/>
                </a:ln>
              </p:spPr>
              <p:txBody>
                <a:bodyPr wrap="none" anchor="ctr"/>
                <a:lstStyle/>
                <a:p>
                  <a:pPr algn="l" defTabSz="457200"/>
                  <a:endParaRPr lang="en-US" sz="2400">
                    <a:latin typeface="Calibri" pitchFamily="34" charset="0"/>
                    <a:ea typeface="ＭＳ Ｐゴシック" pitchFamily="34" charset="-128"/>
                  </a:endParaRPr>
                </a:p>
              </p:txBody>
            </p:sp>
            <p:sp>
              <p:nvSpPr>
                <p:cNvPr id="989267" name="Oval 12"/>
                <p:cNvSpPr>
                  <a:spLocks noChangeAspect="1" noChangeArrowheads="1"/>
                </p:cNvSpPr>
                <p:nvPr/>
              </p:nvSpPr>
              <p:spPr bwMode="auto">
                <a:xfrm>
                  <a:off x="1198" y="1756"/>
                  <a:ext cx="619" cy="56"/>
                </a:xfrm>
                <a:prstGeom prst="ellipse">
                  <a:avLst/>
                </a:prstGeom>
                <a:solidFill>
                  <a:srgbClr val="000000"/>
                </a:solidFill>
                <a:ln w="9525">
                  <a:noFill/>
                  <a:round/>
                  <a:headEnd/>
                  <a:tailEnd/>
                </a:ln>
              </p:spPr>
              <p:txBody>
                <a:bodyPr wrap="none" anchor="ctr"/>
                <a:lstStyle/>
                <a:p>
                  <a:pPr algn="l" defTabSz="457200"/>
                  <a:endParaRPr lang="en-US" sz="2400">
                    <a:latin typeface="Calibri" pitchFamily="34" charset="0"/>
                    <a:ea typeface="ＭＳ Ｐゴシック" pitchFamily="34" charset="-128"/>
                  </a:endParaRPr>
                </a:p>
              </p:txBody>
            </p:sp>
            <p:sp>
              <p:nvSpPr>
                <p:cNvPr id="989268" name="Rectangle 13"/>
                <p:cNvSpPr>
                  <a:spLocks noChangeAspect="1" noChangeArrowheads="1"/>
                </p:cNvSpPr>
                <p:nvPr/>
              </p:nvSpPr>
              <p:spPr bwMode="auto">
                <a:xfrm>
                  <a:off x="1180" y="1749"/>
                  <a:ext cx="39" cy="70"/>
                </a:xfrm>
                <a:prstGeom prst="rect">
                  <a:avLst/>
                </a:prstGeom>
                <a:solidFill>
                  <a:srgbClr val="000000"/>
                </a:solidFill>
                <a:ln w="9525">
                  <a:solidFill>
                    <a:schemeClr val="tx1"/>
                  </a:solidFill>
                  <a:miter lim="800000"/>
                  <a:headEnd/>
                  <a:tailEnd/>
                </a:ln>
              </p:spPr>
              <p:txBody>
                <a:bodyPr wrap="none" anchor="ctr"/>
                <a:lstStyle/>
                <a:p>
                  <a:pPr algn="l" defTabSz="457200"/>
                  <a:endParaRPr lang="en-US" sz="2400">
                    <a:latin typeface="Calibri" pitchFamily="34" charset="0"/>
                    <a:ea typeface="ＭＳ Ｐゴシック" pitchFamily="34" charset="-128"/>
                  </a:endParaRPr>
                </a:p>
              </p:txBody>
            </p:sp>
          </p:grpSp>
          <p:sp>
            <p:nvSpPr>
              <p:cNvPr id="989269" name="Rectangle 14"/>
              <p:cNvSpPr>
                <a:spLocks noChangeAspect="1" noChangeArrowheads="1"/>
              </p:cNvSpPr>
              <p:nvPr/>
            </p:nvSpPr>
            <p:spPr bwMode="auto">
              <a:xfrm rot="-552727">
                <a:off x="930" y="2659"/>
                <a:ext cx="16" cy="18"/>
              </a:xfrm>
              <a:prstGeom prst="rect">
                <a:avLst/>
              </a:prstGeom>
              <a:gradFill rotWithShape="1">
                <a:gsLst>
                  <a:gs pos="0">
                    <a:srgbClr val="E6DCAC"/>
                  </a:gs>
                  <a:gs pos="12000">
                    <a:srgbClr val="E6D78A"/>
                  </a:gs>
                  <a:gs pos="30000">
                    <a:srgbClr val="C7AC4C"/>
                  </a:gs>
                  <a:gs pos="45000">
                    <a:srgbClr val="E6D78A"/>
                  </a:gs>
                  <a:gs pos="77000">
                    <a:srgbClr val="C7AC4C"/>
                  </a:gs>
                  <a:gs pos="100000">
                    <a:srgbClr val="E6DCAC"/>
                  </a:gs>
                </a:gsLst>
                <a:lin ang="0" scaled="1"/>
              </a:gradFill>
              <a:ln w="9525">
                <a:solidFill>
                  <a:schemeClr val="tx1"/>
                </a:solidFill>
                <a:miter lim="800000"/>
                <a:headEnd/>
                <a:tailEnd/>
              </a:ln>
            </p:spPr>
            <p:txBody>
              <a:bodyPr wrap="none" anchor="ctr"/>
              <a:lstStyle/>
              <a:p>
                <a:pPr algn="l" defTabSz="457200"/>
                <a:endParaRPr lang="en-US" sz="2400">
                  <a:latin typeface="Calibri" pitchFamily="34" charset="0"/>
                  <a:ea typeface="ＭＳ Ｐゴシック" pitchFamily="34" charset="-128"/>
                </a:endParaRPr>
              </a:p>
            </p:txBody>
          </p:sp>
          <p:sp>
            <p:nvSpPr>
              <p:cNvPr id="989270" name="Rectangle 15"/>
              <p:cNvSpPr>
                <a:spLocks noChangeAspect="1" noChangeArrowheads="1"/>
              </p:cNvSpPr>
              <p:nvPr/>
            </p:nvSpPr>
            <p:spPr bwMode="auto">
              <a:xfrm rot="-552727">
                <a:off x="1054" y="2605"/>
                <a:ext cx="71" cy="91"/>
              </a:xfrm>
              <a:prstGeom prst="rect">
                <a:avLst/>
              </a:prstGeom>
              <a:solidFill>
                <a:srgbClr val="808080"/>
              </a:solidFill>
              <a:ln w="25400">
                <a:solidFill>
                  <a:schemeClr val="tx1"/>
                </a:solidFill>
                <a:miter lim="800000"/>
                <a:headEnd/>
                <a:tailEnd/>
              </a:ln>
            </p:spPr>
            <p:txBody>
              <a:bodyPr wrap="none" anchor="ctr"/>
              <a:lstStyle/>
              <a:p>
                <a:pPr algn="l" defTabSz="457200"/>
                <a:endParaRPr lang="en-US" sz="2400">
                  <a:latin typeface="Calibri" pitchFamily="34" charset="0"/>
                  <a:ea typeface="ＭＳ Ｐゴシック" pitchFamily="34" charset="-128"/>
                </a:endParaRPr>
              </a:p>
            </p:txBody>
          </p:sp>
          <p:sp>
            <p:nvSpPr>
              <p:cNvPr id="989271" name="Rectangle 16"/>
              <p:cNvSpPr>
                <a:spLocks noChangeAspect="1" noChangeArrowheads="1"/>
              </p:cNvSpPr>
              <p:nvPr/>
            </p:nvSpPr>
            <p:spPr bwMode="auto">
              <a:xfrm rot="-552727">
                <a:off x="1227" y="2620"/>
                <a:ext cx="16" cy="19"/>
              </a:xfrm>
              <a:prstGeom prst="rect">
                <a:avLst/>
              </a:prstGeom>
              <a:gradFill rotWithShape="1">
                <a:gsLst>
                  <a:gs pos="0">
                    <a:srgbClr val="E6DCAC"/>
                  </a:gs>
                  <a:gs pos="12000">
                    <a:srgbClr val="E6D78A"/>
                  </a:gs>
                  <a:gs pos="30000">
                    <a:srgbClr val="C7AC4C"/>
                  </a:gs>
                  <a:gs pos="45000">
                    <a:srgbClr val="E6D78A"/>
                  </a:gs>
                  <a:gs pos="77000">
                    <a:srgbClr val="C7AC4C"/>
                  </a:gs>
                  <a:gs pos="100000">
                    <a:srgbClr val="E6DCAC"/>
                  </a:gs>
                </a:gsLst>
                <a:lin ang="0" scaled="1"/>
              </a:gradFill>
              <a:ln w="9525">
                <a:solidFill>
                  <a:schemeClr val="tx1"/>
                </a:solidFill>
                <a:miter lim="800000"/>
                <a:headEnd/>
                <a:tailEnd/>
              </a:ln>
            </p:spPr>
            <p:txBody>
              <a:bodyPr wrap="none" anchor="ctr"/>
              <a:lstStyle/>
              <a:p>
                <a:pPr algn="l" defTabSz="457200"/>
                <a:endParaRPr lang="en-US" sz="2400">
                  <a:latin typeface="Calibri" pitchFamily="34" charset="0"/>
                  <a:ea typeface="ＭＳ Ｐゴシック" pitchFamily="34" charset="-128"/>
                </a:endParaRPr>
              </a:p>
            </p:txBody>
          </p:sp>
          <p:sp>
            <p:nvSpPr>
              <p:cNvPr id="989272" name="Line 113"/>
              <p:cNvSpPr>
                <a:spLocks noChangeAspect="1" noChangeShapeType="1"/>
              </p:cNvSpPr>
              <p:nvPr/>
            </p:nvSpPr>
            <p:spPr bwMode="auto">
              <a:xfrm rot="-552727" flipH="1" flipV="1">
                <a:off x="1060" y="2377"/>
                <a:ext cx="3" cy="233"/>
              </a:xfrm>
              <a:prstGeom prst="line">
                <a:avLst/>
              </a:prstGeom>
              <a:noFill/>
              <a:ln w="38100">
                <a:solidFill>
                  <a:srgbClr val="800000"/>
                </a:solidFill>
                <a:round/>
                <a:headEnd/>
                <a:tailEnd type="triangle" w="med" len="med"/>
              </a:ln>
            </p:spPr>
            <p:txBody>
              <a:bodyPr wrap="none" anchor="ctr"/>
              <a:lstStyle/>
              <a:p>
                <a:endParaRPr lang="en-US"/>
              </a:p>
            </p:txBody>
          </p:sp>
          <p:sp>
            <p:nvSpPr>
              <p:cNvPr id="989273" name="AutoShape 179"/>
              <p:cNvSpPr>
                <a:spLocks noChangeArrowheads="1"/>
              </p:cNvSpPr>
              <p:nvPr/>
            </p:nvSpPr>
            <p:spPr bwMode="auto">
              <a:xfrm rot="-552727">
                <a:off x="1060" y="2608"/>
                <a:ext cx="60" cy="86"/>
              </a:xfrm>
              <a:prstGeom prst="rtTriangle">
                <a:avLst/>
              </a:prstGeom>
              <a:solidFill>
                <a:schemeClr val="bg1"/>
              </a:solidFill>
              <a:ln w="9525">
                <a:noFill/>
                <a:miter lim="800000"/>
                <a:headEnd/>
                <a:tailEnd/>
              </a:ln>
            </p:spPr>
            <p:txBody>
              <a:bodyPr wrap="none" anchor="ctr"/>
              <a:lstStyle/>
              <a:p>
                <a:pPr algn="l" defTabSz="457200"/>
                <a:endParaRPr lang="en-US" sz="2400">
                  <a:latin typeface="Calibri" pitchFamily="34" charset="0"/>
                  <a:ea typeface="ＭＳ Ｐゴシック" pitchFamily="34" charset="-128"/>
                </a:endParaRPr>
              </a:p>
            </p:txBody>
          </p:sp>
        </p:grpSp>
        <p:grpSp>
          <p:nvGrpSpPr>
            <p:cNvPr id="20" name="Group 90"/>
            <p:cNvGrpSpPr>
              <a:grpSpLocks/>
            </p:cNvGrpSpPr>
            <p:nvPr/>
          </p:nvGrpSpPr>
          <p:grpSpPr bwMode="auto">
            <a:xfrm rot="16715859">
              <a:off x="1948" y="984"/>
              <a:ext cx="646" cy="458"/>
              <a:chOff x="834" y="2377"/>
              <a:chExt cx="494" cy="319"/>
            </a:xfrm>
          </p:grpSpPr>
          <p:sp>
            <p:nvSpPr>
              <p:cNvPr id="989275" name="Rectangle 126"/>
              <p:cNvSpPr>
                <a:spLocks noChangeAspect="1" noChangeArrowheads="1"/>
              </p:cNvSpPr>
              <p:nvPr/>
            </p:nvSpPr>
            <p:spPr bwMode="auto">
              <a:xfrm rot="-552727">
                <a:off x="936" y="2636"/>
                <a:ext cx="302" cy="3"/>
              </a:xfrm>
              <a:prstGeom prst="rect">
                <a:avLst/>
              </a:prstGeom>
              <a:solidFill>
                <a:schemeClr val="tx1"/>
              </a:solidFill>
              <a:ln w="9525">
                <a:solidFill>
                  <a:schemeClr val="tx1"/>
                </a:solidFill>
                <a:miter lim="800000"/>
                <a:headEnd/>
                <a:tailEnd/>
              </a:ln>
            </p:spPr>
            <p:txBody>
              <a:bodyPr vert="eaVert" wrap="none" anchor="ctr"/>
              <a:lstStyle/>
              <a:p>
                <a:pPr algn="l" defTabSz="457200"/>
                <a:endParaRPr lang="en-US" sz="2400">
                  <a:latin typeface="Calibri" pitchFamily="34" charset="0"/>
                  <a:ea typeface="ＭＳ Ｐゴシック" pitchFamily="34" charset="-128"/>
                </a:endParaRPr>
              </a:p>
            </p:txBody>
          </p:sp>
          <p:grpSp>
            <p:nvGrpSpPr>
              <p:cNvPr id="21" name="Group 6"/>
              <p:cNvGrpSpPr>
                <a:grpSpLocks noChangeAspect="1"/>
              </p:cNvGrpSpPr>
              <p:nvPr/>
            </p:nvGrpSpPr>
            <p:grpSpPr bwMode="auto">
              <a:xfrm rot="-552727">
                <a:off x="834" y="2641"/>
                <a:ext cx="199" cy="11"/>
                <a:chOff x="580" y="1749"/>
                <a:chExt cx="1237" cy="70"/>
              </a:xfrm>
            </p:grpSpPr>
            <p:sp>
              <p:nvSpPr>
                <p:cNvPr id="989277" name="Oval 7"/>
                <p:cNvSpPr>
                  <a:spLocks noChangeAspect="1" noChangeArrowheads="1"/>
                </p:cNvSpPr>
                <p:nvPr/>
              </p:nvSpPr>
              <p:spPr bwMode="auto">
                <a:xfrm>
                  <a:off x="580" y="1756"/>
                  <a:ext cx="619" cy="56"/>
                </a:xfrm>
                <a:prstGeom prst="ellipse">
                  <a:avLst/>
                </a:prstGeom>
                <a:gradFill rotWithShape="1">
                  <a:gsLst>
                    <a:gs pos="0">
                      <a:srgbClr val="080808"/>
                    </a:gs>
                    <a:gs pos="100000">
                      <a:srgbClr val="C0C0C0"/>
                    </a:gs>
                  </a:gsLst>
                  <a:lin ang="5400000" scaled="1"/>
                </a:gradFill>
                <a:ln w="9525">
                  <a:noFill/>
                  <a:round/>
                  <a:headEnd/>
                  <a:tailEnd/>
                </a:ln>
              </p:spPr>
              <p:txBody>
                <a:bodyPr vert="eaVert" wrap="none" anchor="ctr"/>
                <a:lstStyle/>
                <a:p>
                  <a:pPr algn="l" defTabSz="457200"/>
                  <a:endParaRPr lang="en-US" sz="2400">
                    <a:latin typeface="Calibri" pitchFamily="34" charset="0"/>
                    <a:ea typeface="ＭＳ Ｐゴシック" pitchFamily="34" charset="-128"/>
                  </a:endParaRPr>
                </a:p>
              </p:txBody>
            </p:sp>
            <p:sp>
              <p:nvSpPr>
                <p:cNvPr id="989278" name="Oval 8"/>
                <p:cNvSpPr>
                  <a:spLocks noChangeAspect="1" noChangeArrowheads="1"/>
                </p:cNvSpPr>
                <p:nvPr/>
              </p:nvSpPr>
              <p:spPr bwMode="auto">
                <a:xfrm>
                  <a:off x="1198" y="1756"/>
                  <a:ext cx="619" cy="56"/>
                </a:xfrm>
                <a:prstGeom prst="ellipse">
                  <a:avLst/>
                </a:prstGeom>
                <a:solidFill>
                  <a:srgbClr val="000000"/>
                </a:solidFill>
                <a:ln w="9525">
                  <a:noFill/>
                  <a:round/>
                  <a:headEnd/>
                  <a:tailEnd/>
                </a:ln>
              </p:spPr>
              <p:txBody>
                <a:bodyPr vert="eaVert" wrap="none" anchor="ctr"/>
                <a:lstStyle/>
                <a:p>
                  <a:pPr algn="l" defTabSz="457200"/>
                  <a:endParaRPr lang="en-US" sz="2400">
                    <a:latin typeface="Calibri" pitchFamily="34" charset="0"/>
                    <a:ea typeface="ＭＳ Ｐゴシック" pitchFamily="34" charset="-128"/>
                  </a:endParaRPr>
                </a:p>
              </p:txBody>
            </p:sp>
            <p:sp>
              <p:nvSpPr>
                <p:cNvPr id="989279" name="Rectangle 9"/>
                <p:cNvSpPr>
                  <a:spLocks noChangeAspect="1" noChangeArrowheads="1"/>
                </p:cNvSpPr>
                <p:nvPr/>
              </p:nvSpPr>
              <p:spPr bwMode="auto">
                <a:xfrm>
                  <a:off x="1180" y="1749"/>
                  <a:ext cx="39" cy="70"/>
                </a:xfrm>
                <a:prstGeom prst="rect">
                  <a:avLst/>
                </a:prstGeom>
                <a:solidFill>
                  <a:srgbClr val="000000"/>
                </a:solidFill>
                <a:ln w="9525">
                  <a:solidFill>
                    <a:schemeClr val="tx1"/>
                  </a:solidFill>
                  <a:miter lim="800000"/>
                  <a:headEnd/>
                  <a:tailEnd/>
                </a:ln>
              </p:spPr>
              <p:txBody>
                <a:bodyPr vert="eaVert" wrap="none" anchor="ctr"/>
                <a:lstStyle/>
                <a:p>
                  <a:pPr algn="l" defTabSz="457200"/>
                  <a:endParaRPr lang="en-US" sz="2400">
                    <a:latin typeface="Calibri" pitchFamily="34" charset="0"/>
                    <a:ea typeface="ＭＳ Ｐゴシック" pitchFamily="34" charset="-128"/>
                  </a:endParaRPr>
                </a:p>
              </p:txBody>
            </p:sp>
          </p:grpSp>
          <p:grpSp>
            <p:nvGrpSpPr>
              <p:cNvPr id="22" name="Group 10"/>
              <p:cNvGrpSpPr>
                <a:grpSpLocks noChangeAspect="1"/>
              </p:cNvGrpSpPr>
              <p:nvPr/>
            </p:nvGrpSpPr>
            <p:grpSpPr bwMode="auto">
              <a:xfrm rot="-552727">
                <a:off x="1129" y="2592"/>
                <a:ext cx="199" cy="11"/>
                <a:chOff x="580" y="1749"/>
                <a:chExt cx="1237" cy="70"/>
              </a:xfrm>
            </p:grpSpPr>
            <p:sp>
              <p:nvSpPr>
                <p:cNvPr id="989281" name="Oval 11"/>
                <p:cNvSpPr>
                  <a:spLocks noChangeAspect="1" noChangeArrowheads="1"/>
                </p:cNvSpPr>
                <p:nvPr/>
              </p:nvSpPr>
              <p:spPr bwMode="auto">
                <a:xfrm>
                  <a:off x="580" y="1756"/>
                  <a:ext cx="619" cy="56"/>
                </a:xfrm>
                <a:prstGeom prst="ellipse">
                  <a:avLst/>
                </a:prstGeom>
                <a:gradFill rotWithShape="1">
                  <a:gsLst>
                    <a:gs pos="0">
                      <a:srgbClr val="080808"/>
                    </a:gs>
                    <a:gs pos="100000">
                      <a:srgbClr val="C0C0C0"/>
                    </a:gs>
                  </a:gsLst>
                  <a:lin ang="5400000" scaled="1"/>
                </a:gradFill>
                <a:ln w="9525">
                  <a:noFill/>
                  <a:round/>
                  <a:headEnd/>
                  <a:tailEnd/>
                </a:ln>
              </p:spPr>
              <p:txBody>
                <a:bodyPr vert="eaVert" wrap="none" anchor="ctr"/>
                <a:lstStyle/>
                <a:p>
                  <a:pPr algn="l" defTabSz="457200"/>
                  <a:endParaRPr lang="en-US" sz="2400">
                    <a:latin typeface="Calibri" pitchFamily="34" charset="0"/>
                    <a:ea typeface="ＭＳ Ｐゴシック" pitchFamily="34" charset="-128"/>
                  </a:endParaRPr>
                </a:p>
              </p:txBody>
            </p:sp>
            <p:sp>
              <p:nvSpPr>
                <p:cNvPr id="989282" name="Oval 12"/>
                <p:cNvSpPr>
                  <a:spLocks noChangeAspect="1" noChangeArrowheads="1"/>
                </p:cNvSpPr>
                <p:nvPr/>
              </p:nvSpPr>
              <p:spPr bwMode="auto">
                <a:xfrm>
                  <a:off x="1198" y="1756"/>
                  <a:ext cx="619" cy="56"/>
                </a:xfrm>
                <a:prstGeom prst="ellipse">
                  <a:avLst/>
                </a:prstGeom>
                <a:solidFill>
                  <a:srgbClr val="000000"/>
                </a:solidFill>
                <a:ln w="9525">
                  <a:noFill/>
                  <a:round/>
                  <a:headEnd/>
                  <a:tailEnd/>
                </a:ln>
              </p:spPr>
              <p:txBody>
                <a:bodyPr vert="eaVert" wrap="none" anchor="ctr"/>
                <a:lstStyle/>
                <a:p>
                  <a:pPr algn="l" defTabSz="457200"/>
                  <a:endParaRPr lang="en-US" sz="2400">
                    <a:latin typeface="Calibri" pitchFamily="34" charset="0"/>
                    <a:ea typeface="ＭＳ Ｐゴシック" pitchFamily="34" charset="-128"/>
                  </a:endParaRPr>
                </a:p>
              </p:txBody>
            </p:sp>
            <p:sp>
              <p:nvSpPr>
                <p:cNvPr id="989283" name="Rectangle 13"/>
                <p:cNvSpPr>
                  <a:spLocks noChangeAspect="1" noChangeArrowheads="1"/>
                </p:cNvSpPr>
                <p:nvPr/>
              </p:nvSpPr>
              <p:spPr bwMode="auto">
                <a:xfrm>
                  <a:off x="1180" y="1749"/>
                  <a:ext cx="39" cy="70"/>
                </a:xfrm>
                <a:prstGeom prst="rect">
                  <a:avLst/>
                </a:prstGeom>
                <a:solidFill>
                  <a:srgbClr val="000000"/>
                </a:solidFill>
                <a:ln w="9525">
                  <a:solidFill>
                    <a:schemeClr val="tx1"/>
                  </a:solidFill>
                  <a:miter lim="800000"/>
                  <a:headEnd/>
                  <a:tailEnd/>
                </a:ln>
              </p:spPr>
              <p:txBody>
                <a:bodyPr vert="eaVert" wrap="none" anchor="ctr"/>
                <a:lstStyle/>
                <a:p>
                  <a:pPr algn="l" defTabSz="457200"/>
                  <a:endParaRPr lang="en-US" sz="2400">
                    <a:latin typeface="Calibri" pitchFamily="34" charset="0"/>
                    <a:ea typeface="ＭＳ Ｐゴシック" pitchFamily="34" charset="-128"/>
                  </a:endParaRPr>
                </a:p>
              </p:txBody>
            </p:sp>
          </p:grpSp>
          <p:sp>
            <p:nvSpPr>
              <p:cNvPr id="989284" name="Rectangle 14"/>
              <p:cNvSpPr>
                <a:spLocks noChangeAspect="1" noChangeArrowheads="1"/>
              </p:cNvSpPr>
              <p:nvPr/>
            </p:nvSpPr>
            <p:spPr bwMode="auto">
              <a:xfrm rot="-552727">
                <a:off x="930" y="2659"/>
                <a:ext cx="16" cy="18"/>
              </a:xfrm>
              <a:prstGeom prst="rect">
                <a:avLst/>
              </a:prstGeom>
              <a:gradFill rotWithShape="1">
                <a:gsLst>
                  <a:gs pos="0">
                    <a:srgbClr val="E6DCAC"/>
                  </a:gs>
                  <a:gs pos="12000">
                    <a:srgbClr val="E6D78A"/>
                  </a:gs>
                  <a:gs pos="30000">
                    <a:srgbClr val="C7AC4C"/>
                  </a:gs>
                  <a:gs pos="45000">
                    <a:srgbClr val="E6D78A"/>
                  </a:gs>
                  <a:gs pos="77000">
                    <a:srgbClr val="C7AC4C"/>
                  </a:gs>
                  <a:gs pos="100000">
                    <a:srgbClr val="E6DCAC"/>
                  </a:gs>
                </a:gsLst>
                <a:lin ang="0" scaled="1"/>
              </a:gradFill>
              <a:ln w="9525">
                <a:solidFill>
                  <a:schemeClr val="tx1"/>
                </a:solidFill>
                <a:miter lim="800000"/>
                <a:headEnd/>
                <a:tailEnd/>
              </a:ln>
            </p:spPr>
            <p:txBody>
              <a:bodyPr vert="eaVert" wrap="none" anchor="ctr"/>
              <a:lstStyle/>
              <a:p>
                <a:pPr algn="l" defTabSz="457200"/>
                <a:endParaRPr lang="en-US" sz="2400">
                  <a:latin typeface="Calibri" pitchFamily="34" charset="0"/>
                  <a:ea typeface="ＭＳ Ｐゴシック" pitchFamily="34" charset="-128"/>
                </a:endParaRPr>
              </a:p>
            </p:txBody>
          </p:sp>
          <p:sp>
            <p:nvSpPr>
              <p:cNvPr id="989285" name="Rectangle 15"/>
              <p:cNvSpPr>
                <a:spLocks noChangeAspect="1" noChangeArrowheads="1"/>
              </p:cNvSpPr>
              <p:nvPr/>
            </p:nvSpPr>
            <p:spPr bwMode="auto">
              <a:xfrm rot="-552727">
                <a:off x="1054" y="2605"/>
                <a:ext cx="71" cy="91"/>
              </a:xfrm>
              <a:prstGeom prst="rect">
                <a:avLst/>
              </a:prstGeom>
              <a:solidFill>
                <a:srgbClr val="808080"/>
              </a:solidFill>
              <a:ln w="25400">
                <a:solidFill>
                  <a:schemeClr val="tx1"/>
                </a:solidFill>
                <a:miter lim="800000"/>
                <a:headEnd/>
                <a:tailEnd/>
              </a:ln>
            </p:spPr>
            <p:txBody>
              <a:bodyPr vert="eaVert" wrap="none" anchor="ctr"/>
              <a:lstStyle/>
              <a:p>
                <a:pPr algn="l" defTabSz="457200"/>
                <a:endParaRPr lang="en-US" sz="2400">
                  <a:latin typeface="Calibri" pitchFamily="34" charset="0"/>
                  <a:ea typeface="ＭＳ Ｐゴシック" pitchFamily="34" charset="-128"/>
                </a:endParaRPr>
              </a:p>
            </p:txBody>
          </p:sp>
          <p:sp>
            <p:nvSpPr>
              <p:cNvPr id="989286" name="Rectangle 16"/>
              <p:cNvSpPr>
                <a:spLocks noChangeAspect="1" noChangeArrowheads="1"/>
              </p:cNvSpPr>
              <p:nvPr/>
            </p:nvSpPr>
            <p:spPr bwMode="auto">
              <a:xfrm rot="-552727">
                <a:off x="1227" y="2620"/>
                <a:ext cx="16" cy="19"/>
              </a:xfrm>
              <a:prstGeom prst="rect">
                <a:avLst/>
              </a:prstGeom>
              <a:gradFill rotWithShape="1">
                <a:gsLst>
                  <a:gs pos="0">
                    <a:srgbClr val="E6DCAC"/>
                  </a:gs>
                  <a:gs pos="12000">
                    <a:srgbClr val="E6D78A"/>
                  </a:gs>
                  <a:gs pos="30000">
                    <a:srgbClr val="C7AC4C"/>
                  </a:gs>
                  <a:gs pos="45000">
                    <a:srgbClr val="E6D78A"/>
                  </a:gs>
                  <a:gs pos="77000">
                    <a:srgbClr val="C7AC4C"/>
                  </a:gs>
                  <a:gs pos="100000">
                    <a:srgbClr val="E6DCAC"/>
                  </a:gs>
                </a:gsLst>
                <a:lin ang="0" scaled="1"/>
              </a:gradFill>
              <a:ln w="9525">
                <a:solidFill>
                  <a:schemeClr val="tx1"/>
                </a:solidFill>
                <a:miter lim="800000"/>
                <a:headEnd/>
                <a:tailEnd/>
              </a:ln>
            </p:spPr>
            <p:txBody>
              <a:bodyPr vert="eaVert" wrap="none" anchor="ctr"/>
              <a:lstStyle/>
              <a:p>
                <a:pPr algn="l" defTabSz="457200"/>
                <a:endParaRPr lang="en-US" sz="2400">
                  <a:latin typeface="Calibri" pitchFamily="34" charset="0"/>
                  <a:ea typeface="ＭＳ Ｐゴシック" pitchFamily="34" charset="-128"/>
                </a:endParaRPr>
              </a:p>
            </p:txBody>
          </p:sp>
          <p:sp>
            <p:nvSpPr>
              <p:cNvPr id="989287" name="Line 113"/>
              <p:cNvSpPr>
                <a:spLocks noChangeAspect="1" noChangeShapeType="1"/>
              </p:cNvSpPr>
              <p:nvPr/>
            </p:nvSpPr>
            <p:spPr bwMode="auto">
              <a:xfrm rot="-552727" flipH="1" flipV="1">
                <a:off x="1060" y="2377"/>
                <a:ext cx="3" cy="233"/>
              </a:xfrm>
              <a:prstGeom prst="line">
                <a:avLst/>
              </a:prstGeom>
              <a:noFill/>
              <a:ln w="38100">
                <a:solidFill>
                  <a:srgbClr val="800000"/>
                </a:solidFill>
                <a:round/>
                <a:headEnd/>
                <a:tailEnd type="triangle" w="med" len="med"/>
              </a:ln>
            </p:spPr>
            <p:txBody>
              <a:bodyPr wrap="none" anchor="ctr"/>
              <a:lstStyle/>
              <a:p>
                <a:endParaRPr lang="en-US"/>
              </a:p>
            </p:txBody>
          </p:sp>
          <p:sp>
            <p:nvSpPr>
              <p:cNvPr id="989288" name="AutoShape 179"/>
              <p:cNvSpPr>
                <a:spLocks noChangeArrowheads="1"/>
              </p:cNvSpPr>
              <p:nvPr/>
            </p:nvSpPr>
            <p:spPr bwMode="auto">
              <a:xfrm rot="-552727">
                <a:off x="1060" y="2608"/>
                <a:ext cx="60" cy="86"/>
              </a:xfrm>
              <a:prstGeom prst="rtTriangle">
                <a:avLst/>
              </a:prstGeom>
              <a:solidFill>
                <a:schemeClr val="bg1"/>
              </a:solidFill>
              <a:ln w="9525">
                <a:noFill/>
                <a:miter lim="800000"/>
                <a:headEnd/>
                <a:tailEnd/>
              </a:ln>
            </p:spPr>
            <p:txBody>
              <a:bodyPr vert="eaVert" wrap="none" anchor="ctr"/>
              <a:lstStyle/>
              <a:p>
                <a:pPr algn="l" defTabSz="457200"/>
                <a:endParaRPr lang="en-US" sz="2400">
                  <a:latin typeface="Calibri" pitchFamily="34" charset="0"/>
                  <a:ea typeface="ＭＳ Ｐゴシック" pitchFamily="34" charset="-128"/>
                </a:endParaRPr>
              </a:p>
            </p:txBody>
          </p:sp>
        </p:grpSp>
        <p:grpSp>
          <p:nvGrpSpPr>
            <p:cNvPr id="23" name="Group 105"/>
            <p:cNvGrpSpPr>
              <a:grpSpLocks/>
            </p:cNvGrpSpPr>
            <p:nvPr/>
          </p:nvGrpSpPr>
          <p:grpSpPr bwMode="auto">
            <a:xfrm rot="558588">
              <a:off x="4618" y="1454"/>
              <a:ext cx="710" cy="418"/>
              <a:chOff x="834" y="2377"/>
              <a:chExt cx="494" cy="319"/>
            </a:xfrm>
          </p:grpSpPr>
          <p:sp>
            <p:nvSpPr>
              <p:cNvPr id="989290" name="Rectangle 126"/>
              <p:cNvSpPr>
                <a:spLocks noChangeAspect="1" noChangeArrowheads="1"/>
              </p:cNvSpPr>
              <p:nvPr/>
            </p:nvSpPr>
            <p:spPr bwMode="auto">
              <a:xfrm rot="-552727">
                <a:off x="936" y="2636"/>
                <a:ext cx="302" cy="3"/>
              </a:xfrm>
              <a:prstGeom prst="rect">
                <a:avLst/>
              </a:prstGeom>
              <a:solidFill>
                <a:schemeClr val="tx1"/>
              </a:solidFill>
              <a:ln w="9525">
                <a:solidFill>
                  <a:schemeClr val="tx1"/>
                </a:solidFill>
                <a:miter lim="800000"/>
                <a:headEnd/>
                <a:tailEnd/>
              </a:ln>
            </p:spPr>
            <p:txBody>
              <a:bodyPr wrap="none" anchor="ctr"/>
              <a:lstStyle/>
              <a:p>
                <a:pPr algn="l" defTabSz="457200"/>
                <a:endParaRPr lang="en-US" sz="2400">
                  <a:latin typeface="Calibri" pitchFamily="34" charset="0"/>
                  <a:ea typeface="ＭＳ Ｐゴシック" pitchFamily="34" charset="-128"/>
                </a:endParaRPr>
              </a:p>
            </p:txBody>
          </p:sp>
          <p:grpSp>
            <p:nvGrpSpPr>
              <p:cNvPr id="24" name="Group 6"/>
              <p:cNvGrpSpPr>
                <a:grpSpLocks noChangeAspect="1"/>
              </p:cNvGrpSpPr>
              <p:nvPr/>
            </p:nvGrpSpPr>
            <p:grpSpPr bwMode="auto">
              <a:xfrm rot="-552727">
                <a:off x="834" y="2641"/>
                <a:ext cx="199" cy="11"/>
                <a:chOff x="580" y="1749"/>
                <a:chExt cx="1237" cy="70"/>
              </a:xfrm>
            </p:grpSpPr>
            <p:sp>
              <p:nvSpPr>
                <p:cNvPr id="989292" name="Oval 7"/>
                <p:cNvSpPr>
                  <a:spLocks noChangeAspect="1" noChangeArrowheads="1"/>
                </p:cNvSpPr>
                <p:nvPr/>
              </p:nvSpPr>
              <p:spPr bwMode="auto">
                <a:xfrm>
                  <a:off x="580" y="1756"/>
                  <a:ext cx="619" cy="56"/>
                </a:xfrm>
                <a:prstGeom prst="ellipse">
                  <a:avLst/>
                </a:prstGeom>
                <a:gradFill rotWithShape="1">
                  <a:gsLst>
                    <a:gs pos="0">
                      <a:srgbClr val="080808"/>
                    </a:gs>
                    <a:gs pos="100000">
                      <a:srgbClr val="C0C0C0"/>
                    </a:gs>
                  </a:gsLst>
                  <a:lin ang="5400000" scaled="1"/>
                </a:gradFill>
                <a:ln w="9525">
                  <a:noFill/>
                  <a:round/>
                  <a:headEnd/>
                  <a:tailEnd/>
                </a:ln>
              </p:spPr>
              <p:txBody>
                <a:bodyPr wrap="none" anchor="ctr"/>
                <a:lstStyle/>
                <a:p>
                  <a:pPr algn="l" defTabSz="457200"/>
                  <a:endParaRPr lang="en-US" sz="2400">
                    <a:latin typeface="Calibri" pitchFamily="34" charset="0"/>
                    <a:ea typeface="ＭＳ Ｐゴシック" pitchFamily="34" charset="-128"/>
                  </a:endParaRPr>
                </a:p>
              </p:txBody>
            </p:sp>
            <p:sp>
              <p:nvSpPr>
                <p:cNvPr id="989293" name="Oval 8"/>
                <p:cNvSpPr>
                  <a:spLocks noChangeAspect="1" noChangeArrowheads="1"/>
                </p:cNvSpPr>
                <p:nvPr/>
              </p:nvSpPr>
              <p:spPr bwMode="auto">
                <a:xfrm>
                  <a:off x="1198" y="1756"/>
                  <a:ext cx="619" cy="56"/>
                </a:xfrm>
                <a:prstGeom prst="ellipse">
                  <a:avLst/>
                </a:prstGeom>
                <a:solidFill>
                  <a:srgbClr val="000000"/>
                </a:solidFill>
                <a:ln w="9525">
                  <a:noFill/>
                  <a:round/>
                  <a:headEnd/>
                  <a:tailEnd/>
                </a:ln>
              </p:spPr>
              <p:txBody>
                <a:bodyPr wrap="none" anchor="ctr"/>
                <a:lstStyle/>
                <a:p>
                  <a:pPr algn="l" defTabSz="457200"/>
                  <a:endParaRPr lang="en-US" sz="2400">
                    <a:latin typeface="Calibri" pitchFamily="34" charset="0"/>
                    <a:ea typeface="ＭＳ Ｐゴシック" pitchFamily="34" charset="-128"/>
                  </a:endParaRPr>
                </a:p>
              </p:txBody>
            </p:sp>
            <p:sp>
              <p:nvSpPr>
                <p:cNvPr id="989294" name="Rectangle 9"/>
                <p:cNvSpPr>
                  <a:spLocks noChangeAspect="1" noChangeArrowheads="1"/>
                </p:cNvSpPr>
                <p:nvPr/>
              </p:nvSpPr>
              <p:spPr bwMode="auto">
                <a:xfrm>
                  <a:off x="1180" y="1749"/>
                  <a:ext cx="39" cy="70"/>
                </a:xfrm>
                <a:prstGeom prst="rect">
                  <a:avLst/>
                </a:prstGeom>
                <a:solidFill>
                  <a:srgbClr val="000000"/>
                </a:solidFill>
                <a:ln w="9525">
                  <a:solidFill>
                    <a:schemeClr val="tx1"/>
                  </a:solidFill>
                  <a:miter lim="800000"/>
                  <a:headEnd/>
                  <a:tailEnd/>
                </a:ln>
              </p:spPr>
              <p:txBody>
                <a:bodyPr wrap="none" anchor="ctr"/>
                <a:lstStyle/>
                <a:p>
                  <a:pPr algn="l" defTabSz="457200"/>
                  <a:endParaRPr lang="en-US" sz="2400">
                    <a:latin typeface="Calibri" pitchFamily="34" charset="0"/>
                    <a:ea typeface="ＭＳ Ｐゴシック" pitchFamily="34" charset="-128"/>
                  </a:endParaRPr>
                </a:p>
              </p:txBody>
            </p:sp>
          </p:grpSp>
          <p:grpSp>
            <p:nvGrpSpPr>
              <p:cNvPr id="25" name="Group 10"/>
              <p:cNvGrpSpPr>
                <a:grpSpLocks noChangeAspect="1"/>
              </p:cNvGrpSpPr>
              <p:nvPr/>
            </p:nvGrpSpPr>
            <p:grpSpPr bwMode="auto">
              <a:xfrm rot="-552727">
                <a:off x="1129" y="2592"/>
                <a:ext cx="199" cy="11"/>
                <a:chOff x="580" y="1749"/>
                <a:chExt cx="1237" cy="70"/>
              </a:xfrm>
            </p:grpSpPr>
            <p:sp>
              <p:nvSpPr>
                <p:cNvPr id="989296" name="Oval 11"/>
                <p:cNvSpPr>
                  <a:spLocks noChangeAspect="1" noChangeArrowheads="1"/>
                </p:cNvSpPr>
                <p:nvPr/>
              </p:nvSpPr>
              <p:spPr bwMode="auto">
                <a:xfrm>
                  <a:off x="580" y="1756"/>
                  <a:ext cx="619" cy="56"/>
                </a:xfrm>
                <a:prstGeom prst="ellipse">
                  <a:avLst/>
                </a:prstGeom>
                <a:gradFill rotWithShape="1">
                  <a:gsLst>
                    <a:gs pos="0">
                      <a:srgbClr val="080808"/>
                    </a:gs>
                    <a:gs pos="100000">
                      <a:srgbClr val="C0C0C0"/>
                    </a:gs>
                  </a:gsLst>
                  <a:lin ang="5400000" scaled="1"/>
                </a:gradFill>
                <a:ln w="9525">
                  <a:noFill/>
                  <a:round/>
                  <a:headEnd/>
                  <a:tailEnd/>
                </a:ln>
              </p:spPr>
              <p:txBody>
                <a:bodyPr wrap="none" anchor="ctr"/>
                <a:lstStyle/>
                <a:p>
                  <a:pPr algn="l" defTabSz="457200"/>
                  <a:endParaRPr lang="en-US" sz="2400">
                    <a:latin typeface="Calibri" pitchFamily="34" charset="0"/>
                    <a:ea typeface="ＭＳ Ｐゴシック" pitchFamily="34" charset="-128"/>
                  </a:endParaRPr>
                </a:p>
              </p:txBody>
            </p:sp>
            <p:sp>
              <p:nvSpPr>
                <p:cNvPr id="989297" name="Oval 12"/>
                <p:cNvSpPr>
                  <a:spLocks noChangeAspect="1" noChangeArrowheads="1"/>
                </p:cNvSpPr>
                <p:nvPr/>
              </p:nvSpPr>
              <p:spPr bwMode="auto">
                <a:xfrm>
                  <a:off x="1198" y="1756"/>
                  <a:ext cx="619" cy="56"/>
                </a:xfrm>
                <a:prstGeom prst="ellipse">
                  <a:avLst/>
                </a:prstGeom>
                <a:solidFill>
                  <a:srgbClr val="000000"/>
                </a:solidFill>
                <a:ln w="9525">
                  <a:noFill/>
                  <a:round/>
                  <a:headEnd/>
                  <a:tailEnd/>
                </a:ln>
              </p:spPr>
              <p:txBody>
                <a:bodyPr wrap="none" anchor="ctr"/>
                <a:lstStyle/>
                <a:p>
                  <a:pPr algn="l" defTabSz="457200"/>
                  <a:endParaRPr lang="en-US" sz="2400">
                    <a:latin typeface="Calibri" pitchFamily="34" charset="0"/>
                    <a:ea typeface="ＭＳ Ｐゴシック" pitchFamily="34" charset="-128"/>
                  </a:endParaRPr>
                </a:p>
              </p:txBody>
            </p:sp>
            <p:sp>
              <p:nvSpPr>
                <p:cNvPr id="989298" name="Rectangle 13"/>
                <p:cNvSpPr>
                  <a:spLocks noChangeAspect="1" noChangeArrowheads="1"/>
                </p:cNvSpPr>
                <p:nvPr/>
              </p:nvSpPr>
              <p:spPr bwMode="auto">
                <a:xfrm>
                  <a:off x="1180" y="1749"/>
                  <a:ext cx="39" cy="70"/>
                </a:xfrm>
                <a:prstGeom prst="rect">
                  <a:avLst/>
                </a:prstGeom>
                <a:solidFill>
                  <a:srgbClr val="000000"/>
                </a:solidFill>
                <a:ln w="9525">
                  <a:solidFill>
                    <a:schemeClr val="tx1"/>
                  </a:solidFill>
                  <a:miter lim="800000"/>
                  <a:headEnd/>
                  <a:tailEnd/>
                </a:ln>
              </p:spPr>
              <p:txBody>
                <a:bodyPr wrap="none" anchor="ctr"/>
                <a:lstStyle/>
                <a:p>
                  <a:pPr algn="l" defTabSz="457200"/>
                  <a:endParaRPr lang="en-US" sz="2400">
                    <a:latin typeface="Calibri" pitchFamily="34" charset="0"/>
                    <a:ea typeface="ＭＳ Ｐゴシック" pitchFamily="34" charset="-128"/>
                  </a:endParaRPr>
                </a:p>
              </p:txBody>
            </p:sp>
          </p:grpSp>
          <p:sp>
            <p:nvSpPr>
              <p:cNvPr id="989299" name="Rectangle 14"/>
              <p:cNvSpPr>
                <a:spLocks noChangeAspect="1" noChangeArrowheads="1"/>
              </p:cNvSpPr>
              <p:nvPr/>
            </p:nvSpPr>
            <p:spPr bwMode="auto">
              <a:xfrm rot="-552727">
                <a:off x="930" y="2659"/>
                <a:ext cx="16" cy="18"/>
              </a:xfrm>
              <a:prstGeom prst="rect">
                <a:avLst/>
              </a:prstGeom>
              <a:gradFill rotWithShape="1">
                <a:gsLst>
                  <a:gs pos="0">
                    <a:srgbClr val="E6DCAC"/>
                  </a:gs>
                  <a:gs pos="12000">
                    <a:srgbClr val="E6D78A"/>
                  </a:gs>
                  <a:gs pos="30000">
                    <a:srgbClr val="C7AC4C"/>
                  </a:gs>
                  <a:gs pos="45000">
                    <a:srgbClr val="E6D78A"/>
                  </a:gs>
                  <a:gs pos="77000">
                    <a:srgbClr val="C7AC4C"/>
                  </a:gs>
                  <a:gs pos="100000">
                    <a:srgbClr val="E6DCAC"/>
                  </a:gs>
                </a:gsLst>
                <a:lin ang="0" scaled="1"/>
              </a:gradFill>
              <a:ln w="9525">
                <a:solidFill>
                  <a:schemeClr val="tx1"/>
                </a:solidFill>
                <a:miter lim="800000"/>
                <a:headEnd/>
                <a:tailEnd/>
              </a:ln>
            </p:spPr>
            <p:txBody>
              <a:bodyPr wrap="none" anchor="ctr"/>
              <a:lstStyle/>
              <a:p>
                <a:pPr algn="l" defTabSz="457200"/>
                <a:endParaRPr lang="en-US" sz="2400">
                  <a:latin typeface="Calibri" pitchFamily="34" charset="0"/>
                  <a:ea typeface="ＭＳ Ｐゴシック" pitchFamily="34" charset="-128"/>
                </a:endParaRPr>
              </a:p>
            </p:txBody>
          </p:sp>
          <p:sp>
            <p:nvSpPr>
              <p:cNvPr id="989300" name="Rectangle 15"/>
              <p:cNvSpPr>
                <a:spLocks noChangeAspect="1" noChangeArrowheads="1"/>
              </p:cNvSpPr>
              <p:nvPr/>
            </p:nvSpPr>
            <p:spPr bwMode="auto">
              <a:xfrm rot="-552727">
                <a:off x="1054" y="2605"/>
                <a:ext cx="71" cy="91"/>
              </a:xfrm>
              <a:prstGeom prst="rect">
                <a:avLst/>
              </a:prstGeom>
              <a:solidFill>
                <a:srgbClr val="808080"/>
              </a:solidFill>
              <a:ln w="25400">
                <a:solidFill>
                  <a:schemeClr val="tx1"/>
                </a:solidFill>
                <a:miter lim="800000"/>
                <a:headEnd/>
                <a:tailEnd/>
              </a:ln>
            </p:spPr>
            <p:txBody>
              <a:bodyPr wrap="none" anchor="ctr"/>
              <a:lstStyle/>
              <a:p>
                <a:pPr algn="l" defTabSz="457200"/>
                <a:endParaRPr lang="en-US" sz="2400">
                  <a:latin typeface="Calibri" pitchFamily="34" charset="0"/>
                  <a:ea typeface="ＭＳ Ｐゴシック" pitchFamily="34" charset="-128"/>
                </a:endParaRPr>
              </a:p>
            </p:txBody>
          </p:sp>
          <p:sp>
            <p:nvSpPr>
              <p:cNvPr id="989301" name="Rectangle 16"/>
              <p:cNvSpPr>
                <a:spLocks noChangeAspect="1" noChangeArrowheads="1"/>
              </p:cNvSpPr>
              <p:nvPr/>
            </p:nvSpPr>
            <p:spPr bwMode="auto">
              <a:xfrm rot="-552727">
                <a:off x="1227" y="2620"/>
                <a:ext cx="16" cy="19"/>
              </a:xfrm>
              <a:prstGeom prst="rect">
                <a:avLst/>
              </a:prstGeom>
              <a:gradFill rotWithShape="1">
                <a:gsLst>
                  <a:gs pos="0">
                    <a:srgbClr val="E6DCAC"/>
                  </a:gs>
                  <a:gs pos="12000">
                    <a:srgbClr val="E6D78A"/>
                  </a:gs>
                  <a:gs pos="30000">
                    <a:srgbClr val="C7AC4C"/>
                  </a:gs>
                  <a:gs pos="45000">
                    <a:srgbClr val="E6D78A"/>
                  </a:gs>
                  <a:gs pos="77000">
                    <a:srgbClr val="C7AC4C"/>
                  </a:gs>
                  <a:gs pos="100000">
                    <a:srgbClr val="E6DCAC"/>
                  </a:gs>
                </a:gsLst>
                <a:lin ang="0" scaled="1"/>
              </a:gradFill>
              <a:ln w="9525">
                <a:solidFill>
                  <a:schemeClr val="tx1"/>
                </a:solidFill>
                <a:miter lim="800000"/>
                <a:headEnd/>
                <a:tailEnd/>
              </a:ln>
            </p:spPr>
            <p:txBody>
              <a:bodyPr wrap="none" anchor="ctr"/>
              <a:lstStyle/>
              <a:p>
                <a:pPr algn="l" defTabSz="457200"/>
                <a:endParaRPr lang="en-US" sz="2400">
                  <a:latin typeface="Calibri" pitchFamily="34" charset="0"/>
                  <a:ea typeface="ＭＳ Ｐゴシック" pitchFamily="34" charset="-128"/>
                </a:endParaRPr>
              </a:p>
            </p:txBody>
          </p:sp>
          <p:sp>
            <p:nvSpPr>
              <p:cNvPr id="989302" name="Line 113"/>
              <p:cNvSpPr>
                <a:spLocks noChangeAspect="1" noChangeShapeType="1"/>
              </p:cNvSpPr>
              <p:nvPr/>
            </p:nvSpPr>
            <p:spPr bwMode="auto">
              <a:xfrm rot="-552727" flipH="1" flipV="1">
                <a:off x="1060" y="2377"/>
                <a:ext cx="3" cy="233"/>
              </a:xfrm>
              <a:prstGeom prst="line">
                <a:avLst/>
              </a:prstGeom>
              <a:noFill/>
              <a:ln w="38100">
                <a:solidFill>
                  <a:srgbClr val="800000"/>
                </a:solidFill>
                <a:round/>
                <a:headEnd/>
                <a:tailEnd type="triangle" w="med" len="med"/>
              </a:ln>
            </p:spPr>
            <p:txBody>
              <a:bodyPr wrap="none" anchor="ctr"/>
              <a:lstStyle/>
              <a:p>
                <a:endParaRPr lang="en-US"/>
              </a:p>
            </p:txBody>
          </p:sp>
          <p:sp>
            <p:nvSpPr>
              <p:cNvPr id="989303" name="AutoShape 179"/>
              <p:cNvSpPr>
                <a:spLocks noChangeArrowheads="1"/>
              </p:cNvSpPr>
              <p:nvPr/>
            </p:nvSpPr>
            <p:spPr bwMode="auto">
              <a:xfrm rot="-552727">
                <a:off x="1060" y="2608"/>
                <a:ext cx="60" cy="86"/>
              </a:xfrm>
              <a:prstGeom prst="rtTriangle">
                <a:avLst/>
              </a:prstGeom>
              <a:solidFill>
                <a:schemeClr val="bg1"/>
              </a:solidFill>
              <a:ln w="9525">
                <a:noFill/>
                <a:miter lim="800000"/>
                <a:headEnd/>
                <a:tailEnd/>
              </a:ln>
            </p:spPr>
            <p:txBody>
              <a:bodyPr wrap="none" anchor="ctr"/>
              <a:lstStyle/>
              <a:p>
                <a:pPr algn="l" defTabSz="457200"/>
                <a:endParaRPr lang="en-US" sz="2400">
                  <a:latin typeface="Calibri" pitchFamily="34" charset="0"/>
                  <a:ea typeface="ＭＳ Ｐゴシック" pitchFamily="34" charset="-128"/>
                </a:endParaRPr>
              </a:p>
            </p:txBody>
          </p:sp>
        </p:grpSp>
      </p:gr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91234" name="Picture 2" descr="composite_reachset_recovery_ic"/>
          <p:cNvPicPr>
            <a:picLocks noChangeAspect="1" noChangeArrowheads="1"/>
          </p:cNvPicPr>
          <p:nvPr/>
        </p:nvPicPr>
        <p:blipFill>
          <a:blip r:embed="rId3"/>
          <a:srcRect/>
          <a:stretch>
            <a:fillRect/>
          </a:stretch>
        </p:blipFill>
        <p:spPr bwMode="auto">
          <a:xfrm>
            <a:off x="4113213" y="1141413"/>
            <a:ext cx="5334000" cy="4591050"/>
          </a:xfrm>
          <a:prstGeom prst="rect">
            <a:avLst/>
          </a:prstGeom>
          <a:noFill/>
          <a:ln w="9525">
            <a:noFill/>
            <a:miter lim="800000"/>
            <a:headEnd/>
            <a:tailEnd/>
          </a:ln>
        </p:spPr>
      </p:pic>
      <p:sp>
        <p:nvSpPr>
          <p:cNvPr id="991235" name="Rectangle 3"/>
          <p:cNvSpPr>
            <a:spLocks noGrp="1" noChangeArrowheads="1"/>
          </p:cNvSpPr>
          <p:nvPr>
            <p:ph type="title"/>
          </p:nvPr>
        </p:nvSpPr>
        <p:spPr/>
        <p:txBody>
          <a:bodyPr/>
          <a:lstStyle/>
          <a:p>
            <a:r>
              <a:rPr lang="en-US" dirty="0"/>
              <a:t>Back-flip: </a:t>
            </a:r>
            <a:r>
              <a:rPr lang="en-US" dirty="0" smtClean="0"/>
              <a:t>Method</a:t>
            </a:r>
            <a:endParaRPr lang="en-US" dirty="0"/>
          </a:p>
        </p:txBody>
      </p:sp>
      <p:pic>
        <p:nvPicPr>
          <p:cNvPr id="991236" name="Picture 4" descr="composite_reachset_recovery"/>
          <p:cNvPicPr>
            <a:picLocks noChangeAspect="1" noChangeArrowheads="1"/>
          </p:cNvPicPr>
          <p:nvPr/>
        </p:nvPicPr>
        <p:blipFill>
          <a:blip r:embed="rId4"/>
          <a:srcRect/>
          <a:stretch>
            <a:fillRect/>
          </a:stretch>
        </p:blipFill>
        <p:spPr bwMode="auto">
          <a:xfrm>
            <a:off x="4113213" y="1141413"/>
            <a:ext cx="5334000" cy="4591050"/>
          </a:xfrm>
          <a:prstGeom prst="rect">
            <a:avLst/>
          </a:prstGeom>
          <a:noFill/>
        </p:spPr>
      </p:pic>
      <p:pic>
        <p:nvPicPr>
          <p:cNvPr id="991237" name="Picture 5" descr="composite_reachset_drift_ic"/>
          <p:cNvPicPr>
            <a:picLocks noChangeAspect="1" noChangeArrowheads="1"/>
          </p:cNvPicPr>
          <p:nvPr/>
        </p:nvPicPr>
        <p:blipFill>
          <a:blip r:embed="rId5"/>
          <a:srcRect/>
          <a:stretch>
            <a:fillRect/>
          </a:stretch>
        </p:blipFill>
        <p:spPr bwMode="auto">
          <a:xfrm>
            <a:off x="4113213" y="1141413"/>
            <a:ext cx="5334000" cy="4591050"/>
          </a:xfrm>
          <a:prstGeom prst="rect">
            <a:avLst/>
          </a:prstGeom>
          <a:noFill/>
        </p:spPr>
      </p:pic>
      <p:pic>
        <p:nvPicPr>
          <p:cNvPr id="991238" name="Picture 6" descr="composite_reachset_rec_drift"/>
          <p:cNvPicPr>
            <a:picLocks noChangeAspect="1" noChangeArrowheads="1"/>
          </p:cNvPicPr>
          <p:nvPr/>
        </p:nvPicPr>
        <p:blipFill>
          <a:blip r:embed="rId6"/>
          <a:srcRect/>
          <a:stretch>
            <a:fillRect/>
          </a:stretch>
        </p:blipFill>
        <p:spPr bwMode="auto">
          <a:xfrm>
            <a:off x="4113213" y="1141413"/>
            <a:ext cx="5334000" cy="4591050"/>
          </a:xfrm>
          <a:prstGeom prst="rect">
            <a:avLst/>
          </a:prstGeom>
          <a:noFill/>
        </p:spPr>
      </p:pic>
      <p:pic>
        <p:nvPicPr>
          <p:cNvPr id="991239" name="Picture 7" descr="composite_reachset_rec_drift_impulse_ic"/>
          <p:cNvPicPr>
            <a:picLocks noChangeAspect="1" noChangeArrowheads="1"/>
          </p:cNvPicPr>
          <p:nvPr/>
        </p:nvPicPr>
        <p:blipFill>
          <a:blip r:embed="rId7"/>
          <a:srcRect/>
          <a:stretch>
            <a:fillRect/>
          </a:stretch>
        </p:blipFill>
        <p:spPr bwMode="auto">
          <a:xfrm>
            <a:off x="4113213" y="1141413"/>
            <a:ext cx="5334000" cy="4591050"/>
          </a:xfrm>
          <a:prstGeom prst="rect">
            <a:avLst/>
          </a:prstGeom>
          <a:noFill/>
        </p:spPr>
      </p:pic>
      <p:pic>
        <p:nvPicPr>
          <p:cNvPr id="991240" name="Picture 8" descr="composite_reachset_no_motor_offset"/>
          <p:cNvPicPr>
            <a:picLocks noChangeAspect="1" noChangeArrowheads="1"/>
          </p:cNvPicPr>
          <p:nvPr/>
        </p:nvPicPr>
        <p:blipFill>
          <a:blip r:embed="rId8"/>
          <a:srcRect/>
          <a:stretch>
            <a:fillRect/>
          </a:stretch>
        </p:blipFill>
        <p:spPr bwMode="auto">
          <a:xfrm>
            <a:off x="4113213" y="1141413"/>
            <a:ext cx="5334000" cy="4591050"/>
          </a:xfrm>
          <a:prstGeom prst="rect">
            <a:avLst/>
          </a:prstGeom>
          <a:noFill/>
        </p:spPr>
      </p:pic>
      <p:sp>
        <p:nvSpPr>
          <p:cNvPr id="991241" name="Text Box 9"/>
          <p:cNvSpPr txBox="1">
            <a:spLocks noChangeArrowheads="1"/>
          </p:cNvSpPr>
          <p:nvPr/>
        </p:nvSpPr>
        <p:spPr bwMode="auto">
          <a:xfrm>
            <a:off x="4543425" y="1119188"/>
            <a:ext cx="1752600" cy="366712"/>
          </a:xfrm>
          <a:prstGeom prst="rect">
            <a:avLst/>
          </a:prstGeom>
          <a:noFill/>
          <a:ln w="9525">
            <a:noFill/>
            <a:miter lim="800000"/>
            <a:headEnd/>
            <a:tailEnd/>
          </a:ln>
          <a:effectLst/>
        </p:spPr>
        <p:txBody>
          <a:bodyPr>
            <a:spAutoFit/>
          </a:bodyPr>
          <a:lstStyle/>
          <a:p>
            <a:pPr>
              <a:spcBef>
                <a:spcPct val="50000"/>
              </a:spcBef>
            </a:pPr>
            <a:r>
              <a:rPr lang="en-US">
                <a:solidFill>
                  <a:srgbClr val="FF9900"/>
                </a:solidFill>
                <a:latin typeface="Verdana" pitchFamily="34" charset="0"/>
                <a:ea typeface="ＭＳ Ｐゴシック" pitchFamily="34" charset="-128"/>
              </a:rPr>
              <a:t>Recovery</a:t>
            </a:r>
          </a:p>
        </p:txBody>
      </p:sp>
      <p:sp>
        <p:nvSpPr>
          <p:cNvPr id="991242" name="Text Box 10"/>
          <p:cNvSpPr txBox="1">
            <a:spLocks noChangeArrowheads="1"/>
          </p:cNvSpPr>
          <p:nvPr/>
        </p:nvSpPr>
        <p:spPr bwMode="auto">
          <a:xfrm>
            <a:off x="6305550" y="1138238"/>
            <a:ext cx="1524000" cy="366712"/>
          </a:xfrm>
          <a:prstGeom prst="rect">
            <a:avLst/>
          </a:prstGeom>
          <a:noFill/>
          <a:ln w="9525">
            <a:noFill/>
            <a:miter lim="800000"/>
            <a:headEnd/>
            <a:tailEnd/>
          </a:ln>
          <a:effectLst/>
        </p:spPr>
        <p:txBody>
          <a:bodyPr>
            <a:spAutoFit/>
          </a:bodyPr>
          <a:lstStyle/>
          <a:p>
            <a:pPr>
              <a:spcBef>
                <a:spcPct val="50000"/>
              </a:spcBef>
            </a:pPr>
            <a:r>
              <a:rPr lang="en-US">
                <a:solidFill>
                  <a:srgbClr val="0099FF"/>
                </a:solidFill>
                <a:latin typeface="Verdana" pitchFamily="34" charset="0"/>
                <a:ea typeface="ＭＳ Ｐゴシック" pitchFamily="34" charset="-128"/>
              </a:rPr>
              <a:t>Drift</a:t>
            </a:r>
          </a:p>
        </p:txBody>
      </p:sp>
      <p:sp>
        <p:nvSpPr>
          <p:cNvPr id="991243" name="Text Box 11"/>
          <p:cNvSpPr txBox="1">
            <a:spLocks noChangeArrowheads="1"/>
          </p:cNvSpPr>
          <p:nvPr/>
        </p:nvSpPr>
        <p:spPr bwMode="auto">
          <a:xfrm>
            <a:off x="7620000" y="1147763"/>
            <a:ext cx="1752600" cy="366712"/>
          </a:xfrm>
          <a:prstGeom prst="rect">
            <a:avLst/>
          </a:prstGeom>
          <a:noFill/>
          <a:ln w="9525">
            <a:noFill/>
            <a:miter lim="800000"/>
            <a:headEnd/>
            <a:tailEnd/>
          </a:ln>
          <a:effectLst/>
        </p:spPr>
        <p:txBody>
          <a:bodyPr>
            <a:spAutoFit/>
          </a:bodyPr>
          <a:lstStyle/>
          <a:p>
            <a:pPr>
              <a:spcBef>
                <a:spcPct val="50000"/>
              </a:spcBef>
            </a:pPr>
            <a:r>
              <a:rPr lang="en-US">
                <a:solidFill>
                  <a:srgbClr val="FF0000"/>
                </a:solidFill>
                <a:latin typeface="Verdana" pitchFamily="34" charset="0"/>
                <a:ea typeface="ＭＳ Ｐゴシック" pitchFamily="34" charset="-128"/>
              </a:rPr>
              <a:t>Impulse</a:t>
            </a:r>
          </a:p>
        </p:txBody>
      </p:sp>
      <p:sp>
        <p:nvSpPr>
          <p:cNvPr id="991244" name="Rectangle 12"/>
          <p:cNvSpPr>
            <a:spLocks noGrp="1" noChangeArrowheads="1"/>
          </p:cNvSpPr>
          <p:nvPr>
            <p:ph type="body" sz="half" idx="1"/>
          </p:nvPr>
        </p:nvSpPr>
        <p:spPr>
          <a:xfrm>
            <a:off x="76200" y="990600"/>
            <a:ext cx="4300538" cy="5583238"/>
          </a:xfrm>
        </p:spPr>
        <p:txBody>
          <a:bodyPr/>
          <a:lstStyle/>
          <a:p>
            <a:pPr>
              <a:lnSpc>
                <a:spcPct val="90000"/>
              </a:lnSpc>
            </a:pPr>
            <a:r>
              <a:rPr lang="en-US"/>
              <a:t>Identify target region in rotational state space for each mode</a:t>
            </a:r>
          </a:p>
          <a:p>
            <a:pPr>
              <a:lnSpc>
                <a:spcPct val="90000"/>
              </a:lnSpc>
            </a:pPr>
            <a:endParaRPr lang="en-US"/>
          </a:p>
          <a:p>
            <a:pPr>
              <a:lnSpc>
                <a:spcPct val="90000"/>
              </a:lnSpc>
            </a:pPr>
            <a:r>
              <a:rPr lang="en-US"/>
              <a:t>Use reachable sets to calculate capture basin</a:t>
            </a:r>
            <a:r>
              <a:rPr lang="en-US">
                <a:solidFill>
                  <a:schemeClr val="accent2"/>
                </a:solidFill>
              </a:rPr>
              <a:t> </a:t>
            </a:r>
            <a:r>
              <a:rPr lang="en-US"/>
              <a:t>for each target</a:t>
            </a:r>
          </a:p>
          <a:p>
            <a:pPr lvl="1">
              <a:lnSpc>
                <a:spcPct val="90000"/>
              </a:lnSpc>
            </a:pPr>
            <a:r>
              <a:rPr lang="en-US" sz="2400"/>
              <a:t>Dynamic game formulation accounts for worst-case disturbances</a:t>
            </a:r>
          </a:p>
          <a:p>
            <a:pPr>
              <a:lnSpc>
                <a:spcPct val="90000"/>
              </a:lnSpc>
            </a:pPr>
            <a:endParaRPr lang="en-US"/>
          </a:p>
          <a:p>
            <a:pPr>
              <a:lnSpc>
                <a:spcPct val="90000"/>
              </a:lnSpc>
            </a:pPr>
            <a:r>
              <a:rPr lang="en-US"/>
              <a:t>Verify that target of each mode is contained by capture basin of next mode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91244">
                                            <p:txEl>
                                              <p:pRg st="2" end="2"/>
                                            </p:txEl>
                                          </p:spTgt>
                                        </p:tgtEl>
                                        <p:attrNameLst>
                                          <p:attrName>style.visibility</p:attrName>
                                        </p:attrNameLst>
                                      </p:cBhvr>
                                      <p:to>
                                        <p:strVal val="visible"/>
                                      </p:to>
                                    </p:set>
                                    <p:animEffect transition="in" filter="fade">
                                      <p:cBhvr>
                                        <p:cTn id="7" dur="500"/>
                                        <p:tgtEl>
                                          <p:spTgt spid="991244">
                                            <p:txEl>
                                              <p:pRg st="2" end="2"/>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991244">
                                            <p:txEl>
                                              <p:pRg st="3" end="3"/>
                                            </p:txEl>
                                          </p:spTgt>
                                        </p:tgtEl>
                                        <p:attrNameLst>
                                          <p:attrName>style.visibility</p:attrName>
                                        </p:attrNameLst>
                                      </p:cBhvr>
                                      <p:to>
                                        <p:strVal val="visible"/>
                                      </p:to>
                                    </p:set>
                                    <p:animEffect transition="in" filter="fade">
                                      <p:cBhvr>
                                        <p:cTn id="10" dur="500"/>
                                        <p:tgtEl>
                                          <p:spTgt spid="991244">
                                            <p:txEl>
                                              <p:pRg st="3" end="3"/>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991236"/>
                                        </p:tgtEl>
                                        <p:attrNameLst>
                                          <p:attrName>style.visibility</p:attrName>
                                        </p:attrNameLst>
                                      </p:cBhvr>
                                      <p:to>
                                        <p:strVal val="visible"/>
                                      </p:to>
                                    </p:set>
                                    <p:animEffect transition="in" filter="fade">
                                      <p:cBhvr>
                                        <p:cTn id="13" dur="500"/>
                                        <p:tgtEl>
                                          <p:spTgt spid="99123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991244">
                                            <p:txEl>
                                              <p:pRg st="5" end="5"/>
                                            </p:txEl>
                                          </p:spTgt>
                                        </p:tgtEl>
                                        <p:attrNameLst>
                                          <p:attrName>style.visibility</p:attrName>
                                        </p:attrNameLst>
                                      </p:cBhvr>
                                      <p:to>
                                        <p:strVal val="visible"/>
                                      </p:to>
                                    </p:set>
                                    <p:animEffect transition="in" filter="fade">
                                      <p:cBhvr>
                                        <p:cTn id="18" dur="500"/>
                                        <p:tgtEl>
                                          <p:spTgt spid="991244">
                                            <p:txEl>
                                              <p:pRg st="5" end="5"/>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991242"/>
                                        </p:tgtEl>
                                        <p:attrNameLst>
                                          <p:attrName>style.visibility</p:attrName>
                                        </p:attrNameLst>
                                      </p:cBhvr>
                                      <p:to>
                                        <p:strVal val="visible"/>
                                      </p:to>
                                    </p:set>
                                    <p:animEffect transition="in" filter="fade">
                                      <p:cBhvr>
                                        <p:cTn id="21" dur="500"/>
                                        <p:tgtEl>
                                          <p:spTgt spid="991242"/>
                                        </p:tgtEl>
                                      </p:cBhvr>
                                    </p:animEffect>
                                  </p:childTnLst>
                                </p:cTn>
                              </p:par>
                              <p:par>
                                <p:cTn id="22" presetID="10" presetClass="entr" presetSubtype="0" fill="hold" nodeType="withEffect">
                                  <p:stCondLst>
                                    <p:cond delay="0"/>
                                  </p:stCondLst>
                                  <p:childTnLst>
                                    <p:set>
                                      <p:cBhvr>
                                        <p:cTn id="23" dur="1" fill="hold">
                                          <p:stCondLst>
                                            <p:cond delay="0"/>
                                          </p:stCondLst>
                                        </p:cTn>
                                        <p:tgtEl>
                                          <p:spTgt spid="991237"/>
                                        </p:tgtEl>
                                        <p:attrNameLst>
                                          <p:attrName>style.visibility</p:attrName>
                                        </p:attrNameLst>
                                      </p:cBhvr>
                                      <p:to>
                                        <p:strVal val="visible"/>
                                      </p:to>
                                    </p:set>
                                    <p:animEffect transition="in" filter="fade">
                                      <p:cBhvr>
                                        <p:cTn id="24" dur="500"/>
                                        <p:tgtEl>
                                          <p:spTgt spid="99123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991238"/>
                                        </p:tgtEl>
                                        <p:attrNameLst>
                                          <p:attrName>style.visibility</p:attrName>
                                        </p:attrNameLst>
                                      </p:cBhvr>
                                      <p:to>
                                        <p:strVal val="visible"/>
                                      </p:to>
                                    </p:set>
                                    <p:animEffect transition="in" filter="fade">
                                      <p:cBhvr>
                                        <p:cTn id="29" dur="500"/>
                                        <p:tgtEl>
                                          <p:spTgt spid="991238"/>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991239"/>
                                        </p:tgtEl>
                                        <p:attrNameLst>
                                          <p:attrName>style.visibility</p:attrName>
                                        </p:attrNameLst>
                                      </p:cBhvr>
                                      <p:to>
                                        <p:strVal val="visible"/>
                                      </p:to>
                                    </p:set>
                                    <p:animEffect transition="in" filter="fade">
                                      <p:cBhvr>
                                        <p:cTn id="34" dur="500"/>
                                        <p:tgtEl>
                                          <p:spTgt spid="991239"/>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991243"/>
                                        </p:tgtEl>
                                        <p:attrNameLst>
                                          <p:attrName>style.visibility</p:attrName>
                                        </p:attrNameLst>
                                      </p:cBhvr>
                                      <p:to>
                                        <p:strVal val="visible"/>
                                      </p:to>
                                    </p:set>
                                    <p:animEffect transition="in" filter="fade">
                                      <p:cBhvr>
                                        <p:cTn id="37" dur="500"/>
                                        <p:tgtEl>
                                          <p:spTgt spid="991243"/>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991240"/>
                                        </p:tgtEl>
                                        <p:attrNameLst>
                                          <p:attrName>style.visibility</p:attrName>
                                        </p:attrNameLst>
                                      </p:cBhvr>
                                      <p:to>
                                        <p:strVal val="visible"/>
                                      </p:to>
                                    </p:set>
                                    <p:animEffect transition="in" filter="fade">
                                      <p:cBhvr>
                                        <p:cTn id="42" dur="500"/>
                                        <p:tgtEl>
                                          <p:spTgt spid="9912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1242" grpId="0"/>
      <p:bldP spid="991243" grpId="0"/>
    </p:bldLst>
  </p:timing>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93282" name="Rectangle 2"/>
          <p:cNvSpPr>
            <a:spLocks noGrp="1" noChangeArrowheads="1"/>
          </p:cNvSpPr>
          <p:nvPr>
            <p:ph type="title"/>
          </p:nvPr>
        </p:nvSpPr>
        <p:spPr/>
        <p:txBody>
          <a:bodyPr/>
          <a:lstStyle/>
          <a:p>
            <a:r>
              <a:rPr lang="en-US"/>
              <a:t>Back-Flip: Results</a:t>
            </a:r>
          </a:p>
        </p:txBody>
      </p:sp>
      <p:sp>
        <p:nvSpPr>
          <p:cNvPr id="993283" name="Rectangle 3"/>
          <p:cNvSpPr>
            <a:spLocks noChangeArrowheads="1"/>
          </p:cNvSpPr>
          <p:nvPr/>
        </p:nvSpPr>
        <p:spPr bwMode="auto">
          <a:xfrm>
            <a:off x="-76200" y="-50800"/>
            <a:ext cx="9412288" cy="7107238"/>
          </a:xfrm>
          <a:prstGeom prst="rect">
            <a:avLst/>
          </a:prstGeom>
          <a:solidFill>
            <a:schemeClr val="tx1"/>
          </a:solidFill>
          <a:ln w="9525">
            <a:solidFill>
              <a:schemeClr val="tx1"/>
            </a:solidFill>
            <a:miter lim="800000"/>
            <a:headEnd/>
            <a:tailEnd/>
          </a:ln>
          <a:effectLst/>
        </p:spPr>
        <p:txBody>
          <a:bodyPr wrap="none" anchor="ctr"/>
          <a:lstStyle/>
          <a:p>
            <a:endParaRPr lang="en-US"/>
          </a:p>
        </p:txBody>
      </p:sp>
      <p:pic>
        <p:nvPicPr>
          <p:cNvPr id="993284" name="2009_06_18_Backflip_Testing_--_Polished_Backflip_01.avi">
            <a:hlinkClick r:id="" action="ppaction://media"/>
          </p:cNvPr>
          <p:cNvPicPr>
            <a:picLocks noGrp="1" noRot="1" noChangeAspect="1" noChangeArrowheads="1"/>
          </p:cNvPicPr>
          <p:nvPr>
            <p:ph idx="1"/>
            <a:videoFile r:link="rId1"/>
          </p:nvPr>
        </p:nvPicPr>
        <p:blipFill>
          <a:blip r:embed="rId4"/>
          <a:srcRect/>
          <a:stretch>
            <a:fillRect/>
          </a:stretch>
        </p:blipFill>
        <p:spPr>
          <a:xfrm>
            <a:off x="1527175" y="1722438"/>
            <a:ext cx="6089650" cy="3868737"/>
          </a:xfr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3778" fill="hold"/>
                                        <p:tgtEl>
                                          <p:spTgt spid="993284"/>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p:cTn id="7" fill="hold" display="0">
                  <p:stCondLst>
                    <p:cond delay="indefinite"/>
                  </p:stCondLst>
                  <p:endCondLst>
                    <p:cond evt="onNext" delay="0">
                      <p:tgtEl>
                        <p:sldTgt/>
                      </p:tgtEl>
                    </p:cond>
                    <p:cond evt="onPrev" delay="0">
                      <p:tgtEl>
                        <p:sldTgt/>
                      </p:tgtEl>
                    </p:cond>
                  </p:endCondLst>
                </p:cTn>
                <p:tgtEl>
                  <p:spTgt spid="993284"/>
                </p:tgtEl>
              </p:cMediaNode>
            </p:vide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Content Placeholder 13" descr="mass_spring.JPG"/>
          <p:cNvPicPr>
            <a:picLocks noGrp="1" noChangeAspect="1"/>
          </p:cNvPicPr>
          <p:nvPr>
            <p:ph idx="1"/>
          </p:nvPr>
        </p:nvPicPr>
        <p:blipFill>
          <a:blip r:embed="rId3" cstate="print"/>
          <a:stretch>
            <a:fillRect/>
          </a:stretch>
        </p:blipFill>
        <p:spPr>
          <a:xfrm>
            <a:off x="2057400" y="1219200"/>
            <a:ext cx="4876800" cy="2928089"/>
          </a:xfrm>
        </p:spPr>
      </p:pic>
      <p:sp>
        <p:nvSpPr>
          <p:cNvPr id="2" name="Title 1"/>
          <p:cNvSpPr>
            <a:spLocks noGrp="1"/>
          </p:cNvSpPr>
          <p:nvPr>
            <p:ph type="title"/>
          </p:nvPr>
        </p:nvSpPr>
        <p:spPr/>
        <p:txBody>
          <a:bodyPr/>
          <a:lstStyle/>
          <a:p>
            <a:r>
              <a:rPr lang="en-US" dirty="0" smtClean="0"/>
              <a:t>Toy Example:  Mass-Spring System</a:t>
            </a:r>
            <a:endParaRPr lang="en-US" dirty="0"/>
          </a:p>
        </p:txBody>
      </p:sp>
      <p:graphicFrame>
        <p:nvGraphicFramePr>
          <p:cNvPr id="15" name="Object 14"/>
          <p:cNvGraphicFramePr>
            <a:graphicFrameLocks noChangeAspect="1"/>
          </p:cNvGraphicFramePr>
          <p:nvPr/>
        </p:nvGraphicFramePr>
        <p:xfrm>
          <a:off x="3962400" y="1665515"/>
          <a:ext cx="858296" cy="583641"/>
        </p:xfrm>
        <a:graphic>
          <a:graphicData uri="http://schemas.openxmlformats.org/presentationml/2006/ole">
            <p:oleObj spid="_x0000_s1026" name="Equation" r:id="rId4" imgW="317160" imgH="215640" progId="Equation.3">
              <p:embed/>
            </p:oleObj>
          </a:graphicData>
        </a:graphic>
      </p:graphicFrame>
      <p:graphicFrame>
        <p:nvGraphicFramePr>
          <p:cNvPr id="1027" name="Object 3"/>
          <p:cNvGraphicFramePr>
            <a:graphicFrameLocks noChangeAspect="1"/>
          </p:cNvGraphicFramePr>
          <p:nvPr/>
        </p:nvGraphicFramePr>
        <p:xfrm>
          <a:off x="5791200" y="1676400"/>
          <a:ext cx="926960" cy="583641"/>
        </p:xfrm>
        <a:graphic>
          <a:graphicData uri="http://schemas.openxmlformats.org/presentationml/2006/ole">
            <p:oleObj spid="_x0000_s1027" name="Equation" r:id="rId5" imgW="342720" imgH="215640" progId="Equation.3">
              <p:embed/>
            </p:oleObj>
          </a:graphicData>
        </a:graphic>
      </p:graphicFrame>
      <p:graphicFrame>
        <p:nvGraphicFramePr>
          <p:cNvPr id="1028" name="Object 4"/>
          <p:cNvGraphicFramePr>
            <a:graphicFrameLocks noChangeAspect="1"/>
          </p:cNvGraphicFramePr>
          <p:nvPr/>
        </p:nvGraphicFramePr>
        <p:xfrm>
          <a:off x="3679371" y="3124200"/>
          <a:ext cx="446314" cy="377650"/>
        </p:xfrm>
        <a:graphic>
          <a:graphicData uri="http://schemas.openxmlformats.org/presentationml/2006/ole">
            <p:oleObj spid="_x0000_s1028" name="Equation" r:id="rId6" imgW="164880" imgH="139680" progId="Equation.3">
              <p:embed/>
            </p:oleObj>
          </a:graphicData>
        </a:graphic>
      </p:graphicFrame>
      <p:graphicFrame>
        <p:nvGraphicFramePr>
          <p:cNvPr id="1029" name="Object 5"/>
          <p:cNvGraphicFramePr>
            <a:graphicFrameLocks noChangeAspect="1"/>
          </p:cNvGraphicFramePr>
          <p:nvPr/>
        </p:nvGraphicFramePr>
        <p:xfrm>
          <a:off x="5562600" y="3124200"/>
          <a:ext cx="446314" cy="377650"/>
        </p:xfrm>
        <a:graphic>
          <a:graphicData uri="http://schemas.openxmlformats.org/presentationml/2006/ole">
            <p:oleObj spid="_x0000_s1029" name="Equation" r:id="rId7" imgW="164880" imgH="139680" progId="Equation.3">
              <p:embed/>
            </p:oleObj>
          </a:graphicData>
        </a:graphic>
      </p:graphicFrame>
      <p:graphicFrame>
        <p:nvGraphicFramePr>
          <p:cNvPr id="1030" name="Object 6"/>
          <p:cNvGraphicFramePr>
            <a:graphicFrameLocks noChangeAspect="1"/>
          </p:cNvGraphicFramePr>
          <p:nvPr/>
        </p:nvGraphicFramePr>
        <p:xfrm>
          <a:off x="2819400" y="2362200"/>
          <a:ext cx="411982" cy="583641"/>
        </p:xfrm>
        <a:graphic>
          <a:graphicData uri="http://schemas.openxmlformats.org/presentationml/2006/ole">
            <p:oleObj spid="_x0000_s1030" name="Equation" r:id="rId8" imgW="152280" imgH="215640" progId="Equation.3">
              <p:embed/>
            </p:oleObj>
          </a:graphicData>
        </a:graphic>
      </p:graphicFrame>
      <p:graphicFrame>
        <p:nvGraphicFramePr>
          <p:cNvPr id="1031" name="Object 7"/>
          <p:cNvGraphicFramePr>
            <a:graphicFrameLocks noChangeAspect="1"/>
          </p:cNvGraphicFramePr>
          <p:nvPr/>
        </p:nvGraphicFramePr>
        <p:xfrm>
          <a:off x="4648200" y="2362200"/>
          <a:ext cx="446314" cy="583641"/>
        </p:xfrm>
        <a:graphic>
          <a:graphicData uri="http://schemas.openxmlformats.org/presentationml/2006/ole">
            <p:oleObj spid="_x0000_s1031" name="Equation" r:id="rId9" imgW="164880" imgH="215640" progId="Equation.3">
              <p:embed/>
            </p:oleObj>
          </a:graphicData>
        </a:graphic>
      </p:graphicFrame>
      <p:graphicFrame>
        <p:nvGraphicFramePr>
          <p:cNvPr id="10" name="Object 9"/>
          <p:cNvGraphicFramePr>
            <a:graphicFrameLocks noChangeAspect="1"/>
          </p:cNvGraphicFramePr>
          <p:nvPr/>
        </p:nvGraphicFramePr>
        <p:xfrm>
          <a:off x="1146175" y="4686300"/>
          <a:ext cx="6883400" cy="1600200"/>
        </p:xfrm>
        <a:graphic>
          <a:graphicData uri="http://schemas.openxmlformats.org/presentationml/2006/ole">
            <p:oleObj spid="_x0000_s1032" name="Equation" r:id="rId10" imgW="3060360" imgH="711000" progId="Equation.3">
              <p:embed/>
            </p:oleObj>
          </a:graphicData>
        </a:graphic>
      </p:graphicFrame>
      <p:sp>
        <p:nvSpPr>
          <p:cNvPr id="11" name="TextBox 10"/>
          <p:cNvSpPr txBox="1"/>
          <p:nvPr/>
        </p:nvSpPr>
        <p:spPr>
          <a:xfrm>
            <a:off x="2362200" y="4114800"/>
            <a:ext cx="4163127" cy="461665"/>
          </a:xfrm>
          <a:prstGeom prst="rect">
            <a:avLst/>
          </a:prstGeom>
          <a:noFill/>
        </p:spPr>
        <p:txBody>
          <a:bodyPr wrap="none" rtlCol="0">
            <a:spAutoFit/>
          </a:bodyPr>
          <a:lstStyle/>
          <a:p>
            <a:r>
              <a:rPr lang="en-US" sz="2400" i="1" dirty="0" smtClean="0">
                <a:latin typeface="Times New Roman" pitchFamily="18" charset="0"/>
                <a:cs typeface="Times New Roman" pitchFamily="18" charset="0"/>
              </a:rPr>
              <a:t>L </a:t>
            </a:r>
            <a:r>
              <a:rPr lang="en-US" dirty="0" smtClean="0">
                <a:cs typeface="Times New Roman" pitchFamily="18" charset="0"/>
              </a:rPr>
              <a:t>= Length of uncompressed spring</a:t>
            </a:r>
            <a:endParaRPr lang="en-US" sz="2000" i="1"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Mass-Spring System</a:t>
            </a:r>
            <a:endParaRPr lang="en-US" dirty="0"/>
          </a:p>
        </p:txBody>
      </p:sp>
      <p:sp>
        <p:nvSpPr>
          <p:cNvPr id="3" name="Content Placeholder 2"/>
          <p:cNvSpPr>
            <a:spLocks noGrp="1"/>
          </p:cNvSpPr>
          <p:nvPr>
            <p:ph idx="1"/>
          </p:nvPr>
        </p:nvSpPr>
        <p:spPr>
          <a:xfrm>
            <a:off x="152400" y="1295400"/>
            <a:ext cx="8839200" cy="4724400"/>
          </a:xfrm>
        </p:spPr>
        <p:txBody>
          <a:bodyPr>
            <a:normAutofit/>
          </a:bodyPr>
          <a:lstStyle/>
          <a:p>
            <a:r>
              <a:rPr lang="en-US" sz="2800" i="1" dirty="0" smtClean="0">
                <a:latin typeface="Times New Roman" pitchFamily="18" charset="0"/>
                <a:cs typeface="Times New Roman" pitchFamily="18" charset="0"/>
              </a:rPr>
              <a:t>X </a:t>
            </a:r>
            <a:r>
              <a:rPr lang="en-US" sz="2800" dirty="0" smtClean="0">
                <a:cs typeface="Times New Roman" pitchFamily="18" charset="0"/>
              </a:rPr>
              <a:t>= matrix of low noise measurements of positions</a:t>
            </a:r>
          </a:p>
          <a:p>
            <a:r>
              <a:rPr lang="en-US" sz="2800" i="1" dirty="0" smtClean="0">
                <a:latin typeface="Times New Roman" pitchFamily="18" charset="0"/>
                <a:cs typeface="Times New Roman" pitchFamily="18" charset="0"/>
              </a:rPr>
              <a:t>Y </a:t>
            </a:r>
            <a:r>
              <a:rPr lang="en-US" sz="2800" dirty="0" smtClean="0">
                <a:cs typeface="Times New Roman" pitchFamily="18" charset="0"/>
              </a:rPr>
              <a:t>= vector of noisy measurements of acceleration</a:t>
            </a:r>
          </a:p>
          <a:p>
            <a:endParaRPr lang="en-US" sz="2800" dirty="0" smtClean="0">
              <a:cs typeface="Times New Roman" pitchFamily="18" charset="0"/>
            </a:endParaRPr>
          </a:p>
          <a:p>
            <a:endParaRPr lang="en-US" sz="2800" dirty="0" smtClean="0">
              <a:cs typeface="Times New Roman" pitchFamily="18" charset="0"/>
            </a:endParaRPr>
          </a:p>
          <a:p>
            <a:pPr>
              <a:buNone/>
            </a:pPr>
            <a:endParaRPr lang="en-US" sz="2800" dirty="0" smtClean="0">
              <a:cs typeface="Times New Roman" pitchFamily="18" charset="0"/>
            </a:endParaRPr>
          </a:p>
          <a:p>
            <a:endParaRPr lang="en-US" sz="2800" i="1" dirty="0" smtClean="0">
              <a:latin typeface="Times New Roman" pitchFamily="18" charset="0"/>
              <a:cs typeface="Times New Roman" pitchFamily="18" charset="0"/>
            </a:endParaRPr>
          </a:p>
          <a:p>
            <a:r>
              <a:rPr lang="en-US" sz="2800" i="1" dirty="0" smtClean="0">
                <a:latin typeface="Times New Roman" pitchFamily="18" charset="0"/>
                <a:cs typeface="Times New Roman" pitchFamily="18" charset="0"/>
              </a:rPr>
              <a:t>K </a:t>
            </a:r>
            <a:r>
              <a:rPr lang="en-US" sz="2800" dirty="0" smtClean="0">
                <a:cs typeface="Times New Roman" pitchFamily="18" charset="0"/>
              </a:rPr>
              <a:t>= vector of estimated coefficients for the first ODE</a:t>
            </a:r>
          </a:p>
          <a:p>
            <a:endParaRPr lang="en-US" dirty="0" smtClean="0">
              <a:cs typeface="Times New Roman" pitchFamily="18" charset="0"/>
            </a:endParaRPr>
          </a:p>
          <a:p>
            <a:endParaRPr lang="en-US" dirty="0" smtClean="0">
              <a:cs typeface="Times New Roman" pitchFamily="18" charset="0"/>
            </a:endParaRPr>
          </a:p>
          <a:p>
            <a:endParaRPr lang="en-US" dirty="0"/>
          </a:p>
        </p:txBody>
      </p:sp>
      <p:graphicFrame>
        <p:nvGraphicFramePr>
          <p:cNvPr id="59394" name="Object 2"/>
          <p:cNvGraphicFramePr>
            <a:graphicFrameLocks noChangeAspect="1"/>
          </p:cNvGraphicFramePr>
          <p:nvPr/>
        </p:nvGraphicFramePr>
        <p:xfrm>
          <a:off x="609600" y="2619375"/>
          <a:ext cx="2044700" cy="1468438"/>
        </p:xfrm>
        <a:graphic>
          <a:graphicData uri="http://schemas.openxmlformats.org/presentationml/2006/ole">
            <p:oleObj spid="_x0000_s2050" name="Equation" r:id="rId3" imgW="990360" imgH="711000" progId="Equation.3">
              <p:embed/>
            </p:oleObj>
          </a:graphicData>
        </a:graphic>
      </p:graphicFrame>
      <p:graphicFrame>
        <p:nvGraphicFramePr>
          <p:cNvPr id="59395" name="Object 3"/>
          <p:cNvGraphicFramePr>
            <a:graphicFrameLocks noChangeAspect="1"/>
          </p:cNvGraphicFramePr>
          <p:nvPr/>
        </p:nvGraphicFramePr>
        <p:xfrm>
          <a:off x="3657600" y="2619375"/>
          <a:ext cx="4911725" cy="1495425"/>
        </p:xfrm>
        <a:graphic>
          <a:graphicData uri="http://schemas.openxmlformats.org/presentationml/2006/ole">
            <p:oleObj spid="_x0000_s2051" name="Equation" r:id="rId4" imgW="2336760" imgH="711000" progId="Equation.3">
              <p:embed/>
            </p:oleObj>
          </a:graphicData>
        </a:graphic>
      </p:graphicFrame>
      <p:graphicFrame>
        <p:nvGraphicFramePr>
          <p:cNvPr id="59396" name="Object 4"/>
          <p:cNvGraphicFramePr>
            <a:graphicFrameLocks noChangeAspect="1"/>
          </p:cNvGraphicFramePr>
          <p:nvPr/>
        </p:nvGraphicFramePr>
        <p:xfrm>
          <a:off x="3048000" y="5105400"/>
          <a:ext cx="2941638" cy="1219200"/>
        </p:xfrm>
        <a:graphic>
          <a:graphicData uri="http://schemas.openxmlformats.org/presentationml/2006/ole">
            <p:oleObj spid="_x0000_s2052" name="Equation" r:id="rId5" imgW="1409400" imgH="583920" progId="Equation.3">
              <p:embed/>
            </p:oleObj>
          </a:graphicData>
        </a:graphic>
      </p:graphicFrame>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Content Placeholder 13" descr="mass_spring.JPG"/>
          <p:cNvPicPr>
            <a:picLocks noGrp="1" noChangeAspect="1"/>
          </p:cNvPicPr>
          <p:nvPr>
            <p:ph idx="1"/>
          </p:nvPr>
        </p:nvPicPr>
        <p:blipFill>
          <a:blip r:embed="rId3" cstate="print"/>
          <a:stretch>
            <a:fillRect/>
          </a:stretch>
        </p:blipFill>
        <p:spPr>
          <a:xfrm>
            <a:off x="2057400" y="1219200"/>
            <a:ext cx="4876800" cy="2928089"/>
          </a:xfrm>
        </p:spPr>
      </p:pic>
      <p:sp>
        <p:nvSpPr>
          <p:cNvPr id="2" name="Title 1"/>
          <p:cNvSpPr>
            <a:spLocks noGrp="1"/>
          </p:cNvSpPr>
          <p:nvPr>
            <p:ph type="title"/>
          </p:nvPr>
        </p:nvSpPr>
        <p:spPr/>
        <p:txBody>
          <a:bodyPr>
            <a:noAutofit/>
          </a:bodyPr>
          <a:lstStyle/>
          <a:p>
            <a:r>
              <a:rPr lang="en-US" dirty="0" smtClean="0"/>
              <a:t>Degenerate Mass-Spring System</a:t>
            </a:r>
            <a:endParaRPr lang="en-US" dirty="0"/>
          </a:p>
        </p:txBody>
      </p:sp>
      <p:graphicFrame>
        <p:nvGraphicFramePr>
          <p:cNvPr id="15" name="Object 14"/>
          <p:cNvGraphicFramePr>
            <a:graphicFrameLocks noChangeAspect="1"/>
          </p:cNvGraphicFramePr>
          <p:nvPr/>
        </p:nvGraphicFramePr>
        <p:xfrm>
          <a:off x="3962400" y="1665515"/>
          <a:ext cx="858296" cy="583641"/>
        </p:xfrm>
        <a:graphic>
          <a:graphicData uri="http://schemas.openxmlformats.org/presentationml/2006/ole">
            <p:oleObj spid="_x0000_s3074" name="Equation" r:id="rId4" imgW="317160" imgH="215640" progId="Equation.3">
              <p:embed/>
            </p:oleObj>
          </a:graphicData>
        </a:graphic>
      </p:graphicFrame>
      <p:graphicFrame>
        <p:nvGraphicFramePr>
          <p:cNvPr id="1027" name="Object 3"/>
          <p:cNvGraphicFramePr>
            <a:graphicFrameLocks noChangeAspect="1"/>
          </p:cNvGraphicFramePr>
          <p:nvPr/>
        </p:nvGraphicFramePr>
        <p:xfrm>
          <a:off x="5791200" y="1676400"/>
          <a:ext cx="926960" cy="583641"/>
        </p:xfrm>
        <a:graphic>
          <a:graphicData uri="http://schemas.openxmlformats.org/presentationml/2006/ole">
            <p:oleObj spid="_x0000_s3075" name="Equation" r:id="rId5" imgW="342720" imgH="215640" progId="Equation.3">
              <p:embed/>
            </p:oleObj>
          </a:graphicData>
        </a:graphic>
      </p:graphicFrame>
      <p:graphicFrame>
        <p:nvGraphicFramePr>
          <p:cNvPr id="1028" name="Object 4"/>
          <p:cNvGraphicFramePr>
            <a:graphicFrameLocks noChangeAspect="1"/>
          </p:cNvGraphicFramePr>
          <p:nvPr/>
        </p:nvGraphicFramePr>
        <p:xfrm>
          <a:off x="3679371" y="3124200"/>
          <a:ext cx="446314" cy="377650"/>
        </p:xfrm>
        <a:graphic>
          <a:graphicData uri="http://schemas.openxmlformats.org/presentationml/2006/ole">
            <p:oleObj spid="_x0000_s3076" name="Equation" r:id="rId6" imgW="164880" imgH="139680" progId="Equation.3">
              <p:embed/>
            </p:oleObj>
          </a:graphicData>
        </a:graphic>
      </p:graphicFrame>
      <p:graphicFrame>
        <p:nvGraphicFramePr>
          <p:cNvPr id="1029" name="Object 5"/>
          <p:cNvGraphicFramePr>
            <a:graphicFrameLocks noChangeAspect="1"/>
          </p:cNvGraphicFramePr>
          <p:nvPr/>
        </p:nvGraphicFramePr>
        <p:xfrm>
          <a:off x="5562600" y="3124200"/>
          <a:ext cx="446314" cy="377650"/>
        </p:xfrm>
        <a:graphic>
          <a:graphicData uri="http://schemas.openxmlformats.org/presentationml/2006/ole">
            <p:oleObj spid="_x0000_s3077" name="Equation" r:id="rId7" imgW="164880" imgH="139680" progId="Equation.3">
              <p:embed/>
            </p:oleObj>
          </a:graphicData>
        </a:graphic>
      </p:graphicFrame>
      <p:graphicFrame>
        <p:nvGraphicFramePr>
          <p:cNvPr id="1030" name="Object 6"/>
          <p:cNvGraphicFramePr>
            <a:graphicFrameLocks noChangeAspect="1"/>
          </p:cNvGraphicFramePr>
          <p:nvPr/>
        </p:nvGraphicFramePr>
        <p:xfrm>
          <a:off x="2819400" y="2362200"/>
          <a:ext cx="411982" cy="583641"/>
        </p:xfrm>
        <a:graphic>
          <a:graphicData uri="http://schemas.openxmlformats.org/presentationml/2006/ole">
            <p:oleObj spid="_x0000_s3078" name="Equation" r:id="rId8" imgW="152280" imgH="215640" progId="Equation.3">
              <p:embed/>
            </p:oleObj>
          </a:graphicData>
        </a:graphic>
      </p:graphicFrame>
      <p:graphicFrame>
        <p:nvGraphicFramePr>
          <p:cNvPr id="1031" name="Object 7"/>
          <p:cNvGraphicFramePr>
            <a:graphicFrameLocks noChangeAspect="1"/>
          </p:cNvGraphicFramePr>
          <p:nvPr/>
        </p:nvGraphicFramePr>
        <p:xfrm>
          <a:off x="4648200" y="2362200"/>
          <a:ext cx="446314" cy="583641"/>
        </p:xfrm>
        <a:graphic>
          <a:graphicData uri="http://schemas.openxmlformats.org/presentationml/2006/ole">
            <p:oleObj spid="_x0000_s3079" name="Equation" r:id="rId9" imgW="164880" imgH="215640" progId="Equation.3">
              <p:embed/>
            </p:oleObj>
          </a:graphicData>
        </a:graphic>
      </p:graphicFrame>
      <p:graphicFrame>
        <p:nvGraphicFramePr>
          <p:cNvPr id="10" name="Object 9"/>
          <p:cNvGraphicFramePr>
            <a:graphicFrameLocks noChangeAspect="1"/>
          </p:cNvGraphicFramePr>
          <p:nvPr/>
        </p:nvGraphicFramePr>
        <p:xfrm>
          <a:off x="3352800" y="4953000"/>
          <a:ext cx="2513013" cy="1428750"/>
        </p:xfrm>
        <a:graphic>
          <a:graphicData uri="http://schemas.openxmlformats.org/presentationml/2006/ole">
            <p:oleObj spid="_x0000_s3080" name="Equation" r:id="rId10" imgW="1117440" imgH="634680" progId="Equation.3">
              <p:embed/>
            </p:oleObj>
          </a:graphicData>
        </a:graphic>
      </p:graphicFrame>
      <p:sp>
        <p:nvSpPr>
          <p:cNvPr id="13" name="TextBox 12"/>
          <p:cNvSpPr txBox="1"/>
          <p:nvPr/>
        </p:nvSpPr>
        <p:spPr>
          <a:xfrm>
            <a:off x="2971800" y="4419600"/>
            <a:ext cx="2706190" cy="461665"/>
          </a:xfrm>
          <a:prstGeom prst="rect">
            <a:avLst/>
          </a:prstGeom>
          <a:noFill/>
        </p:spPr>
        <p:txBody>
          <a:bodyPr wrap="none" rtlCol="0">
            <a:spAutoFit/>
          </a:bodyPr>
          <a:lstStyle/>
          <a:p>
            <a:r>
              <a:rPr lang="en-US" sz="2400" i="1" dirty="0" smtClean="0">
                <a:latin typeface="Times New Roman" pitchFamily="18" charset="0"/>
                <a:cs typeface="Times New Roman" pitchFamily="18" charset="0"/>
              </a:rPr>
              <a:t>k</a:t>
            </a:r>
            <a:r>
              <a:rPr lang="en-US" sz="2400" i="1" baseline="-25000" dirty="0" smtClean="0">
                <a:latin typeface="Times New Roman" pitchFamily="18" charset="0"/>
                <a:cs typeface="Times New Roman" pitchFamily="18" charset="0"/>
              </a:rPr>
              <a:t>2</a:t>
            </a:r>
            <a:r>
              <a:rPr lang="en-US" sz="2400" dirty="0" smtClean="0">
                <a:cs typeface="Times New Roman" pitchFamily="18" charset="0"/>
              </a:rPr>
              <a:t> </a:t>
            </a:r>
            <a:r>
              <a:rPr lang="en-US" dirty="0" smtClean="0">
                <a:cs typeface="Times New Roman" pitchFamily="18" charset="0"/>
              </a:rPr>
              <a:t>is a very stiff spring</a:t>
            </a:r>
            <a:endParaRPr lang="en-US" sz="2400" i="1" dirty="0">
              <a:latin typeface="Times New Roman" pitchFamily="18" charset="0"/>
              <a:cs typeface="Times New Roman" pitchFamily="18" charset="0"/>
            </a:endParaRPr>
          </a:p>
        </p:txBody>
      </p:sp>
      <p:sp>
        <p:nvSpPr>
          <p:cNvPr id="18" name="TextBox 17"/>
          <p:cNvSpPr txBox="1"/>
          <p:nvPr/>
        </p:nvSpPr>
        <p:spPr>
          <a:xfrm>
            <a:off x="2362200" y="4114800"/>
            <a:ext cx="4163127" cy="461665"/>
          </a:xfrm>
          <a:prstGeom prst="rect">
            <a:avLst/>
          </a:prstGeom>
          <a:noFill/>
        </p:spPr>
        <p:txBody>
          <a:bodyPr wrap="none" rtlCol="0">
            <a:spAutoFit/>
          </a:bodyPr>
          <a:lstStyle/>
          <a:p>
            <a:r>
              <a:rPr lang="en-US" sz="2400" i="1" dirty="0" smtClean="0">
                <a:latin typeface="Times New Roman" pitchFamily="18" charset="0"/>
                <a:cs typeface="Times New Roman" pitchFamily="18" charset="0"/>
              </a:rPr>
              <a:t>L </a:t>
            </a:r>
            <a:r>
              <a:rPr lang="en-US" dirty="0" smtClean="0">
                <a:cs typeface="Times New Roman" pitchFamily="18" charset="0"/>
              </a:rPr>
              <a:t>= Length of uncompressed spring</a:t>
            </a:r>
            <a:endParaRPr lang="en-US" sz="2000" i="1"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31"/>
          <p:cNvSpPr>
            <a:spLocks noChangeArrowheads="1"/>
          </p:cNvSpPr>
          <p:nvPr/>
        </p:nvSpPr>
        <p:spPr bwMode="auto">
          <a:xfrm>
            <a:off x="0" y="0"/>
            <a:ext cx="9144000" cy="6858000"/>
          </a:xfrm>
          <a:prstGeom prst="rect">
            <a:avLst/>
          </a:prstGeom>
          <a:gradFill rotWithShape="1">
            <a:gsLst>
              <a:gs pos="0">
                <a:srgbClr val="000034"/>
              </a:gs>
              <a:gs pos="100000">
                <a:srgbClr val="2F2F59"/>
              </a:gs>
            </a:gsLst>
            <a:lin ang="5400000" scaled="1"/>
          </a:gradFill>
          <a:ln w="9525">
            <a:solidFill>
              <a:schemeClr val="tx1"/>
            </a:solidFill>
            <a:miter lim="800000"/>
            <a:headEnd/>
            <a:tailEnd/>
          </a:ln>
        </p:spPr>
        <p:txBody>
          <a:bodyPr wrap="none" anchor="ctr"/>
          <a:lstStyle/>
          <a:p>
            <a:pPr algn="l" eaLnBrk="0" hangingPunct="0"/>
            <a:endParaRPr lang="en-US" b="0">
              <a:solidFill>
                <a:srgbClr val="FFFFFF"/>
              </a:solidFill>
            </a:endParaRPr>
          </a:p>
          <a:p>
            <a:pPr algn="l" eaLnBrk="0" hangingPunct="0"/>
            <a:endParaRPr lang="en-US" b="0">
              <a:solidFill>
                <a:schemeClr val="bg1"/>
              </a:solidFill>
            </a:endParaRPr>
          </a:p>
        </p:txBody>
      </p:sp>
      <p:sp>
        <p:nvSpPr>
          <p:cNvPr id="5123" name="Rectangle 11"/>
          <p:cNvSpPr>
            <a:spLocks noGrp="1" noChangeArrowheads="1"/>
          </p:cNvSpPr>
          <p:nvPr>
            <p:ph type="title" idx="4294967295"/>
          </p:nvPr>
        </p:nvSpPr>
        <p:spPr>
          <a:xfrm>
            <a:off x="0" y="228600"/>
            <a:ext cx="9144000" cy="914400"/>
          </a:xfrm>
        </p:spPr>
        <p:txBody>
          <a:bodyPr/>
          <a:lstStyle/>
          <a:p>
            <a:pPr eaLnBrk="1" hangingPunct="1"/>
            <a:r>
              <a:rPr lang="en-US" sz="2400" b="1" smtClean="0">
                <a:solidFill>
                  <a:srgbClr val="FFFFFF"/>
                </a:solidFill>
              </a:rPr>
              <a:t>a 3D gene expression atlas</a:t>
            </a:r>
          </a:p>
        </p:txBody>
      </p:sp>
      <p:sp>
        <p:nvSpPr>
          <p:cNvPr id="5124" name="Text Box 16"/>
          <p:cNvSpPr txBox="1">
            <a:spLocks noChangeArrowheads="1"/>
          </p:cNvSpPr>
          <p:nvPr/>
        </p:nvSpPr>
        <p:spPr bwMode="auto">
          <a:xfrm>
            <a:off x="3592513" y="6477000"/>
            <a:ext cx="2046287" cy="369888"/>
          </a:xfrm>
          <a:prstGeom prst="rect">
            <a:avLst/>
          </a:prstGeom>
          <a:noFill/>
          <a:ln w="9525">
            <a:noFill/>
            <a:miter lim="800000"/>
            <a:headEnd/>
            <a:tailEnd/>
          </a:ln>
        </p:spPr>
        <p:txBody>
          <a:bodyPr wrap="none">
            <a:spAutoFit/>
          </a:bodyPr>
          <a:lstStyle/>
          <a:p>
            <a:pPr algn="l" eaLnBrk="0" hangingPunct="0"/>
            <a:r>
              <a:rPr lang="en-US" b="0">
                <a:solidFill>
                  <a:srgbClr val="FFFFFF"/>
                </a:solidFill>
              </a:rPr>
              <a:t>Fowlkes</a:t>
            </a:r>
            <a:r>
              <a:rPr lang="en-US" sz="1600" b="0">
                <a:solidFill>
                  <a:srgbClr val="FFFFFF"/>
                </a:solidFill>
              </a:rPr>
              <a:t> et al, 2008</a:t>
            </a:r>
          </a:p>
        </p:txBody>
      </p:sp>
      <p:pic>
        <p:nvPicPr>
          <p:cNvPr id="5125" name="Picture 8"/>
          <p:cNvPicPr>
            <a:picLocks noChangeAspect="1" noChangeArrowheads="1"/>
          </p:cNvPicPr>
          <p:nvPr/>
        </p:nvPicPr>
        <p:blipFill>
          <a:blip r:embed="rId3"/>
          <a:srcRect l="7782" t="26003" r="11720" b="24004"/>
          <a:stretch>
            <a:fillRect/>
          </a:stretch>
        </p:blipFill>
        <p:spPr bwMode="auto">
          <a:xfrm>
            <a:off x="228600" y="1654175"/>
            <a:ext cx="3905250" cy="1819275"/>
          </a:xfrm>
          <a:prstGeom prst="rect">
            <a:avLst/>
          </a:prstGeom>
          <a:noFill/>
          <a:ln w="9525">
            <a:solidFill>
              <a:schemeClr val="tx1"/>
            </a:solidFill>
            <a:miter lim="800000"/>
            <a:headEnd/>
            <a:tailEnd/>
          </a:ln>
        </p:spPr>
      </p:pic>
      <p:pic>
        <p:nvPicPr>
          <p:cNvPr id="5126" name="Picture 9"/>
          <p:cNvPicPr>
            <a:picLocks noChangeAspect="1" noChangeArrowheads="1"/>
          </p:cNvPicPr>
          <p:nvPr/>
        </p:nvPicPr>
        <p:blipFill>
          <a:blip r:embed="rId4"/>
          <a:srcRect l="10126" t="31255" r="9377" b="26003"/>
          <a:stretch>
            <a:fillRect/>
          </a:stretch>
        </p:blipFill>
        <p:spPr bwMode="auto">
          <a:xfrm>
            <a:off x="2362200" y="2008188"/>
            <a:ext cx="4276725" cy="1703387"/>
          </a:xfrm>
          <a:prstGeom prst="rect">
            <a:avLst/>
          </a:prstGeom>
          <a:noFill/>
          <a:ln w="9525">
            <a:solidFill>
              <a:schemeClr val="tx1"/>
            </a:solidFill>
            <a:miter lim="800000"/>
            <a:headEnd/>
            <a:tailEnd/>
          </a:ln>
        </p:spPr>
      </p:pic>
      <p:pic>
        <p:nvPicPr>
          <p:cNvPr id="5127" name="Picture 10"/>
          <p:cNvPicPr>
            <a:picLocks noChangeAspect="1" noChangeArrowheads="1"/>
          </p:cNvPicPr>
          <p:nvPr/>
        </p:nvPicPr>
        <p:blipFill>
          <a:blip r:embed="rId5"/>
          <a:srcRect l="11720" t="29129" r="8255" b="25003"/>
          <a:stretch>
            <a:fillRect/>
          </a:stretch>
        </p:blipFill>
        <p:spPr bwMode="auto">
          <a:xfrm>
            <a:off x="5105400" y="2339975"/>
            <a:ext cx="3843338" cy="1752600"/>
          </a:xfrm>
          <a:prstGeom prst="rect">
            <a:avLst/>
          </a:prstGeom>
          <a:noFill/>
          <a:ln w="9525">
            <a:solidFill>
              <a:schemeClr val="tx1"/>
            </a:solidFill>
            <a:miter lim="800000"/>
            <a:headEnd/>
            <a:tailEnd/>
          </a:ln>
        </p:spPr>
      </p:pic>
      <p:pic>
        <p:nvPicPr>
          <p:cNvPr id="5128" name="Picture 11"/>
          <p:cNvPicPr>
            <a:picLocks noChangeAspect="1" noChangeArrowheads="1"/>
          </p:cNvPicPr>
          <p:nvPr/>
        </p:nvPicPr>
        <p:blipFill>
          <a:blip r:embed="rId6"/>
          <a:srcRect l="9377" t="31255" r="10126" b="26003"/>
          <a:stretch>
            <a:fillRect/>
          </a:stretch>
        </p:blipFill>
        <p:spPr bwMode="auto">
          <a:xfrm>
            <a:off x="1905000" y="4321175"/>
            <a:ext cx="4648200" cy="1851025"/>
          </a:xfrm>
          <a:prstGeom prst="rect">
            <a:avLst/>
          </a:prstGeom>
          <a:noFill/>
          <a:ln w="9525">
            <a:solidFill>
              <a:schemeClr val="tx1"/>
            </a:solidFill>
            <a:miter lim="800000"/>
            <a:headEnd/>
            <a:tailEnd/>
          </a:ln>
        </p:spPr>
      </p:pic>
      <p:sp>
        <p:nvSpPr>
          <p:cNvPr id="5129" name="Line 12"/>
          <p:cNvSpPr>
            <a:spLocks noChangeShapeType="1"/>
          </p:cNvSpPr>
          <p:nvPr/>
        </p:nvSpPr>
        <p:spPr bwMode="auto">
          <a:xfrm>
            <a:off x="1814513" y="3178175"/>
            <a:ext cx="700087" cy="1214438"/>
          </a:xfrm>
          <a:prstGeom prst="line">
            <a:avLst/>
          </a:prstGeom>
          <a:noFill/>
          <a:ln w="57150">
            <a:solidFill>
              <a:schemeClr val="bg1"/>
            </a:solidFill>
            <a:round/>
            <a:headEnd/>
            <a:tailEnd type="triangle" w="med" len="med"/>
          </a:ln>
        </p:spPr>
        <p:txBody>
          <a:bodyPr/>
          <a:lstStyle/>
          <a:p>
            <a:endParaRPr lang="en-US"/>
          </a:p>
        </p:txBody>
      </p:sp>
      <p:sp>
        <p:nvSpPr>
          <p:cNvPr id="5130" name="Line 13"/>
          <p:cNvSpPr>
            <a:spLocks noChangeShapeType="1"/>
          </p:cNvSpPr>
          <p:nvPr/>
        </p:nvSpPr>
        <p:spPr bwMode="auto">
          <a:xfrm>
            <a:off x="4191000" y="3406775"/>
            <a:ext cx="0" cy="990600"/>
          </a:xfrm>
          <a:prstGeom prst="line">
            <a:avLst/>
          </a:prstGeom>
          <a:noFill/>
          <a:ln w="57150">
            <a:solidFill>
              <a:schemeClr val="bg1"/>
            </a:solidFill>
            <a:round/>
            <a:headEnd/>
            <a:tailEnd type="triangle" w="med" len="med"/>
          </a:ln>
        </p:spPr>
        <p:txBody>
          <a:bodyPr/>
          <a:lstStyle/>
          <a:p>
            <a:endParaRPr lang="en-US"/>
          </a:p>
        </p:txBody>
      </p:sp>
      <p:sp>
        <p:nvSpPr>
          <p:cNvPr id="5131" name="Line 14"/>
          <p:cNvSpPr>
            <a:spLocks noChangeShapeType="1"/>
          </p:cNvSpPr>
          <p:nvPr/>
        </p:nvSpPr>
        <p:spPr bwMode="auto">
          <a:xfrm flipH="1">
            <a:off x="6096000" y="3787775"/>
            <a:ext cx="385763" cy="609600"/>
          </a:xfrm>
          <a:prstGeom prst="line">
            <a:avLst/>
          </a:prstGeom>
          <a:noFill/>
          <a:ln w="57150">
            <a:solidFill>
              <a:schemeClr val="bg1"/>
            </a:solidFill>
            <a:round/>
            <a:headEnd/>
            <a:tailEnd type="triangle" w="med" len="med"/>
          </a:ln>
        </p:spPr>
        <p:txBody>
          <a:bodyPr/>
          <a:lstStyle/>
          <a:p>
            <a:endParaRPr lang="en-US"/>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Degenerate Mass-Spring System</a:t>
            </a:r>
            <a:endParaRPr lang="en-US" dirty="0"/>
          </a:p>
        </p:txBody>
      </p:sp>
      <p:sp>
        <p:nvSpPr>
          <p:cNvPr id="3" name="Content Placeholder 2"/>
          <p:cNvSpPr>
            <a:spLocks noGrp="1"/>
          </p:cNvSpPr>
          <p:nvPr>
            <p:ph idx="1"/>
          </p:nvPr>
        </p:nvSpPr>
        <p:spPr>
          <a:xfrm>
            <a:off x="381000" y="1295400"/>
            <a:ext cx="8305800" cy="4724400"/>
          </a:xfrm>
        </p:spPr>
        <p:txBody>
          <a:bodyPr>
            <a:normAutofit fontScale="92500"/>
          </a:bodyPr>
          <a:lstStyle/>
          <a:p>
            <a:r>
              <a:rPr lang="en-US" sz="2800" i="1" dirty="0" smtClean="0">
                <a:latin typeface="Times New Roman" pitchFamily="18" charset="0"/>
                <a:cs typeface="Times New Roman" pitchFamily="18" charset="0"/>
              </a:rPr>
              <a:t>X </a:t>
            </a:r>
            <a:r>
              <a:rPr lang="en-US" sz="2800" dirty="0" smtClean="0">
                <a:cs typeface="Times New Roman" pitchFamily="18" charset="0"/>
              </a:rPr>
              <a:t>= matrix of low noise measurements of positions</a:t>
            </a:r>
          </a:p>
          <a:p>
            <a:r>
              <a:rPr lang="en-US" sz="2800" i="1" dirty="0" smtClean="0">
                <a:latin typeface="Times New Roman" pitchFamily="18" charset="0"/>
                <a:cs typeface="Times New Roman" pitchFamily="18" charset="0"/>
              </a:rPr>
              <a:t>Y </a:t>
            </a:r>
            <a:r>
              <a:rPr lang="en-US" sz="2800" dirty="0" smtClean="0">
                <a:cs typeface="Times New Roman" pitchFamily="18" charset="0"/>
              </a:rPr>
              <a:t>= vector of noisy measurements of acceleration</a:t>
            </a:r>
          </a:p>
          <a:p>
            <a:r>
              <a:rPr lang="en-US" sz="2800" i="1" dirty="0" smtClean="0">
                <a:latin typeface="Times New Roman" pitchFamily="18" charset="0"/>
                <a:cs typeface="Times New Roman" pitchFamily="18" charset="0"/>
              </a:rPr>
              <a:t>K </a:t>
            </a:r>
            <a:r>
              <a:rPr lang="en-US" sz="2800" dirty="0" smtClean="0">
                <a:cs typeface="Times New Roman" pitchFamily="18" charset="0"/>
              </a:rPr>
              <a:t>= vector of estimated coefficients for the first ODE</a:t>
            </a:r>
          </a:p>
          <a:p>
            <a:endParaRPr lang="en-US" sz="2800" dirty="0" smtClean="0">
              <a:cs typeface="Times New Roman" pitchFamily="18" charset="0"/>
            </a:endParaRPr>
          </a:p>
          <a:p>
            <a:endParaRPr lang="en-US" sz="2800" dirty="0" smtClean="0">
              <a:cs typeface="Times New Roman" pitchFamily="18" charset="0"/>
            </a:endParaRPr>
          </a:p>
          <a:p>
            <a:endParaRPr lang="en-US" sz="2800" dirty="0" smtClean="0">
              <a:cs typeface="Times New Roman" pitchFamily="18" charset="0"/>
            </a:endParaRPr>
          </a:p>
          <a:p>
            <a:r>
              <a:rPr lang="en-US" sz="2800" dirty="0" smtClean="0">
                <a:solidFill>
                  <a:srgbClr val="FF0000"/>
                </a:solidFill>
              </a:rPr>
              <a:t>PROBLEM: </a:t>
            </a:r>
            <a:r>
              <a:rPr lang="en-US" sz="2800" dirty="0" smtClean="0"/>
              <a:t>Covariance matrix is (nearly) singular</a:t>
            </a:r>
          </a:p>
          <a:p>
            <a:r>
              <a:rPr lang="en-US" sz="2800" dirty="0" smtClean="0">
                <a:solidFill>
                  <a:srgbClr val="FF0000"/>
                </a:solidFill>
              </a:rPr>
              <a:t>CAUSE: </a:t>
            </a:r>
            <a:r>
              <a:rPr lang="en-US" sz="2800" dirty="0" smtClean="0"/>
              <a:t>States have geometric constraints</a:t>
            </a:r>
            <a:endParaRPr lang="en-US" sz="2800" dirty="0" smtClean="0">
              <a:solidFill>
                <a:srgbClr val="FF0000"/>
              </a:solidFill>
            </a:endParaRPr>
          </a:p>
          <a:p>
            <a:endParaRPr lang="en-US" sz="2800" dirty="0" smtClean="0">
              <a:cs typeface="Times New Roman" pitchFamily="18" charset="0"/>
            </a:endParaRPr>
          </a:p>
          <a:p>
            <a:endParaRPr lang="en-US" dirty="0" smtClean="0">
              <a:cs typeface="Times New Roman" pitchFamily="18" charset="0"/>
            </a:endParaRPr>
          </a:p>
          <a:p>
            <a:endParaRPr lang="en-US" dirty="0" smtClean="0">
              <a:cs typeface="Times New Roman" pitchFamily="18" charset="0"/>
            </a:endParaRPr>
          </a:p>
          <a:p>
            <a:endParaRPr lang="en-US" dirty="0"/>
          </a:p>
        </p:txBody>
      </p:sp>
      <p:graphicFrame>
        <p:nvGraphicFramePr>
          <p:cNvPr id="59396" name="Object 4"/>
          <p:cNvGraphicFramePr>
            <a:graphicFrameLocks noChangeAspect="1"/>
          </p:cNvGraphicFramePr>
          <p:nvPr/>
        </p:nvGraphicFramePr>
        <p:xfrm>
          <a:off x="2819400" y="2971800"/>
          <a:ext cx="2941638" cy="1219200"/>
        </p:xfrm>
        <a:graphic>
          <a:graphicData uri="http://schemas.openxmlformats.org/presentationml/2006/ole">
            <p:oleObj spid="_x0000_s4098" name="Equation" r:id="rId3" imgW="1409400" imgH="583920" progId="Equation.3">
              <p:embed/>
            </p:oleObj>
          </a:graphicData>
        </a:graphic>
      </p:graphicFrame>
      <p:sp>
        <p:nvSpPr>
          <p:cNvPr id="6" name="Text Box 56"/>
          <p:cNvSpPr txBox="1">
            <a:spLocks noChangeArrowheads="1"/>
          </p:cNvSpPr>
          <p:nvPr/>
        </p:nvSpPr>
        <p:spPr bwMode="auto">
          <a:xfrm>
            <a:off x="3657600" y="6019800"/>
            <a:ext cx="5423280" cy="400110"/>
          </a:xfrm>
          <a:prstGeom prst="rect">
            <a:avLst/>
          </a:prstGeom>
          <a:noFill/>
          <a:ln w="9525">
            <a:noFill/>
            <a:miter lim="800000"/>
            <a:headEnd/>
            <a:tailEnd/>
          </a:ln>
        </p:spPr>
        <p:txBody>
          <a:bodyPr wrap="none">
            <a:spAutoFit/>
          </a:bodyPr>
          <a:lstStyle/>
          <a:p>
            <a:r>
              <a:rPr lang="en-US" sz="2000" dirty="0" smtClean="0"/>
              <a:t>Important to design methods robust to this</a:t>
            </a:r>
            <a:endParaRPr lang="en-US" sz="2000" dirty="0"/>
          </a:p>
        </p:txBody>
      </p:sp>
      <p:sp>
        <p:nvSpPr>
          <p:cNvPr id="7" name="AutoShape 57"/>
          <p:cNvSpPr>
            <a:spLocks noChangeArrowheads="1"/>
          </p:cNvSpPr>
          <p:nvPr/>
        </p:nvSpPr>
        <p:spPr bwMode="auto">
          <a:xfrm>
            <a:off x="3009900" y="6153150"/>
            <a:ext cx="485775" cy="161925"/>
          </a:xfrm>
          <a:prstGeom prst="rightArrow">
            <a:avLst>
              <a:gd name="adj1" fmla="val 50000"/>
              <a:gd name="adj2" fmla="val 75000"/>
            </a:avLst>
          </a:prstGeom>
          <a:solidFill>
            <a:schemeClr val="tx1"/>
          </a:solidFill>
          <a:ln w="9525">
            <a:noFill/>
            <a:miter lim="800000"/>
            <a:headEnd/>
            <a:tailEnd/>
          </a:ln>
        </p:spPr>
        <p:txBody>
          <a:bodyPr wrap="none" anchor="ctr"/>
          <a:lstStyle/>
          <a:p>
            <a:endParaRPr lang="en-US"/>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Mass-Spring Example</a:t>
            </a:r>
            <a:endParaRPr lang="en-US" dirty="0"/>
          </a:p>
        </p:txBody>
      </p:sp>
      <p:grpSp>
        <p:nvGrpSpPr>
          <p:cNvPr id="13" name="Group 12"/>
          <p:cNvGrpSpPr/>
          <p:nvPr/>
        </p:nvGrpSpPr>
        <p:grpSpPr>
          <a:xfrm>
            <a:off x="2362200" y="1066800"/>
            <a:ext cx="4552107" cy="5806966"/>
            <a:chOff x="3585527" y="1051034"/>
            <a:chExt cx="4552107" cy="5806966"/>
          </a:xfrm>
        </p:grpSpPr>
        <p:pic>
          <p:nvPicPr>
            <p:cNvPr id="84994" name="Picture 2"/>
            <p:cNvPicPr>
              <a:picLocks noChangeAspect="1" noChangeArrowheads="1"/>
            </p:cNvPicPr>
            <p:nvPr/>
          </p:nvPicPr>
          <p:blipFill>
            <a:blip r:embed="rId2" cstate="print"/>
            <a:srcRect/>
            <a:stretch>
              <a:fillRect/>
            </a:stretch>
          </p:blipFill>
          <p:spPr bwMode="auto">
            <a:xfrm>
              <a:off x="3585527" y="1051034"/>
              <a:ext cx="4552107" cy="5806966"/>
            </a:xfrm>
            <a:prstGeom prst="rect">
              <a:avLst/>
            </a:prstGeom>
            <a:noFill/>
            <a:ln w="9525">
              <a:noFill/>
              <a:miter lim="800000"/>
              <a:headEnd/>
              <a:tailEnd/>
            </a:ln>
          </p:spPr>
        </p:pic>
        <p:sp>
          <p:nvSpPr>
            <p:cNvPr id="8" name="Rectangle 7"/>
            <p:cNvSpPr/>
            <p:nvPr/>
          </p:nvSpPr>
          <p:spPr bwMode="auto">
            <a:xfrm>
              <a:off x="4705814" y="2888167"/>
              <a:ext cx="769434" cy="223024"/>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Arial" pitchFamily="34" charset="0"/>
              </a:endParaRPr>
            </a:p>
          </p:txBody>
        </p:sp>
        <p:pic>
          <p:nvPicPr>
            <p:cNvPr id="7" name="Picture 2"/>
            <p:cNvPicPr>
              <a:picLocks noChangeAspect="1" noChangeArrowheads="1"/>
            </p:cNvPicPr>
            <p:nvPr/>
          </p:nvPicPr>
          <p:blipFill>
            <a:blip r:embed="rId2" cstate="print"/>
            <a:srcRect l="27436" t="28180" r="61785" b="68747"/>
            <a:stretch>
              <a:fillRect/>
            </a:stretch>
          </p:blipFill>
          <p:spPr bwMode="auto">
            <a:xfrm>
              <a:off x="4839628" y="2888166"/>
              <a:ext cx="490653" cy="178419"/>
            </a:xfrm>
            <a:prstGeom prst="rect">
              <a:avLst/>
            </a:prstGeom>
            <a:noFill/>
            <a:ln w="9525">
              <a:noFill/>
              <a:miter lim="800000"/>
              <a:headEnd/>
              <a:tailEnd/>
            </a:ln>
          </p:spPr>
        </p:pic>
        <p:sp>
          <p:nvSpPr>
            <p:cNvPr id="10" name="Rectangle 9"/>
            <p:cNvSpPr/>
            <p:nvPr/>
          </p:nvSpPr>
          <p:spPr bwMode="auto">
            <a:xfrm>
              <a:off x="4757853" y="2483006"/>
              <a:ext cx="769434" cy="223024"/>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Arial" pitchFamily="34" charset="0"/>
              </a:endParaRPr>
            </a:p>
          </p:txBody>
        </p:sp>
        <p:pic>
          <p:nvPicPr>
            <p:cNvPr id="9" name="Picture 2"/>
            <p:cNvPicPr>
              <a:picLocks noChangeAspect="1" noChangeArrowheads="1"/>
            </p:cNvPicPr>
            <p:nvPr/>
          </p:nvPicPr>
          <p:blipFill>
            <a:blip r:embed="rId2" cstate="print"/>
            <a:srcRect l="26162" t="20307" r="61100" b="75660"/>
            <a:stretch>
              <a:fillRect/>
            </a:stretch>
          </p:blipFill>
          <p:spPr bwMode="auto">
            <a:xfrm>
              <a:off x="4783873" y="2430966"/>
              <a:ext cx="579863" cy="234176"/>
            </a:xfrm>
            <a:prstGeom prst="rect">
              <a:avLst/>
            </a:prstGeom>
            <a:noFill/>
            <a:ln w="9525">
              <a:noFill/>
              <a:miter lim="800000"/>
              <a:headEnd/>
              <a:tailEnd/>
            </a:ln>
          </p:spPr>
        </p:pic>
        <p:sp>
          <p:nvSpPr>
            <p:cNvPr id="11" name="Rectangle 10"/>
            <p:cNvSpPr/>
            <p:nvPr/>
          </p:nvSpPr>
          <p:spPr bwMode="auto">
            <a:xfrm>
              <a:off x="4742985" y="3092606"/>
              <a:ext cx="769434" cy="223024"/>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Arial" pitchFamily="34" charset="0"/>
              </a:endParaRPr>
            </a:p>
          </p:txBody>
        </p:sp>
        <p:pic>
          <p:nvPicPr>
            <p:cNvPr id="12" name="Picture 2"/>
            <p:cNvPicPr>
              <a:picLocks noChangeAspect="1" noChangeArrowheads="1"/>
            </p:cNvPicPr>
            <p:nvPr/>
          </p:nvPicPr>
          <p:blipFill>
            <a:blip r:embed="rId2" cstate="print"/>
            <a:srcRect l="26162" t="20307" r="61100" b="75660"/>
            <a:stretch>
              <a:fillRect/>
            </a:stretch>
          </p:blipFill>
          <p:spPr bwMode="auto">
            <a:xfrm>
              <a:off x="4780156" y="3062868"/>
              <a:ext cx="579863" cy="234176"/>
            </a:xfrm>
            <a:prstGeom prst="rect">
              <a:avLst/>
            </a:prstGeom>
            <a:noFill/>
            <a:ln w="9525">
              <a:noFill/>
              <a:miter lim="800000"/>
              <a:headEnd/>
              <a:tailEnd/>
            </a:ln>
          </p:spPr>
        </p:pic>
      </p:gr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a:xfrm>
            <a:off x="685800" y="228600"/>
            <a:ext cx="7772400" cy="533400"/>
          </a:xfrm>
        </p:spPr>
        <p:txBody>
          <a:bodyPr/>
          <a:lstStyle/>
          <a:p>
            <a:pPr eaLnBrk="1" hangingPunct="1"/>
            <a:r>
              <a:rPr lang="en-US" smtClean="0"/>
              <a:t>Error Bars</a:t>
            </a:r>
          </a:p>
        </p:txBody>
      </p:sp>
      <p:pic>
        <p:nvPicPr>
          <p:cNvPr id="49155" name="Picture 4" descr="Figure 3"/>
          <p:cNvPicPr>
            <a:picLocks noChangeAspect="1" noChangeArrowheads="1"/>
          </p:cNvPicPr>
          <p:nvPr/>
        </p:nvPicPr>
        <p:blipFill>
          <a:blip r:embed="rId2"/>
          <a:srcRect/>
          <a:stretch>
            <a:fillRect/>
          </a:stretch>
        </p:blipFill>
        <p:spPr bwMode="auto">
          <a:xfrm>
            <a:off x="0" y="652463"/>
            <a:ext cx="9144000" cy="56673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p:txBody>
          <a:bodyPr/>
          <a:lstStyle/>
          <a:p>
            <a:pPr eaLnBrk="1" hangingPunct="1"/>
            <a:endParaRPr lang="en-US" smtClean="0"/>
          </a:p>
        </p:txBody>
      </p:sp>
      <p:sp>
        <p:nvSpPr>
          <p:cNvPr id="50179" name="Rectangle 3"/>
          <p:cNvSpPr>
            <a:spLocks noGrp="1" noChangeArrowheads="1"/>
          </p:cNvSpPr>
          <p:nvPr>
            <p:ph type="body" idx="1"/>
          </p:nvPr>
        </p:nvSpPr>
        <p:spPr/>
        <p:txBody>
          <a:bodyPr/>
          <a:lstStyle/>
          <a:p>
            <a:pPr eaLnBrk="1" hangingPunct="1"/>
            <a:endParaRPr lang="en-US" smtClean="0"/>
          </a:p>
        </p:txBody>
      </p:sp>
      <p:pic>
        <p:nvPicPr>
          <p:cNvPr id="50180" name="Picture 4" descr="FIT_0-3"/>
          <p:cNvPicPr>
            <a:picLocks noChangeAspect="1" noChangeArrowheads="1"/>
          </p:cNvPicPr>
          <p:nvPr/>
        </p:nvPicPr>
        <p:blipFill>
          <a:blip r:embed="rId2"/>
          <a:srcRect/>
          <a:stretch>
            <a:fillRect/>
          </a:stretch>
        </p:blipFill>
        <p:spPr bwMode="auto">
          <a:xfrm>
            <a:off x="-1484313" y="-520700"/>
            <a:ext cx="12112626" cy="7900988"/>
          </a:xfrm>
          <a:prstGeom prst="rect">
            <a:avLst/>
          </a:prstGeom>
          <a:noFill/>
          <a:ln w="9525">
            <a:noFill/>
            <a:miter lim="800000"/>
            <a:headEnd/>
            <a:tailEnd/>
          </a:ln>
        </p:spPr>
      </p:pic>
      <p:sp>
        <p:nvSpPr>
          <p:cNvPr id="50181" name="Text Box 5"/>
          <p:cNvSpPr txBox="1">
            <a:spLocks noChangeArrowheads="1"/>
          </p:cNvSpPr>
          <p:nvPr/>
        </p:nvSpPr>
        <p:spPr bwMode="auto">
          <a:xfrm>
            <a:off x="3657600" y="6629400"/>
            <a:ext cx="1803400" cy="519113"/>
          </a:xfrm>
          <a:prstGeom prst="rect">
            <a:avLst/>
          </a:prstGeom>
          <a:noFill/>
          <a:ln w="9525">
            <a:noFill/>
            <a:miter lim="800000"/>
            <a:headEnd/>
            <a:tailEnd/>
          </a:ln>
        </p:spPr>
        <p:txBody>
          <a:bodyPr wrap="none">
            <a:spAutoFit/>
          </a:bodyPr>
          <a:lstStyle/>
          <a:p>
            <a:r>
              <a:rPr lang="en-US" sz="2800" b="0"/>
              <a:t>FIT:  [0, 3]</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p:txBody>
          <a:bodyPr/>
          <a:lstStyle/>
          <a:p>
            <a:pPr eaLnBrk="1" hangingPunct="1"/>
            <a:endParaRPr lang="en-US" smtClean="0"/>
          </a:p>
        </p:txBody>
      </p:sp>
      <p:sp>
        <p:nvSpPr>
          <p:cNvPr id="51203" name="Rectangle 3"/>
          <p:cNvSpPr>
            <a:spLocks noGrp="1" noChangeArrowheads="1"/>
          </p:cNvSpPr>
          <p:nvPr>
            <p:ph type="body" idx="1"/>
          </p:nvPr>
        </p:nvSpPr>
        <p:spPr/>
        <p:txBody>
          <a:bodyPr/>
          <a:lstStyle/>
          <a:p>
            <a:pPr eaLnBrk="1" hangingPunct="1"/>
            <a:endParaRPr lang="en-US" smtClean="0"/>
          </a:p>
        </p:txBody>
      </p:sp>
      <p:pic>
        <p:nvPicPr>
          <p:cNvPr id="51204" name="Picture 4" descr="FIT_4-8"/>
          <p:cNvPicPr>
            <a:picLocks noChangeAspect="1" noChangeArrowheads="1"/>
          </p:cNvPicPr>
          <p:nvPr/>
        </p:nvPicPr>
        <p:blipFill>
          <a:blip r:embed="rId2"/>
          <a:srcRect/>
          <a:stretch>
            <a:fillRect/>
          </a:stretch>
        </p:blipFill>
        <p:spPr bwMode="auto">
          <a:xfrm>
            <a:off x="-1484313" y="-520700"/>
            <a:ext cx="12112626" cy="7900988"/>
          </a:xfrm>
          <a:prstGeom prst="rect">
            <a:avLst/>
          </a:prstGeom>
          <a:noFill/>
          <a:ln w="9525">
            <a:noFill/>
            <a:miter lim="800000"/>
            <a:headEnd/>
            <a:tailEnd/>
          </a:ln>
        </p:spPr>
      </p:pic>
      <p:sp>
        <p:nvSpPr>
          <p:cNvPr id="51205" name="Text Box 5"/>
          <p:cNvSpPr txBox="1">
            <a:spLocks noChangeArrowheads="1"/>
          </p:cNvSpPr>
          <p:nvPr/>
        </p:nvSpPr>
        <p:spPr bwMode="auto">
          <a:xfrm>
            <a:off x="3657600" y="6629400"/>
            <a:ext cx="1803400" cy="519113"/>
          </a:xfrm>
          <a:prstGeom prst="rect">
            <a:avLst/>
          </a:prstGeom>
          <a:noFill/>
          <a:ln w="9525">
            <a:noFill/>
            <a:miter lim="800000"/>
            <a:headEnd/>
            <a:tailEnd/>
          </a:ln>
        </p:spPr>
        <p:txBody>
          <a:bodyPr wrap="none">
            <a:spAutoFit/>
          </a:bodyPr>
          <a:lstStyle/>
          <a:p>
            <a:r>
              <a:rPr lang="en-US" sz="2800" b="0"/>
              <a:t>FIT:  [4, 8]</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p:txBody>
          <a:bodyPr/>
          <a:lstStyle/>
          <a:p>
            <a:pPr eaLnBrk="1" hangingPunct="1"/>
            <a:endParaRPr lang="en-US" smtClean="0"/>
          </a:p>
        </p:txBody>
      </p:sp>
      <p:sp>
        <p:nvSpPr>
          <p:cNvPr id="52227" name="Rectangle 3"/>
          <p:cNvSpPr>
            <a:spLocks noGrp="1" noChangeArrowheads="1"/>
          </p:cNvSpPr>
          <p:nvPr>
            <p:ph type="body" idx="1"/>
          </p:nvPr>
        </p:nvSpPr>
        <p:spPr/>
        <p:txBody>
          <a:bodyPr/>
          <a:lstStyle/>
          <a:p>
            <a:pPr eaLnBrk="1" hangingPunct="1"/>
            <a:endParaRPr lang="en-US" smtClean="0"/>
          </a:p>
        </p:txBody>
      </p:sp>
      <p:pic>
        <p:nvPicPr>
          <p:cNvPr id="52228" name="Picture 4" descr="FIT_9-25"/>
          <p:cNvPicPr>
            <a:picLocks noChangeAspect="1" noChangeArrowheads="1"/>
          </p:cNvPicPr>
          <p:nvPr/>
        </p:nvPicPr>
        <p:blipFill>
          <a:blip r:embed="rId2"/>
          <a:srcRect/>
          <a:stretch>
            <a:fillRect/>
          </a:stretch>
        </p:blipFill>
        <p:spPr bwMode="auto">
          <a:xfrm>
            <a:off x="-1484313" y="-520700"/>
            <a:ext cx="12112626" cy="7900988"/>
          </a:xfrm>
          <a:prstGeom prst="rect">
            <a:avLst/>
          </a:prstGeom>
          <a:noFill/>
          <a:ln w="9525">
            <a:noFill/>
            <a:miter lim="800000"/>
            <a:headEnd/>
            <a:tailEnd/>
          </a:ln>
        </p:spPr>
      </p:pic>
      <p:sp>
        <p:nvSpPr>
          <p:cNvPr id="52229" name="Text Box 5"/>
          <p:cNvSpPr txBox="1">
            <a:spLocks noChangeArrowheads="1"/>
          </p:cNvSpPr>
          <p:nvPr/>
        </p:nvSpPr>
        <p:spPr bwMode="auto">
          <a:xfrm>
            <a:off x="3559175" y="6629400"/>
            <a:ext cx="2001838" cy="519113"/>
          </a:xfrm>
          <a:prstGeom prst="rect">
            <a:avLst/>
          </a:prstGeom>
          <a:noFill/>
          <a:ln w="9525">
            <a:noFill/>
            <a:miter lim="800000"/>
            <a:headEnd/>
            <a:tailEnd/>
          </a:ln>
        </p:spPr>
        <p:txBody>
          <a:bodyPr wrap="none">
            <a:spAutoFit/>
          </a:bodyPr>
          <a:lstStyle/>
          <a:p>
            <a:r>
              <a:rPr lang="en-US" sz="2800" b="0"/>
              <a:t>FIT:  [9, 25]</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ctrTitle" idx="4294967295"/>
          </p:nvPr>
        </p:nvSpPr>
        <p:spPr>
          <a:xfrm>
            <a:off x="685800" y="2130425"/>
            <a:ext cx="7772400" cy="1470025"/>
          </a:xfrm>
        </p:spPr>
        <p:txBody>
          <a:bodyPr>
            <a:normAutofit fontScale="90000"/>
          </a:bodyPr>
          <a:lstStyle/>
          <a:p>
            <a:pPr eaLnBrk="1" hangingPunct="1">
              <a:defRPr/>
            </a:pPr>
            <a:r>
              <a:rPr lang="en-US" sz="2800" smtClean="0"/>
              <a:t>RESULTS:</a:t>
            </a:r>
            <a:br>
              <a:rPr lang="en-US" sz="2800" smtClean="0"/>
            </a:br>
            <a:r>
              <a:rPr lang="en-US" sz="2800" smtClean="0"/>
              <a:t>Heatmap of Coefficients Times Factor Concentrations on Eve Stripes at Stage 5:4-8</a:t>
            </a:r>
            <a:br>
              <a:rPr lang="en-US" sz="2800" smtClean="0"/>
            </a:br>
            <a:r>
              <a:rPr lang="en-US" sz="2800" smtClean="0"/>
              <a:t>with Changing Window Size</a:t>
            </a:r>
            <a:br>
              <a:rPr lang="en-US" sz="2800" smtClean="0"/>
            </a:br>
            <a:r>
              <a:rPr lang="en-US" sz="2800" smtClean="0"/>
              <a:t/>
            </a:r>
            <a:br>
              <a:rPr lang="en-US" sz="2800" smtClean="0"/>
            </a:br>
            <a:r>
              <a:rPr lang="en-US" sz="2800" smtClean="0"/>
              <a:t>In general need to explain the weakening of repression etc.</a:t>
            </a: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4" descr="page1.tiff"/>
          <p:cNvPicPr>
            <a:picLocks noChangeAspect="1"/>
          </p:cNvPicPr>
          <p:nvPr/>
        </p:nvPicPr>
        <p:blipFill>
          <a:blip r:embed="rId2"/>
          <a:srcRect/>
          <a:stretch>
            <a:fillRect/>
          </a:stretch>
        </p:blipFill>
        <p:spPr bwMode="auto">
          <a:xfrm>
            <a:off x="0" y="447675"/>
            <a:ext cx="9144000" cy="59626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ctrTitle" idx="4294967295"/>
          </p:nvPr>
        </p:nvSpPr>
        <p:spPr>
          <a:xfrm>
            <a:off x="685800" y="2130425"/>
            <a:ext cx="7772400" cy="1470025"/>
          </a:xfrm>
        </p:spPr>
        <p:txBody>
          <a:bodyPr>
            <a:normAutofit fontScale="90000"/>
          </a:bodyPr>
          <a:lstStyle/>
          <a:p>
            <a:pPr eaLnBrk="1" hangingPunct="1">
              <a:defRPr/>
            </a:pPr>
            <a:r>
              <a:rPr lang="en-US" sz="2800" smtClean="0"/>
              <a:t>Heatmap of Coefficients Times Factor Concentrations on Eve Stripes at Stage 5:4-8</a:t>
            </a:r>
            <a:br>
              <a:rPr lang="en-US" sz="2800" smtClean="0"/>
            </a:br>
            <a:r>
              <a:rPr lang="en-US" sz="2800" smtClean="0"/>
              <a:t>with Fixed Window Size of Circle with Width of 6 Cells</a:t>
            </a: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4" descr="page1.tiff"/>
          <p:cNvPicPr>
            <a:picLocks noChangeAspect="1"/>
          </p:cNvPicPr>
          <p:nvPr/>
        </p:nvPicPr>
        <p:blipFill>
          <a:blip r:embed="rId2"/>
          <a:srcRect/>
          <a:stretch>
            <a:fillRect/>
          </a:stretch>
        </p:blipFill>
        <p:spPr bwMode="auto">
          <a:xfrm>
            <a:off x="0" y="447675"/>
            <a:ext cx="9144000" cy="5962650"/>
          </a:xfrm>
          <a:prstGeom prst="rect">
            <a:avLst/>
          </a:prstGeom>
          <a:noFill/>
          <a:ln w="9525">
            <a:noFill/>
            <a:miter lim="800000"/>
            <a:headEnd/>
            <a:tailEnd/>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31"/>
          <p:cNvSpPr>
            <a:spLocks noChangeArrowheads="1"/>
          </p:cNvSpPr>
          <p:nvPr/>
        </p:nvSpPr>
        <p:spPr bwMode="auto">
          <a:xfrm>
            <a:off x="0" y="0"/>
            <a:ext cx="9144000" cy="6858000"/>
          </a:xfrm>
          <a:prstGeom prst="rect">
            <a:avLst/>
          </a:prstGeom>
          <a:gradFill rotWithShape="1">
            <a:gsLst>
              <a:gs pos="0">
                <a:srgbClr val="000034"/>
              </a:gs>
              <a:gs pos="100000">
                <a:srgbClr val="2F2F59"/>
              </a:gs>
            </a:gsLst>
            <a:lin ang="5400000" scaled="1"/>
          </a:gradFill>
          <a:ln w="9525">
            <a:solidFill>
              <a:schemeClr val="tx1"/>
            </a:solidFill>
            <a:miter lim="800000"/>
            <a:headEnd/>
            <a:tailEnd/>
          </a:ln>
        </p:spPr>
        <p:txBody>
          <a:bodyPr wrap="none" anchor="ctr"/>
          <a:lstStyle/>
          <a:p>
            <a:pPr algn="l" eaLnBrk="0" hangingPunct="0"/>
            <a:endParaRPr lang="en-US" b="0">
              <a:solidFill>
                <a:srgbClr val="FFFFFF"/>
              </a:solidFill>
            </a:endParaRPr>
          </a:p>
          <a:p>
            <a:pPr algn="l" eaLnBrk="0" hangingPunct="0"/>
            <a:endParaRPr lang="en-US" b="0">
              <a:solidFill>
                <a:schemeClr val="bg1"/>
              </a:solidFill>
            </a:endParaRPr>
          </a:p>
        </p:txBody>
      </p:sp>
      <p:sp>
        <p:nvSpPr>
          <p:cNvPr id="6147" name="Rectangle 11"/>
          <p:cNvSpPr>
            <a:spLocks noGrp="1" noChangeArrowheads="1"/>
          </p:cNvSpPr>
          <p:nvPr>
            <p:ph type="title" idx="4294967295"/>
          </p:nvPr>
        </p:nvSpPr>
        <p:spPr>
          <a:xfrm>
            <a:off x="0" y="228600"/>
            <a:ext cx="9144000" cy="914400"/>
          </a:xfrm>
        </p:spPr>
        <p:txBody>
          <a:bodyPr/>
          <a:lstStyle/>
          <a:p>
            <a:pPr eaLnBrk="1" hangingPunct="1"/>
            <a:r>
              <a:rPr lang="en-US" sz="2400" b="1" smtClean="0">
                <a:solidFill>
                  <a:srgbClr val="FFFFFF"/>
                </a:solidFill>
              </a:rPr>
              <a:t>a 3D gene expression atlas</a:t>
            </a:r>
          </a:p>
        </p:txBody>
      </p:sp>
      <p:sp>
        <p:nvSpPr>
          <p:cNvPr id="6148" name="Text Box 16"/>
          <p:cNvSpPr txBox="1">
            <a:spLocks noChangeArrowheads="1"/>
          </p:cNvSpPr>
          <p:nvPr/>
        </p:nvSpPr>
        <p:spPr bwMode="auto">
          <a:xfrm>
            <a:off x="3592513" y="6477000"/>
            <a:ext cx="2046287" cy="369888"/>
          </a:xfrm>
          <a:prstGeom prst="rect">
            <a:avLst/>
          </a:prstGeom>
          <a:noFill/>
          <a:ln w="9525">
            <a:noFill/>
            <a:miter lim="800000"/>
            <a:headEnd/>
            <a:tailEnd/>
          </a:ln>
        </p:spPr>
        <p:txBody>
          <a:bodyPr wrap="none">
            <a:spAutoFit/>
          </a:bodyPr>
          <a:lstStyle/>
          <a:p>
            <a:pPr algn="l" eaLnBrk="0" hangingPunct="0"/>
            <a:r>
              <a:rPr lang="en-US" b="0">
                <a:solidFill>
                  <a:srgbClr val="FFFFFF"/>
                </a:solidFill>
              </a:rPr>
              <a:t>Fowlkes</a:t>
            </a:r>
            <a:r>
              <a:rPr lang="en-US" sz="1600" b="0">
                <a:solidFill>
                  <a:srgbClr val="FFFFFF"/>
                </a:solidFill>
              </a:rPr>
              <a:t> et al, 2008</a:t>
            </a:r>
          </a:p>
        </p:txBody>
      </p:sp>
      <p:sp>
        <p:nvSpPr>
          <p:cNvPr id="6149" name="TextBox 4"/>
          <p:cNvSpPr txBox="1">
            <a:spLocks noChangeArrowheads="1"/>
          </p:cNvSpPr>
          <p:nvPr/>
        </p:nvSpPr>
        <p:spPr bwMode="auto">
          <a:xfrm>
            <a:off x="128588" y="1219200"/>
            <a:ext cx="2334293" cy="1323439"/>
          </a:xfrm>
          <a:prstGeom prst="rect">
            <a:avLst/>
          </a:prstGeom>
          <a:noFill/>
          <a:ln w="9525">
            <a:noFill/>
            <a:miter lim="800000"/>
            <a:headEnd/>
            <a:tailEnd/>
          </a:ln>
        </p:spPr>
        <p:txBody>
          <a:bodyPr wrap="none">
            <a:spAutoFit/>
          </a:bodyPr>
          <a:lstStyle/>
          <a:p>
            <a:pPr algn="l" eaLnBrk="0" hangingPunct="0"/>
            <a:r>
              <a:rPr lang="en-US" sz="2000" dirty="0">
                <a:solidFill>
                  <a:srgbClr val="FFFFFF"/>
                </a:solidFill>
              </a:rPr>
              <a:t>16 million cells</a:t>
            </a:r>
          </a:p>
          <a:p>
            <a:pPr algn="l" eaLnBrk="0" hangingPunct="0"/>
            <a:r>
              <a:rPr lang="en-US" sz="2000" dirty="0">
                <a:solidFill>
                  <a:srgbClr val="FFFFFF"/>
                </a:solidFill>
              </a:rPr>
              <a:t>3,000 embryos</a:t>
            </a:r>
          </a:p>
          <a:p>
            <a:pPr algn="l" eaLnBrk="0" hangingPunct="0"/>
            <a:r>
              <a:rPr lang="en-US" sz="2000" dirty="0">
                <a:solidFill>
                  <a:srgbClr val="FFFFFF"/>
                </a:solidFill>
              </a:rPr>
              <a:t>7 time points</a:t>
            </a:r>
          </a:p>
          <a:p>
            <a:pPr algn="l" eaLnBrk="0" hangingPunct="0"/>
            <a:r>
              <a:rPr lang="en-US" sz="2000" dirty="0">
                <a:solidFill>
                  <a:srgbClr val="FFFFFF"/>
                </a:solidFill>
              </a:rPr>
              <a:t>protein 20 </a:t>
            </a:r>
            <a:r>
              <a:rPr lang="en-US" sz="2000" dirty="0" smtClean="0">
                <a:solidFill>
                  <a:srgbClr val="FFFFFF"/>
                </a:solidFill>
              </a:rPr>
              <a:t>factors</a:t>
            </a:r>
            <a:endParaRPr lang="en-US" sz="2000" dirty="0">
              <a:solidFill>
                <a:srgbClr val="FFFFFF"/>
              </a:solidFill>
            </a:endParaRPr>
          </a:p>
        </p:txBody>
      </p:sp>
      <p:pic>
        <p:nvPicPr>
          <p:cNvPr id="6150" name="Picture 5" descr="Fowlkes_et_al 42 top.jpg"/>
          <p:cNvPicPr>
            <a:picLocks noChangeAspect="1"/>
          </p:cNvPicPr>
          <p:nvPr/>
        </p:nvPicPr>
        <p:blipFill>
          <a:blip r:embed="rId3"/>
          <a:srcRect/>
          <a:stretch>
            <a:fillRect/>
          </a:stretch>
        </p:blipFill>
        <p:spPr bwMode="auto">
          <a:xfrm>
            <a:off x="2835275" y="1430338"/>
            <a:ext cx="5265738" cy="1562100"/>
          </a:xfrm>
          <a:prstGeom prst="rect">
            <a:avLst/>
          </a:prstGeom>
          <a:noFill/>
          <a:ln w="9525">
            <a:noFill/>
            <a:miter lim="800000"/>
            <a:headEnd/>
            <a:tailEnd/>
          </a:ln>
        </p:spPr>
      </p:pic>
      <p:grpSp>
        <p:nvGrpSpPr>
          <p:cNvPr id="6151" name="Group 10"/>
          <p:cNvGrpSpPr>
            <a:grpSpLocks/>
          </p:cNvGrpSpPr>
          <p:nvPr/>
        </p:nvGrpSpPr>
        <p:grpSpPr bwMode="auto">
          <a:xfrm>
            <a:off x="2819400" y="3124200"/>
            <a:ext cx="5813425" cy="2667000"/>
            <a:chOff x="2819400" y="3124200"/>
            <a:chExt cx="5813886" cy="2667000"/>
          </a:xfrm>
        </p:grpSpPr>
        <p:pic>
          <p:nvPicPr>
            <p:cNvPr id="6168" name="Picture 6" descr="Fowlkes_et_al 42.jpg"/>
            <p:cNvPicPr>
              <a:picLocks noChangeAspect="1"/>
            </p:cNvPicPr>
            <p:nvPr/>
          </p:nvPicPr>
          <p:blipFill>
            <a:blip r:embed="rId4"/>
            <a:srcRect b="381"/>
            <a:stretch>
              <a:fillRect/>
            </a:stretch>
          </p:blipFill>
          <p:spPr bwMode="auto">
            <a:xfrm>
              <a:off x="2819400" y="3134558"/>
              <a:ext cx="5309832" cy="2646546"/>
            </a:xfrm>
            <a:prstGeom prst="rect">
              <a:avLst/>
            </a:prstGeom>
            <a:noFill/>
            <a:ln w="9525">
              <a:noFill/>
              <a:miter lim="800000"/>
              <a:headEnd/>
              <a:tailEnd/>
            </a:ln>
          </p:spPr>
        </p:pic>
        <p:pic>
          <p:nvPicPr>
            <p:cNvPr id="6169" name="Picture 7" descr="scale.jpg"/>
            <p:cNvPicPr>
              <a:picLocks noChangeAspect="1"/>
            </p:cNvPicPr>
            <p:nvPr/>
          </p:nvPicPr>
          <p:blipFill>
            <a:blip r:embed="rId5"/>
            <a:srcRect/>
            <a:stretch>
              <a:fillRect/>
            </a:stretch>
          </p:blipFill>
          <p:spPr bwMode="auto">
            <a:xfrm>
              <a:off x="8382985" y="3124200"/>
              <a:ext cx="250301" cy="2667000"/>
            </a:xfrm>
            <a:prstGeom prst="rect">
              <a:avLst/>
            </a:prstGeom>
            <a:noFill/>
            <a:ln w="9525">
              <a:noFill/>
              <a:miter lim="800000"/>
              <a:headEnd/>
              <a:tailEnd/>
            </a:ln>
          </p:spPr>
        </p:pic>
      </p:grpSp>
      <p:grpSp>
        <p:nvGrpSpPr>
          <p:cNvPr id="6152" name="Group 18"/>
          <p:cNvGrpSpPr>
            <a:grpSpLocks/>
          </p:cNvGrpSpPr>
          <p:nvPr/>
        </p:nvGrpSpPr>
        <p:grpSpPr bwMode="auto">
          <a:xfrm>
            <a:off x="2133600" y="3200400"/>
            <a:ext cx="725488" cy="2471738"/>
            <a:chOff x="2181880" y="3200400"/>
            <a:chExt cx="724601" cy="2472211"/>
          </a:xfrm>
        </p:grpSpPr>
        <p:sp>
          <p:nvSpPr>
            <p:cNvPr id="6162" name="TextBox 12"/>
            <p:cNvSpPr txBox="1">
              <a:spLocks noChangeArrowheads="1"/>
            </p:cNvSpPr>
            <p:nvPr/>
          </p:nvSpPr>
          <p:spPr bwMode="auto">
            <a:xfrm>
              <a:off x="2361767" y="3200400"/>
              <a:ext cx="537535" cy="338611"/>
            </a:xfrm>
            <a:prstGeom prst="rect">
              <a:avLst/>
            </a:prstGeom>
            <a:noFill/>
            <a:ln w="9525">
              <a:noFill/>
              <a:miter lim="800000"/>
              <a:headEnd/>
              <a:tailEnd/>
            </a:ln>
          </p:spPr>
          <p:txBody>
            <a:bodyPr wrap="none">
              <a:spAutoFit/>
            </a:bodyPr>
            <a:lstStyle/>
            <a:p>
              <a:pPr algn="l" eaLnBrk="0" hangingPunct="0"/>
              <a:r>
                <a:rPr lang="en-US" sz="1600">
                  <a:solidFill>
                    <a:schemeClr val="bg1"/>
                  </a:solidFill>
                </a:rPr>
                <a:t>KNI</a:t>
              </a:r>
            </a:p>
          </p:txBody>
        </p:sp>
        <p:sp>
          <p:nvSpPr>
            <p:cNvPr id="6163" name="TextBox 13"/>
            <p:cNvSpPr txBox="1">
              <a:spLocks noChangeArrowheads="1"/>
            </p:cNvSpPr>
            <p:nvPr/>
          </p:nvSpPr>
          <p:spPr bwMode="auto">
            <a:xfrm>
              <a:off x="2425901" y="4053840"/>
              <a:ext cx="480580" cy="338611"/>
            </a:xfrm>
            <a:prstGeom prst="rect">
              <a:avLst/>
            </a:prstGeom>
            <a:noFill/>
            <a:ln w="9525">
              <a:noFill/>
              <a:miter lim="800000"/>
              <a:headEnd/>
              <a:tailEnd/>
            </a:ln>
          </p:spPr>
          <p:txBody>
            <a:bodyPr wrap="none">
              <a:spAutoFit/>
            </a:bodyPr>
            <a:lstStyle/>
            <a:p>
              <a:pPr algn="l" eaLnBrk="0" hangingPunct="0"/>
              <a:r>
                <a:rPr lang="en-US" sz="1600">
                  <a:solidFill>
                    <a:schemeClr val="bg1"/>
                  </a:solidFill>
                </a:rPr>
                <a:t>HB</a:t>
              </a:r>
            </a:p>
          </p:txBody>
        </p:sp>
        <p:sp>
          <p:nvSpPr>
            <p:cNvPr id="6164" name="TextBox 14"/>
            <p:cNvSpPr txBox="1">
              <a:spLocks noChangeArrowheads="1"/>
            </p:cNvSpPr>
            <p:nvPr/>
          </p:nvSpPr>
          <p:spPr bwMode="auto">
            <a:xfrm>
              <a:off x="2425962" y="3627120"/>
              <a:ext cx="465893" cy="338554"/>
            </a:xfrm>
            <a:prstGeom prst="rect">
              <a:avLst/>
            </a:prstGeom>
            <a:noFill/>
            <a:ln w="9525">
              <a:noFill/>
              <a:miter lim="800000"/>
              <a:headEnd/>
              <a:tailEnd/>
            </a:ln>
          </p:spPr>
          <p:txBody>
            <a:bodyPr wrap="none">
              <a:spAutoFit/>
            </a:bodyPr>
            <a:lstStyle/>
            <a:p>
              <a:pPr algn="l" eaLnBrk="0" hangingPunct="0"/>
              <a:r>
                <a:rPr lang="en-US" sz="1600">
                  <a:solidFill>
                    <a:schemeClr val="bg1"/>
                  </a:solidFill>
                </a:rPr>
                <a:t>GT</a:t>
              </a:r>
            </a:p>
          </p:txBody>
        </p:sp>
        <p:sp>
          <p:nvSpPr>
            <p:cNvPr id="6165" name="TextBox 15"/>
            <p:cNvSpPr txBox="1">
              <a:spLocks noChangeArrowheads="1"/>
            </p:cNvSpPr>
            <p:nvPr/>
          </p:nvSpPr>
          <p:spPr bwMode="auto">
            <a:xfrm>
              <a:off x="2284673" y="4480560"/>
              <a:ext cx="595235" cy="338554"/>
            </a:xfrm>
            <a:prstGeom prst="rect">
              <a:avLst/>
            </a:prstGeom>
            <a:noFill/>
            <a:ln w="9525">
              <a:noFill/>
              <a:miter lim="800000"/>
              <a:headEnd/>
              <a:tailEnd/>
            </a:ln>
          </p:spPr>
          <p:txBody>
            <a:bodyPr wrap="none">
              <a:spAutoFit/>
            </a:bodyPr>
            <a:lstStyle/>
            <a:p>
              <a:pPr algn="l" eaLnBrk="0" hangingPunct="0"/>
              <a:r>
                <a:rPr lang="en-US" sz="1600">
                  <a:solidFill>
                    <a:schemeClr val="bg1"/>
                  </a:solidFill>
                </a:rPr>
                <a:t>EVE</a:t>
              </a:r>
            </a:p>
          </p:txBody>
        </p:sp>
        <p:sp>
          <p:nvSpPr>
            <p:cNvPr id="6166" name="TextBox 16"/>
            <p:cNvSpPr txBox="1">
              <a:spLocks noChangeArrowheads="1"/>
            </p:cNvSpPr>
            <p:nvPr/>
          </p:nvSpPr>
          <p:spPr bwMode="auto">
            <a:xfrm>
              <a:off x="2181880" y="5334000"/>
              <a:ext cx="697187" cy="338611"/>
            </a:xfrm>
            <a:prstGeom prst="rect">
              <a:avLst/>
            </a:prstGeom>
            <a:noFill/>
            <a:ln w="9525">
              <a:noFill/>
              <a:miter lim="800000"/>
              <a:headEnd/>
              <a:tailEnd/>
            </a:ln>
          </p:spPr>
          <p:txBody>
            <a:bodyPr wrap="none">
              <a:spAutoFit/>
            </a:bodyPr>
            <a:lstStyle/>
            <a:p>
              <a:pPr algn="l" eaLnBrk="0" hangingPunct="0"/>
              <a:r>
                <a:rPr lang="en-US" sz="1600">
                  <a:solidFill>
                    <a:schemeClr val="bg1"/>
                  </a:solidFill>
                </a:rPr>
                <a:t>SLP1</a:t>
              </a:r>
            </a:p>
          </p:txBody>
        </p:sp>
        <p:sp>
          <p:nvSpPr>
            <p:cNvPr id="6167" name="TextBox 17"/>
            <p:cNvSpPr txBox="1">
              <a:spLocks noChangeArrowheads="1"/>
            </p:cNvSpPr>
            <p:nvPr/>
          </p:nvSpPr>
          <p:spPr bwMode="auto">
            <a:xfrm>
              <a:off x="2323558" y="4907280"/>
              <a:ext cx="560670" cy="338554"/>
            </a:xfrm>
            <a:prstGeom prst="rect">
              <a:avLst/>
            </a:prstGeom>
            <a:noFill/>
            <a:ln w="9525">
              <a:noFill/>
              <a:miter lim="800000"/>
              <a:headEnd/>
              <a:tailEnd/>
            </a:ln>
          </p:spPr>
          <p:txBody>
            <a:bodyPr wrap="none">
              <a:spAutoFit/>
            </a:bodyPr>
            <a:lstStyle/>
            <a:p>
              <a:pPr algn="l" eaLnBrk="0" hangingPunct="0"/>
              <a:r>
                <a:rPr lang="en-US" sz="1600">
                  <a:solidFill>
                    <a:schemeClr val="bg1"/>
                  </a:solidFill>
                </a:rPr>
                <a:t>FTZ</a:t>
              </a:r>
            </a:p>
          </p:txBody>
        </p:sp>
      </p:grpSp>
      <p:sp>
        <p:nvSpPr>
          <p:cNvPr id="6153" name="Text Box 16"/>
          <p:cNvSpPr txBox="1">
            <a:spLocks noChangeArrowheads="1"/>
          </p:cNvSpPr>
          <p:nvPr/>
        </p:nvSpPr>
        <p:spPr bwMode="auto">
          <a:xfrm>
            <a:off x="2895600" y="5791200"/>
            <a:ext cx="606425" cy="338138"/>
          </a:xfrm>
          <a:prstGeom prst="rect">
            <a:avLst/>
          </a:prstGeom>
          <a:noFill/>
          <a:ln w="9525">
            <a:noFill/>
            <a:miter lim="800000"/>
            <a:headEnd/>
            <a:tailEnd/>
          </a:ln>
        </p:spPr>
        <p:txBody>
          <a:bodyPr wrap="none">
            <a:spAutoFit/>
          </a:bodyPr>
          <a:lstStyle/>
          <a:p>
            <a:pPr algn="l" eaLnBrk="0" hangingPunct="0"/>
            <a:r>
              <a:rPr lang="en-US" sz="1600">
                <a:solidFill>
                  <a:srgbClr val="FFFFFF"/>
                </a:solidFill>
              </a:rPr>
              <a:t>time</a:t>
            </a:r>
          </a:p>
        </p:txBody>
      </p:sp>
      <p:cxnSp>
        <p:nvCxnSpPr>
          <p:cNvPr id="6154" name="Straight Connector 22"/>
          <p:cNvCxnSpPr>
            <a:cxnSpLocks noChangeShapeType="1"/>
          </p:cNvCxnSpPr>
          <p:nvPr/>
        </p:nvCxnSpPr>
        <p:spPr bwMode="auto">
          <a:xfrm>
            <a:off x="3581400" y="6018213"/>
            <a:ext cx="4038600" cy="1587"/>
          </a:xfrm>
          <a:prstGeom prst="line">
            <a:avLst/>
          </a:prstGeom>
          <a:noFill/>
          <a:ln w="28575">
            <a:solidFill>
              <a:schemeClr val="bg1"/>
            </a:solidFill>
            <a:round/>
            <a:headEnd/>
            <a:tailEnd type="stealth" w="lg" len="med"/>
          </a:ln>
        </p:spPr>
      </p:cxnSp>
      <p:grpSp>
        <p:nvGrpSpPr>
          <p:cNvPr id="6155" name="Group 30"/>
          <p:cNvGrpSpPr>
            <a:grpSpLocks/>
          </p:cNvGrpSpPr>
          <p:nvPr/>
        </p:nvGrpSpPr>
        <p:grpSpPr bwMode="auto">
          <a:xfrm>
            <a:off x="8610600" y="2971800"/>
            <a:ext cx="469900" cy="2928938"/>
            <a:chOff x="8674100" y="2971800"/>
            <a:chExt cx="469900" cy="2929354"/>
          </a:xfrm>
        </p:grpSpPr>
        <p:sp>
          <p:nvSpPr>
            <p:cNvPr id="6156" name="Text Box 16"/>
            <p:cNvSpPr txBox="1">
              <a:spLocks noChangeArrowheads="1"/>
            </p:cNvSpPr>
            <p:nvPr/>
          </p:nvSpPr>
          <p:spPr bwMode="auto">
            <a:xfrm>
              <a:off x="8674100" y="2971800"/>
              <a:ext cx="469900" cy="338554"/>
            </a:xfrm>
            <a:prstGeom prst="rect">
              <a:avLst/>
            </a:prstGeom>
            <a:noFill/>
            <a:ln w="9525">
              <a:noFill/>
              <a:miter lim="800000"/>
              <a:headEnd/>
              <a:tailEnd/>
            </a:ln>
          </p:spPr>
          <p:txBody>
            <a:bodyPr wrap="none">
              <a:spAutoFit/>
            </a:bodyPr>
            <a:lstStyle/>
            <a:p>
              <a:pPr algn="l" eaLnBrk="0" hangingPunct="0"/>
              <a:r>
                <a:rPr lang="en-US" sz="1600">
                  <a:solidFill>
                    <a:srgbClr val="FFFFFF"/>
                  </a:solidFill>
                </a:rPr>
                <a:t>1.0</a:t>
              </a:r>
            </a:p>
          </p:txBody>
        </p:sp>
        <p:sp>
          <p:nvSpPr>
            <p:cNvPr id="6157" name="Text Box 16"/>
            <p:cNvSpPr txBox="1">
              <a:spLocks noChangeArrowheads="1"/>
            </p:cNvSpPr>
            <p:nvPr/>
          </p:nvSpPr>
          <p:spPr bwMode="auto">
            <a:xfrm>
              <a:off x="8674100" y="3489960"/>
              <a:ext cx="469900" cy="338554"/>
            </a:xfrm>
            <a:prstGeom prst="rect">
              <a:avLst/>
            </a:prstGeom>
            <a:noFill/>
            <a:ln w="9525">
              <a:noFill/>
              <a:miter lim="800000"/>
              <a:headEnd/>
              <a:tailEnd/>
            </a:ln>
          </p:spPr>
          <p:txBody>
            <a:bodyPr wrap="none">
              <a:spAutoFit/>
            </a:bodyPr>
            <a:lstStyle/>
            <a:p>
              <a:pPr algn="l" eaLnBrk="0" hangingPunct="0"/>
              <a:r>
                <a:rPr lang="en-US" sz="1600">
                  <a:solidFill>
                    <a:srgbClr val="FFFFFF"/>
                  </a:solidFill>
                </a:rPr>
                <a:t>0.8</a:t>
              </a:r>
            </a:p>
          </p:txBody>
        </p:sp>
        <p:sp>
          <p:nvSpPr>
            <p:cNvPr id="6158" name="Text Box 16"/>
            <p:cNvSpPr txBox="1">
              <a:spLocks noChangeArrowheads="1"/>
            </p:cNvSpPr>
            <p:nvPr/>
          </p:nvSpPr>
          <p:spPr bwMode="auto">
            <a:xfrm>
              <a:off x="8674100" y="4008120"/>
              <a:ext cx="469900" cy="338554"/>
            </a:xfrm>
            <a:prstGeom prst="rect">
              <a:avLst/>
            </a:prstGeom>
            <a:noFill/>
            <a:ln w="9525">
              <a:noFill/>
              <a:miter lim="800000"/>
              <a:headEnd/>
              <a:tailEnd/>
            </a:ln>
          </p:spPr>
          <p:txBody>
            <a:bodyPr wrap="none">
              <a:spAutoFit/>
            </a:bodyPr>
            <a:lstStyle/>
            <a:p>
              <a:pPr algn="l" eaLnBrk="0" hangingPunct="0"/>
              <a:r>
                <a:rPr lang="en-US" sz="1600">
                  <a:solidFill>
                    <a:srgbClr val="FFFFFF"/>
                  </a:solidFill>
                </a:rPr>
                <a:t>0.6</a:t>
              </a:r>
            </a:p>
          </p:txBody>
        </p:sp>
        <p:sp>
          <p:nvSpPr>
            <p:cNvPr id="6159" name="Text Box 16"/>
            <p:cNvSpPr txBox="1">
              <a:spLocks noChangeArrowheads="1"/>
            </p:cNvSpPr>
            <p:nvPr/>
          </p:nvSpPr>
          <p:spPr bwMode="auto">
            <a:xfrm>
              <a:off x="8674100" y="4526280"/>
              <a:ext cx="469900" cy="338554"/>
            </a:xfrm>
            <a:prstGeom prst="rect">
              <a:avLst/>
            </a:prstGeom>
            <a:noFill/>
            <a:ln w="9525">
              <a:noFill/>
              <a:miter lim="800000"/>
              <a:headEnd/>
              <a:tailEnd/>
            </a:ln>
          </p:spPr>
          <p:txBody>
            <a:bodyPr wrap="none">
              <a:spAutoFit/>
            </a:bodyPr>
            <a:lstStyle/>
            <a:p>
              <a:pPr algn="l" eaLnBrk="0" hangingPunct="0"/>
              <a:r>
                <a:rPr lang="en-US" sz="1600">
                  <a:solidFill>
                    <a:srgbClr val="FFFFFF"/>
                  </a:solidFill>
                </a:rPr>
                <a:t>0.4</a:t>
              </a:r>
            </a:p>
          </p:txBody>
        </p:sp>
        <p:sp>
          <p:nvSpPr>
            <p:cNvPr id="6160" name="Text Box 16"/>
            <p:cNvSpPr txBox="1">
              <a:spLocks noChangeArrowheads="1"/>
            </p:cNvSpPr>
            <p:nvPr/>
          </p:nvSpPr>
          <p:spPr bwMode="auto">
            <a:xfrm>
              <a:off x="8674100" y="5044440"/>
              <a:ext cx="469900" cy="338554"/>
            </a:xfrm>
            <a:prstGeom prst="rect">
              <a:avLst/>
            </a:prstGeom>
            <a:noFill/>
            <a:ln w="9525">
              <a:noFill/>
              <a:miter lim="800000"/>
              <a:headEnd/>
              <a:tailEnd/>
            </a:ln>
          </p:spPr>
          <p:txBody>
            <a:bodyPr wrap="none">
              <a:spAutoFit/>
            </a:bodyPr>
            <a:lstStyle/>
            <a:p>
              <a:pPr algn="l" eaLnBrk="0" hangingPunct="0"/>
              <a:r>
                <a:rPr lang="en-US" sz="1600">
                  <a:solidFill>
                    <a:srgbClr val="FFFFFF"/>
                  </a:solidFill>
                </a:rPr>
                <a:t>0.2</a:t>
              </a:r>
            </a:p>
          </p:txBody>
        </p:sp>
        <p:sp>
          <p:nvSpPr>
            <p:cNvPr id="6161" name="Text Box 16"/>
            <p:cNvSpPr txBox="1">
              <a:spLocks noChangeArrowheads="1"/>
            </p:cNvSpPr>
            <p:nvPr/>
          </p:nvSpPr>
          <p:spPr bwMode="auto">
            <a:xfrm>
              <a:off x="8674100" y="5562600"/>
              <a:ext cx="469900" cy="338554"/>
            </a:xfrm>
            <a:prstGeom prst="rect">
              <a:avLst/>
            </a:prstGeom>
            <a:noFill/>
            <a:ln w="9525">
              <a:noFill/>
              <a:miter lim="800000"/>
              <a:headEnd/>
              <a:tailEnd/>
            </a:ln>
          </p:spPr>
          <p:txBody>
            <a:bodyPr wrap="none">
              <a:spAutoFit/>
            </a:bodyPr>
            <a:lstStyle/>
            <a:p>
              <a:pPr algn="l" eaLnBrk="0" hangingPunct="0"/>
              <a:r>
                <a:rPr lang="en-US" sz="1600">
                  <a:solidFill>
                    <a:srgbClr val="FFFFFF"/>
                  </a:solidFill>
                </a:rPr>
                <a:t>0.0</a:t>
              </a:r>
            </a:p>
          </p:txBody>
        </p:sp>
      </p:gr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itle 1"/>
          <p:cNvSpPr>
            <a:spLocks noGrp="1"/>
          </p:cNvSpPr>
          <p:nvPr>
            <p:ph type="ctrTitle" idx="4294967295"/>
          </p:nvPr>
        </p:nvSpPr>
        <p:spPr>
          <a:xfrm>
            <a:off x="685800" y="2130425"/>
            <a:ext cx="7772400" cy="1470025"/>
          </a:xfrm>
        </p:spPr>
        <p:txBody>
          <a:bodyPr/>
          <a:lstStyle/>
          <a:p>
            <a:pPr eaLnBrk="1" hangingPunct="1"/>
            <a:r>
              <a:rPr lang="en-US" sz="2800" smtClean="0"/>
              <a:t>Heatmap of Correlation Between Factor Concentration and Eve Stripes at Stage 5:4-8</a:t>
            </a:r>
            <a:br>
              <a:rPr lang="en-US" sz="2800" smtClean="0"/>
            </a:br>
            <a:endParaRPr lang="en-US" sz="2800" smtClean="0"/>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 descr="page1.tiff"/>
          <p:cNvPicPr>
            <a:picLocks noChangeAspect="1"/>
          </p:cNvPicPr>
          <p:nvPr/>
        </p:nvPicPr>
        <p:blipFill>
          <a:blip r:embed="rId2"/>
          <a:srcRect/>
          <a:stretch>
            <a:fillRect/>
          </a:stretch>
        </p:blipFill>
        <p:spPr bwMode="auto">
          <a:xfrm>
            <a:off x="0" y="447675"/>
            <a:ext cx="9144000" cy="5962650"/>
          </a:xfrm>
          <a:prstGeom prst="rect">
            <a:avLst/>
          </a:prstGeom>
          <a:noFill/>
          <a:ln w="9525">
            <a:noFill/>
            <a:miter lim="800000"/>
            <a:headEnd/>
            <a:tailEnd/>
          </a:ln>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itle 1"/>
          <p:cNvSpPr>
            <a:spLocks noGrp="1"/>
          </p:cNvSpPr>
          <p:nvPr>
            <p:ph type="title" idx="4294967295"/>
          </p:nvPr>
        </p:nvSpPr>
        <p:spPr>
          <a:xfrm>
            <a:off x="457200" y="0"/>
            <a:ext cx="8229600" cy="1143000"/>
          </a:xfrm>
        </p:spPr>
        <p:txBody>
          <a:bodyPr/>
          <a:lstStyle/>
          <a:p>
            <a:pPr eaLnBrk="1" hangingPunct="1"/>
            <a:r>
              <a:rPr lang="en-US" smtClean="0"/>
              <a:t>Experimental eve mRNA Patterns</a:t>
            </a:r>
          </a:p>
        </p:txBody>
      </p:sp>
      <p:pic>
        <p:nvPicPr>
          <p:cNvPr id="59395" name="Picture 2" descr="notsim.tif"/>
          <p:cNvPicPr>
            <a:picLocks noChangeAspect="1"/>
          </p:cNvPicPr>
          <p:nvPr/>
        </p:nvPicPr>
        <p:blipFill>
          <a:blip r:embed="rId2"/>
          <a:srcRect/>
          <a:stretch>
            <a:fillRect/>
          </a:stretch>
        </p:blipFill>
        <p:spPr bwMode="auto">
          <a:xfrm>
            <a:off x="0" y="901700"/>
            <a:ext cx="9144000" cy="5054600"/>
          </a:xfrm>
          <a:prstGeom prst="rect">
            <a:avLst/>
          </a:prstGeom>
          <a:noFill/>
          <a:ln w="9525">
            <a:noFill/>
            <a:miter lim="800000"/>
            <a:headEnd/>
            <a:tailEnd/>
          </a:ln>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itle 1"/>
          <p:cNvSpPr>
            <a:spLocks noGrp="1"/>
          </p:cNvSpPr>
          <p:nvPr>
            <p:ph type="title" idx="4294967295"/>
          </p:nvPr>
        </p:nvSpPr>
        <p:spPr>
          <a:xfrm>
            <a:off x="457200" y="0"/>
            <a:ext cx="8229600" cy="1143000"/>
          </a:xfrm>
        </p:spPr>
        <p:txBody>
          <a:bodyPr/>
          <a:lstStyle/>
          <a:p>
            <a:pPr eaLnBrk="1" hangingPunct="1"/>
            <a:r>
              <a:rPr lang="en-US" smtClean="0"/>
              <a:t>Simulated eve mRNA Patterns</a:t>
            </a:r>
          </a:p>
        </p:txBody>
      </p:sp>
      <p:pic>
        <p:nvPicPr>
          <p:cNvPr id="60419" name="Picture 7" descr="fsim.tif"/>
          <p:cNvPicPr>
            <a:picLocks noChangeAspect="1"/>
          </p:cNvPicPr>
          <p:nvPr/>
        </p:nvPicPr>
        <p:blipFill>
          <a:blip r:embed="rId2"/>
          <a:srcRect/>
          <a:stretch>
            <a:fillRect/>
          </a:stretch>
        </p:blipFill>
        <p:spPr bwMode="auto">
          <a:xfrm>
            <a:off x="0" y="901700"/>
            <a:ext cx="9144000" cy="5054600"/>
          </a:xfrm>
          <a:prstGeom prst="rect">
            <a:avLst/>
          </a:prstGeom>
          <a:noFill/>
          <a:ln w="9525">
            <a:noFill/>
            <a:miter lim="800000"/>
            <a:headEnd/>
            <a:tailEnd/>
          </a:ln>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itle 1"/>
          <p:cNvSpPr>
            <a:spLocks noGrp="1"/>
          </p:cNvSpPr>
          <p:nvPr>
            <p:ph type="title" idx="4294967295"/>
          </p:nvPr>
        </p:nvSpPr>
        <p:spPr>
          <a:xfrm>
            <a:off x="457200" y="0"/>
            <a:ext cx="8229600" cy="1143000"/>
          </a:xfrm>
        </p:spPr>
        <p:txBody>
          <a:bodyPr/>
          <a:lstStyle/>
          <a:p>
            <a:pPr eaLnBrk="1" hangingPunct="1"/>
            <a:r>
              <a:rPr lang="en-US" smtClean="0"/>
              <a:t>Percent Error</a:t>
            </a:r>
          </a:p>
        </p:txBody>
      </p:sp>
      <p:pic>
        <p:nvPicPr>
          <p:cNvPr id="61443" name="Picture 4" descr="dsim.tif"/>
          <p:cNvPicPr>
            <a:picLocks noChangeAspect="1"/>
          </p:cNvPicPr>
          <p:nvPr/>
        </p:nvPicPr>
        <p:blipFill>
          <a:blip r:embed="rId2"/>
          <a:srcRect/>
          <a:stretch>
            <a:fillRect/>
          </a:stretch>
        </p:blipFill>
        <p:spPr bwMode="auto">
          <a:xfrm>
            <a:off x="0" y="901700"/>
            <a:ext cx="9144000" cy="5054600"/>
          </a:xfrm>
          <a:prstGeom prst="rect">
            <a:avLst/>
          </a:prstGeom>
          <a:noFill/>
          <a:ln w="9525">
            <a:noFill/>
            <a:miter lim="800000"/>
            <a:headEnd/>
            <a:tailEnd/>
          </a:ln>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31"/>
          <p:cNvSpPr>
            <a:spLocks noChangeArrowheads="1"/>
          </p:cNvSpPr>
          <p:nvPr/>
        </p:nvSpPr>
        <p:spPr bwMode="auto">
          <a:xfrm>
            <a:off x="0" y="0"/>
            <a:ext cx="9144000" cy="6858000"/>
          </a:xfrm>
          <a:prstGeom prst="rect">
            <a:avLst/>
          </a:prstGeom>
          <a:gradFill rotWithShape="1">
            <a:gsLst>
              <a:gs pos="0">
                <a:srgbClr val="000034"/>
              </a:gs>
              <a:gs pos="100000">
                <a:srgbClr val="2F2F59"/>
              </a:gs>
            </a:gsLst>
            <a:lin ang="5400000" scaled="1"/>
          </a:gradFill>
          <a:ln w="9525">
            <a:solidFill>
              <a:schemeClr val="tx1"/>
            </a:solidFill>
            <a:miter lim="800000"/>
            <a:headEnd/>
            <a:tailEnd/>
          </a:ln>
        </p:spPr>
        <p:txBody>
          <a:bodyPr wrap="none" anchor="ctr"/>
          <a:lstStyle/>
          <a:p>
            <a:pPr algn="l" eaLnBrk="0" hangingPunct="0"/>
            <a:endParaRPr lang="en-US" sz="2400" b="0"/>
          </a:p>
        </p:txBody>
      </p:sp>
      <p:sp>
        <p:nvSpPr>
          <p:cNvPr id="62467" name="Text Box 21"/>
          <p:cNvSpPr txBox="1">
            <a:spLocks noChangeArrowheads="1"/>
          </p:cNvSpPr>
          <p:nvPr/>
        </p:nvSpPr>
        <p:spPr bwMode="auto">
          <a:xfrm>
            <a:off x="0" y="173038"/>
            <a:ext cx="9144000" cy="1201737"/>
          </a:xfrm>
          <a:prstGeom prst="rect">
            <a:avLst/>
          </a:prstGeom>
          <a:noFill/>
          <a:ln w="9525">
            <a:noFill/>
            <a:miter lim="800000"/>
            <a:headEnd/>
            <a:tailEnd/>
          </a:ln>
        </p:spPr>
        <p:txBody>
          <a:bodyPr>
            <a:spAutoFit/>
          </a:bodyPr>
          <a:lstStyle/>
          <a:p>
            <a:pPr eaLnBrk="0" hangingPunct="0">
              <a:spcBef>
                <a:spcPts val="300"/>
              </a:spcBef>
            </a:pPr>
            <a:r>
              <a:rPr lang="en-US" sz="3600">
                <a:solidFill>
                  <a:srgbClr val="FFFFFF"/>
                </a:solidFill>
              </a:rPr>
              <a:t>Regulation is often associated with correlations in expression</a:t>
            </a:r>
          </a:p>
        </p:txBody>
      </p:sp>
      <p:pic>
        <p:nvPicPr>
          <p:cNvPr id="62468" name="Picture 22" descr="gt kr eve anti correlation.jpg"/>
          <p:cNvPicPr>
            <a:picLocks noChangeAspect="1"/>
          </p:cNvPicPr>
          <p:nvPr/>
        </p:nvPicPr>
        <p:blipFill>
          <a:blip r:embed="rId3"/>
          <a:srcRect b="2341"/>
          <a:stretch>
            <a:fillRect/>
          </a:stretch>
        </p:blipFill>
        <p:spPr bwMode="auto">
          <a:xfrm>
            <a:off x="1219200" y="2016125"/>
            <a:ext cx="7083425" cy="4613275"/>
          </a:xfrm>
          <a:prstGeom prst="rect">
            <a:avLst/>
          </a:prstGeom>
          <a:noFill/>
          <a:ln w="9525">
            <a:noFill/>
            <a:miter lim="800000"/>
            <a:headEnd/>
            <a:tailEnd/>
          </a:ln>
        </p:spPr>
      </p:pic>
      <p:sp>
        <p:nvSpPr>
          <p:cNvPr id="62469" name="Rectangle 23"/>
          <p:cNvSpPr>
            <a:spLocks noChangeArrowheads="1"/>
          </p:cNvSpPr>
          <p:nvPr/>
        </p:nvSpPr>
        <p:spPr bwMode="auto">
          <a:xfrm>
            <a:off x="1981200" y="2057400"/>
            <a:ext cx="990600" cy="685800"/>
          </a:xfrm>
          <a:prstGeom prst="rect">
            <a:avLst/>
          </a:prstGeom>
          <a:solidFill>
            <a:srgbClr val="000032"/>
          </a:solidFill>
          <a:ln w="9525">
            <a:noFill/>
            <a:round/>
            <a:headEnd/>
            <a:tailEnd/>
          </a:ln>
        </p:spPr>
        <p:txBody>
          <a:bodyPr/>
          <a:lstStyle/>
          <a:p>
            <a:pPr algn="l" eaLnBrk="0" hangingPunct="0"/>
            <a:endParaRPr lang="en-US" sz="2400" b="0"/>
          </a:p>
        </p:txBody>
      </p:sp>
      <p:cxnSp>
        <p:nvCxnSpPr>
          <p:cNvPr id="88071" name="Straight Connector 25"/>
          <p:cNvCxnSpPr>
            <a:cxnSpLocks noChangeShapeType="1"/>
          </p:cNvCxnSpPr>
          <p:nvPr/>
        </p:nvCxnSpPr>
        <p:spPr bwMode="auto">
          <a:xfrm rot="5400000">
            <a:off x="3201194" y="3199606"/>
            <a:ext cx="609600" cy="1588"/>
          </a:xfrm>
          <a:prstGeom prst="line">
            <a:avLst/>
          </a:prstGeom>
          <a:noFill/>
          <a:ln w="57150">
            <a:solidFill>
              <a:schemeClr val="bg1"/>
            </a:solidFill>
            <a:round/>
            <a:headEnd/>
            <a:tailEnd type="triangle" w="med" len="med"/>
          </a:ln>
        </p:spPr>
      </p:cxnSp>
      <p:grpSp>
        <p:nvGrpSpPr>
          <p:cNvPr id="2" name="Group 13"/>
          <p:cNvGrpSpPr>
            <a:grpSpLocks/>
          </p:cNvGrpSpPr>
          <p:nvPr/>
        </p:nvGrpSpPr>
        <p:grpSpPr bwMode="auto">
          <a:xfrm>
            <a:off x="2774950" y="1905000"/>
            <a:ext cx="5226050" cy="4164013"/>
            <a:chOff x="3352800" y="1169816"/>
            <a:chExt cx="5226050" cy="4164184"/>
          </a:xfrm>
        </p:grpSpPr>
        <p:pic>
          <p:nvPicPr>
            <p:cNvPr id="62472" name="Picture 7" descr="eve gt anticorrelation.pdf"/>
            <p:cNvPicPr>
              <a:picLocks noChangeAspect="1"/>
            </p:cNvPicPr>
            <p:nvPr/>
          </p:nvPicPr>
          <p:blipFill>
            <a:blip r:embed="rId4"/>
            <a:srcRect/>
            <a:stretch>
              <a:fillRect/>
            </a:stretch>
          </p:blipFill>
          <p:spPr bwMode="auto">
            <a:xfrm>
              <a:off x="5105400" y="1169816"/>
              <a:ext cx="3473450" cy="3173584"/>
            </a:xfrm>
            <a:prstGeom prst="rect">
              <a:avLst/>
            </a:prstGeom>
            <a:noFill/>
            <a:ln w="9525">
              <a:noFill/>
              <a:miter lim="800000"/>
              <a:headEnd/>
              <a:tailEnd/>
            </a:ln>
          </p:spPr>
        </p:pic>
        <p:sp>
          <p:nvSpPr>
            <p:cNvPr id="62473" name="Oval 8"/>
            <p:cNvSpPr>
              <a:spLocks noChangeArrowheads="1"/>
            </p:cNvSpPr>
            <p:nvPr/>
          </p:nvSpPr>
          <p:spPr bwMode="auto">
            <a:xfrm>
              <a:off x="3352800" y="3124200"/>
              <a:ext cx="838200" cy="2209800"/>
            </a:xfrm>
            <a:prstGeom prst="ellipse">
              <a:avLst/>
            </a:prstGeom>
            <a:noFill/>
            <a:ln w="28575">
              <a:solidFill>
                <a:schemeClr val="bg1"/>
              </a:solidFill>
              <a:round/>
              <a:headEnd/>
              <a:tailEnd/>
            </a:ln>
          </p:spPr>
          <p:txBody>
            <a:bodyPr/>
            <a:lstStyle/>
            <a:p>
              <a:pPr algn="l" eaLnBrk="0" hangingPunct="0"/>
              <a:endParaRPr lang="en-US" sz="2400" b="0"/>
            </a:p>
          </p:txBody>
        </p:sp>
        <p:cxnSp>
          <p:nvCxnSpPr>
            <p:cNvPr id="62474" name="Straight Connector 10"/>
            <p:cNvCxnSpPr>
              <a:cxnSpLocks noChangeShapeType="1"/>
            </p:cNvCxnSpPr>
            <p:nvPr/>
          </p:nvCxnSpPr>
          <p:spPr bwMode="auto">
            <a:xfrm rot="5400000" flipH="1" flipV="1">
              <a:off x="3733800" y="1752600"/>
              <a:ext cx="1600200" cy="990600"/>
            </a:xfrm>
            <a:prstGeom prst="line">
              <a:avLst/>
            </a:prstGeom>
            <a:noFill/>
            <a:ln w="28575">
              <a:solidFill>
                <a:srgbClr val="FFFFFF"/>
              </a:solidFill>
              <a:round/>
              <a:headEnd/>
              <a:tailEnd/>
            </a:ln>
          </p:spPr>
        </p:cxnSp>
        <p:cxnSp>
          <p:nvCxnSpPr>
            <p:cNvPr id="62475" name="Straight Connector 12"/>
            <p:cNvCxnSpPr>
              <a:cxnSpLocks noChangeShapeType="1"/>
            </p:cNvCxnSpPr>
            <p:nvPr/>
          </p:nvCxnSpPr>
          <p:spPr bwMode="auto">
            <a:xfrm flipV="1">
              <a:off x="4114800" y="4267200"/>
              <a:ext cx="3810000" cy="914400"/>
            </a:xfrm>
            <a:prstGeom prst="line">
              <a:avLst/>
            </a:prstGeom>
            <a:noFill/>
            <a:ln w="28575">
              <a:solidFill>
                <a:srgbClr val="FFFFFF"/>
              </a:solidFill>
              <a:round/>
              <a:headEnd/>
              <a:tailEnd/>
            </a:ln>
          </p:spPr>
        </p:cxn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8807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31"/>
          <p:cNvSpPr>
            <a:spLocks noChangeArrowheads="1"/>
          </p:cNvSpPr>
          <p:nvPr/>
        </p:nvSpPr>
        <p:spPr bwMode="auto">
          <a:xfrm>
            <a:off x="0" y="0"/>
            <a:ext cx="9144000" cy="6858000"/>
          </a:xfrm>
          <a:prstGeom prst="rect">
            <a:avLst/>
          </a:prstGeom>
          <a:gradFill rotWithShape="1">
            <a:gsLst>
              <a:gs pos="0">
                <a:srgbClr val="000034"/>
              </a:gs>
              <a:gs pos="100000">
                <a:srgbClr val="2F2F59"/>
              </a:gs>
            </a:gsLst>
            <a:lin ang="5400000" scaled="1"/>
          </a:gradFill>
          <a:ln w="9525">
            <a:solidFill>
              <a:schemeClr val="tx1"/>
            </a:solidFill>
            <a:miter lim="800000"/>
            <a:headEnd/>
            <a:tailEnd/>
          </a:ln>
        </p:spPr>
        <p:txBody>
          <a:bodyPr wrap="none" anchor="ctr"/>
          <a:lstStyle/>
          <a:p>
            <a:pPr algn="l" eaLnBrk="0" hangingPunct="0"/>
            <a:endParaRPr lang="en-US" sz="2400" b="0"/>
          </a:p>
        </p:txBody>
      </p:sp>
      <p:sp>
        <p:nvSpPr>
          <p:cNvPr id="63491" name="Text Box 11"/>
          <p:cNvSpPr txBox="1">
            <a:spLocks noChangeArrowheads="1"/>
          </p:cNvSpPr>
          <p:nvPr/>
        </p:nvSpPr>
        <p:spPr bwMode="auto">
          <a:xfrm rot="-5400000">
            <a:off x="167482" y="3913981"/>
            <a:ext cx="184150" cy="369887"/>
          </a:xfrm>
          <a:prstGeom prst="rect">
            <a:avLst/>
          </a:prstGeom>
          <a:noFill/>
          <a:ln w="9525">
            <a:noFill/>
            <a:miter lim="800000"/>
            <a:headEnd/>
            <a:tailEnd/>
          </a:ln>
        </p:spPr>
        <p:txBody>
          <a:bodyPr wrap="none">
            <a:spAutoFit/>
          </a:bodyPr>
          <a:lstStyle/>
          <a:p>
            <a:pPr algn="l" eaLnBrk="0" hangingPunct="0"/>
            <a:endParaRPr lang="en-US" b="0">
              <a:solidFill>
                <a:srgbClr val="FFFFFF"/>
              </a:solidFill>
            </a:endParaRPr>
          </a:p>
        </p:txBody>
      </p:sp>
      <p:sp>
        <p:nvSpPr>
          <p:cNvPr id="63492" name="Text Box 21"/>
          <p:cNvSpPr txBox="1">
            <a:spLocks noChangeArrowheads="1"/>
          </p:cNvSpPr>
          <p:nvPr/>
        </p:nvSpPr>
        <p:spPr bwMode="auto">
          <a:xfrm>
            <a:off x="609600" y="173038"/>
            <a:ext cx="7985125" cy="1201737"/>
          </a:xfrm>
          <a:prstGeom prst="rect">
            <a:avLst/>
          </a:prstGeom>
          <a:noFill/>
          <a:ln w="9525">
            <a:noFill/>
            <a:miter lim="800000"/>
            <a:headEnd/>
            <a:tailEnd/>
          </a:ln>
        </p:spPr>
        <p:txBody>
          <a:bodyPr wrap="none">
            <a:spAutoFit/>
          </a:bodyPr>
          <a:lstStyle/>
          <a:p>
            <a:pPr eaLnBrk="0" hangingPunct="0"/>
            <a:r>
              <a:rPr lang="en-US" sz="3600">
                <a:solidFill>
                  <a:srgbClr val="FFFFFF"/>
                </a:solidFill>
              </a:rPr>
              <a:t>Regression analysis detects known </a:t>
            </a:r>
          </a:p>
          <a:p>
            <a:pPr eaLnBrk="0" hangingPunct="0"/>
            <a:r>
              <a:rPr lang="en-US" sz="3600">
                <a:solidFill>
                  <a:srgbClr val="FFFFFF"/>
                </a:solidFill>
              </a:rPr>
              <a:t>regulatory interactions</a:t>
            </a:r>
          </a:p>
        </p:txBody>
      </p:sp>
      <p:sp>
        <p:nvSpPr>
          <p:cNvPr id="63493" name="Text Box 30"/>
          <p:cNvSpPr txBox="1">
            <a:spLocks noChangeArrowheads="1"/>
          </p:cNvSpPr>
          <p:nvPr/>
        </p:nvSpPr>
        <p:spPr bwMode="auto">
          <a:xfrm>
            <a:off x="3429000" y="6488113"/>
            <a:ext cx="2217738" cy="369887"/>
          </a:xfrm>
          <a:prstGeom prst="rect">
            <a:avLst/>
          </a:prstGeom>
          <a:noFill/>
          <a:ln w="9525">
            <a:noFill/>
            <a:miter lim="800000"/>
            <a:headEnd/>
            <a:tailEnd/>
          </a:ln>
        </p:spPr>
        <p:txBody>
          <a:bodyPr wrap="none">
            <a:spAutoFit/>
          </a:bodyPr>
          <a:lstStyle/>
          <a:p>
            <a:pPr algn="l" eaLnBrk="0" hangingPunct="0"/>
            <a:r>
              <a:rPr lang="en-US" b="0">
                <a:solidFill>
                  <a:srgbClr val="FFFFFF"/>
                </a:solidFill>
              </a:rPr>
              <a:t>Fowlkes et al, 2008</a:t>
            </a:r>
            <a:endParaRPr lang="en-US" b="0" i="1">
              <a:solidFill>
                <a:srgbClr val="FFFFFF"/>
              </a:solidFill>
            </a:endParaRPr>
          </a:p>
        </p:txBody>
      </p:sp>
      <p:sp>
        <p:nvSpPr>
          <p:cNvPr id="63494" name="TextBox 19"/>
          <p:cNvSpPr txBox="1">
            <a:spLocks noChangeArrowheads="1"/>
          </p:cNvSpPr>
          <p:nvPr/>
        </p:nvSpPr>
        <p:spPr bwMode="auto">
          <a:xfrm>
            <a:off x="7086600" y="3505200"/>
            <a:ext cx="327025" cy="400050"/>
          </a:xfrm>
          <a:prstGeom prst="rect">
            <a:avLst/>
          </a:prstGeom>
          <a:noFill/>
          <a:ln w="9525">
            <a:noFill/>
            <a:miter lim="800000"/>
            <a:headEnd/>
            <a:tailEnd/>
          </a:ln>
        </p:spPr>
        <p:txBody>
          <a:bodyPr wrap="none">
            <a:spAutoFit/>
          </a:bodyPr>
          <a:lstStyle/>
          <a:p>
            <a:pPr algn="l" eaLnBrk="0" hangingPunct="0"/>
            <a:r>
              <a:rPr lang="en-US" sz="2000" b="0">
                <a:solidFill>
                  <a:srgbClr val="FFFFFF"/>
                </a:solidFill>
              </a:rPr>
              <a:t>1</a:t>
            </a:r>
          </a:p>
        </p:txBody>
      </p:sp>
      <p:sp>
        <p:nvSpPr>
          <p:cNvPr id="63495" name="TextBox 22"/>
          <p:cNvSpPr txBox="1">
            <a:spLocks noChangeArrowheads="1"/>
          </p:cNvSpPr>
          <p:nvPr/>
        </p:nvSpPr>
        <p:spPr bwMode="auto">
          <a:xfrm>
            <a:off x="8407400" y="3505200"/>
            <a:ext cx="327025" cy="400050"/>
          </a:xfrm>
          <a:prstGeom prst="rect">
            <a:avLst/>
          </a:prstGeom>
          <a:noFill/>
          <a:ln w="9525">
            <a:noFill/>
            <a:miter lim="800000"/>
            <a:headEnd/>
            <a:tailEnd/>
          </a:ln>
        </p:spPr>
        <p:txBody>
          <a:bodyPr wrap="none">
            <a:spAutoFit/>
          </a:bodyPr>
          <a:lstStyle/>
          <a:p>
            <a:pPr algn="l" eaLnBrk="0" hangingPunct="0"/>
            <a:r>
              <a:rPr lang="en-US" sz="2000" b="0">
                <a:solidFill>
                  <a:srgbClr val="FFFFFF"/>
                </a:solidFill>
              </a:rPr>
              <a:t>7</a:t>
            </a:r>
          </a:p>
        </p:txBody>
      </p:sp>
      <p:grpSp>
        <p:nvGrpSpPr>
          <p:cNvPr id="63496" name="Group 26"/>
          <p:cNvGrpSpPr>
            <a:grpSpLocks/>
          </p:cNvGrpSpPr>
          <p:nvPr/>
        </p:nvGrpSpPr>
        <p:grpSpPr bwMode="auto">
          <a:xfrm>
            <a:off x="0" y="2116138"/>
            <a:ext cx="8839200" cy="3903662"/>
            <a:chOff x="0" y="1690688"/>
            <a:chExt cx="8839200" cy="3903107"/>
          </a:xfrm>
        </p:grpSpPr>
        <p:sp>
          <p:nvSpPr>
            <p:cNvPr id="63497" name="Text Box 15"/>
            <p:cNvSpPr txBox="1">
              <a:spLocks noChangeArrowheads="1"/>
            </p:cNvSpPr>
            <p:nvPr/>
          </p:nvSpPr>
          <p:spPr bwMode="auto">
            <a:xfrm>
              <a:off x="1152525" y="1860550"/>
              <a:ext cx="2780980" cy="461665"/>
            </a:xfrm>
            <a:prstGeom prst="rect">
              <a:avLst/>
            </a:prstGeom>
            <a:noFill/>
            <a:ln w="9525">
              <a:noFill/>
              <a:miter lim="800000"/>
              <a:headEnd/>
              <a:tailEnd/>
            </a:ln>
          </p:spPr>
          <p:txBody>
            <a:bodyPr wrap="none">
              <a:spAutoFit/>
            </a:bodyPr>
            <a:lstStyle/>
            <a:p>
              <a:pPr algn="l" eaLnBrk="0" hangingPunct="0"/>
              <a:r>
                <a:rPr lang="en-US" sz="2400">
                  <a:solidFill>
                    <a:srgbClr val="FFFFFF"/>
                  </a:solidFill>
                </a:rPr>
                <a:t>M(x,t) = F{ P</a:t>
              </a:r>
              <a:r>
                <a:rPr lang="en-US" sz="2400" baseline="-25000">
                  <a:solidFill>
                    <a:srgbClr val="FFFFFF"/>
                  </a:solidFill>
                </a:rPr>
                <a:t>i</a:t>
              </a:r>
              <a:r>
                <a:rPr lang="en-US" sz="2400">
                  <a:solidFill>
                    <a:srgbClr val="FFFFFF"/>
                  </a:solidFill>
                </a:rPr>
                <a:t>(x,t) }</a:t>
              </a:r>
            </a:p>
          </p:txBody>
        </p:sp>
        <p:grpSp>
          <p:nvGrpSpPr>
            <p:cNvPr id="63498" name="Group 22"/>
            <p:cNvGrpSpPr>
              <a:grpSpLocks/>
            </p:cNvGrpSpPr>
            <p:nvPr/>
          </p:nvGrpSpPr>
          <p:grpSpPr bwMode="auto">
            <a:xfrm>
              <a:off x="6248399" y="1690688"/>
              <a:ext cx="1783719" cy="842719"/>
              <a:chOff x="6248400" y="1157288"/>
              <a:chExt cx="1783808" cy="842164"/>
            </a:xfrm>
          </p:grpSpPr>
          <p:sp>
            <p:nvSpPr>
              <p:cNvPr id="63506" name="Rectangle 25"/>
              <p:cNvSpPr>
                <a:spLocks noChangeArrowheads="1"/>
              </p:cNvSpPr>
              <p:nvPr/>
            </p:nvSpPr>
            <p:spPr bwMode="auto">
              <a:xfrm>
                <a:off x="6248400" y="1219200"/>
                <a:ext cx="304800" cy="304800"/>
              </a:xfrm>
              <a:prstGeom prst="rect">
                <a:avLst/>
              </a:prstGeom>
              <a:solidFill>
                <a:srgbClr val="669900"/>
              </a:solidFill>
              <a:ln w="9525">
                <a:solidFill>
                  <a:schemeClr val="tx1"/>
                </a:solidFill>
                <a:miter lim="800000"/>
                <a:headEnd/>
                <a:tailEnd/>
              </a:ln>
            </p:spPr>
            <p:txBody>
              <a:bodyPr wrap="none" anchor="ctr"/>
              <a:lstStyle/>
              <a:p>
                <a:pPr algn="l" eaLnBrk="0" hangingPunct="0"/>
                <a:endParaRPr lang="en-US" sz="2400" b="0"/>
              </a:p>
            </p:txBody>
          </p:sp>
          <p:sp>
            <p:nvSpPr>
              <p:cNvPr id="63507" name="Rectangle 26"/>
              <p:cNvSpPr>
                <a:spLocks noChangeArrowheads="1"/>
              </p:cNvSpPr>
              <p:nvPr/>
            </p:nvSpPr>
            <p:spPr bwMode="auto">
              <a:xfrm>
                <a:off x="6248400" y="1676400"/>
                <a:ext cx="304800" cy="304800"/>
              </a:xfrm>
              <a:prstGeom prst="rect">
                <a:avLst/>
              </a:prstGeom>
              <a:solidFill>
                <a:srgbClr val="FF3300"/>
              </a:solidFill>
              <a:ln w="9525">
                <a:solidFill>
                  <a:schemeClr val="tx1"/>
                </a:solidFill>
                <a:miter lim="800000"/>
                <a:headEnd/>
                <a:tailEnd/>
              </a:ln>
            </p:spPr>
            <p:txBody>
              <a:bodyPr wrap="none" anchor="ctr"/>
              <a:lstStyle/>
              <a:p>
                <a:pPr algn="l" eaLnBrk="0" hangingPunct="0"/>
                <a:endParaRPr lang="en-US" sz="2400" b="0"/>
              </a:p>
            </p:txBody>
          </p:sp>
          <p:sp>
            <p:nvSpPr>
              <p:cNvPr id="63508" name="Text Box 27"/>
              <p:cNvSpPr txBox="1">
                <a:spLocks noChangeArrowheads="1"/>
              </p:cNvSpPr>
              <p:nvPr/>
            </p:nvSpPr>
            <p:spPr bwMode="auto">
              <a:xfrm>
                <a:off x="6705600" y="1630363"/>
                <a:ext cx="1326608" cy="369089"/>
              </a:xfrm>
              <a:prstGeom prst="rect">
                <a:avLst/>
              </a:prstGeom>
              <a:noFill/>
              <a:ln w="9525">
                <a:noFill/>
                <a:miter lim="800000"/>
                <a:headEnd/>
                <a:tailEnd/>
              </a:ln>
            </p:spPr>
            <p:txBody>
              <a:bodyPr wrap="none">
                <a:spAutoFit/>
              </a:bodyPr>
              <a:lstStyle/>
              <a:p>
                <a:pPr eaLnBrk="0" hangingPunct="0"/>
                <a:r>
                  <a:rPr lang="en-US">
                    <a:solidFill>
                      <a:srgbClr val="FFFFFF"/>
                    </a:solidFill>
                  </a:rPr>
                  <a:t>Repressor</a:t>
                </a:r>
              </a:p>
            </p:txBody>
          </p:sp>
          <p:sp>
            <p:nvSpPr>
              <p:cNvPr id="63509" name="Text Box 28"/>
              <p:cNvSpPr txBox="1">
                <a:spLocks noChangeArrowheads="1"/>
              </p:cNvSpPr>
              <p:nvPr/>
            </p:nvSpPr>
            <p:spPr bwMode="auto">
              <a:xfrm>
                <a:off x="6705600" y="1157288"/>
                <a:ext cx="1185262" cy="369089"/>
              </a:xfrm>
              <a:prstGeom prst="rect">
                <a:avLst/>
              </a:prstGeom>
              <a:noFill/>
              <a:ln w="9525">
                <a:noFill/>
                <a:miter lim="800000"/>
                <a:headEnd/>
                <a:tailEnd/>
              </a:ln>
            </p:spPr>
            <p:txBody>
              <a:bodyPr wrap="none">
                <a:spAutoFit/>
              </a:bodyPr>
              <a:lstStyle/>
              <a:p>
                <a:pPr eaLnBrk="0" hangingPunct="0"/>
                <a:r>
                  <a:rPr lang="en-US">
                    <a:solidFill>
                      <a:srgbClr val="FFFFFF"/>
                    </a:solidFill>
                  </a:rPr>
                  <a:t>Activator</a:t>
                </a:r>
              </a:p>
            </p:txBody>
          </p:sp>
        </p:grpSp>
        <p:grpSp>
          <p:nvGrpSpPr>
            <p:cNvPr id="63499" name="Group 25"/>
            <p:cNvGrpSpPr>
              <a:grpSpLocks/>
            </p:cNvGrpSpPr>
            <p:nvPr/>
          </p:nvGrpSpPr>
          <p:grpSpPr bwMode="auto">
            <a:xfrm>
              <a:off x="0" y="2895600"/>
              <a:ext cx="8839200" cy="2698195"/>
              <a:chOff x="0" y="2863850"/>
              <a:chExt cx="8839200" cy="2698195"/>
            </a:xfrm>
          </p:grpSpPr>
          <p:sp>
            <p:nvSpPr>
              <p:cNvPr id="63500" name="Text Box 12"/>
              <p:cNvSpPr txBox="1">
                <a:spLocks noChangeArrowheads="1"/>
              </p:cNvSpPr>
              <p:nvPr/>
            </p:nvSpPr>
            <p:spPr bwMode="auto">
              <a:xfrm>
                <a:off x="3048000" y="5192713"/>
                <a:ext cx="2480705" cy="369332"/>
              </a:xfrm>
              <a:prstGeom prst="rect">
                <a:avLst/>
              </a:prstGeom>
              <a:noFill/>
              <a:ln w="9525">
                <a:noFill/>
                <a:miter lim="800000"/>
                <a:headEnd/>
                <a:tailEnd/>
              </a:ln>
            </p:spPr>
            <p:txBody>
              <a:bodyPr wrap="none">
                <a:spAutoFit/>
              </a:bodyPr>
              <a:lstStyle/>
              <a:p>
                <a:pPr algn="l" eaLnBrk="0" hangingPunct="0"/>
                <a:r>
                  <a:rPr lang="en-US">
                    <a:solidFill>
                      <a:srgbClr val="FFFFFF"/>
                    </a:solidFill>
                  </a:rPr>
                  <a:t>Transcription factors</a:t>
                </a:r>
              </a:p>
            </p:txBody>
          </p:sp>
          <p:pic>
            <p:nvPicPr>
              <p:cNvPr id="63501" name="Picture 13" descr="Predictions"/>
              <p:cNvPicPr>
                <a:picLocks noChangeAspect="1" noChangeArrowheads="1"/>
              </p:cNvPicPr>
              <p:nvPr/>
            </p:nvPicPr>
            <p:blipFill>
              <a:blip r:embed="rId3"/>
              <a:srcRect/>
              <a:stretch>
                <a:fillRect/>
              </a:stretch>
            </p:blipFill>
            <p:spPr bwMode="auto">
              <a:xfrm>
                <a:off x="457200" y="2863850"/>
                <a:ext cx="8382000" cy="2317750"/>
              </a:xfrm>
              <a:prstGeom prst="rect">
                <a:avLst/>
              </a:prstGeom>
              <a:noFill/>
              <a:ln w="9525">
                <a:noFill/>
                <a:miter lim="800000"/>
                <a:headEnd/>
                <a:tailEnd/>
              </a:ln>
            </p:spPr>
          </p:pic>
          <p:sp>
            <p:nvSpPr>
              <p:cNvPr id="63502" name="Rectangle 23"/>
              <p:cNvSpPr>
                <a:spLocks noChangeArrowheads="1"/>
              </p:cNvSpPr>
              <p:nvPr/>
            </p:nvSpPr>
            <p:spPr bwMode="auto">
              <a:xfrm>
                <a:off x="304800" y="2895600"/>
                <a:ext cx="914400" cy="2286000"/>
              </a:xfrm>
              <a:prstGeom prst="rect">
                <a:avLst/>
              </a:prstGeom>
              <a:solidFill>
                <a:schemeClr val="tx1"/>
              </a:solidFill>
              <a:ln w="9525">
                <a:solidFill>
                  <a:schemeClr val="tx1"/>
                </a:solidFill>
                <a:round/>
                <a:headEnd/>
                <a:tailEnd/>
              </a:ln>
            </p:spPr>
            <p:txBody>
              <a:bodyPr/>
              <a:lstStyle/>
              <a:p>
                <a:pPr algn="l" eaLnBrk="0" hangingPunct="0"/>
                <a:endParaRPr lang="en-US" sz="2400" b="0"/>
              </a:p>
            </p:txBody>
          </p:sp>
          <p:sp>
            <p:nvSpPr>
              <p:cNvPr id="63503" name="TextBox 24"/>
              <p:cNvSpPr txBox="1">
                <a:spLocks noChangeArrowheads="1"/>
              </p:cNvSpPr>
              <p:nvPr/>
            </p:nvSpPr>
            <p:spPr bwMode="auto">
              <a:xfrm>
                <a:off x="381000" y="2895600"/>
                <a:ext cx="762311" cy="2262159"/>
              </a:xfrm>
              <a:prstGeom prst="rect">
                <a:avLst/>
              </a:prstGeom>
              <a:noFill/>
              <a:ln w="9525">
                <a:noFill/>
                <a:miter lim="800000"/>
                <a:headEnd/>
                <a:tailEnd/>
              </a:ln>
            </p:spPr>
            <p:txBody>
              <a:bodyPr wrap="none">
                <a:spAutoFit/>
              </a:bodyPr>
              <a:lstStyle/>
              <a:p>
                <a:pPr algn="l" eaLnBrk="0" hangingPunct="0">
                  <a:spcBef>
                    <a:spcPts val="300"/>
                  </a:spcBef>
                </a:pPr>
                <a:r>
                  <a:rPr lang="en-US">
                    <a:solidFill>
                      <a:srgbClr val="FFFFFF"/>
                    </a:solidFill>
                  </a:rPr>
                  <a:t>eve 1</a:t>
                </a:r>
              </a:p>
              <a:p>
                <a:pPr algn="l" eaLnBrk="0" hangingPunct="0">
                  <a:spcBef>
                    <a:spcPts val="300"/>
                  </a:spcBef>
                </a:pPr>
                <a:r>
                  <a:rPr lang="en-US">
                    <a:solidFill>
                      <a:srgbClr val="FFFFFF"/>
                    </a:solidFill>
                  </a:rPr>
                  <a:t>eve 2</a:t>
                </a:r>
              </a:p>
              <a:p>
                <a:pPr algn="l" eaLnBrk="0" hangingPunct="0">
                  <a:spcBef>
                    <a:spcPts val="300"/>
                  </a:spcBef>
                </a:pPr>
                <a:r>
                  <a:rPr lang="en-US">
                    <a:solidFill>
                      <a:srgbClr val="FFFFFF"/>
                    </a:solidFill>
                  </a:rPr>
                  <a:t>eve 3</a:t>
                </a:r>
              </a:p>
              <a:p>
                <a:pPr algn="l" eaLnBrk="0" hangingPunct="0">
                  <a:spcBef>
                    <a:spcPts val="300"/>
                  </a:spcBef>
                </a:pPr>
                <a:r>
                  <a:rPr lang="en-US">
                    <a:solidFill>
                      <a:srgbClr val="FFFFFF"/>
                    </a:solidFill>
                  </a:rPr>
                  <a:t>eve 4</a:t>
                </a:r>
              </a:p>
              <a:p>
                <a:pPr algn="l" eaLnBrk="0" hangingPunct="0">
                  <a:spcBef>
                    <a:spcPts val="300"/>
                  </a:spcBef>
                </a:pPr>
                <a:r>
                  <a:rPr lang="en-US">
                    <a:solidFill>
                      <a:srgbClr val="FFFFFF"/>
                    </a:solidFill>
                  </a:rPr>
                  <a:t>eve 5</a:t>
                </a:r>
              </a:p>
              <a:p>
                <a:pPr algn="l" eaLnBrk="0" hangingPunct="0">
                  <a:spcBef>
                    <a:spcPts val="300"/>
                  </a:spcBef>
                </a:pPr>
                <a:r>
                  <a:rPr lang="en-US">
                    <a:solidFill>
                      <a:srgbClr val="FFFFFF"/>
                    </a:solidFill>
                  </a:rPr>
                  <a:t>eve 6</a:t>
                </a:r>
              </a:p>
              <a:p>
                <a:pPr algn="l" eaLnBrk="0" hangingPunct="0">
                  <a:spcBef>
                    <a:spcPts val="300"/>
                  </a:spcBef>
                </a:pPr>
                <a:r>
                  <a:rPr lang="en-US">
                    <a:solidFill>
                      <a:srgbClr val="FFFFFF"/>
                    </a:solidFill>
                  </a:rPr>
                  <a:t>eve 7</a:t>
                </a:r>
              </a:p>
            </p:txBody>
          </p:sp>
          <p:cxnSp>
            <p:nvCxnSpPr>
              <p:cNvPr id="63504" name="Straight Connector 23"/>
              <p:cNvCxnSpPr>
                <a:cxnSpLocks noChangeShapeType="1"/>
              </p:cNvCxnSpPr>
              <p:nvPr/>
            </p:nvCxnSpPr>
            <p:spPr bwMode="auto">
              <a:xfrm rot="5400000">
                <a:off x="7467600" y="3124200"/>
                <a:ext cx="533400" cy="228600"/>
              </a:xfrm>
              <a:prstGeom prst="line">
                <a:avLst/>
              </a:prstGeom>
              <a:noFill/>
              <a:ln w="38100">
                <a:solidFill>
                  <a:srgbClr val="FFFFFF"/>
                </a:solidFill>
                <a:round/>
                <a:headEnd/>
                <a:tailEnd type="stealth" w="lg" len="med"/>
              </a:ln>
            </p:spPr>
          </p:cxnSp>
          <p:cxnSp>
            <p:nvCxnSpPr>
              <p:cNvPr id="63505" name="Straight Connector 25"/>
              <p:cNvCxnSpPr>
                <a:cxnSpLocks noChangeShapeType="1"/>
                <a:stCxn id="63490" idx="1"/>
              </p:cNvCxnSpPr>
              <p:nvPr/>
            </p:nvCxnSpPr>
            <p:spPr bwMode="auto">
              <a:xfrm rot="10800000" flipH="1">
                <a:off x="0" y="3429000"/>
                <a:ext cx="457200" cy="1588"/>
              </a:xfrm>
              <a:prstGeom prst="line">
                <a:avLst/>
              </a:prstGeom>
              <a:noFill/>
              <a:ln w="38100">
                <a:solidFill>
                  <a:srgbClr val="FFFFFF"/>
                </a:solidFill>
                <a:round/>
                <a:headEnd/>
                <a:tailEnd type="stealth" w="lg" len="med"/>
              </a:ln>
            </p:spPr>
          </p:cxnSp>
        </p:grpSp>
      </p:gr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31"/>
          <p:cNvSpPr>
            <a:spLocks noChangeArrowheads="1"/>
          </p:cNvSpPr>
          <p:nvPr/>
        </p:nvSpPr>
        <p:spPr bwMode="auto">
          <a:xfrm>
            <a:off x="0" y="0"/>
            <a:ext cx="9144000" cy="6858000"/>
          </a:xfrm>
          <a:prstGeom prst="rect">
            <a:avLst/>
          </a:prstGeom>
          <a:gradFill rotWithShape="1">
            <a:gsLst>
              <a:gs pos="0">
                <a:srgbClr val="000034"/>
              </a:gs>
              <a:gs pos="100000">
                <a:srgbClr val="2F2F59"/>
              </a:gs>
            </a:gsLst>
            <a:lin ang="5400000" scaled="1"/>
          </a:gradFill>
          <a:ln w="9525">
            <a:solidFill>
              <a:schemeClr val="tx1"/>
            </a:solidFill>
            <a:miter lim="800000"/>
            <a:headEnd/>
            <a:tailEnd/>
          </a:ln>
        </p:spPr>
        <p:txBody>
          <a:bodyPr wrap="none" anchor="ctr"/>
          <a:lstStyle/>
          <a:p>
            <a:pPr algn="l" eaLnBrk="0" hangingPunct="0"/>
            <a:endParaRPr lang="en-US" sz="2400" b="0"/>
          </a:p>
        </p:txBody>
      </p:sp>
      <p:sp>
        <p:nvSpPr>
          <p:cNvPr id="64515" name="Text Box 21"/>
          <p:cNvSpPr txBox="1">
            <a:spLocks noChangeArrowheads="1"/>
          </p:cNvSpPr>
          <p:nvPr/>
        </p:nvSpPr>
        <p:spPr bwMode="auto">
          <a:xfrm>
            <a:off x="681038" y="152400"/>
            <a:ext cx="7777162" cy="1200150"/>
          </a:xfrm>
          <a:prstGeom prst="rect">
            <a:avLst/>
          </a:prstGeom>
          <a:noFill/>
          <a:ln w="9525">
            <a:noFill/>
            <a:miter lim="800000"/>
            <a:headEnd/>
            <a:tailEnd/>
          </a:ln>
        </p:spPr>
        <p:txBody>
          <a:bodyPr wrap="none">
            <a:spAutoFit/>
          </a:bodyPr>
          <a:lstStyle/>
          <a:p>
            <a:pPr eaLnBrk="0" hangingPunct="0"/>
            <a:r>
              <a:rPr lang="en-US" sz="3600">
                <a:solidFill>
                  <a:srgbClr val="FFFFFF"/>
                </a:solidFill>
              </a:rPr>
              <a:t>The method can be rapidly applied </a:t>
            </a:r>
          </a:p>
          <a:p>
            <a:pPr eaLnBrk="0" hangingPunct="0"/>
            <a:r>
              <a:rPr lang="en-US" sz="3600">
                <a:solidFill>
                  <a:srgbClr val="FFFFFF"/>
                </a:solidFill>
              </a:rPr>
              <a:t>to any large quantitative dataset</a:t>
            </a:r>
          </a:p>
        </p:txBody>
      </p:sp>
      <p:grpSp>
        <p:nvGrpSpPr>
          <p:cNvPr id="64516" name="Group 22"/>
          <p:cNvGrpSpPr>
            <a:grpSpLocks/>
          </p:cNvGrpSpPr>
          <p:nvPr/>
        </p:nvGrpSpPr>
        <p:grpSpPr bwMode="auto">
          <a:xfrm>
            <a:off x="0" y="1600200"/>
            <a:ext cx="9150350" cy="4495800"/>
            <a:chOff x="0" y="1371600"/>
            <a:chExt cx="9150350" cy="4495800"/>
          </a:xfrm>
        </p:grpSpPr>
        <p:pic>
          <p:nvPicPr>
            <p:cNvPr id="64518" name="Picture 20" descr="FowlkesSupplementalMaterial 15.pdf"/>
            <p:cNvPicPr>
              <a:picLocks noChangeAspect="1"/>
            </p:cNvPicPr>
            <p:nvPr/>
          </p:nvPicPr>
          <p:blipFill>
            <a:blip r:embed="rId3"/>
            <a:srcRect l="18823" t="8182" r="16470" b="21819"/>
            <a:stretch>
              <a:fillRect/>
            </a:stretch>
          </p:blipFill>
          <p:spPr bwMode="auto">
            <a:xfrm>
              <a:off x="0" y="1447800"/>
              <a:ext cx="3157538" cy="4419600"/>
            </a:xfrm>
            <a:prstGeom prst="rect">
              <a:avLst/>
            </a:prstGeom>
            <a:noFill/>
            <a:ln w="9525">
              <a:noFill/>
              <a:miter lim="800000"/>
              <a:headEnd/>
              <a:tailEnd/>
            </a:ln>
          </p:spPr>
        </p:pic>
        <p:pic>
          <p:nvPicPr>
            <p:cNvPr id="64519" name="Picture 21" descr="FowlkesSupplementalMaterial 16.pdf"/>
            <p:cNvPicPr>
              <a:picLocks noChangeAspect="1"/>
            </p:cNvPicPr>
            <p:nvPr/>
          </p:nvPicPr>
          <p:blipFill>
            <a:blip r:embed="rId4"/>
            <a:srcRect l="18823" t="10001" r="17647" b="18182"/>
            <a:stretch>
              <a:fillRect/>
            </a:stretch>
          </p:blipFill>
          <p:spPr bwMode="auto">
            <a:xfrm>
              <a:off x="3048000" y="1371600"/>
              <a:ext cx="3073400" cy="4495800"/>
            </a:xfrm>
            <a:prstGeom prst="rect">
              <a:avLst/>
            </a:prstGeom>
            <a:noFill/>
            <a:ln w="9525">
              <a:noFill/>
              <a:miter lim="800000"/>
              <a:headEnd/>
              <a:tailEnd/>
            </a:ln>
          </p:spPr>
        </p:pic>
        <p:pic>
          <p:nvPicPr>
            <p:cNvPr id="64520" name="Picture 22" descr="FowlkesSupplementalMaterial 17.pdf"/>
            <p:cNvPicPr>
              <a:picLocks noChangeAspect="1"/>
            </p:cNvPicPr>
            <p:nvPr/>
          </p:nvPicPr>
          <p:blipFill>
            <a:blip r:embed="rId5"/>
            <a:srcRect l="20000" t="10001" r="16470" b="18182"/>
            <a:stretch>
              <a:fillRect/>
            </a:stretch>
          </p:blipFill>
          <p:spPr bwMode="auto">
            <a:xfrm>
              <a:off x="6096000" y="1371600"/>
              <a:ext cx="3054350" cy="4468813"/>
            </a:xfrm>
            <a:prstGeom prst="rect">
              <a:avLst/>
            </a:prstGeom>
            <a:noFill/>
            <a:ln w="9525">
              <a:noFill/>
              <a:miter lim="800000"/>
              <a:headEnd/>
              <a:tailEnd/>
            </a:ln>
          </p:spPr>
        </p:pic>
      </p:grpSp>
      <p:sp>
        <p:nvSpPr>
          <p:cNvPr id="64517" name="TextBox 7"/>
          <p:cNvSpPr txBox="1">
            <a:spLocks noChangeArrowheads="1"/>
          </p:cNvSpPr>
          <p:nvPr/>
        </p:nvSpPr>
        <p:spPr bwMode="auto">
          <a:xfrm>
            <a:off x="1946275" y="6229350"/>
            <a:ext cx="5216525" cy="400050"/>
          </a:xfrm>
          <a:prstGeom prst="rect">
            <a:avLst/>
          </a:prstGeom>
          <a:noFill/>
          <a:ln w="9525">
            <a:noFill/>
            <a:miter lim="800000"/>
            <a:headEnd/>
            <a:tailEnd/>
          </a:ln>
        </p:spPr>
        <p:txBody>
          <a:bodyPr wrap="none">
            <a:spAutoFit/>
          </a:bodyPr>
          <a:lstStyle/>
          <a:p>
            <a:pPr algn="l" eaLnBrk="0" hangingPunct="0"/>
            <a:r>
              <a:rPr lang="en-US" sz="2000">
                <a:solidFill>
                  <a:schemeClr val="bg1"/>
                </a:solidFill>
              </a:rPr>
              <a:t>100s of expression stripes from 95 genes</a:t>
            </a:r>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31"/>
          <p:cNvSpPr>
            <a:spLocks noChangeArrowheads="1"/>
          </p:cNvSpPr>
          <p:nvPr/>
        </p:nvSpPr>
        <p:spPr bwMode="auto">
          <a:xfrm>
            <a:off x="0" y="0"/>
            <a:ext cx="9144000" cy="6858000"/>
          </a:xfrm>
          <a:prstGeom prst="rect">
            <a:avLst/>
          </a:prstGeom>
          <a:gradFill rotWithShape="1">
            <a:gsLst>
              <a:gs pos="0">
                <a:srgbClr val="000034"/>
              </a:gs>
              <a:gs pos="100000">
                <a:srgbClr val="2F2F59"/>
              </a:gs>
            </a:gsLst>
            <a:lin ang="5400000" scaled="1"/>
          </a:gradFill>
          <a:ln w="9525">
            <a:solidFill>
              <a:schemeClr val="tx1"/>
            </a:solidFill>
            <a:miter lim="800000"/>
            <a:headEnd/>
            <a:tailEnd/>
          </a:ln>
        </p:spPr>
        <p:txBody>
          <a:bodyPr wrap="none" anchor="ctr"/>
          <a:lstStyle/>
          <a:p>
            <a:pPr algn="l" eaLnBrk="0" hangingPunct="0"/>
            <a:endParaRPr lang="en-US" sz="2400" b="0"/>
          </a:p>
        </p:txBody>
      </p:sp>
      <p:sp>
        <p:nvSpPr>
          <p:cNvPr id="65539" name="Text Box 21"/>
          <p:cNvSpPr txBox="1">
            <a:spLocks noChangeArrowheads="1"/>
          </p:cNvSpPr>
          <p:nvPr/>
        </p:nvSpPr>
        <p:spPr bwMode="auto">
          <a:xfrm>
            <a:off x="0" y="152400"/>
            <a:ext cx="9217025" cy="1200150"/>
          </a:xfrm>
          <a:prstGeom prst="rect">
            <a:avLst/>
          </a:prstGeom>
          <a:noFill/>
          <a:ln w="9525">
            <a:noFill/>
            <a:miter lim="800000"/>
            <a:headEnd/>
            <a:tailEnd/>
          </a:ln>
        </p:spPr>
        <p:txBody>
          <a:bodyPr wrap="none">
            <a:spAutoFit/>
          </a:bodyPr>
          <a:lstStyle/>
          <a:p>
            <a:pPr eaLnBrk="0" hangingPunct="0"/>
            <a:r>
              <a:rPr lang="en-US" sz="3600">
                <a:solidFill>
                  <a:srgbClr val="FFFFFF"/>
                </a:solidFill>
              </a:rPr>
              <a:t>The measured expression correlates well</a:t>
            </a:r>
          </a:p>
          <a:p>
            <a:pPr eaLnBrk="0" hangingPunct="0"/>
            <a:r>
              <a:rPr lang="en-US" sz="3600">
                <a:solidFill>
                  <a:srgbClr val="FFFFFF"/>
                </a:solidFill>
              </a:rPr>
              <a:t>with that predicted by the regression</a:t>
            </a:r>
          </a:p>
        </p:txBody>
      </p:sp>
      <p:pic>
        <p:nvPicPr>
          <p:cNvPr id="65540" name="Picture 9" descr="R2Freq"/>
          <p:cNvPicPr>
            <a:picLocks noChangeAspect="1" noChangeArrowheads="1"/>
          </p:cNvPicPr>
          <p:nvPr/>
        </p:nvPicPr>
        <p:blipFill>
          <a:blip r:embed="rId3"/>
          <a:srcRect l="2396" b="10483"/>
          <a:stretch>
            <a:fillRect/>
          </a:stretch>
        </p:blipFill>
        <p:spPr bwMode="auto">
          <a:xfrm>
            <a:off x="1706563" y="2667000"/>
            <a:ext cx="6827837" cy="1830388"/>
          </a:xfrm>
          <a:prstGeom prst="rect">
            <a:avLst/>
          </a:prstGeom>
          <a:noFill/>
          <a:ln w="9525">
            <a:noFill/>
            <a:miter lim="800000"/>
            <a:headEnd/>
            <a:tailEnd/>
          </a:ln>
        </p:spPr>
      </p:pic>
      <p:sp>
        <p:nvSpPr>
          <p:cNvPr id="65541" name="Text Box 30"/>
          <p:cNvSpPr txBox="1">
            <a:spLocks noChangeArrowheads="1"/>
          </p:cNvSpPr>
          <p:nvPr/>
        </p:nvSpPr>
        <p:spPr bwMode="auto">
          <a:xfrm>
            <a:off x="2819400" y="1828800"/>
            <a:ext cx="184150" cy="338138"/>
          </a:xfrm>
          <a:prstGeom prst="rect">
            <a:avLst/>
          </a:prstGeom>
          <a:noFill/>
          <a:ln w="9525">
            <a:noFill/>
            <a:miter lim="800000"/>
            <a:headEnd/>
            <a:tailEnd/>
          </a:ln>
        </p:spPr>
        <p:txBody>
          <a:bodyPr wrap="none">
            <a:spAutoFit/>
          </a:bodyPr>
          <a:lstStyle/>
          <a:p>
            <a:pPr algn="l" eaLnBrk="0" hangingPunct="0"/>
            <a:endParaRPr lang="en-US" sz="1600" b="0" i="1">
              <a:solidFill>
                <a:srgbClr val="FFFFFF"/>
              </a:solidFill>
            </a:endParaRPr>
          </a:p>
        </p:txBody>
      </p:sp>
      <p:sp>
        <p:nvSpPr>
          <p:cNvPr id="65542" name="Text Box 30"/>
          <p:cNvSpPr txBox="1">
            <a:spLocks noChangeArrowheads="1"/>
          </p:cNvSpPr>
          <p:nvPr/>
        </p:nvSpPr>
        <p:spPr bwMode="auto">
          <a:xfrm>
            <a:off x="3886200" y="4572000"/>
            <a:ext cx="2906713" cy="400050"/>
          </a:xfrm>
          <a:prstGeom prst="rect">
            <a:avLst/>
          </a:prstGeom>
          <a:noFill/>
          <a:ln w="9525">
            <a:noFill/>
            <a:miter lim="800000"/>
            <a:headEnd/>
            <a:tailEnd/>
          </a:ln>
        </p:spPr>
        <p:txBody>
          <a:bodyPr wrap="none">
            <a:spAutoFit/>
          </a:bodyPr>
          <a:lstStyle/>
          <a:p>
            <a:pPr algn="l" eaLnBrk="0" hangingPunct="0"/>
            <a:r>
              <a:rPr lang="en-US" sz="2000">
                <a:solidFill>
                  <a:srgbClr val="FFFFFF"/>
                </a:solidFill>
              </a:rPr>
              <a:t>Correlation coefficient  </a:t>
            </a:r>
          </a:p>
        </p:txBody>
      </p:sp>
      <p:sp>
        <p:nvSpPr>
          <p:cNvPr id="65543" name="Text Box 30"/>
          <p:cNvSpPr txBox="1">
            <a:spLocks noChangeArrowheads="1"/>
          </p:cNvSpPr>
          <p:nvPr/>
        </p:nvSpPr>
        <p:spPr bwMode="auto">
          <a:xfrm>
            <a:off x="228600" y="3352800"/>
            <a:ext cx="1492250" cy="400050"/>
          </a:xfrm>
          <a:prstGeom prst="rect">
            <a:avLst/>
          </a:prstGeom>
          <a:noFill/>
          <a:ln w="9525">
            <a:noFill/>
            <a:miter lim="800000"/>
            <a:headEnd/>
            <a:tailEnd/>
          </a:ln>
        </p:spPr>
        <p:txBody>
          <a:bodyPr wrap="none">
            <a:spAutoFit/>
          </a:bodyPr>
          <a:lstStyle/>
          <a:p>
            <a:pPr algn="l" eaLnBrk="0" hangingPunct="0"/>
            <a:r>
              <a:rPr lang="en-US" sz="2000">
                <a:solidFill>
                  <a:srgbClr val="FFFFFF"/>
                </a:solidFill>
              </a:rPr>
              <a:t>Frequency</a:t>
            </a:r>
          </a:p>
        </p:txBody>
      </p:sp>
      <p:sp>
        <p:nvSpPr>
          <p:cNvPr id="65544" name="TextBox 10"/>
          <p:cNvSpPr txBox="1">
            <a:spLocks noChangeArrowheads="1"/>
          </p:cNvSpPr>
          <p:nvPr/>
        </p:nvSpPr>
        <p:spPr bwMode="auto">
          <a:xfrm>
            <a:off x="2209800" y="5791200"/>
            <a:ext cx="4692650" cy="461963"/>
          </a:xfrm>
          <a:prstGeom prst="rect">
            <a:avLst/>
          </a:prstGeom>
          <a:noFill/>
          <a:ln w="9525">
            <a:noFill/>
            <a:miter lim="800000"/>
            <a:headEnd/>
            <a:tailEnd/>
          </a:ln>
        </p:spPr>
        <p:txBody>
          <a:bodyPr wrap="none">
            <a:spAutoFit/>
          </a:bodyPr>
          <a:lstStyle/>
          <a:p>
            <a:pPr algn="l" eaLnBrk="0" hangingPunct="0"/>
            <a:r>
              <a:rPr lang="en-US" sz="2400">
                <a:solidFill>
                  <a:schemeClr val="bg1"/>
                </a:solidFill>
              </a:rPr>
              <a:t>Most expression stripes r &gt; 0.6</a:t>
            </a:r>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p:txBody>
          <a:bodyPr/>
          <a:lstStyle/>
          <a:p>
            <a:pPr eaLnBrk="1" hangingPunct="1"/>
            <a:r>
              <a:rPr lang="en-US" sz="2800" smtClean="0"/>
              <a:t>Talk outline</a:t>
            </a:r>
          </a:p>
        </p:txBody>
      </p:sp>
      <p:sp>
        <p:nvSpPr>
          <p:cNvPr id="66563" name="Rectangle 3"/>
          <p:cNvSpPr>
            <a:spLocks noGrp="1" noChangeArrowheads="1"/>
          </p:cNvSpPr>
          <p:nvPr>
            <p:ph type="body" idx="1"/>
          </p:nvPr>
        </p:nvSpPr>
        <p:spPr/>
        <p:txBody>
          <a:bodyPr/>
          <a:lstStyle/>
          <a:p>
            <a:pPr eaLnBrk="1" hangingPunct="1"/>
            <a:r>
              <a:rPr lang="en-US" sz="2000" smtClean="0"/>
              <a:t>One slide on PCP – use as motivation (here, we assumed a structure – given to us from Jeff, before modeling).  What if we didn’t have, or weren’t confident with, the structure?</a:t>
            </a:r>
          </a:p>
          <a:p>
            <a:pPr eaLnBrk="1" hangingPunct="1"/>
            <a:r>
              <a:rPr lang="en-US" sz="2000" smtClean="0"/>
              <a:t>Simple pendulum example</a:t>
            </a:r>
          </a:p>
          <a:p>
            <a:pPr eaLnBrk="1" hangingPunct="1"/>
            <a:r>
              <a:rPr lang="en-US" sz="2000" smtClean="0"/>
              <a:t>Mark’s system</a:t>
            </a:r>
          </a:p>
          <a:p>
            <a:pPr eaLnBrk="1" hangingPunct="1"/>
            <a:r>
              <a:rPr lang="en-US" sz="2000" smtClean="0"/>
              <a:t>Local linear regression – justify, as a basis for identifying a potentially nonlinear system</a:t>
            </a:r>
          </a:p>
          <a:p>
            <a:pPr lvl="1" eaLnBrk="1" hangingPunct="1"/>
            <a:r>
              <a:rPr lang="en-US" sz="1800" smtClean="0"/>
              <a:t>Method gives the regions of best fit, so there is a higher density of models in “very nonlinear” regions</a:t>
            </a:r>
          </a:p>
          <a:p>
            <a:pPr lvl="1" eaLnBrk="1" hangingPunct="1"/>
            <a:r>
              <a:rPr lang="en-US" sz="1800" smtClean="0"/>
              <a:t>Key:  protect against overfitting.  If the system dynamic lies on a lower dimensional manifold, find it. (you can use the hb kr example here if you want)</a:t>
            </a:r>
          </a:p>
          <a:p>
            <a:pPr lvl="1" eaLnBrk="1" hangingPunct="1"/>
            <a:r>
              <a:rPr lang="en-US" sz="1800" smtClean="0"/>
              <a:t>Sparsity, high dimensionality(?), non-parametric</a:t>
            </a:r>
          </a:p>
          <a:p>
            <a:pPr eaLnBrk="1" hangingPunct="1"/>
            <a:r>
              <a:rPr lang="en-US" sz="2000" smtClean="0"/>
              <a:t>Results</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0355" name="Picture 3"/>
          <p:cNvPicPr>
            <a:picLocks noChangeAspect="1" noChangeArrowheads="1"/>
          </p:cNvPicPr>
          <p:nvPr/>
        </p:nvPicPr>
        <p:blipFill>
          <a:blip r:embed="rId2"/>
          <a:srcRect/>
          <a:stretch>
            <a:fillRect/>
          </a:stretch>
        </p:blipFill>
        <p:spPr bwMode="auto">
          <a:xfrm>
            <a:off x="0" y="0"/>
            <a:ext cx="7049901" cy="5604963"/>
          </a:xfrm>
          <a:prstGeom prst="rect">
            <a:avLst/>
          </a:prstGeom>
          <a:noFill/>
          <a:ln w="9525">
            <a:noFill/>
            <a:miter lim="800000"/>
            <a:headEnd/>
            <a:tailEnd/>
          </a:ln>
          <a:effectLst/>
        </p:spPr>
      </p:pic>
      <p:sp>
        <p:nvSpPr>
          <p:cNvPr id="5" name="TextBox 4"/>
          <p:cNvSpPr txBox="1"/>
          <p:nvPr/>
        </p:nvSpPr>
        <p:spPr>
          <a:xfrm>
            <a:off x="0" y="6096000"/>
            <a:ext cx="3570208" cy="646331"/>
          </a:xfrm>
          <a:prstGeom prst="rect">
            <a:avLst/>
          </a:prstGeom>
          <a:noFill/>
        </p:spPr>
        <p:txBody>
          <a:bodyPr wrap="none" rtlCol="0">
            <a:spAutoFit/>
          </a:bodyPr>
          <a:lstStyle/>
          <a:p>
            <a:r>
              <a:rPr lang="en-US" dirty="0" smtClean="0"/>
              <a:t>[</a:t>
            </a:r>
            <a:r>
              <a:rPr lang="en-US" dirty="0" err="1" smtClean="0"/>
              <a:t>Fomekong-Nanfack</a:t>
            </a:r>
            <a:r>
              <a:rPr lang="en-US" dirty="0" smtClean="0"/>
              <a:t> et al </a:t>
            </a:r>
            <a:r>
              <a:rPr lang="en-US" dirty="0" smtClean="0"/>
              <a:t>2009,</a:t>
            </a:r>
          </a:p>
          <a:p>
            <a:pPr algn="l"/>
            <a:r>
              <a:rPr lang="en-US" dirty="0" smtClean="0"/>
              <a:t> </a:t>
            </a:r>
            <a:r>
              <a:rPr lang="en-US" dirty="0" smtClean="0"/>
              <a:t> </a:t>
            </a:r>
            <a:r>
              <a:rPr lang="en-US" dirty="0" smtClean="0"/>
              <a:t>Perkins </a:t>
            </a:r>
            <a:r>
              <a:rPr lang="en-US" dirty="0" smtClean="0"/>
              <a:t>et al 2006]</a:t>
            </a:r>
            <a:endParaRPr lang="en-US" dirty="0"/>
          </a:p>
        </p:txBody>
      </p:sp>
      <p:pic>
        <p:nvPicPr>
          <p:cNvPr id="67585" name="Picture 1"/>
          <p:cNvPicPr>
            <a:picLocks noChangeAspect="1" noChangeArrowheads="1"/>
          </p:cNvPicPr>
          <p:nvPr/>
        </p:nvPicPr>
        <p:blipFill>
          <a:blip r:embed="rId3"/>
          <a:srcRect/>
          <a:stretch>
            <a:fillRect/>
          </a:stretch>
        </p:blipFill>
        <p:spPr bwMode="auto">
          <a:xfrm>
            <a:off x="4924425" y="3322320"/>
            <a:ext cx="4219575" cy="330517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p:txBody>
          <a:bodyPr/>
          <a:lstStyle/>
          <a:p>
            <a:pPr eaLnBrk="1" hangingPunct="1"/>
            <a:r>
              <a:rPr lang="en-US" sz="2800" smtClean="0"/>
              <a:t>Questions</a:t>
            </a:r>
          </a:p>
        </p:txBody>
      </p:sp>
      <p:sp>
        <p:nvSpPr>
          <p:cNvPr id="67587" name="Rectangle 3"/>
          <p:cNvSpPr>
            <a:spLocks noGrp="1" noChangeArrowheads="1"/>
          </p:cNvSpPr>
          <p:nvPr>
            <p:ph type="body" idx="1"/>
          </p:nvPr>
        </p:nvSpPr>
        <p:spPr/>
        <p:txBody>
          <a:bodyPr/>
          <a:lstStyle/>
          <a:p>
            <a:pPr eaLnBrk="1" hangingPunct="1"/>
            <a:r>
              <a:rPr lang="en-US" smtClean="0"/>
              <a:t>Anil – what is the diagram on slide 74 of quals pres?</a:t>
            </a:r>
          </a:p>
          <a:p>
            <a:pPr eaLnBrk="1" hangingPunct="1"/>
            <a:r>
              <a:rPr lang="en-US" smtClean="0"/>
              <a:t>Mark – hb, kr well known interaction?</a:t>
            </a:r>
          </a:p>
          <a:p>
            <a:pPr eaLnBrk="1" hangingPunct="1"/>
            <a:r>
              <a:rPr lang="en-US" smtClean="0"/>
              <a:t>Anil:  </a:t>
            </a:r>
            <a:r>
              <a:rPr lang="en-US" smtClean="0">
                <a:latin typeface="Calibri" pitchFamily="34" charset="0"/>
              </a:rPr>
              <a:t>NEDE is equivalent to an optimization formulation of principal components regression; Elastic net is equivalent to NALEDE in which the data is pure noise (no manifold) – explain clearly what is different</a:t>
            </a:r>
          </a:p>
          <a:p>
            <a:pPr eaLnBrk="1" hangingPunct="1"/>
            <a:endParaRPr lang="en-US" smtClean="0"/>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6"/>
          <p:cNvSpPr txBox="1">
            <a:spLocks noGrp="1" noChangeArrowheads="1"/>
          </p:cNvSpPr>
          <p:nvPr/>
        </p:nvSpPr>
        <p:spPr bwMode="auto">
          <a:xfrm>
            <a:off x="7010400" y="6381750"/>
            <a:ext cx="2133600" cy="476250"/>
          </a:xfrm>
          <a:prstGeom prst="rect">
            <a:avLst/>
          </a:prstGeom>
          <a:noFill/>
          <a:ln w="9525">
            <a:noFill/>
            <a:miter lim="800000"/>
            <a:headEnd/>
            <a:tailEnd/>
          </a:ln>
        </p:spPr>
        <p:txBody>
          <a:bodyPr/>
          <a:lstStyle/>
          <a:p>
            <a:pPr algn="r"/>
            <a:fld id="{4DB70485-019C-4FDC-BB7D-B5EA9B96C7FE}" type="slidenum">
              <a:rPr lang="en-US" sz="1400" b="0">
                <a:cs typeface="Arial" pitchFamily="34" charset="0"/>
              </a:rPr>
              <a:pPr algn="r"/>
              <a:t>71</a:t>
            </a:fld>
            <a:endParaRPr lang="en-US" sz="1400" b="0">
              <a:cs typeface="Arial" pitchFamily="34" charset="0"/>
            </a:endParaRPr>
          </a:p>
        </p:txBody>
      </p:sp>
      <p:sp>
        <p:nvSpPr>
          <p:cNvPr id="68611" name="Rectangle 2"/>
          <p:cNvSpPr>
            <a:spLocks noGrp="1" noChangeArrowheads="1"/>
          </p:cNvSpPr>
          <p:nvPr>
            <p:ph type="title" idx="4294967295"/>
          </p:nvPr>
        </p:nvSpPr>
        <p:spPr/>
        <p:txBody>
          <a:bodyPr/>
          <a:lstStyle/>
          <a:p>
            <a:pPr eaLnBrk="1" hangingPunct="1"/>
            <a:r>
              <a:rPr lang="en-US" smtClean="0"/>
              <a:t>Comparison to Previous Work</a:t>
            </a:r>
          </a:p>
        </p:txBody>
      </p:sp>
      <p:sp>
        <p:nvSpPr>
          <p:cNvPr id="68612" name="Rectangle 3"/>
          <p:cNvSpPr>
            <a:spLocks noGrp="1" noChangeArrowheads="1"/>
          </p:cNvSpPr>
          <p:nvPr>
            <p:ph type="body" idx="4294967295"/>
          </p:nvPr>
        </p:nvSpPr>
        <p:spPr/>
        <p:txBody>
          <a:bodyPr/>
          <a:lstStyle/>
          <a:p>
            <a:pPr eaLnBrk="1" hangingPunct="1"/>
            <a:r>
              <a:rPr lang="en-US" smtClean="0">
                <a:latin typeface="Calibri" pitchFamily="34" charset="0"/>
              </a:rPr>
              <a:t>NEDE is equivalent to an optimization formulation of principal components regression</a:t>
            </a:r>
          </a:p>
          <a:p>
            <a:pPr eaLnBrk="1" hangingPunct="1"/>
            <a:r>
              <a:rPr lang="en-US" smtClean="0">
                <a:latin typeface="Calibri" pitchFamily="34" charset="0"/>
              </a:rPr>
              <a:t>Elastic net is equivalent to NALEDE in which the data is pure noise (no manifold)</a:t>
            </a:r>
          </a:p>
          <a:p>
            <a:pPr eaLnBrk="1" hangingPunct="1"/>
            <a:r>
              <a:rPr lang="en-US" smtClean="0">
                <a:latin typeface="Calibri" pitchFamily="34" charset="0"/>
              </a:rPr>
              <a:t>Combines positive aspects of different estimators</a:t>
            </a:r>
          </a:p>
          <a:p>
            <a:pPr eaLnBrk="1" hangingPunct="1"/>
            <a:r>
              <a:rPr lang="en-US" smtClean="0">
                <a:latin typeface="Calibri" pitchFamily="34" charset="0"/>
              </a:rPr>
              <a:t>Computational effort comparable to that of existing estimators</a:t>
            </a:r>
          </a:p>
        </p:txBody>
      </p:sp>
    </p:spTree>
  </p:cSld>
  <p:clrMapOvr>
    <a:masterClrMapping/>
  </p:clrMapOvr>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6"/>
          <p:cNvSpPr txBox="1">
            <a:spLocks noGrp="1" noChangeArrowheads="1"/>
          </p:cNvSpPr>
          <p:nvPr/>
        </p:nvSpPr>
        <p:spPr bwMode="auto">
          <a:xfrm>
            <a:off x="7010400" y="6381750"/>
            <a:ext cx="2133600" cy="476250"/>
          </a:xfrm>
          <a:prstGeom prst="rect">
            <a:avLst/>
          </a:prstGeom>
          <a:noFill/>
          <a:ln w="9525">
            <a:noFill/>
            <a:miter lim="800000"/>
            <a:headEnd/>
            <a:tailEnd/>
          </a:ln>
        </p:spPr>
        <p:txBody>
          <a:bodyPr/>
          <a:lstStyle/>
          <a:p>
            <a:pPr algn="r"/>
            <a:fld id="{E13338A8-0E56-4058-B6FD-102527C074F5}" type="slidenum">
              <a:rPr lang="en-US" sz="1400" b="0">
                <a:cs typeface="Arial" pitchFamily="34" charset="0"/>
              </a:rPr>
              <a:pPr algn="r"/>
              <a:t>72</a:t>
            </a:fld>
            <a:endParaRPr lang="en-US" sz="1400" b="0">
              <a:cs typeface="Arial" pitchFamily="34" charset="0"/>
            </a:endParaRPr>
          </a:p>
        </p:txBody>
      </p:sp>
      <p:sp>
        <p:nvSpPr>
          <p:cNvPr id="69635" name="Title 1"/>
          <p:cNvSpPr>
            <a:spLocks noGrp="1"/>
          </p:cNvSpPr>
          <p:nvPr>
            <p:ph type="title" idx="4294967295"/>
          </p:nvPr>
        </p:nvSpPr>
        <p:spPr/>
        <p:txBody>
          <a:bodyPr/>
          <a:lstStyle/>
          <a:p>
            <a:pPr eaLnBrk="1" hangingPunct="1"/>
            <a:r>
              <a:rPr lang="en-US" smtClean="0">
                <a:latin typeface="Calibri" pitchFamily="34" charset="0"/>
              </a:rPr>
              <a:t>Simulation Results – Normalized Mean Squared Error</a:t>
            </a:r>
          </a:p>
        </p:txBody>
      </p:sp>
      <p:sp>
        <p:nvSpPr>
          <p:cNvPr id="69636" name="Slide Number Placeholder 3"/>
          <p:cNvSpPr txBox="1">
            <a:spLocks noGrp="1"/>
          </p:cNvSpPr>
          <p:nvPr/>
        </p:nvSpPr>
        <p:spPr bwMode="auto">
          <a:xfrm>
            <a:off x="7010400" y="6381750"/>
            <a:ext cx="2133600" cy="476250"/>
          </a:xfrm>
          <a:prstGeom prst="rect">
            <a:avLst/>
          </a:prstGeom>
          <a:noFill/>
          <a:ln w="9525">
            <a:noFill/>
            <a:miter lim="800000"/>
            <a:headEnd/>
            <a:tailEnd/>
          </a:ln>
        </p:spPr>
        <p:txBody>
          <a:bodyPr/>
          <a:lstStyle/>
          <a:p>
            <a:pPr algn="r"/>
            <a:fld id="{F3F1F5EC-7D27-4A71-BED5-14E0F49F3769}" type="slidenum">
              <a:rPr lang="en-US" sz="1400" b="0">
                <a:cs typeface="Arial" pitchFamily="34" charset="0"/>
              </a:rPr>
              <a:pPr algn="r"/>
              <a:t>72</a:t>
            </a:fld>
            <a:endParaRPr lang="en-US" sz="1400" b="0">
              <a:cs typeface="Arial" pitchFamily="34" charset="0"/>
            </a:endParaRPr>
          </a:p>
        </p:txBody>
      </p:sp>
      <p:pic>
        <p:nvPicPr>
          <p:cNvPr id="69637" name="Picture 6" descr="TP_tmp"/>
          <p:cNvPicPr>
            <a:picLocks noChangeAspect="1" noChangeArrowheads="1"/>
          </p:cNvPicPr>
          <p:nvPr>
            <p:custDataLst>
              <p:tags r:id="rId1"/>
            </p:custDataLst>
          </p:nvPr>
        </p:nvPicPr>
        <p:blipFill>
          <a:blip r:embed="rId3"/>
          <a:srcRect/>
          <a:stretch>
            <a:fillRect/>
          </a:stretch>
        </p:blipFill>
        <p:spPr bwMode="auto">
          <a:xfrm>
            <a:off x="4140200" y="6548438"/>
            <a:ext cx="1189038" cy="309562"/>
          </a:xfrm>
          <a:prstGeom prst="rect">
            <a:avLst/>
          </a:prstGeom>
          <a:noFill/>
          <a:ln w="9525">
            <a:noFill/>
            <a:miter lim="800000"/>
            <a:headEnd/>
            <a:tailEnd/>
          </a:ln>
        </p:spPr>
      </p:pic>
      <p:pic>
        <p:nvPicPr>
          <p:cNvPr id="69638" name="Picture 8"/>
          <p:cNvPicPr>
            <a:picLocks noChangeAspect="1" noChangeArrowheads="1"/>
          </p:cNvPicPr>
          <p:nvPr/>
        </p:nvPicPr>
        <p:blipFill>
          <a:blip r:embed="rId4"/>
          <a:srcRect l="4114" t="4767" r="5682" b="2208"/>
          <a:stretch>
            <a:fillRect/>
          </a:stretch>
        </p:blipFill>
        <p:spPr bwMode="auto">
          <a:xfrm>
            <a:off x="539750" y="1160463"/>
            <a:ext cx="7956550" cy="53213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6"/>
          <p:cNvSpPr txBox="1">
            <a:spLocks noGrp="1" noChangeArrowheads="1"/>
          </p:cNvSpPr>
          <p:nvPr/>
        </p:nvSpPr>
        <p:spPr bwMode="auto">
          <a:xfrm>
            <a:off x="7010400" y="6381750"/>
            <a:ext cx="2133600" cy="476250"/>
          </a:xfrm>
          <a:prstGeom prst="rect">
            <a:avLst/>
          </a:prstGeom>
          <a:noFill/>
          <a:ln w="9525">
            <a:noFill/>
            <a:miter lim="800000"/>
            <a:headEnd/>
            <a:tailEnd/>
          </a:ln>
        </p:spPr>
        <p:txBody>
          <a:bodyPr/>
          <a:lstStyle/>
          <a:p>
            <a:pPr algn="r"/>
            <a:fld id="{662F5CD6-2F22-4AB0-8A91-B53D856E4339}" type="slidenum">
              <a:rPr lang="en-US" sz="1400" b="0">
                <a:cs typeface="Arial" pitchFamily="34" charset="0"/>
              </a:rPr>
              <a:pPr algn="r"/>
              <a:t>73</a:t>
            </a:fld>
            <a:endParaRPr lang="en-US" sz="1400" b="0">
              <a:cs typeface="Arial" pitchFamily="34" charset="0"/>
            </a:endParaRPr>
          </a:p>
        </p:txBody>
      </p:sp>
      <p:sp>
        <p:nvSpPr>
          <p:cNvPr id="70659" name="Title 1"/>
          <p:cNvSpPr>
            <a:spLocks noGrp="1"/>
          </p:cNvSpPr>
          <p:nvPr>
            <p:ph type="title" idx="4294967295"/>
          </p:nvPr>
        </p:nvSpPr>
        <p:spPr/>
        <p:txBody>
          <a:bodyPr/>
          <a:lstStyle/>
          <a:p>
            <a:pPr eaLnBrk="1" hangingPunct="1"/>
            <a:r>
              <a:rPr lang="en-US" smtClean="0">
                <a:latin typeface="Calibri" pitchFamily="34" charset="0"/>
              </a:rPr>
              <a:t>Simulation Results – Classification Rate</a:t>
            </a:r>
          </a:p>
        </p:txBody>
      </p:sp>
      <p:sp>
        <p:nvSpPr>
          <p:cNvPr id="70660" name="Slide Number Placeholder 3"/>
          <p:cNvSpPr txBox="1">
            <a:spLocks noGrp="1"/>
          </p:cNvSpPr>
          <p:nvPr/>
        </p:nvSpPr>
        <p:spPr bwMode="auto">
          <a:xfrm>
            <a:off x="7010400" y="6381750"/>
            <a:ext cx="2133600" cy="476250"/>
          </a:xfrm>
          <a:prstGeom prst="rect">
            <a:avLst/>
          </a:prstGeom>
          <a:noFill/>
          <a:ln w="9525">
            <a:noFill/>
            <a:miter lim="800000"/>
            <a:headEnd/>
            <a:tailEnd/>
          </a:ln>
        </p:spPr>
        <p:txBody>
          <a:bodyPr/>
          <a:lstStyle/>
          <a:p>
            <a:pPr algn="r"/>
            <a:fld id="{B5BFD230-3E82-4543-87D2-06485DFB843C}" type="slidenum">
              <a:rPr lang="en-US" sz="1400" b="0">
                <a:cs typeface="Arial" pitchFamily="34" charset="0"/>
              </a:rPr>
              <a:pPr algn="r"/>
              <a:t>73</a:t>
            </a:fld>
            <a:endParaRPr lang="en-US" sz="1400" b="0">
              <a:cs typeface="Arial" pitchFamily="34" charset="0"/>
            </a:endParaRPr>
          </a:p>
        </p:txBody>
      </p:sp>
      <p:pic>
        <p:nvPicPr>
          <p:cNvPr id="70661" name="Picture 8"/>
          <p:cNvPicPr>
            <a:picLocks noChangeAspect="1" noChangeArrowheads="1"/>
          </p:cNvPicPr>
          <p:nvPr/>
        </p:nvPicPr>
        <p:blipFill>
          <a:blip r:embed="rId3"/>
          <a:srcRect l="5801" t="3947" r="6485" b="526"/>
          <a:stretch>
            <a:fillRect/>
          </a:stretch>
        </p:blipFill>
        <p:spPr bwMode="auto">
          <a:xfrm>
            <a:off x="684213" y="1125538"/>
            <a:ext cx="7704137" cy="5507037"/>
          </a:xfrm>
          <a:prstGeom prst="rect">
            <a:avLst/>
          </a:prstGeom>
          <a:noFill/>
          <a:ln w="9525">
            <a:noFill/>
            <a:miter lim="800000"/>
            <a:headEnd/>
            <a:tailEnd/>
          </a:ln>
        </p:spPr>
      </p:pic>
      <p:pic>
        <p:nvPicPr>
          <p:cNvPr id="70662" name="Picture 11" descr="TP_tmp"/>
          <p:cNvPicPr>
            <a:picLocks noChangeAspect="1" noChangeArrowheads="1"/>
          </p:cNvPicPr>
          <p:nvPr>
            <p:custDataLst>
              <p:tags r:id="rId1"/>
            </p:custDataLst>
          </p:nvPr>
        </p:nvPicPr>
        <p:blipFill>
          <a:blip r:embed="rId4"/>
          <a:srcRect/>
          <a:stretch>
            <a:fillRect/>
          </a:stretch>
        </p:blipFill>
        <p:spPr bwMode="auto">
          <a:xfrm>
            <a:off x="4140200" y="6548438"/>
            <a:ext cx="1189038" cy="309562"/>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body" idx="1"/>
          </p:nvPr>
        </p:nvSpPr>
        <p:spPr>
          <a:xfrm>
            <a:off x="457200" y="762000"/>
            <a:ext cx="8229600" cy="5364163"/>
          </a:xfrm>
        </p:spPr>
        <p:txBody>
          <a:bodyPr/>
          <a:lstStyle/>
          <a:p>
            <a:pPr eaLnBrk="1" hangingPunct="1"/>
            <a:r>
              <a:rPr lang="en-US" sz="1600" smtClean="0"/>
              <a:t>In previous models of the HER2/3 signaling pathway, the structure was fixed a priori (from biological knowledge.)</a:t>
            </a:r>
          </a:p>
          <a:p>
            <a:pPr lvl="1" eaLnBrk="1" hangingPunct="1"/>
            <a:r>
              <a:rPr lang="en-US" sz="1200" smtClean="0"/>
              <a:t>Structure from different cell types, animals, and in vitro experiments  was used. These do not necessarily hold.</a:t>
            </a:r>
          </a:p>
          <a:p>
            <a:pPr lvl="1" eaLnBrk="1" hangingPunct="1"/>
            <a:r>
              <a:rPr lang="en-US" sz="1200" smtClean="0"/>
              <a:t>Some parts of the structure might not have been discovered to date.</a:t>
            </a:r>
          </a:p>
          <a:p>
            <a:pPr eaLnBrk="1" hangingPunct="1"/>
            <a:r>
              <a:rPr lang="en-US" sz="1600" smtClean="0"/>
              <a:t>We therefore need to search for the correct structure, and not only the parameters given a certain structure.</a:t>
            </a:r>
          </a:p>
          <a:p>
            <a:pPr lvl="1" eaLnBrk="1" hangingPunct="1"/>
            <a:endParaRPr lang="en-US" smtClean="0"/>
          </a:p>
        </p:txBody>
      </p:sp>
      <p:grpSp>
        <p:nvGrpSpPr>
          <p:cNvPr id="71683" name="Group 3"/>
          <p:cNvGrpSpPr>
            <a:grpSpLocks/>
          </p:cNvGrpSpPr>
          <p:nvPr/>
        </p:nvGrpSpPr>
        <p:grpSpPr bwMode="auto">
          <a:xfrm>
            <a:off x="3457575" y="3417888"/>
            <a:ext cx="1725613" cy="2306637"/>
            <a:chOff x="1914" y="1181"/>
            <a:chExt cx="1087" cy="1453"/>
          </a:xfrm>
        </p:grpSpPr>
        <p:sp>
          <p:nvSpPr>
            <p:cNvPr id="71692" name="Oval 4"/>
            <p:cNvSpPr>
              <a:spLocks noChangeArrowheads="1"/>
            </p:cNvSpPr>
            <p:nvPr/>
          </p:nvSpPr>
          <p:spPr bwMode="auto">
            <a:xfrm>
              <a:off x="2220" y="1188"/>
              <a:ext cx="192" cy="192"/>
            </a:xfrm>
            <a:prstGeom prst="ellipse">
              <a:avLst/>
            </a:prstGeom>
            <a:solidFill>
              <a:srgbClr val="0000FF"/>
            </a:solidFill>
            <a:ln w="25400">
              <a:solidFill>
                <a:schemeClr val="tx1"/>
              </a:solidFill>
              <a:round/>
              <a:headEnd/>
              <a:tailEnd/>
            </a:ln>
          </p:spPr>
          <p:txBody>
            <a:bodyPr wrap="none" anchor="ctr"/>
            <a:lstStyle/>
            <a:p>
              <a:r>
                <a:rPr lang="en-US" b="0">
                  <a:cs typeface="Arial" pitchFamily="34" charset="0"/>
                </a:rPr>
                <a:t>A</a:t>
              </a:r>
            </a:p>
          </p:txBody>
        </p:sp>
        <p:sp>
          <p:nvSpPr>
            <p:cNvPr id="71693" name="Oval 5"/>
            <p:cNvSpPr>
              <a:spLocks noChangeArrowheads="1"/>
            </p:cNvSpPr>
            <p:nvPr/>
          </p:nvSpPr>
          <p:spPr bwMode="auto">
            <a:xfrm>
              <a:off x="1914" y="1792"/>
              <a:ext cx="190" cy="190"/>
            </a:xfrm>
            <a:prstGeom prst="ellipse">
              <a:avLst/>
            </a:prstGeom>
            <a:solidFill>
              <a:srgbClr val="008000"/>
            </a:solidFill>
            <a:ln w="25400">
              <a:solidFill>
                <a:schemeClr val="tx1"/>
              </a:solidFill>
              <a:round/>
              <a:headEnd/>
              <a:tailEnd/>
            </a:ln>
          </p:spPr>
          <p:txBody>
            <a:bodyPr wrap="none" anchor="ctr"/>
            <a:lstStyle/>
            <a:p>
              <a:r>
                <a:rPr lang="en-US" b="0">
                  <a:cs typeface="Arial" pitchFamily="34" charset="0"/>
                </a:rPr>
                <a:t>D</a:t>
              </a:r>
            </a:p>
          </p:txBody>
        </p:sp>
        <p:sp>
          <p:nvSpPr>
            <p:cNvPr id="71694" name="Oval 6"/>
            <p:cNvSpPr>
              <a:spLocks noChangeArrowheads="1"/>
            </p:cNvSpPr>
            <p:nvPr/>
          </p:nvSpPr>
          <p:spPr bwMode="auto">
            <a:xfrm>
              <a:off x="2496" y="1776"/>
              <a:ext cx="192" cy="192"/>
            </a:xfrm>
            <a:prstGeom prst="ellipse">
              <a:avLst/>
            </a:prstGeom>
            <a:solidFill>
              <a:srgbClr val="FF0000"/>
            </a:solidFill>
            <a:ln w="25400">
              <a:solidFill>
                <a:schemeClr val="tx1"/>
              </a:solidFill>
              <a:round/>
              <a:headEnd/>
              <a:tailEnd/>
            </a:ln>
          </p:spPr>
          <p:txBody>
            <a:bodyPr wrap="none" anchor="ctr"/>
            <a:lstStyle/>
            <a:p>
              <a:r>
                <a:rPr lang="en-US" b="0">
                  <a:cs typeface="Arial" pitchFamily="34" charset="0"/>
                </a:rPr>
                <a:t>B</a:t>
              </a:r>
            </a:p>
          </p:txBody>
        </p:sp>
        <p:sp>
          <p:nvSpPr>
            <p:cNvPr id="71695" name="Oval 7"/>
            <p:cNvSpPr>
              <a:spLocks noChangeArrowheads="1"/>
            </p:cNvSpPr>
            <p:nvPr/>
          </p:nvSpPr>
          <p:spPr bwMode="auto">
            <a:xfrm>
              <a:off x="2497" y="2442"/>
              <a:ext cx="192" cy="192"/>
            </a:xfrm>
            <a:prstGeom prst="ellipse">
              <a:avLst/>
            </a:prstGeom>
            <a:solidFill>
              <a:srgbClr val="800080"/>
            </a:solidFill>
            <a:ln w="25400">
              <a:solidFill>
                <a:schemeClr val="tx1"/>
              </a:solidFill>
              <a:round/>
              <a:headEnd/>
              <a:tailEnd/>
            </a:ln>
          </p:spPr>
          <p:txBody>
            <a:bodyPr wrap="none" anchor="ctr"/>
            <a:lstStyle/>
            <a:p>
              <a:r>
                <a:rPr lang="en-US" b="0">
                  <a:cs typeface="Arial" pitchFamily="34" charset="0"/>
                </a:rPr>
                <a:t>E</a:t>
              </a:r>
            </a:p>
          </p:txBody>
        </p:sp>
        <p:sp>
          <p:nvSpPr>
            <p:cNvPr id="71696" name="Oval 8"/>
            <p:cNvSpPr>
              <a:spLocks noChangeArrowheads="1"/>
            </p:cNvSpPr>
            <p:nvPr/>
          </p:nvSpPr>
          <p:spPr bwMode="auto">
            <a:xfrm>
              <a:off x="2809" y="1181"/>
              <a:ext cx="192" cy="192"/>
            </a:xfrm>
            <a:prstGeom prst="ellipse">
              <a:avLst/>
            </a:prstGeom>
            <a:solidFill>
              <a:srgbClr val="FFFF00"/>
            </a:solidFill>
            <a:ln w="25400">
              <a:solidFill>
                <a:schemeClr val="tx1"/>
              </a:solidFill>
              <a:round/>
              <a:headEnd/>
              <a:tailEnd/>
            </a:ln>
          </p:spPr>
          <p:txBody>
            <a:bodyPr wrap="none" anchor="ctr"/>
            <a:lstStyle/>
            <a:p>
              <a:r>
                <a:rPr lang="en-US" b="0">
                  <a:cs typeface="Arial" pitchFamily="34" charset="0"/>
                </a:rPr>
                <a:t>C</a:t>
              </a:r>
            </a:p>
          </p:txBody>
        </p:sp>
        <p:sp>
          <p:nvSpPr>
            <p:cNvPr id="71697" name="Line 9"/>
            <p:cNvSpPr>
              <a:spLocks noChangeShapeType="1"/>
            </p:cNvSpPr>
            <p:nvPr/>
          </p:nvSpPr>
          <p:spPr bwMode="auto">
            <a:xfrm flipH="1">
              <a:off x="2064" y="1390"/>
              <a:ext cx="225" cy="426"/>
            </a:xfrm>
            <a:prstGeom prst="line">
              <a:avLst/>
            </a:prstGeom>
            <a:noFill/>
            <a:ln w="25400">
              <a:solidFill>
                <a:schemeClr val="tx1"/>
              </a:solidFill>
              <a:round/>
              <a:headEnd/>
              <a:tailEnd type="triangle" w="med" len="med"/>
            </a:ln>
          </p:spPr>
          <p:txBody>
            <a:bodyPr wrap="none" anchor="ctr"/>
            <a:lstStyle/>
            <a:p>
              <a:endParaRPr lang="en-US"/>
            </a:p>
          </p:txBody>
        </p:sp>
        <p:sp>
          <p:nvSpPr>
            <p:cNvPr id="71698" name="Line 10"/>
            <p:cNvSpPr>
              <a:spLocks noChangeShapeType="1"/>
            </p:cNvSpPr>
            <p:nvPr/>
          </p:nvSpPr>
          <p:spPr bwMode="auto">
            <a:xfrm flipH="1">
              <a:off x="2595" y="1970"/>
              <a:ext cx="0" cy="443"/>
            </a:xfrm>
            <a:prstGeom prst="line">
              <a:avLst/>
            </a:prstGeom>
            <a:noFill/>
            <a:ln w="25400">
              <a:solidFill>
                <a:schemeClr val="tx1"/>
              </a:solidFill>
              <a:round/>
              <a:headEnd/>
              <a:tailEnd type="triangle" w="med" len="med"/>
            </a:ln>
          </p:spPr>
          <p:txBody>
            <a:bodyPr wrap="none" anchor="ctr"/>
            <a:lstStyle/>
            <a:p>
              <a:endParaRPr lang="en-US"/>
            </a:p>
          </p:txBody>
        </p:sp>
        <p:sp>
          <p:nvSpPr>
            <p:cNvPr id="71699" name="Line 11"/>
            <p:cNvSpPr>
              <a:spLocks noChangeShapeType="1"/>
            </p:cNvSpPr>
            <p:nvPr/>
          </p:nvSpPr>
          <p:spPr bwMode="auto">
            <a:xfrm flipH="1">
              <a:off x="2668" y="1389"/>
              <a:ext cx="224" cy="406"/>
            </a:xfrm>
            <a:prstGeom prst="line">
              <a:avLst/>
            </a:prstGeom>
            <a:noFill/>
            <a:ln w="25400">
              <a:solidFill>
                <a:schemeClr val="tx1"/>
              </a:solidFill>
              <a:round/>
              <a:headEnd/>
              <a:tailEnd type="triangle" w="med" len="med"/>
            </a:ln>
          </p:spPr>
          <p:txBody>
            <a:bodyPr wrap="none" anchor="ctr"/>
            <a:lstStyle/>
            <a:p>
              <a:endParaRPr lang="en-US"/>
            </a:p>
          </p:txBody>
        </p:sp>
        <p:sp>
          <p:nvSpPr>
            <p:cNvPr id="71700" name="Line 12"/>
            <p:cNvSpPr>
              <a:spLocks noChangeShapeType="1"/>
            </p:cNvSpPr>
            <p:nvPr/>
          </p:nvSpPr>
          <p:spPr bwMode="auto">
            <a:xfrm rot="1573529" flipH="1" flipV="1">
              <a:off x="2014" y="2101"/>
              <a:ext cx="590" cy="230"/>
            </a:xfrm>
            <a:prstGeom prst="line">
              <a:avLst/>
            </a:prstGeom>
            <a:noFill/>
            <a:ln w="25400">
              <a:solidFill>
                <a:schemeClr val="tx1"/>
              </a:solidFill>
              <a:round/>
              <a:headEnd/>
              <a:tailEnd/>
            </a:ln>
          </p:spPr>
          <p:txBody>
            <a:bodyPr wrap="none" anchor="ctr"/>
            <a:lstStyle/>
            <a:p>
              <a:endParaRPr lang="en-US"/>
            </a:p>
          </p:txBody>
        </p:sp>
        <p:sp>
          <p:nvSpPr>
            <p:cNvPr id="71701" name="Line 13"/>
            <p:cNvSpPr>
              <a:spLocks noChangeShapeType="1"/>
            </p:cNvSpPr>
            <p:nvPr/>
          </p:nvSpPr>
          <p:spPr bwMode="auto">
            <a:xfrm rot="1573529" flipH="1">
              <a:off x="2058" y="1913"/>
              <a:ext cx="54" cy="125"/>
            </a:xfrm>
            <a:prstGeom prst="line">
              <a:avLst/>
            </a:prstGeom>
            <a:noFill/>
            <a:ln w="25400">
              <a:solidFill>
                <a:schemeClr val="tx1"/>
              </a:solidFill>
              <a:round/>
              <a:headEnd/>
              <a:tailEnd/>
            </a:ln>
          </p:spPr>
          <p:txBody>
            <a:bodyPr wrap="none" anchor="ctr"/>
            <a:lstStyle/>
            <a:p>
              <a:endParaRPr lang="en-US"/>
            </a:p>
          </p:txBody>
        </p:sp>
        <p:grpSp>
          <p:nvGrpSpPr>
            <p:cNvPr id="71702" name="Group 14"/>
            <p:cNvGrpSpPr>
              <a:grpSpLocks/>
            </p:cNvGrpSpPr>
            <p:nvPr/>
          </p:nvGrpSpPr>
          <p:grpSpPr bwMode="auto">
            <a:xfrm rot="2233468">
              <a:off x="2232" y="1473"/>
              <a:ext cx="397" cy="280"/>
              <a:chOff x="2110" y="1582"/>
              <a:chExt cx="418" cy="280"/>
            </a:xfrm>
          </p:grpSpPr>
          <p:sp>
            <p:nvSpPr>
              <p:cNvPr id="71703" name="Line 15"/>
              <p:cNvSpPr>
                <a:spLocks noChangeShapeType="1"/>
              </p:cNvSpPr>
              <p:nvPr/>
            </p:nvSpPr>
            <p:spPr bwMode="auto">
              <a:xfrm>
                <a:off x="2110" y="1582"/>
                <a:ext cx="394" cy="225"/>
              </a:xfrm>
              <a:prstGeom prst="line">
                <a:avLst/>
              </a:prstGeom>
              <a:noFill/>
              <a:ln w="25400">
                <a:solidFill>
                  <a:schemeClr val="tx1"/>
                </a:solidFill>
                <a:round/>
                <a:headEnd/>
                <a:tailEnd/>
              </a:ln>
            </p:spPr>
            <p:txBody>
              <a:bodyPr wrap="none" anchor="ctr"/>
              <a:lstStyle/>
              <a:p>
                <a:endParaRPr lang="en-US"/>
              </a:p>
            </p:txBody>
          </p:sp>
          <p:sp>
            <p:nvSpPr>
              <p:cNvPr id="71704" name="Line 16"/>
              <p:cNvSpPr>
                <a:spLocks noChangeShapeType="1"/>
              </p:cNvSpPr>
              <p:nvPr/>
            </p:nvSpPr>
            <p:spPr bwMode="auto">
              <a:xfrm flipH="1">
                <a:off x="2462" y="1747"/>
                <a:ext cx="66" cy="115"/>
              </a:xfrm>
              <a:prstGeom prst="line">
                <a:avLst/>
              </a:prstGeom>
              <a:noFill/>
              <a:ln w="25400">
                <a:solidFill>
                  <a:schemeClr val="tx1"/>
                </a:solidFill>
                <a:round/>
                <a:headEnd/>
                <a:tailEnd/>
              </a:ln>
            </p:spPr>
            <p:txBody>
              <a:bodyPr wrap="none" anchor="ctr"/>
              <a:lstStyle/>
              <a:p>
                <a:endParaRPr lang="en-US"/>
              </a:p>
            </p:txBody>
          </p:sp>
        </p:grpSp>
      </p:grpSp>
      <p:sp>
        <p:nvSpPr>
          <p:cNvPr id="71684" name="Line 17"/>
          <p:cNvSpPr>
            <a:spLocks noChangeShapeType="1"/>
          </p:cNvSpPr>
          <p:nvPr/>
        </p:nvSpPr>
        <p:spPr bwMode="auto">
          <a:xfrm flipV="1">
            <a:off x="4956175" y="3871913"/>
            <a:ext cx="914400" cy="0"/>
          </a:xfrm>
          <a:prstGeom prst="line">
            <a:avLst/>
          </a:prstGeom>
          <a:noFill/>
          <a:ln w="12700">
            <a:solidFill>
              <a:schemeClr val="hlink"/>
            </a:solidFill>
            <a:round/>
            <a:headEnd/>
            <a:tailEnd type="triangle" w="med" len="med"/>
          </a:ln>
        </p:spPr>
        <p:txBody>
          <a:bodyPr wrap="none" anchor="ctr"/>
          <a:lstStyle/>
          <a:p>
            <a:endParaRPr lang="en-US"/>
          </a:p>
        </p:txBody>
      </p:sp>
      <p:sp>
        <p:nvSpPr>
          <p:cNvPr id="71685" name="Line 18"/>
          <p:cNvSpPr>
            <a:spLocks noChangeShapeType="1"/>
          </p:cNvSpPr>
          <p:nvPr/>
        </p:nvSpPr>
        <p:spPr bwMode="auto">
          <a:xfrm flipH="1" flipV="1">
            <a:off x="2932113" y="4138613"/>
            <a:ext cx="914400" cy="0"/>
          </a:xfrm>
          <a:prstGeom prst="line">
            <a:avLst/>
          </a:prstGeom>
          <a:noFill/>
          <a:ln w="12700">
            <a:solidFill>
              <a:schemeClr val="hlink"/>
            </a:solidFill>
            <a:round/>
            <a:headEnd/>
            <a:tailEnd type="triangle" w="med" len="med"/>
          </a:ln>
        </p:spPr>
        <p:txBody>
          <a:bodyPr wrap="none" anchor="ctr"/>
          <a:lstStyle/>
          <a:p>
            <a:endParaRPr lang="en-US"/>
          </a:p>
        </p:txBody>
      </p:sp>
      <p:sp>
        <p:nvSpPr>
          <p:cNvPr id="71686" name="Line 19"/>
          <p:cNvSpPr>
            <a:spLocks noChangeShapeType="1"/>
          </p:cNvSpPr>
          <p:nvPr/>
        </p:nvSpPr>
        <p:spPr bwMode="auto">
          <a:xfrm flipH="1" flipV="1">
            <a:off x="3379788" y="5291138"/>
            <a:ext cx="914400" cy="0"/>
          </a:xfrm>
          <a:prstGeom prst="line">
            <a:avLst/>
          </a:prstGeom>
          <a:noFill/>
          <a:ln w="12700">
            <a:solidFill>
              <a:schemeClr val="hlink"/>
            </a:solidFill>
            <a:round/>
            <a:headEnd/>
            <a:tailEnd type="triangle" w="med" len="med"/>
          </a:ln>
        </p:spPr>
        <p:txBody>
          <a:bodyPr wrap="none" anchor="ctr"/>
          <a:lstStyle/>
          <a:p>
            <a:endParaRPr lang="en-US"/>
          </a:p>
        </p:txBody>
      </p:sp>
      <p:sp>
        <p:nvSpPr>
          <p:cNvPr id="71687" name="Line 20"/>
          <p:cNvSpPr>
            <a:spLocks noChangeShapeType="1"/>
          </p:cNvSpPr>
          <p:nvPr/>
        </p:nvSpPr>
        <p:spPr bwMode="auto">
          <a:xfrm flipV="1">
            <a:off x="4549775" y="4814888"/>
            <a:ext cx="914400" cy="0"/>
          </a:xfrm>
          <a:prstGeom prst="line">
            <a:avLst/>
          </a:prstGeom>
          <a:noFill/>
          <a:ln w="12700">
            <a:solidFill>
              <a:schemeClr val="hlink"/>
            </a:solidFill>
            <a:round/>
            <a:headEnd/>
            <a:tailEnd type="triangle" w="med" len="med"/>
          </a:ln>
        </p:spPr>
        <p:txBody>
          <a:bodyPr wrap="none" anchor="ctr"/>
          <a:lstStyle/>
          <a:p>
            <a:endParaRPr lang="en-US"/>
          </a:p>
        </p:txBody>
      </p:sp>
      <p:sp>
        <p:nvSpPr>
          <p:cNvPr id="71688" name="Text Box 21"/>
          <p:cNvSpPr txBox="1">
            <a:spLocks noChangeArrowheads="1"/>
          </p:cNvSpPr>
          <p:nvPr/>
        </p:nvSpPr>
        <p:spPr bwMode="auto">
          <a:xfrm>
            <a:off x="5867400" y="3635375"/>
            <a:ext cx="1279525" cy="469900"/>
          </a:xfrm>
          <a:prstGeom prst="rect">
            <a:avLst/>
          </a:prstGeom>
          <a:noFill/>
          <a:ln w="12700">
            <a:solidFill>
              <a:schemeClr val="hlink"/>
            </a:solidFill>
            <a:miter lim="800000"/>
            <a:headEnd/>
            <a:tailEnd/>
          </a:ln>
        </p:spPr>
        <p:txBody>
          <a:bodyPr>
            <a:spAutoFit/>
          </a:bodyPr>
          <a:lstStyle/>
          <a:p>
            <a:pPr algn="l">
              <a:spcBef>
                <a:spcPct val="50000"/>
              </a:spcBef>
            </a:pPr>
            <a:r>
              <a:rPr lang="en-US" sz="1200">
                <a:cs typeface="Arial" pitchFamily="34" charset="0"/>
              </a:rPr>
              <a:t>Known in the same cell type.</a:t>
            </a:r>
          </a:p>
        </p:txBody>
      </p:sp>
      <p:sp>
        <p:nvSpPr>
          <p:cNvPr id="71689" name="Text Box 22"/>
          <p:cNvSpPr txBox="1">
            <a:spLocks noChangeArrowheads="1"/>
          </p:cNvSpPr>
          <p:nvPr/>
        </p:nvSpPr>
        <p:spPr bwMode="auto">
          <a:xfrm>
            <a:off x="1658938" y="3816350"/>
            <a:ext cx="1279525" cy="652463"/>
          </a:xfrm>
          <a:prstGeom prst="rect">
            <a:avLst/>
          </a:prstGeom>
          <a:noFill/>
          <a:ln w="12700">
            <a:solidFill>
              <a:schemeClr val="hlink"/>
            </a:solidFill>
            <a:miter lim="800000"/>
            <a:headEnd/>
            <a:tailEnd/>
          </a:ln>
        </p:spPr>
        <p:txBody>
          <a:bodyPr>
            <a:spAutoFit/>
          </a:bodyPr>
          <a:lstStyle/>
          <a:p>
            <a:pPr algn="l">
              <a:spcBef>
                <a:spcPct val="50000"/>
              </a:spcBef>
            </a:pPr>
            <a:r>
              <a:rPr lang="en-US" sz="1200">
                <a:cs typeface="Arial" pitchFamily="34" charset="0"/>
              </a:rPr>
              <a:t>Established in many other types of cells.</a:t>
            </a:r>
          </a:p>
        </p:txBody>
      </p:sp>
      <p:sp>
        <p:nvSpPr>
          <p:cNvPr id="71690" name="Text Box 23"/>
          <p:cNvSpPr txBox="1">
            <a:spLocks noChangeArrowheads="1"/>
          </p:cNvSpPr>
          <p:nvPr/>
        </p:nvSpPr>
        <p:spPr bwMode="auto">
          <a:xfrm>
            <a:off x="5480050" y="4568825"/>
            <a:ext cx="1279525" cy="469900"/>
          </a:xfrm>
          <a:prstGeom prst="rect">
            <a:avLst/>
          </a:prstGeom>
          <a:noFill/>
          <a:ln w="12700">
            <a:solidFill>
              <a:schemeClr val="hlink"/>
            </a:solidFill>
            <a:miter lim="800000"/>
            <a:headEnd/>
            <a:tailEnd/>
          </a:ln>
        </p:spPr>
        <p:txBody>
          <a:bodyPr>
            <a:spAutoFit/>
          </a:bodyPr>
          <a:lstStyle/>
          <a:p>
            <a:pPr algn="l">
              <a:spcBef>
                <a:spcPct val="50000"/>
              </a:spcBef>
            </a:pPr>
            <a:r>
              <a:rPr lang="en-US" sz="1200">
                <a:cs typeface="Arial" pitchFamily="34" charset="0"/>
              </a:rPr>
              <a:t>Discovered in vitro.</a:t>
            </a:r>
          </a:p>
        </p:txBody>
      </p:sp>
      <p:sp>
        <p:nvSpPr>
          <p:cNvPr id="71691" name="Text Box 24"/>
          <p:cNvSpPr txBox="1">
            <a:spLocks noChangeArrowheads="1"/>
          </p:cNvSpPr>
          <p:nvPr/>
        </p:nvSpPr>
        <p:spPr bwMode="auto">
          <a:xfrm>
            <a:off x="2101850" y="5145088"/>
            <a:ext cx="1279525" cy="287337"/>
          </a:xfrm>
          <a:prstGeom prst="rect">
            <a:avLst/>
          </a:prstGeom>
          <a:noFill/>
          <a:ln w="12700">
            <a:solidFill>
              <a:schemeClr val="hlink"/>
            </a:solidFill>
            <a:miter lim="800000"/>
            <a:headEnd/>
            <a:tailEnd/>
          </a:ln>
        </p:spPr>
        <p:txBody>
          <a:bodyPr>
            <a:spAutoFit/>
          </a:bodyPr>
          <a:lstStyle/>
          <a:p>
            <a:pPr algn="l">
              <a:spcBef>
                <a:spcPct val="50000"/>
              </a:spcBef>
            </a:pPr>
            <a:r>
              <a:rPr lang="en-US" sz="1200">
                <a:cs typeface="Arial" pitchFamily="34" charset="0"/>
              </a:rPr>
              <a:t>Unknown.</a:t>
            </a:r>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body" idx="1"/>
          </p:nvPr>
        </p:nvSpPr>
        <p:spPr>
          <a:xfrm>
            <a:off x="457200" y="4999038"/>
            <a:ext cx="8229600" cy="5603875"/>
          </a:xfrm>
        </p:spPr>
        <p:txBody>
          <a:bodyPr/>
          <a:lstStyle/>
          <a:p>
            <a:pPr eaLnBrk="1" hangingPunct="1"/>
            <a:r>
              <a:rPr lang="en-US" sz="1600" smtClean="0"/>
              <a:t>To include structure modifications in the optimization, we introduce a module that creates possible networks, in a controlled fashion, and a module that creates different experiments.</a:t>
            </a:r>
          </a:p>
          <a:p>
            <a:pPr eaLnBrk="1" hangingPunct="1"/>
            <a:endParaRPr lang="en-US" sz="1600" smtClean="0"/>
          </a:p>
          <a:p>
            <a:pPr lvl="1" eaLnBrk="1" hangingPunct="1"/>
            <a:r>
              <a:rPr lang="en-US" sz="1200" smtClean="0"/>
              <a:t>Connections in a network can be forced, prohibited, encouraged, or discouraged. </a:t>
            </a:r>
          </a:p>
          <a:p>
            <a:pPr lvl="1" eaLnBrk="1" hangingPunct="1"/>
            <a:endParaRPr lang="en-US" sz="1200" smtClean="0"/>
          </a:p>
          <a:p>
            <a:pPr lvl="1" eaLnBrk="1" hangingPunct="1"/>
            <a:endParaRPr lang="en-US" sz="1200" smtClean="0"/>
          </a:p>
          <a:p>
            <a:pPr lvl="1" eaLnBrk="1" hangingPunct="1"/>
            <a:endParaRPr lang="en-US" sz="1200" smtClean="0"/>
          </a:p>
          <a:p>
            <a:pPr lvl="1" eaLnBrk="1" hangingPunct="1"/>
            <a:endParaRPr lang="en-US" sz="1200" smtClean="0"/>
          </a:p>
          <a:p>
            <a:pPr lvl="1" eaLnBrk="1" hangingPunct="1"/>
            <a:endParaRPr lang="en-US" sz="1200" smtClean="0"/>
          </a:p>
          <a:p>
            <a:pPr lvl="1" eaLnBrk="1" hangingPunct="1"/>
            <a:endParaRPr lang="en-US" sz="1200" smtClean="0"/>
          </a:p>
          <a:p>
            <a:pPr lvl="1" eaLnBrk="1" hangingPunct="1"/>
            <a:endParaRPr lang="en-US" sz="1200" smtClean="0"/>
          </a:p>
          <a:p>
            <a:pPr lvl="1" eaLnBrk="1" hangingPunct="1"/>
            <a:endParaRPr lang="en-US" sz="1200" smtClean="0"/>
          </a:p>
          <a:p>
            <a:pPr lvl="1" eaLnBrk="1" hangingPunct="1"/>
            <a:r>
              <a:rPr lang="en-US" sz="1200" smtClean="0"/>
              <a:t>The data we have might be from different types of experiments (i.e. different perturbations, stimulations,…), and thus the ability to introduce different experiments dynamically is important.</a:t>
            </a:r>
          </a:p>
          <a:p>
            <a:pPr eaLnBrk="1" hangingPunct="1"/>
            <a:r>
              <a:rPr lang="en-US" sz="1600" smtClean="0"/>
              <a:t>These modules can be inserted in an optimization.</a:t>
            </a:r>
            <a:r>
              <a:rPr lang="en-US" smtClean="0"/>
              <a:t>  </a:t>
            </a:r>
          </a:p>
        </p:txBody>
      </p:sp>
      <p:grpSp>
        <p:nvGrpSpPr>
          <p:cNvPr id="72707" name="Group 3"/>
          <p:cNvGrpSpPr>
            <a:grpSpLocks/>
          </p:cNvGrpSpPr>
          <p:nvPr/>
        </p:nvGrpSpPr>
        <p:grpSpPr bwMode="auto">
          <a:xfrm>
            <a:off x="3327400" y="2693988"/>
            <a:ext cx="1306513" cy="1770062"/>
            <a:chOff x="1914" y="1181"/>
            <a:chExt cx="1087" cy="1453"/>
          </a:xfrm>
        </p:grpSpPr>
        <p:sp>
          <p:nvSpPr>
            <p:cNvPr id="72721" name="Oval 4"/>
            <p:cNvSpPr>
              <a:spLocks noChangeArrowheads="1"/>
            </p:cNvSpPr>
            <p:nvPr/>
          </p:nvSpPr>
          <p:spPr bwMode="auto">
            <a:xfrm>
              <a:off x="2220" y="1188"/>
              <a:ext cx="192" cy="192"/>
            </a:xfrm>
            <a:prstGeom prst="ellipse">
              <a:avLst/>
            </a:prstGeom>
            <a:solidFill>
              <a:srgbClr val="0000FF"/>
            </a:solidFill>
            <a:ln w="25400">
              <a:solidFill>
                <a:schemeClr val="tx1"/>
              </a:solidFill>
              <a:round/>
              <a:headEnd/>
              <a:tailEnd/>
            </a:ln>
          </p:spPr>
          <p:txBody>
            <a:bodyPr wrap="none" anchor="ctr"/>
            <a:lstStyle/>
            <a:p>
              <a:r>
                <a:rPr lang="en-US" b="0">
                  <a:cs typeface="Arial" pitchFamily="34" charset="0"/>
                </a:rPr>
                <a:t>A</a:t>
              </a:r>
            </a:p>
          </p:txBody>
        </p:sp>
        <p:sp>
          <p:nvSpPr>
            <p:cNvPr id="72722" name="Oval 5"/>
            <p:cNvSpPr>
              <a:spLocks noChangeArrowheads="1"/>
            </p:cNvSpPr>
            <p:nvPr/>
          </p:nvSpPr>
          <p:spPr bwMode="auto">
            <a:xfrm>
              <a:off x="1914" y="1792"/>
              <a:ext cx="190" cy="190"/>
            </a:xfrm>
            <a:prstGeom prst="ellipse">
              <a:avLst/>
            </a:prstGeom>
            <a:solidFill>
              <a:srgbClr val="008000"/>
            </a:solidFill>
            <a:ln w="25400">
              <a:solidFill>
                <a:schemeClr val="tx1"/>
              </a:solidFill>
              <a:round/>
              <a:headEnd/>
              <a:tailEnd/>
            </a:ln>
          </p:spPr>
          <p:txBody>
            <a:bodyPr wrap="none" anchor="ctr"/>
            <a:lstStyle/>
            <a:p>
              <a:r>
                <a:rPr lang="en-US" b="0">
                  <a:cs typeface="Arial" pitchFamily="34" charset="0"/>
                </a:rPr>
                <a:t>D</a:t>
              </a:r>
            </a:p>
          </p:txBody>
        </p:sp>
        <p:sp>
          <p:nvSpPr>
            <p:cNvPr id="72723" name="Oval 6"/>
            <p:cNvSpPr>
              <a:spLocks noChangeArrowheads="1"/>
            </p:cNvSpPr>
            <p:nvPr/>
          </p:nvSpPr>
          <p:spPr bwMode="auto">
            <a:xfrm>
              <a:off x="2496" y="1776"/>
              <a:ext cx="192" cy="192"/>
            </a:xfrm>
            <a:prstGeom prst="ellipse">
              <a:avLst/>
            </a:prstGeom>
            <a:solidFill>
              <a:srgbClr val="FF0000"/>
            </a:solidFill>
            <a:ln w="25400">
              <a:solidFill>
                <a:schemeClr val="tx1"/>
              </a:solidFill>
              <a:round/>
              <a:headEnd/>
              <a:tailEnd/>
            </a:ln>
          </p:spPr>
          <p:txBody>
            <a:bodyPr wrap="none" anchor="ctr"/>
            <a:lstStyle/>
            <a:p>
              <a:r>
                <a:rPr lang="en-US" b="0">
                  <a:cs typeface="Arial" pitchFamily="34" charset="0"/>
                </a:rPr>
                <a:t>B</a:t>
              </a:r>
            </a:p>
          </p:txBody>
        </p:sp>
        <p:sp>
          <p:nvSpPr>
            <p:cNvPr id="72724" name="Oval 7"/>
            <p:cNvSpPr>
              <a:spLocks noChangeArrowheads="1"/>
            </p:cNvSpPr>
            <p:nvPr/>
          </p:nvSpPr>
          <p:spPr bwMode="auto">
            <a:xfrm>
              <a:off x="2497" y="2442"/>
              <a:ext cx="192" cy="192"/>
            </a:xfrm>
            <a:prstGeom prst="ellipse">
              <a:avLst/>
            </a:prstGeom>
            <a:solidFill>
              <a:srgbClr val="800080"/>
            </a:solidFill>
            <a:ln w="25400">
              <a:solidFill>
                <a:schemeClr val="tx1"/>
              </a:solidFill>
              <a:round/>
              <a:headEnd/>
              <a:tailEnd/>
            </a:ln>
          </p:spPr>
          <p:txBody>
            <a:bodyPr wrap="none" anchor="ctr"/>
            <a:lstStyle/>
            <a:p>
              <a:r>
                <a:rPr lang="en-US" b="0">
                  <a:cs typeface="Arial" pitchFamily="34" charset="0"/>
                </a:rPr>
                <a:t>E</a:t>
              </a:r>
            </a:p>
          </p:txBody>
        </p:sp>
        <p:sp>
          <p:nvSpPr>
            <p:cNvPr id="72725" name="Oval 8"/>
            <p:cNvSpPr>
              <a:spLocks noChangeArrowheads="1"/>
            </p:cNvSpPr>
            <p:nvPr/>
          </p:nvSpPr>
          <p:spPr bwMode="auto">
            <a:xfrm>
              <a:off x="2809" y="1181"/>
              <a:ext cx="192" cy="192"/>
            </a:xfrm>
            <a:prstGeom prst="ellipse">
              <a:avLst/>
            </a:prstGeom>
            <a:solidFill>
              <a:srgbClr val="FFFF00"/>
            </a:solidFill>
            <a:ln w="25400">
              <a:solidFill>
                <a:schemeClr val="tx1"/>
              </a:solidFill>
              <a:round/>
              <a:headEnd/>
              <a:tailEnd/>
            </a:ln>
          </p:spPr>
          <p:txBody>
            <a:bodyPr wrap="none" anchor="ctr"/>
            <a:lstStyle/>
            <a:p>
              <a:r>
                <a:rPr lang="en-US" b="0">
                  <a:cs typeface="Arial" pitchFamily="34" charset="0"/>
                </a:rPr>
                <a:t>C</a:t>
              </a:r>
            </a:p>
          </p:txBody>
        </p:sp>
        <p:sp>
          <p:nvSpPr>
            <p:cNvPr id="72726" name="Line 9"/>
            <p:cNvSpPr>
              <a:spLocks noChangeShapeType="1"/>
            </p:cNvSpPr>
            <p:nvPr/>
          </p:nvSpPr>
          <p:spPr bwMode="auto">
            <a:xfrm flipH="1">
              <a:off x="2064" y="1390"/>
              <a:ext cx="225" cy="426"/>
            </a:xfrm>
            <a:prstGeom prst="line">
              <a:avLst/>
            </a:prstGeom>
            <a:noFill/>
            <a:ln w="25400">
              <a:solidFill>
                <a:schemeClr val="tx1"/>
              </a:solidFill>
              <a:round/>
              <a:headEnd/>
              <a:tailEnd type="triangle" w="med" len="med"/>
            </a:ln>
          </p:spPr>
          <p:txBody>
            <a:bodyPr wrap="none" anchor="ctr"/>
            <a:lstStyle/>
            <a:p>
              <a:endParaRPr lang="en-US"/>
            </a:p>
          </p:txBody>
        </p:sp>
        <p:sp>
          <p:nvSpPr>
            <p:cNvPr id="72727" name="Line 10"/>
            <p:cNvSpPr>
              <a:spLocks noChangeShapeType="1"/>
            </p:cNvSpPr>
            <p:nvPr/>
          </p:nvSpPr>
          <p:spPr bwMode="auto">
            <a:xfrm flipH="1">
              <a:off x="2595" y="1970"/>
              <a:ext cx="0" cy="443"/>
            </a:xfrm>
            <a:prstGeom prst="line">
              <a:avLst/>
            </a:prstGeom>
            <a:noFill/>
            <a:ln w="25400">
              <a:solidFill>
                <a:schemeClr val="tx1"/>
              </a:solidFill>
              <a:round/>
              <a:headEnd/>
              <a:tailEnd type="triangle" w="med" len="med"/>
            </a:ln>
          </p:spPr>
          <p:txBody>
            <a:bodyPr wrap="none" anchor="ctr"/>
            <a:lstStyle/>
            <a:p>
              <a:endParaRPr lang="en-US"/>
            </a:p>
          </p:txBody>
        </p:sp>
        <p:sp>
          <p:nvSpPr>
            <p:cNvPr id="72728" name="Line 11"/>
            <p:cNvSpPr>
              <a:spLocks noChangeShapeType="1"/>
            </p:cNvSpPr>
            <p:nvPr/>
          </p:nvSpPr>
          <p:spPr bwMode="auto">
            <a:xfrm flipH="1">
              <a:off x="2668" y="1389"/>
              <a:ext cx="224" cy="406"/>
            </a:xfrm>
            <a:prstGeom prst="line">
              <a:avLst/>
            </a:prstGeom>
            <a:noFill/>
            <a:ln w="25400">
              <a:solidFill>
                <a:schemeClr val="tx1"/>
              </a:solidFill>
              <a:round/>
              <a:headEnd/>
              <a:tailEnd type="triangle" w="med" len="med"/>
            </a:ln>
          </p:spPr>
          <p:txBody>
            <a:bodyPr wrap="none" anchor="ctr"/>
            <a:lstStyle/>
            <a:p>
              <a:endParaRPr lang="en-US"/>
            </a:p>
          </p:txBody>
        </p:sp>
        <p:sp>
          <p:nvSpPr>
            <p:cNvPr id="72729" name="Line 12"/>
            <p:cNvSpPr>
              <a:spLocks noChangeShapeType="1"/>
            </p:cNvSpPr>
            <p:nvPr/>
          </p:nvSpPr>
          <p:spPr bwMode="auto">
            <a:xfrm rot="1573529" flipH="1" flipV="1">
              <a:off x="2014" y="2101"/>
              <a:ext cx="590" cy="230"/>
            </a:xfrm>
            <a:prstGeom prst="line">
              <a:avLst/>
            </a:prstGeom>
            <a:noFill/>
            <a:ln w="25400">
              <a:solidFill>
                <a:schemeClr val="tx1"/>
              </a:solidFill>
              <a:round/>
              <a:headEnd/>
              <a:tailEnd/>
            </a:ln>
          </p:spPr>
          <p:txBody>
            <a:bodyPr wrap="none" anchor="ctr"/>
            <a:lstStyle/>
            <a:p>
              <a:endParaRPr lang="en-US"/>
            </a:p>
          </p:txBody>
        </p:sp>
        <p:sp>
          <p:nvSpPr>
            <p:cNvPr id="72730" name="Line 13"/>
            <p:cNvSpPr>
              <a:spLocks noChangeShapeType="1"/>
            </p:cNvSpPr>
            <p:nvPr/>
          </p:nvSpPr>
          <p:spPr bwMode="auto">
            <a:xfrm rot="1573529" flipH="1">
              <a:off x="2058" y="1913"/>
              <a:ext cx="54" cy="125"/>
            </a:xfrm>
            <a:prstGeom prst="line">
              <a:avLst/>
            </a:prstGeom>
            <a:noFill/>
            <a:ln w="25400">
              <a:solidFill>
                <a:schemeClr val="tx1"/>
              </a:solidFill>
              <a:round/>
              <a:headEnd/>
              <a:tailEnd/>
            </a:ln>
          </p:spPr>
          <p:txBody>
            <a:bodyPr wrap="none" anchor="ctr"/>
            <a:lstStyle/>
            <a:p>
              <a:endParaRPr lang="en-US"/>
            </a:p>
          </p:txBody>
        </p:sp>
        <p:grpSp>
          <p:nvGrpSpPr>
            <p:cNvPr id="72731" name="Group 14"/>
            <p:cNvGrpSpPr>
              <a:grpSpLocks/>
            </p:cNvGrpSpPr>
            <p:nvPr/>
          </p:nvGrpSpPr>
          <p:grpSpPr bwMode="auto">
            <a:xfrm rot="2233468">
              <a:off x="2232" y="1473"/>
              <a:ext cx="397" cy="280"/>
              <a:chOff x="2110" y="1582"/>
              <a:chExt cx="418" cy="280"/>
            </a:xfrm>
          </p:grpSpPr>
          <p:sp>
            <p:nvSpPr>
              <p:cNvPr id="72732" name="Line 15"/>
              <p:cNvSpPr>
                <a:spLocks noChangeShapeType="1"/>
              </p:cNvSpPr>
              <p:nvPr/>
            </p:nvSpPr>
            <p:spPr bwMode="auto">
              <a:xfrm>
                <a:off x="2110" y="1582"/>
                <a:ext cx="394" cy="225"/>
              </a:xfrm>
              <a:prstGeom prst="line">
                <a:avLst/>
              </a:prstGeom>
              <a:noFill/>
              <a:ln w="25400">
                <a:solidFill>
                  <a:schemeClr val="tx1"/>
                </a:solidFill>
                <a:round/>
                <a:headEnd/>
                <a:tailEnd/>
              </a:ln>
            </p:spPr>
            <p:txBody>
              <a:bodyPr wrap="none" anchor="ctr"/>
              <a:lstStyle/>
              <a:p>
                <a:endParaRPr lang="en-US"/>
              </a:p>
            </p:txBody>
          </p:sp>
          <p:sp>
            <p:nvSpPr>
              <p:cNvPr id="72733" name="Line 16"/>
              <p:cNvSpPr>
                <a:spLocks noChangeShapeType="1"/>
              </p:cNvSpPr>
              <p:nvPr/>
            </p:nvSpPr>
            <p:spPr bwMode="auto">
              <a:xfrm flipH="1">
                <a:off x="2462" y="1747"/>
                <a:ext cx="66" cy="115"/>
              </a:xfrm>
              <a:prstGeom prst="line">
                <a:avLst/>
              </a:prstGeom>
              <a:noFill/>
              <a:ln w="25400">
                <a:solidFill>
                  <a:schemeClr val="tx1"/>
                </a:solidFill>
                <a:round/>
                <a:headEnd/>
                <a:tailEnd/>
              </a:ln>
            </p:spPr>
            <p:txBody>
              <a:bodyPr wrap="none" anchor="ctr"/>
              <a:lstStyle/>
              <a:p>
                <a:endParaRPr lang="en-US"/>
              </a:p>
            </p:txBody>
          </p:sp>
        </p:grpSp>
      </p:grpSp>
      <p:sp>
        <p:nvSpPr>
          <p:cNvPr id="72708" name="Line 17"/>
          <p:cNvSpPr>
            <a:spLocks noChangeShapeType="1"/>
          </p:cNvSpPr>
          <p:nvPr/>
        </p:nvSpPr>
        <p:spPr bwMode="auto">
          <a:xfrm flipV="1">
            <a:off x="4462463" y="3041650"/>
            <a:ext cx="693737" cy="0"/>
          </a:xfrm>
          <a:prstGeom prst="line">
            <a:avLst/>
          </a:prstGeom>
          <a:noFill/>
          <a:ln w="12700">
            <a:solidFill>
              <a:schemeClr val="hlink"/>
            </a:solidFill>
            <a:round/>
            <a:headEnd/>
            <a:tailEnd type="triangle" w="med" len="med"/>
          </a:ln>
        </p:spPr>
        <p:txBody>
          <a:bodyPr wrap="none" anchor="ctr"/>
          <a:lstStyle/>
          <a:p>
            <a:endParaRPr lang="en-US"/>
          </a:p>
        </p:txBody>
      </p:sp>
      <p:sp>
        <p:nvSpPr>
          <p:cNvPr id="72709" name="Line 18"/>
          <p:cNvSpPr>
            <a:spLocks noChangeShapeType="1"/>
          </p:cNvSpPr>
          <p:nvPr/>
        </p:nvSpPr>
        <p:spPr bwMode="auto">
          <a:xfrm flipH="1" flipV="1">
            <a:off x="2928938" y="3246438"/>
            <a:ext cx="692150" cy="0"/>
          </a:xfrm>
          <a:prstGeom prst="line">
            <a:avLst/>
          </a:prstGeom>
          <a:noFill/>
          <a:ln w="12700">
            <a:solidFill>
              <a:schemeClr val="hlink"/>
            </a:solidFill>
            <a:round/>
            <a:headEnd/>
            <a:tailEnd type="triangle" w="med" len="med"/>
          </a:ln>
        </p:spPr>
        <p:txBody>
          <a:bodyPr wrap="none" anchor="ctr"/>
          <a:lstStyle/>
          <a:p>
            <a:endParaRPr lang="en-US"/>
          </a:p>
        </p:txBody>
      </p:sp>
      <p:sp>
        <p:nvSpPr>
          <p:cNvPr id="72710" name="Line 19"/>
          <p:cNvSpPr>
            <a:spLocks noChangeShapeType="1"/>
          </p:cNvSpPr>
          <p:nvPr/>
        </p:nvSpPr>
        <p:spPr bwMode="auto">
          <a:xfrm flipH="1" flipV="1">
            <a:off x="3268663" y="4132263"/>
            <a:ext cx="692150" cy="0"/>
          </a:xfrm>
          <a:prstGeom prst="line">
            <a:avLst/>
          </a:prstGeom>
          <a:noFill/>
          <a:ln w="12700">
            <a:solidFill>
              <a:schemeClr val="hlink"/>
            </a:solidFill>
            <a:round/>
            <a:headEnd/>
            <a:tailEnd type="triangle" w="med" len="med"/>
          </a:ln>
        </p:spPr>
        <p:txBody>
          <a:bodyPr wrap="none" anchor="ctr"/>
          <a:lstStyle/>
          <a:p>
            <a:endParaRPr lang="en-US"/>
          </a:p>
        </p:txBody>
      </p:sp>
      <p:sp>
        <p:nvSpPr>
          <p:cNvPr id="72711" name="Line 20"/>
          <p:cNvSpPr>
            <a:spLocks noChangeShapeType="1"/>
          </p:cNvSpPr>
          <p:nvPr/>
        </p:nvSpPr>
        <p:spPr bwMode="auto">
          <a:xfrm flipV="1">
            <a:off x="4154488" y="3765550"/>
            <a:ext cx="693737" cy="0"/>
          </a:xfrm>
          <a:prstGeom prst="line">
            <a:avLst/>
          </a:prstGeom>
          <a:noFill/>
          <a:ln w="12700">
            <a:solidFill>
              <a:schemeClr val="hlink"/>
            </a:solidFill>
            <a:round/>
            <a:headEnd/>
            <a:tailEnd type="triangle" w="med" len="med"/>
          </a:ln>
        </p:spPr>
        <p:txBody>
          <a:bodyPr wrap="none" anchor="ctr"/>
          <a:lstStyle/>
          <a:p>
            <a:endParaRPr lang="en-US"/>
          </a:p>
        </p:txBody>
      </p:sp>
      <p:sp>
        <p:nvSpPr>
          <p:cNvPr id="72712" name="Text Box 21"/>
          <p:cNvSpPr txBox="1">
            <a:spLocks noChangeArrowheads="1"/>
          </p:cNvSpPr>
          <p:nvPr/>
        </p:nvSpPr>
        <p:spPr bwMode="auto">
          <a:xfrm>
            <a:off x="5151438" y="2860675"/>
            <a:ext cx="971550" cy="561975"/>
          </a:xfrm>
          <a:prstGeom prst="rect">
            <a:avLst/>
          </a:prstGeom>
          <a:noFill/>
          <a:ln w="12700">
            <a:solidFill>
              <a:schemeClr val="hlink"/>
            </a:solidFill>
            <a:miter lim="800000"/>
            <a:headEnd/>
            <a:tailEnd/>
          </a:ln>
        </p:spPr>
        <p:txBody>
          <a:bodyPr>
            <a:spAutoFit/>
          </a:bodyPr>
          <a:lstStyle/>
          <a:p>
            <a:pPr algn="l">
              <a:spcBef>
                <a:spcPct val="50000"/>
              </a:spcBef>
            </a:pPr>
            <a:r>
              <a:rPr lang="en-US" sz="1000">
                <a:cs typeface="Arial" pitchFamily="34" charset="0"/>
              </a:rPr>
              <a:t>Known in the same cell type.</a:t>
            </a:r>
          </a:p>
        </p:txBody>
      </p:sp>
      <p:sp>
        <p:nvSpPr>
          <p:cNvPr id="72713" name="Text Box 22"/>
          <p:cNvSpPr txBox="1">
            <a:spLocks noChangeArrowheads="1"/>
          </p:cNvSpPr>
          <p:nvPr/>
        </p:nvSpPr>
        <p:spPr bwMode="auto">
          <a:xfrm>
            <a:off x="1752600" y="3114675"/>
            <a:ext cx="1181100" cy="257175"/>
          </a:xfrm>
          <a:prstGeom prst="rect">
            <a:avLst/>
          </a:prstGeom>
          <a:noFill/>
          <a:ln w="12700">
            <a:solidFill>
              <a:schemeClr val="hlink"/>
            </a:solidFill>
            <a:miter lim="800000"/>
            <a:headEnd/>
            <a:tailEnd/>
          </a:ln>
        </p:spPr>
        <p:txBody>
          <a:bodyPr>
            <a:spAutoFit/>
          </a:bodyPr>
          <a:lstStyle/>
          <a:p>
            <a:pPr algn="l">
              <a:spcBef>
                <a:spcPct val="50000"/>
              </a:spcBef>
            </a:pPr>
            <a:r>
              <a:rPr lang="en-US" sz="1000">
                <a:cs typeface="Arial" pitchFamily="34" charset="0"/>
              </a:rPr>
              <a:t>Doesn’t exist. </a:t>
            </a:r>
          </a:p>
        </p:txBody>
      </p:sp>
      <p:sp>
        <p:nvSpPr>
          <p:cNvPr id="72714" name="Text Box 23"/>
          <p:cNvSpPr txBox="1">
            <a:spLocks noChangeArrowheads="1"/>
          </p:cNvSpPr>
          <p:nvPr/>
        </p:nvSpPr>
        <p:spPr bwMode="auto">
          <a:xfrm>
            <a:off x="4860925" y="3633788"/>
            <a:ext cx="1371600" cy="257175"/>
          </a:xfrm>
          <a:prstGeom prst="rect">
            <a:avLst/>
          </a:prstGeom>
          <a:noFill/>
          <a:ln w="12700">
            <a:solidFill>
              <a:schemeClr val="hlink"/>
            </a:solidFill>
            <a:miter lim="800000"/>
            <a:headEnd/>
            <a:tailEnd/>
          </a:ln>
        </p:spPr>
        <p:txBody>
          <a:bodyPr>
            <a:spAutoFit/>
          </a:bodyPr>
          <a:lstStyle/>
          <a:p>
            <a:pPr algn="l">
              <a:spcBef>
                <a:spcPct val="50000"/>
              </a:spcBef>
            </a:pPr>
            <a:r>
              <a:rPr lang="en-US" sz="1000">
                <a:cs typeface="Arial" pitchFamily="34" charset="0"/>
              </a:rPr>
              <a:t>Discovered in vitro.</a:t>
            </a:r>
          </a:p>
        </p:txBody>
      </p:sp>
      <p:sp>
        <p:nvSpPr>
          <p:cNvPr id="72715" name="Text Box 24"/>
          <p:cNvSpPr txBox="1">
            <a:spLocks noChangeArrowheads="1"/>
          </p:cNvSpPr>
          <p:nvPr/>
        </p:nvSpPr>
        <p:spPr bwMode="auto">
          <a:xfrm>
            <a:off x="2298700" y="4019550"/>
            <a:ext cx="969963" cy="257175"/>
          </a:xfrm>
          <a:prstGeom prst="rect">
            <a:avLst/>
          </a:prstGeom>
          <a:noFill/>
          <a:ln w="12700">
            <a:solidFill>
              <a:schemeClr val="hlink"/>
            </a:solidFill>
            <a:miter lim="800000"/>
            <a:headEnd/>
            <a:tailEnd/>
          </a:ln>
        </p:spPr>
        <p:txBody>
          <a:bodyPr>
            <a:spAutoFit/>
          </a:bodyPr>
          <a:lstStyle/>
          <a:p>
            <a:pPr algn="l">
              <a:spcBef>
                <a:spcPct val="50000"/>
              </a:spcBef>
            </a:pPr>
            <a:r>
              <a:rPr lang="en-US" sz="1000">
                <a:cs typeface="Arial" pitchFamily="34" charset="0"/>
              </a:rPr>
              <a:t>Unknown.</a:t>
            </a:r>
          </a:p>
        </p:txBody>
      </p:sp>
      <p:grpSp>
        <p:nvGrpSpPr>
          <p:cNvPr id="4" name="Group 25"/>
          <p:cNvGrpSpPr>
            <a:grpSpLocks/>
          </p:cNvGrpSpPr>
          <p:nvPr/>
        </p:nvGrpSpPr>
        <p:grpSpPr bwMode="auto">
          <a:xfrm>
            <a:off x="1822450" y="2905125"/>
            <a:ext cx="4360863" cy="1371600"/>
            <a:chOff x="1148" y="1830"/>
            <a:chExt cx="2747" cy="864"/>
          </a:xfrm>
        </p:grpSpPr>
        <p:sp>
          <p:nvSpPr>
            <p:cNvPr id="72717" name="Text Box 26"/>
            <p:cNvSpPr txBox="1">
              <a:spLocks noChangeArrowheads="1"/>
            </p:cNvSpPr>
            <p:nvPr/>
          </p:nvSpPr>
          <p:spPr bwMode="auto">
            <a:xfrm>
              <a:off x="3252" y="1830"/>
              <a:ext cx="570" cy="298"/>
            </a:xfrm>
            <a:prstGeom prst="rect">
              <a:avLst/>
            </a:prstGeom>
            <a:solidFill>
              <a:schemeClr val="bg1"/>
            </a:solidFill>
            <a:ln w="12700">
              <a:noFill/>
              <a:miter lim="800000"/>
              <a:headEnd/>
              <a:tailEnd/>
            </a:ln>
          </p:spPr>
          <p:txBody>
            <a:bodyPr>
              <a:spAutoFit/>
            </a:bodyPr>
            <a:lstStyle/>
            <a:p>
              <a:pPr algn="l">
                <a:spcBef>
                  <a:spcPct val="50000"/>
                </a:spcBef>
              </a:pPr>
              <a:r>
                <a:rPr lang="en-US" sz="1000">
                  <a:cs typeface="Arial" pitchFamily="34" charset="0"/>
                </a:rPr>
                <a:t>Force.</a:t>
              </a:r>
            </a:p>
            <a:p>
              <a:pPr algn="l">
                <a:spcBef>
                  <a:spcPct val="50000"/>
                </a:spcBef>
              </a:pPr>
              <a:endParaRPr lang="en-US" sz="1000">
                <a:cs typeface="Arial" pitchFamily="34" charset="0"/>
              </a:endParaRPr>
            </a:p>
          </p:txBody>
        </p:sp>
        <p:sp>
          <p:nvSpPr>
            <p:cNvPr id="72718" name="Text Box 27"/>
            <p:cNvSpPr txBox="1">
              <a:spLocks noChangeArrowheads="1"/>
            </p:cNvSpPr>
            <p:nvPr/>
          </p:nvSpPr>
          <p:spPr bwMode="auto">
            <a:xfrm>
              <a:off x="3088" y="2298"/>
              <a:ext cx="807" cy="154"/>
            </a:xfrm>
            <a:prstGeom prst="rect">
              <a:avLst/>
            </a:prstGeom>
            <a:solidFill>
              <a:schemeClr val="bg1"/>
            </a:solidFill>
            <a:ln w="12700">
              <a:noFill/>
              <a:miter lim="800000"/>
              <a:headEnd/>
              <a:tailEnd/>
            </a:ln>
          </p:spPr>
          <p:txBody>
            <a:bodyPr>
              <a:spAutoFit/>
            </a:bodyPr>
            <a:lstStyle/>
            <a:p>
              <a:pPr algn="l">
                <a:spcBef>
                  <a:spcPct val="50000"/>
                </a:spcBef>
              </a:pPr>
              <a:r>
                <a:rPr lang="en-US" sz="1000">
                  <a:cs typeface="Arial" pitchFamily="34" charset="0"/>
                </a:rPr>
                <a:t>Encourage.             </a:t>
              </a:r>
            </a:p>
          </p:txBody>
        </p:sp>
        <p:sp>
          <p:nvSpPr>
            <p:cNvPr id="72719" name="Text Box 28"/>
            <p:cNvSpPr txBox="1">
              <a:spLocks noChangeArrowheads="1"/>
            </p:cNvSpPr>
            <p:nvPr/>
          </p:nvSpPr>
          <p:spPr bwMode="auto">
            <a:xfrm>
              <a:off x="1464" y="2540"/>
              <a:ext cx="570" cy="154"/>
            </a:xfrm>
            <a:prstGeom prst="rect">
              <a:avLst/>
            </a:prstGeom>
            <a:solidFill>
              <a:schemeClr val="bg1"/>
            </a:solidFill>
            <a:ln w="12700">
              <a:noFill/>
              <a:miter lim="800000"/>
              <a:headEnd/>
              <a:tailEnd/>
            </a:ln>
          </p:spPr>
          <p:txBody>
            <a:bodyPr>
              <a:spAutoFit/>
            </a:bodyPr>
            <a:lstStyle/>
            <a:p>
              <a:pPr algn="l">
                <a:spcBef>
                  <a:spcPct val="50000"/>
                </a:spcBef>
              </a:pPr>
              <a:r>
                <a:rPr lang="en-US" sz="1000">
                  <a:cs typeface="Arial" pitchFamily="34" charset="0"/>
                </a:rPr>
                <a:t>Allow.</a:t>
              </a:r>
            </a:p>
          </p:txBody>
        </p:sp>
        <p:sp>
          <p:nvSpPr>
            <p:cNvPr id="72720" name="Text Box 29"/>
            <p:cNvSpPr txBox="1">
              <a:spLocks noChangeArrowheads="1"/>
            </p:cNvSpPr>
            <p:nvPr/>
          </p:nvSpPr>
          <p:spPr bwMode="auto">
            <a:xfrm>
              <a:off x="1148" y="1968"/>
              <a:ext cx="672" cy="154"/>
            </a:xfrm>
            <a:prstGeom prst="rect">
              <a:avLst/>
            </a:prstGeom>
            <a:solidFill>
              <a:schemeClr val="bg1"/>
            </a:solidFill>
            <a:ln w="12700">
              <a:noFill/>
              <a:miter lim="800000"/>
              <a:headEnd/>
              <a:tailEnd/>
            </a:ln>
          </p:spPr>
          <p:txBody>
            <a:bodyPr>
              <a:spAutoFit/>
            </a:bodyPr>
            <a:lstStyle/>
            <a:p>
              <a:pPr algn="l">
                <a:spcBef>
                  <a:spcPct val="50000"/>
                </a:spcBef>
              </a:pPr>
              <a:r>
                <a:rPr lang="en-US" sz="1000">
                  <a:cs typeface="Arial" pitchFamily="34" charset="0"/>
                </a:rPr>
                <a:t>Forbid.       </a:t>
              </a:r>
              <a:endParaRPr lang="en-US" sz="800">
                <a:cs typeface="Arial" pitchFamily="34"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3730" name="Group 2"/>
          <p:cNvGrpSpPr>
            <a:grpSpLocks/>
          </p:cNvGrpSpPr>
          <p:nvPr/>
        </p:nvGrpSpPr>
        <p:grpSpPr bwMode="auto">
          <a:xfrm>
            <a:off x="1452563" y="2446338"/>
            <a:ext cx="1347787" cy="1743075"/>
            <a:chOff x="915" y="1541"/>
            <a:chExt cx="849" cy="1098"/>
          </a:xfrm>
        </p:grpSpPr>
        <p:grpSp>
          <p:nvGrpSpPr>
            <p:cNvPr id="73749" name="Group 3"/>
            <p:cNvGrpSpPr>
              <a:grpSpLocks/>
            </p:cNvGrpSpPr>
            <p:nvPr/>
          </p:nvGrpSpPr>
          <p:grpSpPr bwMode="auto">
            <a:xfrm>
              <a:off x="1029" y="1676"/>
              <a:ext cx="577" cy="827"/>
              <a:chOff x="1914" y="1181"/>
              <a:chExt cx="1087" cy="1453"/>
            </a:xfrm>
          </p:grpSpPr>
          <p:sp>
            <p:nvSpPr>
              <p:cNvPr id="73751" name="Oval 4"/>
              <p:cNvSpPr>
                <a:spLocks noChangeArrowheads="1"/>
              </p:cNvSpPr>
              <p:nvPr/>
            </p:nvSpPr>
            <p:spPr bwMode="auto">
              <a:xfrm>
                <a:off x="2220" y="1188"/>
                <a:ext cx="192" cy="192"/>
              </a:xfrm>
              <a:prstGeom prst="ellipse">
                <a:avLst/>
              </a:prstGeom>
              <a:solidFill>
                <a:srgbClr val="0000FF"/>
              </a:solidFill>
              <a:ln w="25400">
                <a:solidFill>
                  <a:schemeClr val="tx1"/>
                </a:solidFill>
                <a:round/>
                <a:headEnd/>
                <a:tailEnd/>
              </a:ln>
            </p:spPr>
            <p:txBody>
              <a:bodyPr wrap="none" anchor="ctr"/>
              <a:lstStyle/>
              <a:p>
                <a:r>
                  <a:rPr lang="en-US" sz="1200" b="0">
                    <a:cs typeface="Arial" pitchFamily="34" charset="0"/>
                  </a:rPr>
                  <a:t>A</a:t>
                </a:r>
              </a:p>
            </p:txBody>
          </p:sp>
          <p:sp>
            <p:nvSpPr>
              <p:cNvPr id="73752" name="Oval 5"/>
              <p:cNvSpPr>
                <a:spLocks noChangeArrowheads="1"/>
              </p:cNvSpPr>
              <p:nvPr/>
            </p:nvSpPr>
            <p:spPr bwMode="auto">
              <a:xfrm>
                <a:off x="1914" y="1792"/>
                <a:ext cx="190" cy="190"/>
              </a:xfrm>
              <a:prstGeom prst="ellipse">
                <a:avLst/>
              </a:prstGeom>
              <a:solidFill>
                <a:srgbClr val="008000"/>
              </a:solidFill>
              <a:ln w="25400">
                <a:solidFill>
                  <a:schemeClr val="tx1"/>
                </a:solidFill>
                <a:round/>
                <a:headEnd/>
                <a:tailEnd/>
              </a:ln>
            </p:spPr>
            <p:txBody>
              <a:bodyPr wrap="none" anchor="ctr"/>
              <a:lstStyle/>
              <a:p>
                <a:r>
                  <a:rPr lang="en-US" sz="1200" b="0">
                    <a:cs typeface="Arial" pitchFamily="34" charset="0"/>
                  </a:rPr>
                  <a:t>D</a:t>
                </a:r>
              </a:p>
            </p:txBody>
          </p:sp>
          <p:sp>
            <p:nvSpPr>
              <p:cNvPr id="73753" name="Oval 6"/>
              <p:cNvSpPr>
                <a:spLocks noChangeArrowheads="1"/>
              </p:cNvSpPr>
              <p:nvPr/>
            </p:nvSpPr>
            <p:spPr bwMode="auto">
              <a:xfrm>
                <a:off x="2496" y="1776"/>
                <a:ext cx="192" cy="192"/>
              </a:xfrm>
              <a:prstGeom prst="ellipse">
                <a:avLst/>
              </a:prstGeom>
              <a:solidFill>
                <a:srgbClr val="FF0000"/>
              </a:solidFill>
              <a:ln w="25400">
                <a:solidFill>
                  <a:schemeClr val="tx1"/>
                </a:solidFill>
                <a:round/>
                <a:headEnd/>
                <a:tailEnd/>
              </a:ln>
            </p:spPr>
            <p:txBody>
              <a:bodyPr wrap="none" anchor="ctr"/>
              <a:lstStyle/>
              <a:p>
                <a:r>
                  <a:rPr lang="en-US" sz="1200" b="0">
                    <a:cs typeface="Arial" pitchFamily="34" charset="0"/>
                  </a:rPr>
                  <a:t>B</a:t>
                </a:r>
              </a:p>
            </p:txBody>
          </p:sp>
          <p:sp>
            <p:nvSpPr>
              <p:cNvPr id="73754" name="Oval 7"/>
              <p:cNvSpPr>
                <a:spLocks noChangeArrowheads="1"/>
              </p:cNvSpPr>
              <p:nvPr/>
            </p:nvSpPr>
            <p:spPr bwMode="auto">
              <a:xfrm>
                <a:off x="2497" y="2442"/>
                <a:ext cx="192" cy="192"/>
              </a:xfrm>
              <a:prstGeom prst="ellipse">
                <a:avLst/>
              </a:prstGeom>
              <a:solidFill>
                <a:srgbClr val="800080"/>
              </a:solidFill>
              <a:ln w="25400">
                <a:solidFill>
                  <a:schemeClr val="tx1"/>
                </a:solidFill>
                <a:round/>
                <a:headEnd/>
                <a:tailEnd/>
              </a:ln>
            </p:spPr>
            <p:txBody>
              <a:bodyPr wrap="none" anchor="ctr"/>
              <a:lstStyle/>
              <a:p>
                <a:r>
                  <a:rPr lang="en-US" sz="1200" b="0">
                    <a:cs typeface="Arial" pitchFamily="34" charset="0"/>
                  </a:rPr>
                  <a:t>E</a:t>
                </a:r>
              </a:p>
            </p:txBody>
          </p:sp>
          <p:sp>
            <p:nvSpPr>
              <p:cNvPr id="73755" name="Oval 8"/>
              <p:cNvSpPr>
                <a:spLocks noChangeArrowheads="1"/>
              </p:cNvSpPr>
              <p:nvPr/>
            </p:nvSpPr>
            <p:spPr bwMode="auto">
              <a:xfrm>
                <a:off x="2809" y="1181"/>
                <a:ext cx="192" cy="192"/>
              </a:xfrm>
              <a:prstGeom prst="ellipse">
                <a:avLst/>
              </a:prstGeom>
              <a:solidFill>
                <a:srgbClr val="FFFF00"/>
              </a:solidFill>
              <a:ln w="25400">
                <a:solidFill>
                  <a:schemeClr val="tx1"/>
                </a:solidFill>
                <a:round/>
                <a:headEnd/>
                <a:tailEnd/>
              </a:ln>
            </p:spPr>
            <p:txBody>
              <a:bodyPr wrap="none" anchor="ctr"/>
              <a:lstStyle/>
              <a:p>
                <a:r>
                  <a:rPr lang="en-US" sz="1200" b="0">
                    <a:cs typeface="Arial" pitchFamily="34" charset="0"/>
                  </a:rPr>
                  <a:t>C</a:t>
                </a:r>
              </a:p>
            </p:txBody>
          </p:sp>
          <p:sp>
            <p:nvSpPr>
              <p:cNvPr id="73756" name="Line 9"/>
              <p:cNvSpPr>
                <a:spLocks noChangeShapeType="1"/>
              </p:cNvSpPr>
              <p:nvPr/>
            </p:nvSpPr>
            <p:spPr bwMode="auto">
              <a:xfrm flipH="1">
                <a:off x="2064" y="1390"/>
                <a:ext cx="225" cy="426"/>
              </a:xfrm>
              <a:prstGeom prst="line">
                <a:avLst/>
              </a:prstGeom>
              <a:noFill/>
              <a:ln w="25400">
                <a:solidFill>
                  <a:schemeClr val="tx1"/>
                </a:solidFill>
                <a:round/>
                <a:headEnd/>
                <a:tailEnd type="triangle" w="med" len="med"/>
              </a:ln>
            </p:spPr>
            <p:txBody>
              <a:bodyPr wrap="none" anchor="ctr"/>
              <a:lstStyle/>
              <a:p>
                <a:endParaRPr lang="en-US"/>
              </a:p>
            </p:txBody>
          </p:sp>
          <p:sp>
            <p:nvSpPr>
              <p:cNvPr id="73757" name="Line 10"/>
              <p:cNvSpPr>
                <a:spLocks noChangeShapeType="1"/>
              </p:cNvSpPr>
              <p:nvPr/>
            </p:nvSpPr>
            <p:spPr bwMode="auto">
              <a:xfrm flipH="1">
                <a:off x="2595" y="1970"/>
                <a:ext cx="0" cy="443"/>
              </a:xfrm>
              <a:prstGeom prst="line">
                <a:avLst/>
              </a:prstGeom>
              <a:noFill/>
              <a:ln w="25400">
                <a:solidFill>
                  <a:schemeClr val="tx1"/>
                </a:solidFill>
                <a:round/>
                <a:headEnd/>
                <a:tailEnd type="triangle" w="med" len="med"/>
              </a:ln>
            </p:spPr>
            <p:txBody>
              <a:bodyPr wrap="none" anchor="ctr"/>
              <a:lstStyle/>
              <a:p>
                <a:endParaRPr lang="en-US"/>
              </a:p>
            </p:txBody>
          </p:sp>
          <p:sp>
            <p:nvSpPr>
              <p:cNvPr id="73758" name="Line 11"/>
              <p:cNvSpPr>
                <a:spLocks noChangeShapeType="1"/>
              </p:cNvSpPr>
              <p:nvPr/>
            </p:nvSpPr>
            <p:spPr bwMode="auto">
              <a:xfrm flipH="1">
                <a:off x="2668" y="1389"/>
                <a:ext cx="224" cy="406"/>
              </a:xfrm>
              <a:prstGeom prst="line">
                <a:avLst/>
              </a:prstGeom>
              <a:noFill/>
              <a:ln w="25400">
                <a:solidFill>
                  <a:schemeClr val="tx1"/>
                </a:solidFill>
                <a:round/>
                <a:headEnd/>
                <a:tailEnd type="triangle" w="med" len="med"/>
              </a:ln>
            </p:spPr>
            <p:txBody>
              <a:bodyPr wrap="none" anchor="ctr"/>
              <a:lstStyle/>
              <a:p>
                <a:endParaRPr lang="en-US"/>
              </a:p>
            </p:txBody>
          </p:sp>
          <p:sp>
            <p:nvSpPr>
              <p:cNvPr id="73759" name="Line 12"/>
              <p:cNvSpPr>
                <a:spLocks noChangeShapeType="1"/>
              </p:cNvSpPr>
              <p:nvPr/>
            </p:nvSpPr>
            <p:spPr bwMode="auto">
              <a:xfrm rot="1573529" flipH="1" flipV="1">
                <a:off x="2014" y="2101"/>
                <a:ext cx="590" cy="230"/>
              </a:xfrm>
              <a:prstGeom prst="line">
                <a:avLst/>
              </a:prstGeom>
              <a:noFill/>
              <a:ln w="25400">
                <a:solidFill>
                  <a:schemeClr val="tx1"/>
                </a:solidFill>
                <a:round/>
                <a:headEnd/>
                <a:tailEnd/>
              </a:ln>
            </p:spPr>
            <p:txBody>
              <a:bodyPr wrap="none" anchor="ctr"/>
              <a:lstStyle/>
              <a:p>
                <a:endParaRPr lang="en-US"/>
              </a:p>
            </p:txBody>
          </p:sp>
          <p:sp>
            <p:nvSpPr>
              <p:cNvPr id="73760" name="Line 13"/>
              <p:cNvSpPr>
                <a:spLocks noChangeShapeType="1"/>
              </p:cNvSpPr>
              <p:nvPr/>
            </p:nvSpPr>
            <p:spPr bwMode="auto">
              <a:xfrm rot="1573529" flipH="1">
                <a:off x="2058" y="1913"/>
                <a:ext cx="54" cy="125"/>
              </a:xfrm>
              <a:prstGeom prst="line">
                <a:avLst/>
              </a:prstGeom>
              <a:noFill/>
              <a:ln w="25400">
                <a:solidFill>
                  <a:schemeClr val="tx1"/>
                </a:solidFill>
                <a:round/>
                <a:headEnd/>
                <a:tailEnd/>
              </a:ln>
            </p:spPr>
            <p:txBody>
              <a:bodyPr wrap="none" anchor="ctr"/>
              <a:lstStyle/>
              <a:p>
                <a:endParaRPr lang="en-US"/>
              </a:p>
            </p:txBody>
          </p:sp>
          <p:grpSp>
            <p:nvGrpSpPr>
              <p:cNvPr id="73761" name="Group 14"/>
              <p:cNvGrpSpPr>
                <a:grpSpLocks/>
              </p:cNvGrpSpPr>
              <p:nvPr/>
            </p:nvGrpSpPr>
            <p:grpSpPr bwMode="auto">
              <a:xfrm rot="2233468">
                <a:off x="2232" y="1473"/>
                <a:ext cx="397" cy="280"/>
                <a:chOff x="2110" y="1582"/>
                <a:chExt cx="418" cy="280"/>
              </a:xfrm>
            </p:grpSpPr>
            <p:sp>
              <p:nvSpPr>
                <p:cNvPr id="73762" name="Line 15"/>
                <p:cNvSpPr>
                  <a:spLocks noChangeShapeType="1"/>
                </p:cNvSpPr>
                <p:nvPr/>
              </p:nvSpPr>
              <p:spPr bwMode="auto">
                <a:xfrm>
                  <a:off x="2110" y="1582"/>
                  <a:ext cx="394" cy="225"/>
                </a:xfrm>
                <a:prstGeom prst="line">
                  <a:avLst/>
                </a:prstGeom>
                <a:noFill/>
                <a:ln w="25400">
                  <a:solidFill>
                    <a:schemeClr val="tx1"/>
                  </a:solidFill>
                  <a:round/>
                  <a:headEnd/>
                  <a:tailEnd/>
                </a:ln>
              </p:spPr>
              <p:txBody>
                <a:bodyPr wrap="none" anchor="ctr"/>
                <a:lstStyle/>
                <a:p>
                  <a:endParaRPr lang="en-US"/>
                </a:p>
              </p:txBody>
            </p:sp>
            <p:sp>
              <p:nvSpPr>
                <p:cNvPr id="73763" name="Line 16"/>
                <p:cNvSpPr>
                  <a:spLocks noChangeShapeType="1"/>
                </p:cNvSpPr>
                <p:nvPr/>
              </p:nvSpPr>
              <p:spPr bwMode="auto">
                <a:xfrm flipH="1">
                  <a:off x="2462" y="1747"/>
                  <a:ext cx="66" cy="115"/>
                </a:xfrm>
                <a:prstGeom prst="line">
                  <a:avLst/>
                </a:prstGeom>
                <a:noFill/>
                <a:ln w="25400">
                  <a:solidFill>
                    <a:schemeClr val="tx1"/>
                  </a:solidFill>
                  <a:round/>
                  <a:headEnd/>
                  <a:tailEnd/>
                </a:ln>
              </p:spPr>
              <p:txBody>
                <a:bodyPr wrap="none" anchor="ctr"/>
                <a:lstStyle/>
                <a:p>
                  <a:endParaRPr lang="en-US"/>
                </a:p>
              </p:txBody>
            </p:sp>
          </p:grpSp>
        </p:grpSp>
        <p:sp>
          <p:nvSpPr>
            <p:cNvPr id="73750" name="Oval 17"/>
            <p:cNvSpPr>
              <a:spLocks noChangeArrowheads="1"/>
            </p:cNvSpPr>
            <p:nvPr/>
          </p:nvSpPr>
          <p:spPr bwMode="auto">
            <a:xfrm>
              <a:off x="915" y="1541"/>
              <a:ext cx="849" cy="1098"/>
            </a:xfrm>
            <a:prstGeom prst="ellipse">
              <a:avLst/>
            </a:prstGeom>
            <a:noFill/>
            <a:ln w="25400">
              <a:solidFill>
                <a:schemeClr val="tx1"/>
              </a:solidFill>
              <a:round/>
              <a:headEnd/>
              <a:tailEnd/>
            </a:ln>
          </p:spPr>
          <p:txBody>
            <a:bodyPr anchor="ctr">
              <a:spAutoFit/>
            </a:bodyPr>
            <a:lstStyle/>
            <a:p>
              <a:endParaRPr lang="en-US"/>
            </a:p>
          </p:txBody>
        </p:sp>
      </p:grpSp>
      <p:cxnSp>
        <p:nvCxnSpPr>
          <p:cNvPr id="858130" name="AutoShape 18"/>
          <p:cNvCxnSpPr>
            <a:cxnSpLocks noChangeShapeType="1"/>
            <a:stCxn id="73746" idx="2"/>
            <a:endCxn id="73750" idx="0"/>
          </p:cNvCxnSpPr>
          <p:nvPr/>
        </p:nvCxnSpPr>
        <p:spPr bwMode="auto">
          <a:xfrm rot="10800000" flipV="1">
            <a:off x="2127250" y="1339850"/>
            <a:ext cx="1528763" cy="1093788"/>
          </a:xfrm>
          <a:prstGeom prst="curvedConnector2">
            <a:avLst/>
          </a:prstGeom>
          <a:noFill/>
          <a:ln w="12700">
            <a:solidFill>
              <a:schemeClr val="tx1"/>
            </a:solidFill>
            <a:round/>
            <a:headEnd/>
            <a:tailEnd type="triangle" w="med" len="med"/>
          </a:ln>
        </p:spPr>
      </p:cxnSp>
      <p:cxnSp>
        <p:nvCxnSpPr>
          <p:cNvPr id="858131" name="AutoShape 19"/>
          <p:cNvCxnSpPr>
            <a:cxnSpLocks noChangeShapeType="1"/>
            <a:stCxn id="73750" idx="4"/>
            <a:endCxn id="73744" idx="2"/>
          </p:cNvCxnSpPr>
          <p:nvPr/>
        </p:nvCxnSpPr>
        <p:spPr bwMode="auto">
          <a:xfrm rot="16200000" flipH="1">
            <a:off x="2346326" y="3983037"/>
            <a:ext cx="1090612" cy="1528763"/>
          </a:xfrm>
          <a:prstGeom prst="curvedConnector2">
            <a:avLst/>
          </a:prstGeom>
          <a:noFill/>
          <a:ln w="12700">
            <a:solidFill>
              <a:schemeClr val="tx1"/>
            </a:solidFill>
            <a:round/>
            <a:headEnd/>
            <a:tailEnd type="triangle" w="med" len="med"/>
          </a:ln>
        </p:spPr>
      </p:cxnSp>
      <p:cxnSp>
        <p:nvCxnSpPr>
          <p:cNvPr id="858132" name="AutoShape 20"/>
          <p:cNvCxnSpPr>
            <a:cxnSpLocks noChangeShapeType="1"/>
            <a:stCxn id="73744" idx="6"/>
            <a:endCxn id="73747" idx="4"/>
          </p:cNvCxnSpPr>
          <p:nvPr/>
        </p:nvCxnSpPr>
        <p:spPr bwMode="auto">
          <a:xfrm flipV="1">
            <a:off x="5029200" y="4200525"/>
            <a:ext cx="1531938" cy="1092200"/>
          </a:xfrm>
          <a:prstGeom prst="curvedConnector2">
            <a:avLst/>
          </a:prstGeom>
          <a:noFill/>
          <a:ln w="12700">
            <a:solidFill>
              <a:schemeClr val="tx1"/>
            </a:solidFill>
            <a:round/>
            <a:headEnd/>
            <a:tailEnd type="triangle" w="med" len="med"/>
          </a:ln>
        </p:spPr>
      </p:cxnSp>
      <p:cxnSp>
        <p:nvCxnSpPr>
          <p:cNvPr id="858133" name="AutoShape 21"/>
          <p:cNvCxnSpPr>
            <a:cxnSpLocks noChangeShapeType="1"/>
            <a:stCxn id="73747" idx="0"/>
            <a:endCxn id="73746" idx="6"/>
          </p:cNvCxnSpPr>
          <p:nvPr/>
        </p:nvCxnSpPr>
        <p:spPr bwMode="auto">
          <a:xfrm rot="5400000" flipH="1">
            <a:off x="5249069" y="1119981"/>
            <a:ext cx="1092200" cy="1531938"/>
          </a:xfrm>
          <a:prstGeom prst="curvedConnector2">
            <a:avLst/>
          </a:prstGeom>
          <a:noFill/>
          <a:ln w="12700">
            <a:solidFill>
              <a:schemeClr val="tx1"/>
            </a:solidFill>
            <a:round/>
            <a:headEnd/>
            <a:tailEnd type="triangle" w="med" len="med"/>
          </a:ln>
        </p:spPr>
      </p:cxnSp>
      <p:grpSp>
        <p:nvGrpSpPr>
          <p:cNvPr id="5" name="Group 22"/>
          <p:cNvGrpSpPr>
            <a:grpSpLocks/>
          </p:cNvGrpSpPr>
          <p:nvPr/>
        </p:nvGrpSpPr>
        <p:grpSpPr bwMode="auto">
          <a:xfrm>
            <a:off x="5886450" y="2444750"/>
            <a:ext cx="1347788" cy="1743075"/>
            <a:chOff x="3708" y="1540"/>
            <a:chExt cx="849" cy="1098"/>
          </a:xfrm>
        </p:grpSpPr>
        <p:sp>
          <p:nvSpPr>
            <p:cNvPr id="73747" name="Oval 23"/>
            <p:cNvSpPr>
              <a:spLocks noChangeArrowheads="1"/>
            </p:cNvSpPr>
            <p:nvPr/>
          </p:nvSpPr>
          <p:spPr bwMode="auto">
            <a:xfrm>
              <a:off x="3708" y="1540"/>
              <a:ext cx="849" cy="1098"/>
            </a:xfrm>
            <a:prstGeom prst="ellipse">
              <a:avLst/>
            </a:prstGeom>
            <a:noFill/>
            <a:ln w="25400">
              <a:solidFill>
                <a:schemeClr val="tx1"/>
              </a:solidFill>
              <a:round/>
              <a:headEnd/>
              <a:tailEnd/>
            </a:ln>
          </p:spPr>
          <p:txBody>
            <a:bodyPr anchor="ctr">
              <a:spAutoFit/>
            </a:bodyPr>
            <a:lstStyle/>
            <a:p>
              <a:endParaRPr lang="en-US"/>
            </a:p>
          </p:txBody>
        </p:sp>
        <p:pic>
          <p:nvPicPr>
            <p:cNvPr id="73748" name="Picture 24" descr="MCj02516430000[1]"/>
            <p:cNvPicPr>
              <a:picLocks noChangeAspect="1" noChangeArrowheads="1"/>
            </p:cNvPicPr>
            <p:nvPr/>
          </p:nvPicPr>
          <p:blipFill>
            <a:blip r:embed="rId2"/>
            <a:srcRect/>
            <a:stretch>
              <a:fillRect/>
            </a:stretch>
          </p:blipFill>
          <p:spPr bwMode="auto">
            <a:xfrm>
              <a:off x="3809" y="1797"/>
              <a:ext cx="649" cy="590"/>
            </a:xfrm>
            <a:prstGeom prst="rect">
              <a:avLst/>
            </a:prstGeom>
            <a:noFill/>
            <a:ln w="9525">
              <a:noFill/>
              <a:miter lim="800000"/>
              <a:headEnd/>
              <a:tailEnd/>
            </a:ln>
          </p:spPr>
        </p:pic>
      </p:grpSp>
      <p:grpSp>
        <p:nvGrpSpPr>
          <p:cNvPr id="6" name="Group 25"/>
          <p:cNvGrpSpPr>
            <a:grpSpLocks/>
          </p:cNvGrpSpPr>
          <p:nvPr/>
        </p:nvGrpSpPr>
        <p:grpSpPr bwMode="auto">
          <a:xfrm>
            <a:off x="3668713" y="468313"/>
            <a:ext cx="1347787" cy="1743075"/>
            <a:chOff x="2311" y="295"/>
            <a:chExt cx="849" cy="1098"/>
          </a:xfrm>
        </p:grpSpPr>
        <p:pic>
          <p:nvPicPr>
            <p:cNvPr id="73745" name="Picture 26" descr="MCj04414580000[1]"/>
            <p:cNvPicPr>
              <a:picLocks noChangeAspect="1" noChangeArrowheads="1"/>
            </p:cNvPicPr>
            <p:nvPr/>
          </p:nvPicPr>
          <p:blipFill>
            <a:blip r:embed="rId3"/>
            <a:srcRect/>
            <a:stretch>
              <a:fillRect/>
            </a:stretch>
          </p:blipFill>
          <p:spPr bwMode="auto">
            <a:xfrm>
              <a:off x="2361" y="512"/>
              <a:ext cx="741" cy="741"/>
            </a:xfrm>
            <a:prstGeom prst="rect">
              <a:avLst/>
            </a:prstGeom>
            <a:noFill/>
            <a:ln w="9525">
              <a:noFill/>
              <a:miter lim="800000"/>
              <a:headEnd/>
              <a:tailEnd/>
            </a:ln>
          </p:spPr>
        </p:pic>
        <p:sp>
          <p:nvSpPr>
            <p:cNvPr id="73746" name="Oval 27"/>
            <p:cNvSpPr>
              <a:spLocks noChangeArrowheads="1"/>
            </p:cNvSpPr>
            <p:nvPr/>
          </p:nvSpPr>
          <p:spPr bwMode="auto">
            <a:xfrm>
              <a:off x="2311" y="295"/>
              <a:ext cx="849" cy="1098"/>
            </a:xfrm>
            <a:prstGeom prst="ellipse">
              <a:avLst/>
            </a:prstGeom>
            <a:noFill/>
            <a:ln w="25400">
              <a:solidFill>
                <a:schemeClr val="tx1"/>
              </a:solidFill>
              <a:round/>
              <a:headEnd/>
              <a:tailEnd/>
            </a:ln>
          </p:spPr>
          <p:txBody>
            <a:bodyPr anchor="ctr">
              <a:spAutoFit/>
            </a:bodyPr>
            <a:lstStyle/>
            <a:p>
              <a:endParaRPr lang="en-US"/>
            </a:p>
          </p:txBody>
        </p:sp>
      </p:grpSp>
      <p:grpSp>
        <p:nvGrpSpPr>
          <p:cNvPr id="7" name="Group 28"/>
          <p:cNvGrpSpPr>
            <a:grpSpLocks/>
          </p:cNvGrpSpPr>
          <p:nvPr/>
        </p:nvGrpSpPr>
        <p:grpSpPr bwMode="auto">
          <a:xfrm>
            <a:off x="3668713" y="4421188"/>
            <a:ext cx="1347787" cy="1743075"/>
            <a:chOff x="2311" y="2785"/>
            <a:chExt cx="849" cy="1098"/>
          </a:xfrm>
        </p:grpSpPr>
        <p:pic>
          <p:nvPicPr>
            <p:cNvPr id="73743" name="Picture 29" descr="micmen"/>
            <p:cNvPicPr>
              <a:picLocks noChangeAspect="1" noChangeArrowheads="1"/>
            </p:cNvPicPr>
            <p:nvPr/>
          </p:nvPicPr>
          <p:blipFill>
            <a:blip r:embed="rId4"/>
            <a:srcRect/>
            <a:stretch>
              <a:fillRect/>
            </a:stretch>
          </p:blipFill>
          <p:spPr bwMode="auto">
            <a:xfrm>
              <a:off x="2315" y="2898"/>
              <a:ext cx="836" cy="857"/>
            </a:xfrm>
            <a:prstGeom prst="rect">
              <a:avLst/>
            </a:prstGeom>
            <a:noFill/>
            <a:ln w="9525">
              <a:noFill/>
              <a:miter lim="800000"/>
              <a:headEnd/>
              <a:tailEnd/>
            </a:ln>
          </p:spPr>
        </p:pic>
        <p:sp>
          <p:nvSpPr>
            <p:cNvPr id="73744" name="Oval 30"/>
            <p:cNvSpPr>
              <a:spLocks noChangeArrowheads="1"/>
            </p:cNvSpPr>
            <p:nvPr/>
          </p:nvSpPr>
          <p:spPr bwMode="auto">
            <a:xfrm>
              <a:off x="2311" y="2785"/>
              <a:ext cx="849" cy="1098"/>
            </a:xfrm>
            <a:prstGeom prst="ellipse">
              <a:avLst/>
            </a:prstGeom>
            <a:noFill/>
            <a:ln w="25400">
              <a:solidFill>
                <a:schemeClr val="tx1"/>
              </a:solidFill>
              <a:round/>
              <a:headEnd/>
              <a:tailEnd/>
            </a:ln>
          </p:spPr>
          <p:txBody>
            <a:bodyPr anchor="ctr">
              <a:spAutoFit/>
            </a:bodyPr>
            <a:lstStyle/>
            <a:p>
              <a:endParaRPr lang="en-US"/>
            </a:p>
          </p:txBody>
        </p:sp>
      </p:grpSp>
      <p:sp>
        <p:nvSpPr>
          <p:cNvPr id="858143" name="Text Box 31"/>
          <p:cNvSpPr txBox="1">
            <a:spLocks noChangeArrowheads="1"/>
          </p:cNvSpPr>
          <p:nvPr/>
        </p:nvSpPr>
        <p:spPr bwMode="auto">
          <a:xfrm>
            <a:off x="352425" y="3051175"/>
            <a:ext cx="1020763" cy="457200"/>
          </a:xfrm>
          <a:prstGeom prst="rect">
            <a:avLst/>
          </a:prstGeom>
          <a:noFill/>
          <a:ln w="12700">
            <a:noFill/>
            <a:miter lim="800000"/>
            <a:headEnd/>
            <a:tailEnd/>
          </a:ln>
        </p:spPr>
        <p:txBody>
          <a:bodyPr>
            <a:spAutoFit/>
          </a:bodyPr>
          <a:lstStyle/>
          <a:p>
            <a:pPr algn="l">
              <a:spcBef>
                <a:spcPct val="50000"/>
              </a:spcBef>
            </a:pPr>
            <a:r>
              <a:rPr lang="en-US" sz="1200" b="0">
                <a:cs typeface="Arial" pitchFamily="34" charset="0"/>
              </a:rPr>
              <a:t>Create new network.</a:t>
            </a:r>
          </a:p>
        </p:txBody>
      </p:sp>
      <p:sp>
        <p:nvSpPr>
          <p:cNvPr id="858144" name="Text Box 32"/>
          <p:cNvSpPr txBox="1">
            <a:spLocks noChangeArrowheads="1"/>
          </p:cNvSpPr>
          <p:nvPr/>
        </p:nvSpPr>
        <p:spPr bwMode="auto">
          <a:xfrm>
            <a:off x="2422525" y="5411788"/>
            <a:ext cx="1020763" cy="457200"/>
          </a:xfrm>
          <a:prstGeom prst="rect">
            <a:avLst/>
          </a:prstGeom>
          <a:noFill/>
          <a:ln w="12700">
            <a:noFill/>
            <a:miter lim="800000"/>
            <a:headEnd/>
            <a:tailEnd/>
          </a:ln>
        </p:spPr>
        <p:txBody>
          <a:bodyPr>
            <a:spAutoFit/>
          </a:bodyPr>
          <a:lstStyle/>
          <a:p>
            <a:pPr algn="l">
              <a:spcBef>
                <a:spcPct val="50000"/>
              </a:spcBef>
            </a:pPr>
            <a:r>
              <a:rPr lang="en-US" sz="1200" b="0">
                <a:cs typeface="Arial" pitchFamily="34" charset="0"/>
              </a:rPr>
              <a:t>Choose parameters.</a:t>
            </a:r>
          </a:p>
        </p:txBody>
      </p:sp>
      <p:sp>
        <p:nvSpPr>
          <p:cNvPr id="858145" name="Text Box 33"/>
          <p:cNvSpPr txBox="1">
            <a:spLocks noChangeArrowheads="1"/>
          </p:cNvSpPr>
          <p:nvPr/>
        </p:nvSpPr>
        <p:spPr bwMode="auto">
          <a:xfrm>
            <a:off x="7173913" y="3771900"/>
            <a:ext cx="1174750" cy="457200"/>
          </a:xfrm>
          <a:prstGeom prst="rect">
            <a:avLst/>
          </a:prstGeom>
          <a:noFill/>
          <a:ln w="12700">
            <a:noFill/>
            <a:miter lim="800000"/>
            <a:headEnd/>
            <a:tailEnd/>
          </a:ln>
        </p:spPr>
        <p:txBody>
          <a:bodyPr>
            <a:spAutoFit/>
          </a:bodyPr>
          <a:lstStyle/>
          <a:p>
            <a:pPr algn="l">
              <a:spcBef>
                <a:spcPct val="50000"/>
              </a:spcBef>
            </a:pPr>
            <a:r>
              <a:rPr lang="en-US" sz="1200" b="0">
                <a:cs typeface="Arial" pitchFamily="34" charset="0"/>
              </a:rPr>
              <a:t>Specify experiment(s).</a:t>
            </a:r>
          </a:p>
        </p:txBody>
      </p:sp>
      <p:sp>
        <p:nvSpPr>
          <p:cNvPr id="858146" name="Text Box 34"/>
          <p:cNvSpPr txBox="1">
            <a:spLocks noChangeArrowheads="1"/>
          </p:cNvSpPr>
          <p:nvPr/>
        </p:nvSpPr>
        <p:spPr bwMode="auto">
          <a:xfrm>
            <a:off x="5172075" y="688975"/>
            <a:ext cx="1020763" cy="639763"/>
          </a:xfrm>
          <a:prstGeom prst="rect">
            <a:avLst/>
          </a:prstGeom>
          <a:noFill/>
          <a:ln w="12700">
            <a:noFill/>
            <a:miter lim="800000"/>
            <a:headEnd/>
            <a:tailEnd/>
          </a:ln>
        </p:spPr>
        <p:txBody>
          <a:bodyPr>
            <a:spAutoFit/>
          </a:bodyPr>
          <a:lstStyle/>
          <a:p>
            <a:pPr algn="l">
              <a:spcBef>
                <a:spcPct val="50000"/>
              </a:spcBef>
            </a:pPr>
            <a:r>
              <a:rPr lang="en-US" sz="1200" b="0">
                <a:cs typeface="Arial" pitchFamily="34" charset="0"/>
              </a:rPr>
              <a:t>Compare results to data.</a:t>
            </a:r>
          </a:p>
        </p:txBody>
      </p:sp>
      <p:sp>
        <p:nvSpPr>
          <p:cNvPr id="858147" name="Text Box 35"/>
          <p:cNvSpPr txBox="1">
            <a:spLocks noChangeArrowheads="1"/>
          </p:cNvSpPr>
          <p:nvPr/>
        </p:nvSpPr>
        <p:spPr bwMode="auto">
          <a:xfrm>
            <a:off x="1463675" y="831850"/>
            <a:ext cx="1504950" cy="822325"/>
          </a:xfrm>
          <a:prstGeom prst="rect">
            <a:avLst/>
          </a:prstGeom>
          <a:noFill/>
          <a:ln w="12700">
            <a:noFill/>
            <a:miter lim="800000"/>
            <a:headEnd/>
            <a:tailEnd/>
          </a:ln>
        </p:spPr>
        <p:txBody>
          <a:bodyPr>
            <a:spAutoFit/>
          </a:bodyPr>
          <a:lstStyle/>
          <a:p>
            <a:pPr algn="l">
              <a:spcBef>
                <a:spcPct val="50000"/>
              </a:spcBef>
            </a:pPr>
            <a:r>
              <a:rPr lang="en-US" sz="1200" b="0">
                <a:cs typeface="Arial" pitchFamily="34" charset="0"/>
              </a:rPr>
              <a:t>Decide on the next step depending on the optimization algorithm.</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5814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nodeType="clickEffect">
                                  <p:stCondLst>
                                    <p:cond delay="0"/>
                                  </p:stCondLst>
                                  <p:childTnLst>
                                    <p:set>
                                      <p:cBhvr>
                                        <p:cTn id="10" dur="1" fill="hold">
                                          <p:stCondLst>
                                            <p:cond delay="0"/>
                                          </p:stCondLst>
                                        </p:cTn>
                                        <p:tgtEl>
                                          <p:spTgt spid="858131"/>
                                        </p:tgtEl>
                                        <p:attrNameLst>
                                          <p:attrName>style.visibility</p:attrName>
                                        </p:attrNameLst>
                                      </p:cBhvr>
                                      <p:to>
                                        <p:strVal val="visible"/>
                                      </p:to>
                                    </p:set>
                                    <p:animEffect transition="in" filter="wipe(left)">
                                      <p:cBhvr>
                                        <p:cTn id="11" dur="500"/>
                                        <p:tgtEl>
                                          <p:spTgt spid="858131"/>
                                        </p:tgtEl>
                                      </p:cBhvr>
                                    </p:animEffect>
                                  </p:childTnLst>
                                </p:cTn>
                              </p:par>
                            </p:childTnLst>
                          </p:cTn>
                        </p:par>
                        <p:par>
                          <p:cTn id="12" fill="hold">
                            <p:stCondLst>
                              <p:cond delay="500"/>
                            </p:stCondLst>
                            <p:childTnLst>
                              <p:par>
                                <p:cTn id="13" presetID="1" presetClass="entr" presetSubtype="0" fill="hold" grpId="0" nodeType="afterEffect">
                                  <p:stCondLst>
                                    <p:cond delay="0"/>
                                  </p:stCondLst>
                                  <p:childTnLst>
                                    <p:set>
                                      <p:cBhvr>
                                        <p:cTn id="14" dur="1" fill="hold">
                                          <p:stCondLst>
                                            <p:cond delay="0"/>
                                          </p:stCondLst>
                                        </p:cTn>
                                        <p:tgtEl>
                                          <p:spTgt spid="858144"/>
                                        </p:tgtEl>
                                        <p:attrNameLst>
                                          <p:attrName>style.visibility</p:attrName>
                                        </p:attrNameLst>
                                      </p:cBhvr>
                                      <p:to>
                                        <p:strVal val="visible"/>
                                      </p:to>
                                    </p:set>
                                  </p:childTnLst>
                                </p:cTn>
                              </p:par>
                            </p:childTnLst>
                          </p:cTn>
                        </p:par>
                        <p:par>
                          <p:cTn id="15" fill="hold">
                            <p:stCondLst>
                              <p:cond delay="500"/>
                            </p:stCondLst>
                            <p:childTnLst>
                              <p:par>
                                <p:cTn id="16" presetID="1" presetClass="entr" presetSubtype="0" fill="hold" nodeType="afterEffect">
                                  <p:stCondLst>
                                    <p:cond delay="0"/>
                                  </p:stCondLst>
                                  <p:childTnLst>
                                    <p:set>
                                      <p:cBhvr>
                                        <p:cTn id="17" dur="1" fill="hold">
                                          <p:stCondLst>
                                            <p:cond delay="0"/>
                                          </p:stCondLst>
                                        </p:cTn>
                                        <p:tgtEl>
                                          <p:spTgt spid="7"/>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858132"/>
                                        </p:tgtEl>
                                        <p:attrNameLst>
                                          <p:attrName>style.visibility</p:attrName>
                                        </p:attrNameLst>
                                      </p:cBhvr>
                                      <p:to>
                                        <p:strVal val="visible"/>
                                      </p:to>
                                    </p:set>
                                    <p:animEffect transition="in" filter="wipe(down)">
                                      <p:cBhvr>
                                        <p:cTn id="22" dur="500"/>
                                        <p:tgtEl>
                                          <p:spTgt spid="858132"/>
                                        </p:tgtEl>
                                      </p:cBhvr>
                                    </p:animEffect>
                                  </p:childTnLst>
                                </p:cTn>
                              </p:par>
                            </p:childTnLst>
                          </p:cTn>
                        </p:par>
                        <p:par>
                          <p:cTn id="23" fill="hold">
                            <p:stCondLst>
                              <p:cond delay="500"/>
                            </p:stCondLst>
                            <p:childTnLst>
                              <p:par>
                                <p:cTn id="24" presetID="1" presetClass="entr" presetSubtype="0" fill="hold" grpId="0" nodeType="afterEffect">
                                  <p:stCondLst>
                                    <p:cond delay="0"/>
                                  </p:stCondLst>
                                  <p:childTnLst>
                                    <p:set>
                                      <p:cBhvr>
                                        <p:cTn id="25" dur="1" fill="hold">
                                          <p:stCondLst>
                                            <p:cond delay="0"/>
                                          </p:stCondLst>
                                        </p:cTn>
                                        <p:tgtEl>
                                          <p:spTgt spid="858145"/>
                                        </p:tgtEl>
                                        <p:attrNameLst>
                                          <p:attrName>style.visibility</p:attrName>
                                        </p:attrNameLst>
                                      </p:cBhvr>
                                      <p:to>
                                        <p:strVal val="visible"/>
                                      </p:to>
                                    </p:set>
                                  </p:childTnLst>
                                </p:cTn>
                              </p:par>
                            </p:childTnLst>
                          </p:cTn>
                        </p:par>
                        <p:par>
                          <p:cTn id="26" fill="hold">
                            <p:stCondLst>
                              <p:cond delay="500"/>
                            </p:stCondLst>
                            <p:childTnLst>
                              <p:par>
                                <p:cTn id="27" presetID="1" presetClass="entr" presetSubtype="0" fill="hold" nodeType="afterEffect">
                                  <p:stCondLst>
                                    <p:cond delay="0"/>
                                  </p:stCondLst>
                                  <p:childTnLst>
                                    <p:set>
                                      <p:cBhvr>
                                        <p:cTn id="28" dur="1" fill="hold">
                                          <p:stCondLst>
                                            <p:cond delay="0"/>
                                          </p:stCondLst>
                                        </p:cTn>
                                        <p:tgtEl>
                                          <p:spTgt spid="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858133"/>
                                        </p:tgtEl>
                                        <p:attrNameLst>
                                          <p:attrName>style.visibility</p:attrName>
                                        </p:attrNameLst>
                                      </p:cBhvr>
                                      <p:to>
                                        <p:strVal val="visible"/>
                                      </p:to>
                                    </p:set>
                                    <p:animEffect transition="in" filter="wipe(down)">
                                      <p:cBhvr>
                                        <p:cTn id="33" dur="500"/>
                                        <p:tgtEl>
                                          <p:spTgt spid="858133"/>
                                        </p:tgtEl>
                                      </p:cBhvr>
                                    </p:animEffect>
                                  </p:childTnLst>
                                </p:cTn>
                              </p:par>
                            </p:childTnLst>
                          </p:cTn>
                        </p:par>
                        <p:par>
                          <p:cTn id="34" fill="hold">
                            <p:stCondLst>
                              <p:cond delay="500"/>
                            </p:stCondLst>
                            <p:childTnLst>
                              <p:par>
                                <p:cTn id="35" presetID="1" presetClass="entr" presetSubtype="0" fill="hold" grpId="0" nodeType="afterEffect">
                                  <p:stCondLst>
                                    <p:cond delay="0"/>
                                  </p:stCondLst>
                                  <p:childTnLst>
                                    <p:set>
                                      <p:cBhvr>
                                        <p:cTn id="36" dur="1" fill="hold">
                                          <p:stCondLst>
                                            <p:cond delay="0"/>
                                          </p:stCondLst>
                                        </p:cTn>
                                        <p:tgtEl>
                                          <p:spTgt spid="858146"/>
                                        </p:tgtEl>
                                        <p:attrNameLst>
                                          <p:attrName>style.visibility</p:attrName>
                                        </p:attrNameLst>
                                      </p:cBhvr>
                                      <p:to>
                                        <p:strVal val="visible"/>
                                      </p:to>
                                    </p:set>
                                  </p:childTnLst>
                                </p:cTn>
                              </p:par>
                            </p:childTnLst>
                          </p:cTn>
                        </p:par>
                        <p:par>
                          <p:cTn id="37" fill="hold">
                            <p:stCondLst>
                              <p:cond delay="500"/>
                            </p:stCondLst>
                            <p:childTnLst>
                              <p:par>
                                <p:cTn id="38" presetID="1" presetClass="entr" presetSubtype="0" fill="hold" nodeType="afterEffect">
                                  <p:stCondLst>
                                    <p:cond delay="0"/>
                                  </p:stCondLst>
                                  <p:childTnLst>
                                    <p:set>
                                      <p:cBhvr>
                                        <p:cTn id="39" dur="1" fill="hold">
                                          <p:stCondLst>
                                            <p:cond delay="0"/>
                                          </p:stCondLst>
                                        </p:cTn>
                                        <p:tgtEl>
                                          <p:spTgt spid="6"/>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858147"/>
                                        </p:tgtEl>
                                        <p:attrNameLst>
                                          <p:attrName>style.visibility</p:attrName>
                                        </p:attrNameLst>
                                      </p:cBhvr>
                                      <p:to>
                                        <p:strVal val="visible"/>
                                      </p:to>
                                    </p:set>
                                  </p:childTnLst>
                                </p:cTn>
                              </p:par>
                            </p:childTnLst>
                          </p:cTn>
                        </p:par>
                        <p:par>
                          <p:cTn id="44" fill="hold">
                            <p:stCondLst>
                              <p:cond delay="0"/>
                            </p:stCondLst>
                            <p:childTnLst>
                              <p:par>
                                <p:cTn id="45" presetID="22" presetClass="entr" presetSubtype="2" fill="hold" nodeType="afterEffect">
                                  <p:stCondLst>
                                    <p:cond delay="0"/>
                                  </p:stCondLst>
                                  <p:childTnLst>
                                    <p:set>
                                      <p:cBhvr>
                                        <p:cTn id="46" dur="1" fill="hold">
                                          <p:stCondLst>
                                            <p:cond delay="0"/>
                                          </p:stCondLst>
                                        </p:cTn>
                                        <p:tgtEl>
                                          <p:spTgt spid="858130"/>
                                        </p:tgtEl>
                                        <p:attrNameLst>
                                          <p:attrName>style.visibility</p:attrName>
                                        </p:attrNameLst>
                                      </p:cBhvr>
                                      <p:to>
                                        <p:strVal val="visible"/>
                                      </p:to>
                                    </p:set>
                                    <p:animEffect transition="in" filter="wipe(right)">
                                      <p:cBhvr>
                                        <p:cTn id="47" dur="500"/>
                                        <p:tgtEl>
                                          <p:spTgt spid="8581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8143" grpId="0"/>
      <p:bldP spid="858144" grpId="0"/>
      <p:bldP spid="858145" grpId="0"/>
      <p:bldP spid="858146" grpId="0"/>
      <p:bldP spid="85814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txBox="1">
            <a:spLocks noChangeArrowheads="1"/>
          </p:cNvSpPr>
          <p:nvPr/>
        </p:nvSpPr>
        <p:spPr bwMode="auto">
          <a:xfrm>
            <a:off x="0" y="76200"/>
            <a:ext cx="9144000" cy="1066800"/>
          </a:xfrm>
          <a:prstGeom prst="rect">
            <a:avLst/>
          </a:prstGeom>
          <a:noFill/>
          <a:ln w="9525">
            <a:noFill/>
            <a:miter lim="800000"/>
            <a:headEnd/>
            <a:tailEnd/>
          </a:ln>
        </p:spPr>
        <p:txBody>
          <a:bodyPr anchor="ctr"/>
          <a:lstStyle/>
          <a:p>
            <a:r>
              <a:rPr lang="en-US" sz="2400" b="0">
                <a:solidFill>
                  <a:srgbClr val="000080"/>
                </a:solidFill>
                <a:latin typeface="Arial Unicode MS" pitchFamily="34" charset="-128"/>
              </a:rPr>
              <a:t>Quantitative changes in expression are </a:t>
            </a:r>
          </a:p>
          <a:p>
            <a:r>
              <a:rPr lang="en-US" sz="2400" b="0">
                <a:solidFill>
                  <a:srgbClr val="000080"/>
                </a:solidFill>
                <a:latin typeface="Arial Unicode MS" pitchFamily="34" charset="-128"/>
              </a:rPr>
              <a:t>evident along both axes for almost all genes</a:t>
            </a:r>
          </a:p>
        </p:txBody>
      </p:sp>
      <p:sp>
        <p:nvSpPr>
          <p:cNvPr id="7171" name="TextBox 7"/>
          <p:cNvSpPr txBox="1">
            <a:spLocks noChangeArrowheads="1"/>
          </p:cNvSpPr>
          <p:nvPr/>
        </p:nvSpPr>
        <p:spPr bwMode="auto">
          <a:xfrm>
            <a:off x="3978275" y="1600200"/>
            <a:ext cx="4333875" cy="396875"/>
          </a:xfrm>
          <a:prstGeom prst="rect">
            <a:avLst/>
          </a:prstGeom>
          <a:noFill/>
          <a:ln w="9525">
            <a:noFill/>
            <a:miter lim="800000"/>
            <a:headEnd/>
            <a:tailEnd/>
          </a:ln>
        </p:spPr>
        <p:txBody>
          <a:bodyPr wrap="none">
            <a:spAutoFit/>
          </a:bodyPr>
          <a:lstStyle/>
          <a:p>
            <a:pPr algn="l" defTabSz="457200"/>
            <a:r>
              <a:rPr lang="en-US" sz="2000" b="0">
                <a:solidFill>
                  <a:srgbClr val="000090"/>
                </a:solidFill>
                <a:latin typeface="Arial Unicode MS" pitchFamily="34" charset="-128"/>
              </a:rPr>
              <a:t>visualizing expression</a:t>
            </a:r>
            <a:r>
              <a:rPr lang="en-US" b="0">
                <a:solidFill>
                  <a:srgbClr val="000090"/>
                </a:solidFill>
                <a:latin typeface="Arial Unicode MS" pitchFamily="34" charset="-128"/>
              </a:rPr>
              <a:t> along both axes</a:t>
            </a:r>
          </a:p>
        </p:txBody>
      </p:sp>
      <p:pic>
        <p:nvPicPr>
          <p:cNvPr id="7172" name="Picture 4"/>
          <p:cNvPicPr>
            <a:picLocks noChangeAspect="1" noChangeArrowheads="1"/>
          </p:cNvPicPr>
          <p:nvPr/>
        </p:nvPicPr>
        <p:blipFill>
          <a:blip r:embed="rId3"/>
          <a:srcRect/>
          <a:stretch>
            <a:fillRect/>
          </a:stretch>
        </p:blipFill>
        <p:spPr bwMode="auto">
          <a:xfrm>
            <a:off x="234950" y="2592388"/>
            <a:ext cx="2709863" cy="2540000"/>
          </a:xfrm>
          <a:prstGeom prst="rect">
            <a:avLst/>
          </a:prstGeom>
          <a:noFill/>
          <a:ln w="22225">
            <a:noFill/>
            <a:miter lim="800000"/>
            <a:headEnd/>
            <a:tailEnd/>
          </a:ln>
        </p:spPr>
      </p:pic>
      <p:pic>
        <p:nvPicPr>
          <p:cNvPr id="7173" name="Picture 6" descr="Figure 11 eve and sna 3d copy.pdf"/>
          <p:cNvPicPr>
            <a:picLocks noChangeAspect="1"/>
          </p:cNvPicPr>
          <p:nvPr/>
        </p:nvPicPr>
        <p:blipFill>
          <a:blip r:embed="rId4"/>
          <a:srcRect l="8235" t="27274" r="8235" b="28181"/>
          <a:stretch>
            <a:fillRect/>
          </a:stretch>
        </p:blipFill>
        <p:spPr bwMode="auto">
          <a:xfrm>
            <a:off x="2732088" y="1949450"/>
            <a:ext cx="6411912" cy="4425950"/>
          </a:xfrm>
          <a:prstGeom prst="rect">
            <a:avLst/>
          </a:prstGeom>
          <a:noFill/>
          <a:ln w="9525">
            <a:noFill/>
            <a:miter lim="800000"/>
            <a:headEnd/>
            <a:tailEnd/>
          </a:ln>
        </p:spPr>
      </p:pic>
      <p:sp>
        <p:nvSpPr>
          <p:cNvPr id="7174" name="TextBox 7"/>
          <p:cNvSpPr txBox="1">
            <a:spLocks noChangeArrowheads="1"/>
          </p:cNvSpPr>
          <p:nvPr/>
        </p:nvSpPr>
        <p:spPr bwMode="auto">
          <a:xfrm>
            <a:off x="323850" y="2190750"/>
            <a:ext cx="2241550" cy="366713"/>
          </a:xfrm>
          <a:prstGeom prst="rect">
            <a:avLst/>
          </a:prstGeom>
          <a:noFill/>
          <a:ln w="9525">
            <a:noFill/>
            <a:miter lim="800000"/>
            <a:headEnd/>
            <a:tailEnd/>
          </a:ln>
        </p:spPr>
        <p:txBody>
          <a:bodyPr wrap="none">
            <a:spAutoFit/>
          </a:bodyPr>
          <a:lstStyle/>
          <a:p>
            <a:pPr algn="l" defTabSz="457200"/>
            <a:r>
              <a:rPr lang="en-US" b="0">
                <a:solidFill>
                  <a:srgbClr val="000090"/>
                </a:solidFill>
                <a:latin typeface="Arial Unicode MS" pitchFamily="34" charset="-128"/>
              </a:rPr>
              <a:t>cylindrical projection</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4" descr="eve dv reg.eps"/>
          <p:cNvPicPr>
            <a:picLocks noChangeAspect="1"/>
          </p:cNvPicPr>
          <p:nvPr/>
        </p:nvPicPr>
        <p:blipFill>
          <a:blip r:embed="rId3"/>
          <a:srcRect/>
          <a:stretch>
            <a:fillRect/>
          </a:stretch>
        </p:blipFill>
        <p:spPr bwMode="auto">
          <a:xfrm>
            <a:off x="782638" y="3994150"/>
            <a:ext cx="3684587" cy="2122488"/>
          </a:xfrm>
          <a:prstGeom prst="rect">
            <a:avLst/>
          </a:prstGeom>
          <a:noFill/>
          <a:ln w="9525">
            <a:noFill/>
            <a:miter lim="800000"/>
            <a:headEnd/>
            <a:tailEnd/>
          </a:ln>
        </p:spPr>
      </p:pic>
      <p:sp>
        <p:nvSpPr>
          <p:cNvPr id="8195" name="Rectangle 2"/>
          <p:cNvSpPr txBox="1">
            <a:spLocks noChangeArrowheads="1"/>
          </p:cNvSpPr>
          <p:nvPr/>
        </p:nvSpPr>
        <p:spPr bwMode="auto">
          <a:xfrm>
            <a:off x="0" y="76200"/>
            <a:ext cx="9144000" cy="1066800"/>
          </a:xfrm>
          <a:prstGeom prst="rect">
            <a:avLst/>
          </a:prstGeom>
          <a:noFill/>
          <a:ln w="9525">
            <a:noFill/>
            <a:miter lim="800000"/>
            <a:headEnd/>
            <a:tailEnd/>
          </a:ln>
        </p:spPr>
        <p:txBody>
          <a:bodyPr anchor="ctr"/>
          <a:lstStyle/>
          <a:p>
            <a:r>
              <a:rPr lang="en-US" sz="2400" b="0">
                <a:solidFill>
                  <a:srgbClr val="000080"/>
                </a:solidFill>
                <a:latin typeface="Arial Unicode MS" pitchFamily="34" charset="-128"/>
              </a:rPr>
              <a:t>Quantitative changes in expression are </a:t>
            </a:r>
          </a:p>
          <a:p>
            <a:r>
              <a:rPr lang="en-US" sz="2400" b="0">
                <a:solidFill>
                  <a:srgbClr val="000080"/>
                </a:solidFill>
                <a:latin typeface="Arial Unicode MS" pitchFamily="34" charset="-128"/>
              </a:rPr>
              <a:t>evident along both axes for almost all genes</a:t>
            </a:r>
          </a:p>
        </p:txBody>
      </p:sp>
      <p:pic>
        <p:nvPicPr>
          <p:cNvPr id="8196" name="Picture 6" descr="sna reg.jpg"/>
          <p:cNvPicPr>
            <a:picLocks noChangeAspect="1"/>
          </p:cNvPicPr>
          <p:nvPr/>
        </p:nvPicPr>
        <p:blipFill>
          <a:blip r:embed="rId4"/>
          <a:srcRect l="50439" b="52682"/>
          <a:stretch>
            <a:fillRect/>
          </a:stretch>
        </p:blipFill>
        <p:spPr bwMode="auto">
          <a:xfrm>
            <a:off x="4718050" y="4022725"/>
            <a:ext cx="3276600" cy="2343150"/>
          </a:xfrm>
          <a:prstGeom prst="rect">
            <a:avLst/>
          </a:prstGeom>
          <a:noFill/>
          <a:ln w="9525">
            <a:noFill/>
            <a:miter lim="800000"/>
            <a:headEnd/>
            <a:tailEnd/>
          </a:ln>
        </p:spPr>
      </p:pic>
      <p:sp>
        <p:nvSpPr>
          <p:cNvPr id="8197" name="TextBox 7"/>
          <p:cNvSpPr txBox="1">
            <a:spLocks noChangeArrowheads="1"/>
          </p:cNvSpPr>
          <p:nvPr/>
        </p:nvSpPr>
        <p:spPr bwMode="auto">
          <a:xfrm>
            <a:off x="2319338" y="1431925"/>
            <a:ext cx="511175" cy="336550"/>
          </a:xfrm>
          <a:prstGeom prst="rect">
            <a:avLst/>
          </a:prstGeom>
          <a:noFill/>
          <a:ln w="9525">
            <a:noFill/>
            <a:miter lim="800000"/>
            <a:headEnd/>
            <a:tailEnd/>
          </a:ln>
        </p:spPr>
        <p:txBody>
          <a:bodyPr wrap="none">
            <a:spAutoFit/>
          </a:bodyPr>
          <a:lstStyle/>
          <a:p>
            <a:pPr algn="l" defTabSz="457200"/>
            <a:r>
              <a:rPr lang="en-US" sz="1600" b="0">
                <a:solidFill>
                  <a:srgbClr val="000090"/>
                </a:solidFill>
                <a:latin typeface="Arial Unicode MS" pitchFamily="34" charset="-128"/>
              </a:rPr>
              <a:t>eve</a:t>
            </a:r>
          </a:p>
        </p:txBody>
      </p:sp>
      <p:sp>
        <p:nvSpPr>
          <p:cNvPr id="8198" name="TextBox 8"/>
          <p:cNvSpPr txBox="1">
            <a:spLocks noChangeArrowheads="1"/>
          </p:cNvSpPr>
          <p:nvPr/>
        </p:nvSpPr>
        <p:spPr bwMode="auto">
          <a:xfrm>
            <a:off x="782638" y="3600450"/>
            <a:ext cx="3086100" cy="366713"/>
          </a:xfrm>
          <a:prstGeom prst="rect">
            <a:avLst/>
          </a:prstGeom>
          <a:noFill/>
          <a:ln w="9525">
            <a:noFill/>
            <a:miter lim="800000"/>
            <a:headEnd/>
            <a:tailEnd/>
          </a:ln>
        </p:spPr>
        <p:txBody>
          <a:bodyPr wrap="none">
            <a:spAutoFit/>
          </a:bodyPr>
          <a:lstStyle/>
          <a:p>
            <a:pPr algn="l" defTabSz="457200"/>
            <a:r>
              <a:rPr lang="en-US" b="0">
                <a:solidFill>
                  <a:srgbClr val="000090"/>
                </a:solidFill>
                <a:latin typeface="Arial Unicode MS" pitchFamily="34" charset="-128"/>
              </a:rPr>
              <a:t>eve expression</a:t>
            </a:r>
            <a:r>
              <a:rPr lang="en-US" sz="1600" b="0">
                <a:solidFill>
                  <a:srgbClr val="000090"/>
                </a:solidFill>
                <a:latin typeface="Arial Unicode MS" pitchFamily="34" charset="-128"/>
              </a:rPr>
              <a:t> along D/V axis</a:t>
            </a:r>
          </a:p>
        </p:txBody>
      </p:sp>
      <p:sp>
        <p:nvSpPr>
          <p:cNvPr id="8199" name="TextBox 9"/>
          <p:cNvSpPr txBox="1">
            <a:spLocks noChangeArrowheads="1"/>
          </p:cNvSpPr>
          <p:nvPr/>
        </p:nvSpPr>
        <p:spPr bwMode="auto">
          <a:xfrm>
            <a:off x="4954588" y="3600450"/>
            <a:ext cx="3221037" cy="366713"/>
          </a:xfrm>
          <a:prstGeom prst="rect">
            <a:avLst/>
          </a:prstGeom>
          <a:noFill/>
          <a:ln w="9525">
            <a:noFill/>
            <a:miter lim="800000"/>
            <a:headEnd/>
            <a:tailEnd/>
          </a:ln>
        </p:spPr>
        <p:txBody>
          <a:bodyPr>
            <a:spAutoFit/>
          </a:bodyPr>
          <a:lstStyle/>
          <a:p>
            <a:pPr algn="l" defTabSz="457200"/>
            <a:r>
              <a:rPr lang="en-US" b="0">
                <a:solidFill>
                  <a:srgbClr val="000090"/>
                </a:solidFill>
                <a:latin typeface="Arial Unicode MS" pitchFamily="34" charset="-128"/>
              </a:rPr>
              <a:t>sna expression</a:t>
            </a:r>
            <a:r>
              <a:rPr lang="en-US" sz="1600" b="0">
                <a:solidFill>
                  <a:srgbClr val="000090"/>
                </a:solidFill>
                <a:latin typeface="Arial Unicode MS" pitchFamily="34" charset="-128"/>
              </a:rPr>
              <a:t> along A/P axis</a:t>
            </a:r>
          </a:p>
        </p:txBody>
      </p:sp>
      <p:pic>
        <p:nvPicPr>
          <p:cNvPr id="8200" name="Picture 4" descr="21 factors on eve and sna.jpg"/>
          <p:cNvPicPr>
            <a:picLocks noChangeAspect="1"/>
          </p:cNvPicPr>
          <p:nvPr/>
        </p:nvPicPr>
        <p:blipFill>
          <a:blip r:embed="rId5"/>
          <a:srcRect l="11316" t="88206"/>
          <a:stretch>
            <a:fillRect/>
          </a:stretch>
        </p:blipFill>
        <p:spPr bwMode="auto">
          <a:xfrm>
            <a:off x="323850" y="1838325"/>
            <a:ext cx="8045450" cy="1387475"/>
          </a:xfrm>
          <a:prstGeom prst="rect">
            <a:avLst/>
          </a:prstGeom>
          <a:noFill/>
          <a:ln w="9525">
            <a:noFill/>
            <a:miter lim="800000"/>
            <a:headEnd/>
            <a:tailEnd/>
          </a:ln>
        </p:spPr>
      </p:pic>
      <p:sp>
        <p:nvSpPr>
          <p:cNvPr id="8201" name="TextBox 11"/>
          <p:cNvSpPr txBox="1">
            <a:spLocks noChangeArrowheads="1"/>
          </p:cNvSpPr>
          <p:nvPr/>
        </p:nvSpPr>
        <p:spPr bwMode="auto">
          <a:xfrm>
            <a:off x="6181725" y="1431925"/>
            <a:ext cx="511175" cy="336550"/>
          </a:xfrm>
          <a:prstGeom prst="rect">
            <a:avLst/>
          </a:prstGeom>
          <a:noFill/>
          <a:ln w="9525">
            <a:noFill/>
            <a:miter lim="800000"/>
            <a:headEnd/>
            <a:tailEnd/>
          </a:ln>
        </p:spPr>
        <p:txBody>
          <a:bodyPr wrap="none">
            <a:spAutoFit/>
          </a:bodyPr>
          <a:lstStyle/>
          <a:p>
            <a:pPr algn="l" defTabSz="457200"/>
            <a:r>
              <a:rPr lang="en-US" sz="1600" b="0">
                <a:solidFill>
                  <a:srgbClr val="000090"/>
                </a:solidFill>
                <a:latin typeface="Arial Unicode MS" pitchFamily="34" charset="-128"/>
              </a:rPr>
              <a:t>sna</a:t>
            </a:r>
          </a:p>
        </p:txBody>
      </p:sp>
    </p:spTree>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DEFAULTFONTSIZE" val="10"/>
  <p:tag name="DEFAULTWIDTH" val="354"/>
  <p:tag name="DEFAULTHEIGHT" val="274"/>
  <p:tag name="FIRSTCLAIRE20TOMLIN@YFUGOGTFUVWXY5MJ" val="3527"/>
</p:tagLst>
</file>

<file path=ppt/tags/tag10.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beta = \left[\begin{array}{cc} 0 &amp; 1\\ -\frac{g}{l} &amp; 0 \end{array} \right ]$$&#10;\end{document}"/>
  <p:tag name="FILENAME" val="txp_fig"/>
  <p:tag name="FORMAT" val="pngmono"/>
  <p:tag name="RES" val="1200"/>
  <p:tag name="BLEND" val="0"/>
  <p:tag name="TRANSPARENT" val="0"/>
  <p:tag name="TBUG" val="0"/>
  <p:tag name="ALLOWFS" val="0"/>
  <p:tag name="ORIGWIDTH" val="132"/>
  <p:tag name="PICTUREFILESIZE" val="6440"/>
</p:tagLst>
</file>

<file path=ppt/tags/tag11.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X = \left[\begin{array}{c} \sin x_1 \\ x_2 \end{array} \right ]$$&#10;\end{document}"/>
  <p:tag name="FILENAME" val="txp_fig"/>
  <p:tag name="FORMAT" val="pngmono"/>
  <p:tag name="RES" val="1200"/>
  <p:tag name="BLEND" val="0"/>
  <p:tag name="TRANSPARENT" val="0"/>
  <p:tag name="TBUG" val="0"/>
  <p:tag name="ALLOWFS" val="0"/>
  <p:tag name="ORIGWIDTH" val="135"/>
  <p:tag name="PICTUREFILESIZE" val="7225"/>
</p:tagLst>
</file>

<file path=ppt/tags/tag12.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X = \left[ &#10;\begin{array}{c c c c c c c c c}&#10;\theta &amp;&#10;\dot{\theta} &amp;&#10;\sin{\theta} &amp;&#10;\sin{\dot{\theta}} &amp;&#10;\cos{\theta} &amp;&#10;\cos{\dot{\theta}} &amp;&#10;\theta^2 &amp;&#10;\dot{\theta}^2 &amp;&#10;\dots&#10;\end{array}&#10;\right]^T$$&#10;\end{document}"/>
  <p:tag name="FILENAME" val="TP_tmp"/>
  <p:tag name="FORMAT" val="emf"/>
  <p:tag name="RES" val="1200"/>
  <p:tag name="BLEND" val="0"/>
  <p:tag name="TRANSPARENT" val="0"/>
  <p:tag name="TBUG" val="0"/>
  <p:tag name="ALLOWFS" val="0"/>
  <p:tag name="ORIGWIDTH" val="646"/>
  <p:tag name="PICTUREFILESIZE" val="12024"/>
</p:tagLst>
</file>

<file path=ppt/tags/tag13.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dot x = \beta X$$&#10;\end{document}"/>
  <p:tag name="FILENAME" val="txp_fig"/>
  <p:tag name="FORMAT" val="pngmono"/>
  <p:tag name="RES" val="1200"/>
  <p:tag name="BLEND" val="0"/>
  <p:tag name="TRANSPARENT" val="0"/>
  <p:tag name="TBUG" val="0"/>
  <p:tag name="ALLOWFS" val="0"/>
  <p:tag name="ORIGWIDTH" val="74"/>
  <p:tag name="PICTUREFILESIZE" val="3787"/>
</p:tagLst>
</file>

<file path=ppt/tags/tag14.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beta$$&#10;\end{document}"/>
  <p:tag name="FILENAME" val="txp_fig"/>
  <p:tag name="FORMAT" val="pngmono"/>
  <p:tag name="RES" val="1200"/>
  <p:tag name="BLEND" val="0"/>
  <p:tag name="TRANSPARENT" val="0"/>
  <p:tag name="TBUG" val="0"/>
  <p:tag name="ALLOWFS" val="0"/>
  <p:tag name="ORIGWIDTH" val="12"/>
  <p:tag name="PICTUREFILESIZE" val="1192"/>
</p:tagLst>
</file>

<file path=ppt/tags/tag15.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dot \theta$$&#10;\end{document}"/>
  <p:tag name="FILENAME" val="txp_fig"/>
  <p:tag name="FORMAT" val="pngmono"/>
  <p:tag name="RES" val="1200"/>
  <p:tag name="BLEND" val="0"/>
  <p:tag name="TRANSPARENT" val="0"/>
  <p:tag name="TBUG" val="0"/>
  <p:tag name="ALLOWFS" val="0"/>
  <p:tag name="ORIGWIDTH" val="10"/>
  <p:tag name="PICTUREFILESIZE" val="922"/>
</p:tagLst>
</file>

<file path=ppt/tags/tag16.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time&#10;\end{document}"/>
  <p:tag name="FILENAME" val="txp_fig"/>
  <p:tag name="FORMAT" val="pngmono"/>
  <p:tag name="RES" val="1200"/>
  <p:tag name="BLEND" val="0"/>
  <p:tag name="TRANSPARENT" val="0"/>
  <p:tag name="TBUG" val="0"/>
  <p:tag name="ALLOWFS" val="0"/>
  <p:tag name="ORIGWIDTH" val="45"/>
  <p:tag name="PICTUREFILESIZE" val="1740"/>
</p:tagLst>
</file>

<file path=ppt/tags/tag17.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dot \theta$$&#10;\end{document}"/>
  <p:tag name="FILENAME" val="txp_fig"/>
  <p:tag name="FORMAT" val="pngmono"/>
  <p:tag name="RES" val="1200"/>
  <p:tag name="BLEND" val="0"/>
  <p:tag name="TRANSPARENT" val="0"/>
  <p:tag name="TBUG" val="0"/>
  <p:tag name="ALLOWFS" val="0"/>
  <p:tag name="ORIGWIDTH" val="10"/>
  <p:tag name="PICTUREFILESIZE" val="922"/>
</p:tagLst>
</file>

<file path=ppt/tags/tag18.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time&#10;\end{document}"/>
  <p:tag name="FILENAME" val="txp_fig"/>
  <p:tag name="FORMAT" val="pngmono"/>
  <p:tag name="RES" val="1200"/>
  <p:tag name="BLEND" val="0"/>
  <p:tag name="TRANSPARENT" val="0"/>
  <p:tag name="TBUG" val="0"/>
  <p:tag name="ALLOWFS" val="0"/>
  <p:tag name="ORIGWIDTH" val="45"/>
  <p:tag name="PICTUREFILESIZE" val="1740"/>
</p:tagLst>
</file>

<file path=ppt/tags/tag19.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x_i$$&#10;\end{document}&#10;"/>
  <p:tag name="FILENAME" val="txp_fig"/>
  <p:tag name="FORMAT" val="pngmono"/>
  <p:tag name="RES" val="1200"/>
  <p:tag name="BLEND" val="0"/>
  <p:tag name="TRANSPARENT" val="0"/>
  <p:tag name="TBUG" val="0"/>
  <p:tag name="ALLOWFS" val="0"/>
  <p:tag name="ORIGWIDTH" val="17"/>
  <p:tag name="PICTUREFILESIZE" val="1321"/>
</p:tagLst>
</file>

<file path=ppt/tags/tag2.xml><?xml version="1.0" encoding="utf-8"?>
<p:tagLst xmlns:a="http://schemas.openxmlformats.org/drawingml/2006/main" xmlns:r="http://schemas.openxmlformats.org/officeDocument/2006/relationships" xmlns:p="http://schemas.openxmlformats.org/presentationml/2006/main">
  <p:tag name="HIDDENFONTSHAPE" val="true"/>
</p:tagLst>
</file>

<file path=ppt/tags/tag20.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x_j$$&#10;\end{document}&#10;"/>
  <p:tag name="FILENAME" val="txp_fig"/>
  <p:tag name="FORMAT" val="pngmono"/>
  <p:tag name="RES" val="1200"/>
  <p:tag name="BLEND" val="0"/>
  <p:tag name="TRANSPARENT" val="0"/>
  <p:tag name="TBUG" val="0"/>
  <p:tag name="ALLOWFS" val="0"/>
  <p:tag name="ORIGWIDTH" val="19"/>
  <p:tag name="PICTUREFILESIZE" val="1413"/>
</p:tagLst>
</file>

<file path=ppt/tags/tag21.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x_i$$&#10;\end{document}&#10;"/>
  <p:tag name="FILENAME" val="txp_fig"/>
  <p:tag name="FORMAT" val="pngmono"/>
  <p:tag name="RES" val="1200"/>
  <p:tag name="BLEND" val="0"/>
  <p:tag name="TRANSPARENT" val="0"/>
  <p:tag name="TBUG" val="0"/>
  <p:tag name="ALLOWFS" val="0"/>
  <p:tag name="ORIGWIDTH" val="17"/>
  <p:tag name="PICTUREFILESIZE" val="1321"/>
</p:tagLst>
</file>

<file path=ppt/tags/tag22.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x_j$$&#10;\end{document}&#10;"/>
  <p:tag name="FILENAME" val="txp_fig"/>
  <p:tag name="FORMAT" val="pngmono"/>
  <p:tag name="RES" val="1200"/>
  <p:tag name="BLEND" val="0"/>
  <p:tag name="TRANSPARENT" val="0"/>
  <p:tag name="TBUG" val="0"/>
  <p:tag name="ALLOWFS" val="0"/>
  <p:tag name="ORIGWIDTH" val="19"/>
  <p:tag name="PICTUREFILESIZE" val="1413"/>
</p:tagLst>
</file>

<file path=ppt/tags/tag23.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dot x_j$$&#10;\end{document}&#10;"/>
  <p:tag name="FILENAME" val="txp_fig"/>
  <p:tag name="FORMAT" val="pngmono"/>
  <p:tag name="RES" val="1200"/>
  <p:tag name="BLEND" val="0"/>
  <p:tag name="TRANSPARENT" val="0"/>
  <p:tag name="TBUG" val="0"/>
  <p:tag name="ALLOWFS" val="0"/>
  <p:tag name="ORIGWIDTH" val="19"/>
  <p:tag name="PICTUREFILESIZE" val="1491"/>
</p:tagLst>
</file>

<file path=ppt/tags/tag24.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x_i$$&#10;\end{document}&#10;"/>
  <p:tag name="FILENAME" val="txp_fig"/>
  <p:tag name="FORMAT" val="pngmono"/>
  <p:tag name="RES" val="1200"/>
  <p:tag name="BLEND" val="0"/>
  <p:tag name="TRANSPARENT" val="0"/>
  <p:tag name="TBUG" val="0"/>
  <p:tag name="ALLOWFS" val="0"/>
  <p:tag name="ORIGWIDTH" val="17"/>
  <p:tag name="PICTUREFILESIZE" val="1321"/>
</p:tagLst>
</file>

<file path=ppt/tags/tag25.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x_j$$&#10;\end{document}&#10;"/>
  <p:tag name="FILENAME" val="txp_fig"/>
  <p:tag name="FORMAT" val="pngmono"/>
  <p:tag name="RES" val="1200"/>
  <p:tag name="BLEND" val="0"/>
  <p:tag name="TRANSPARENT" val="0"/>
  <p:tag name="TBUG" val="0"/>
  <p:tag name="ALLOWFS" val="0"/>
  <p:tag name="ORIGWIDTH" val="19"/>
  <p:tag name="PICTUREFILESIZE" val="1413"/>
</p:tagLst>
</file>

<file path=ppt/tags/tag26.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dot x_j = f(x_i, x_j)$$&#10;\end{document}&#10;"/>
  <p:tag name="FILENAME" val="txp_fig"/>
  <p:tag name="FORMAT" val="pngmono"/>
  <p:tag name="RES" val="1200"/>
  <p:tag name="BLEND" val="0"/>
  <p:tag name="TRANSPARENT" val="0"/>
  <p:tag name="TBUG" val="0"/>
  <p:tag name="ALLOWFS" val="0"/>
  <p:tag name="ORIGWIDTH" val="129"/>
  <p:tag name="PICTUREFILESIZE" val="7222"/>
</p:tagLst>
</file>

<file path=ppt/tags/tag27.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dot x_j$$&#10;\end{document}&#10;"/>
  <p:tag name="FILENAME" val="txp_fig"/>
  <p:tag name="FORMAT" val="pngmono"/>
  <p:tag name="RES" val="1200"/>
  <p:tag name="BLEND" val="0"/>
  <p:tag name="TRANSPARENT" val="0"/>
  <p:tag name="TBUG" val="0"/>
  <p:tag name="ALLOWFS" val="0"/>
  <p:tag name="ORIGWIDTH" val="19"/>
  <p:tag name="PICTUREFILESIZE" val="1491"/>
</p:tagLst>
</file>

<file path=ppt/tags/tag28.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x_i$$&#10;\end{document}&#10;"/>
  <p:tag name="FILENAME" val="txp_fig"/>
  <p:tag name="FORMAT" val="pngmono"/>
  <p:tag name="RES" val="1200"/>
  <p:tag name="BLEND" val="0"/>
  <p:tag name="TRANSPARENT" val="0"/>
  <p:tag name="TBUG" val="0"/>
  <p:tag name="ALLOWFS" val="0"/>
  <p:tag name="ORIGWIDTH" val="17"/>
  <p:tag name="PICTUREFILESIZE" val="1321"/>
</p:tagLst>
</file>

<file path=ppt/tags/tag29.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dot x_j = f(x_i, x_j)$$&#10;\end{document}&#10;"/>
  <p:tag name="FILENAME" val="txp_fig"/>
  <p:tag name="FORMAT" val="pngmono"/>
  <p:tag name="RES" val="1200"/>
  <p:tag name="BLEND" val="0"/>
  <p:tag name="TRANSPARENT" val="0"/>
  <p:tag name="TBUG" val="0"/>
  <p:tag name="ALLOWFS" val="0"/>
  <p:tag name="ORIGWIDTH" val="129"/>
  <p:tag name="PICTUREFILESIZE" val="7222"/>
</p:tagLst>
</file>

<file path=ppt/tags/tag3.xml><?xml version="1.0" encoding="utf-8"?>
<p:tagLst xmlns:a="http://schemas.openxmlformats.org/drawingml/2006/main" xmlns:r="http://schemas.openxmlformats.org/officeDocument/2006/relationships" xmlns:p="http://schemas.openxmlformats.org/presentationml/2006/main">
  <p:tag name="TEXPOINT" val="latex"/>
  <p:tag name="SOURCE" val="\documentclass[amsmath,amssymb]{article}&#10;\usepackage[usenames]{color}&#10;\usepackage{amsmath}&#10;\usepackage{amsthm}&#10;\usepackage{amsfonts}&#10;&#10;\pagestyle{empty}&#10;\begin{document}&#10;\pagecolor[rgb]{1,1,1}%&#10;\color[rgb]{0,0,0}&#10;&#10;\begin{equation*}&#10;\ddot{\theta} = -\frac{g}{l}\sin{\theta}&#10;\end{equation*}&#10;\end{document}"/>
  <p:tag name="FILENAME" val="TP_tmp"/>
  <p:tag name="FORMAT" val="emf"/>
  <p:tag name="RES" val="1200"/>
  <p:tag name="BLEND" val="0"/>
  <p:tag name="TRANSPARENT" val="0"/>
  <p:tag name="TBUG" val="0"/>
  <p:tag name="ALLOWFS" val="0"/>
  <p:tag name="ORIGWIDTH" val="65"/>
  <p:tag name="PICTUREFILESIZE" val="4448"/>
</p:tagLst>
</file>

<file path=ppt/tags/tag30.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dot x_j$$&#10;\end{document}&#10;"/>
  <p:tag name="FILENAME" val="txp_fig"/>
  <p:tag name="FORMAT" val="pngmono"/>
  <p:tag name="RES" val="1200"/>
  <p:tag name="BLEND" val="0"/>
  <p:tag name="TRANSPARENT" val="0"/>
  <p:tag name="TBUG" val="0"/>
  <p:tag name="ALLOWFS" val="0"/>
  <p:tag name="ORIGWIDTH" val="19"/>
  <p:tag name="PICTUREFILESIZE" val="1491"/>
</p:tagLst>
</file>

<file path=ppt/tags/tag31.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x_i$$&#10;\end{document}&#10;"/>
  <p:tag name="FILENAME" val="txp_fig"/>
  <p:tag name="FORMAT" val="pngmono"/>
  <p:tag name="RES" val="1200"/>
  <p:tag name="BLEND" val="0"/>
  <p:tag name="TRANSPARENT" val="0"/>
  <p:tag name="TBUG" val="0"/>
  <p:tag name="ALLOWFS" val="0"/>
  <p:tag name="ORIGWIDTH" val="17"/>
  <p:tag name="PICTUREFILESIZE" val="1321"/>
</p:tagLst>
</file>

<file path=ppt/tags/tag32.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dot x_j= \beta_{0_1}+\beta_{i_1} x_i + \beta_{j_1} x_j$$&#10;\end{document}&#10;"/>
  <p:tag name="FILENAME" val="txp_fig"/>
  <p:tag name="FORMAT" val="pngmono"/>
  <p:tag name="RES" val="1200"/>
  <p:tag name="BLEND" val="0"/>
  <p:tag name="TRANSPARENT" val="0"/>
  <p:tag name="TBUG" val="0"/>
  <p:tag name="ALLOWFS" val="0"/>
  <p:tag name="ORIGWIDTH" val="233"/>
  <p:tag name="PICTUREFILESIZE" val="10685"/>
</p:tagLst>
</file>

<file path=ppt/tags/tag33.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dot x_j$$&#10;\end{document}&#10;"/>
  <p:tag name="FILENAME" val="txp_fig"/>
  <p:tag name="FORMAT" val="pngmono"/>
  <p:tag name="RES" val="1200"/>
  <p:tag name="BLEND" val="0"/>
  <p:tag name="TRANSPARENT" val="0"/>
  <p:tag name="TBUG" val="0"/>
  <p:tag name="ALLOWFS" val="0"/>
  <p:tag name="ORIGWIDTH" val="19"/>
  <p:tag name="PICTUREFILESIZE" val="1491"/>
</p:tagLst>
</file>

<file path=ppt/tags/tag34.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0$$&#10;\end{document}&#10;"/>
  <p:tag name="FILENAME" val="txp_fig"/>
  <p:tag name="FORMAT" val="pngmono"/>
  <p:tag name="RES" val="1200"/>
  <p:tag name="BLEND" val="0"/>
  <p:tag name="TRANSPARENT" val="0"/>
  <p:tag name="TBUG" val="0"/>
  <p:tag name="ALLOWFS" val="0"/>
  <p:tag name="ORIGWIDTH" val="10"/>
  <p:tag name="PICTUREFILESIZE" val="750"/>
</p:tagLst>
</file>

<file path=ppt/tags/tag35.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x_i$$&#10;\end{document}&#10;"/>
  <p:tag name="FILENAME" val="txp_fig"/>
  <p:tag name="FORMAT" val="pngmono"/>
  <p:tag name="RES" val="1200"/>
  <p:tag name="BLEND" val="0"/>
  <p:tag name="TRANSPARENT" val="0"/>
  <p:tag name="TBUG" val="0"/>
  <p:tag name="ALLOWFS" val="0"/>
  <p:tag name="ORIGWIDTH" val="17"/>
  <p:tag name="PICTUREFILESIZE" val="1321"/>
</p:tagLst>
</file>

<file path=ppt/tags/tag36.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dot x_j = \beta_{0_2}+\beta_{i_2} x_i + \beta_{j_2} x_j$$&#10;\end{document}&#10;"/>
  <p:tag name="FILENAME" val="txp_fig"/>
  <p:tag name="FORMAT" val="pngmono"/>
  <p:tag name="RES" val="1200"/>
  <p:tag name="BLEND" val="0"/>
  <p:tag name="TRANSPARENT" val="0"/>
  <p:tag name="TBUG" val="0"/>
  <p:tag name="ALLOWFS" val="0"/>
  <p:tag name="ORIGWIDTH" val="233"/>
  <p:tag name="PICTUREFILESIZE" val="11720"/>
</p:tagLst>
</file>

<file path=ppt/tags/tag37.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dot x_j$$&#10;\end{document}&#10;"/>
  <p:tag name="FILENAME" val="txp_fig"/>
  <p:tag name="FORMAT" val="pngmono"/>
  <p:tag name="RES" val="1200"/>
  <p:tag name="BLEND" val="0"/>
  <p:tag name="TRANSPARENT" val="0"/>
  <p:tag name="TBUG" val="0"/>
  <p:tag name="ALLOWFS" val="0"/>
  <p:tag name="ORIGWIDTH" val="19"/>
  <p:tag name="PICTUREFILESIZE" val="1491"/>
</p:tagLst>
</file>

<file path=ppt/tags/tag38.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0$$&#10;\end{document}&#10;"/>
  <p:tag name="FILENAME" val="txp_fig"/>
  <p:tag name="FORMAT" val="pngmono"/>
  <p:tag name="RES" val="1200"/>
  <p:tag name="BLEND" val="0"/>
  <p:tag name="TRANSPARENT" val="0"/>
  <p:tag name="TBUG" val="0"/>
  <p:tag name="ALLOWFS" val="0"/>
  <p:tag name="ORIGWIDTH" val="10"/>
  <p:tag name="PICTUREFILESIZE" val="750"/>
</p:tagLst>
</file>

<file path=ppt/tags/tag39.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x_i$$&#10;\end{document}&#10;"/>
  <p:tag name="FILENAME" val="txp_fig"/>
  <p:tag name="FORMAT" val="pngmono"/>
  <p:tag name="RES" val="1200"/>
  <p:tag name="BLEND" val="0"/>
  <p:tag name="TRANSPARENT" val="0"/>
  <p:tag name="TBUG" val="0"/>
  <p:tag name="ALLOWFS" val="0"/>
  <p:tag name="ORIGWIDTH" val="17"/>
  <p:tag name="PICTUREFILESIZE" val="1321"/>
</p:tagLst>
</file>

<file path=ppt/tags/tag4.xml><?xml version="1.0" encoding="utf-8"?>
<p:tagLst xmlns:a="http://schemas.openxmlformats.org/drawingml/2006/main" xmlns:r="http://schemas.openxmlformats.org/officeDocument/2006/relationships" xmlns:p="http://schemas.openxmlformats.org/presentationml/2006/main">
  <p:tag name="TEXPOINT" val="latex"/>
  <p:tag name="SOURCE" val="\documentclass[amsmath,amssymb]{article}&#10;\usepackage[usenames]{color}&#10;\usepackage{amsmath}&#10;\usepackage{amsthm}&#10;\usepackage{amsfonts}&#10;&#10;\pagestyle{empty}&#10;\begin{document}&#10;\pagecolor[rgb]{1,1,1}%&#10;\color[rgb]{0,0,0}&#10;&#10;\begin{equation*}&#10;\theta&#10;\end{equation*}&#10;\end{document}"/>
  <p:tag name="FILENAME" val="TP_tmp"/>
  <p:tag name="FORMAT" val="emf"/>
  <p:tag name="RES" val="1200"/>
  <p:tag name="BLEND" val="0"/>
  <p:tag name="TRANSPARENT" val="0"/>
  <p:tag name="TBUG" val="0"/>
  <p:tag name="ALLOWFS" val="0"/>
  <p:tag name="ORIGWIDTH" val="7"/>
  <p:tag name="PICTUREFILESIZE" val="968"/>
</p:tagLst>
</file>

<file path=ppt/tags/tag40.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dot x_j = \beta_{0_3}+\beta_{i_3} x_i + \beta_{j_3} x_j$$&#10;\end{document}&#10;"/>
  <p:tag name="FILENAME" val="txp_fig"/>
  <p:tag name="FORMAT" val="pngmono"/>
  <p:tag name="RES" val="1200"/>
  <p:tag name="BLEND" val="0"/>
  <p:tag name="TRANSPARENT" val="0"/>
  <p:tag name="TBUG" val="0"/>
  <p:tag name="ALLOWFS" val="0"/>
  <p:tag name="ORIGWIDTH" val="233"/>
  <p:tag name="PICTUREFILESIZE" val="12033"/>
</p:tagLst>
</file>

<file path=ppt/tags/tag41.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dot x_j$$&#10;\end{document}&#10;"/>
  <p:tag name="FILENAME" val="txp_fig"/>
  <p:tag name="FORMAT" val="pngmono"/>
  <p:tag name="RES" val="1200"/>
  <p:tag name="BLEND" val="0"/>
  <p:tag name="TRANSPARENT" val="0"/>
  <p:tag name="TBUG" val="0"/>
  <p:tag name="ALLOWFS" val="0"/>
  <p:tag name="ORIGWIDTH" val="19"/>
  <p:tag name="PICTUREFILESIZE" val="1491"/>
</p:tagLst>
</file>

<file path=ppt/tags/tag42.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0$$&#10;\end{document}&#10;"/>
  <p:tag name="FILENAME" val="txp_fig"/>
  <p:tag name="FORMAT" val="pngmono"/>
  <p:tag name="RES" val="1200"/>
  <p:tag name="BLEND" val="0"/>
  <p:tag name="TRANSPARENT" val="0"/>
  <p:tag name="TBUG" val="0"/>
  <p:tag name="ALLOWFS" val="0"/>
  <p:tag name="ORIGWIDTH" val="10"/>
  <p:tag name="PICTUREFILESIZE" val="750"/>
</p:tagLst>
</file>

<file path=ppt/tags/tag43.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x_i$$&#10;\end{document}&#10;"/>
  <p:tag name="FILENAME" val="txp_fig"/>
  <p:tag name="FORMAT" val="pngmono"/>
  <p:tag name="RES" val="1200"/>
  <p:tag name="BLEND" val="0"/>
  <p:tag name="TRANSPARENT" val="0"/>
  <p:tag name="TBUG" val="0"/>
  <p:tag name="ALLOWFS" val="0"/>
  <p:tag name="ORIGWIDTH" val="17"/>
  <p:tag name="PICTUREFILESIZE" val="1321"/>
</p:tagLst>
</file>

<file path=ppt/tags/tag44.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dot x= A_\alpha x + b_\alpha$$&#10;\end{document}&#10;"/>
  <p:tag name="FILENAME" val="txp_fig"/>
  <p:tag name="FORMAT" val="pngmono"/>
  <p:tag name="RES" val="1200"/>
  <p:tag name="BLEND" val="0"/>
  <p:tag name="TRANSPARENT" val="0"/>
  <p:tag name="TBUG" val="0"/>
  <p:tag name="ALLOWFS" val="0"/>
  <p:tag name="ORIGWIDTH" val="131"/>
  <p:tag name="PICTUREFILESIZE" val="5735"/>
</p:tagLst>
</file>

<file path=ppt/tags/tag45.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alpha = 1$$&#10;\end{document}&#10;"/>
  <p:tag name="FILENAME" val="txp_fig"/>
  <p:tag name="FORMAT" val="pngmono"/>
  <p:tag name="RES" val="1200"/>
  <p:tag name="BLEND" val="0"/>
  <p:tag name="TRANSPARENT" val="0"/>
  <p:tag name="TBUG" val="0"/>
  <p:tag name="ALLOWFS" val="0"/>
  <p:tag name="ORIGWIDTH" val="55"/>
  <p:tag name="PICTUREFILESIZE" val="1434"/>
</p:tagLst>
</file>

<file path=ppt/tags/tag46.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alpha = 2$$&#10;\end{document}&#10;"/>
  <p:tag name="FILENAME" val="txp_fig"/>
  <p:tag name="FORMAT" val="pngmono"/>
  <p:tag name="RES" val="1200"/>
  <p:tag name="BLEND" val="0"/>
  <p:tag name="TRANSPARENT" val="0"/>
  <p:tag name="TBUG" val="0"/>
  <p:tag name="ALLOWFS" val="0"/>
  <p:tag name="ORIGWIDTH" val="56"/>
  <p:tag name="PICTUREFILESIZE" val="2069"/>
</p:tagLst>
</file>

<file path=ppt/tags/tag47.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alpha = 3$$&#10;\end{document}&#10;"/>
  <p:tag name="FILENAME" val="txp_fig"/>
  <p:tag name="FORMAT" val="pngmono"/>
  <p:tag name="RES" val="1200"/>
  <p:tag name="BLEND" val="0"/>
  <p:tag name="TRANSPARENT" val="0"/>
  <p:tag name="TBUG" val="0"/>
  <p:tag name="ALLOWFS" val="0"/>
  <p:tag name="ORIGWIDTH" val="56"/>
  <p:tag name="PICTUREFILESIZE" val="2148"/>
</p:tagLst>
</file>

<file path=ppt/tags/tag48.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dot x_j$$&#10;\end{document}&#10;"/>
  <p:tag name="FILENAME" val="txp_fig"/>
  <p:tag name="FORMAT" val="pngmono"/>
  <p:tag name="RES" val="1200"/>
  <p:tag name="BLEND" val="0"/>
  <p:tag name="TRANSPARENT" val="0"/>
  <p:tag name="TBUG" val="0"/>
  <p:tag name="ALLOWFS" val="0"/>
  <p:tag name="ORIGWIDTH" val="19"/>
  <p:tag name="PICTUREFILESIZE" val="1491"/>
</p:tagLst>
</file>

<file path=ppt/tags/tag49.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dot x= A_\alpha x + b_\alpha$$&#10;\end{document}&#10;"/>
  <p:tag name="FILENAME" val="txp_fig"/>
  <p:tag name="FORMAT" val="pngmono"/>
  <p:tag name="RES" val="1200"/>
  <p:tag name="BLEND" val="0"/>
  <p:tag name="TRANSPARENT" val="0"/>
  <p:tag name="TBUG" val="0"/>
  <p:tag name="ALLOWFS" val="0"/>
  <p:tag name="ORIGWIDTH" val="131"/>
  <p:tag name="PICTUREFILESIZE" val="5735"/>
</p:tagLst>
</file>

<file path=ppt/tags/tag5.xml><?xml version="1.0" encoding="utf-8"?>
<p:tagLst xmlns:a="http://schemas.openxmlformats.org/drawingml/2006/main" xmlns:r="http://schemas.openxmlformats.org/officeDocument/2006/relationships" xmlns:p="http://schemas.openxmlformats.org/presentationml/2006/main">
  <p:tag name="TEXPOINT" val="latex"/>
  <p:tag name="SOURCE" val="\documentclass[amsmath,amssymb]{article}&#10;\usepackage[usenames]{color}&#10;\usepackage{amsmath}&#10;\usepackage{amsthm}&#10;\usepackage{amsfonts}&#10;&#10;\pagestyle{empty}&#10;\begin{document}&#10;\pagecolor[rgb]{1,1,1}%&#10;\color[rgb]{0,0,0}&#10;&#10;\begin{equation*}&#10;l&#10;\end{equation*}&#10;\end{document}"/>
  <p:tag name="FILENAME" val="TP_tmp"/>
  <p:tag name="FORMAT" val="emf"/>
  <p:tag name="RES" val="1200"/>
  <p:tag name="BLEND" val="0"/>
  <p:tag name="TRANSPARENT" val="0"/>
  <p:tag name="TBUG" val="0"/>
  <p:tag name="ALLOWFS" val="0"/>
  <p:tag name="ORIGWIDTH" val="5"/>
  <p:tag name="PICTUREFILESIZE" val="968"/>
</p:tagLst>
</file>

<file path=ppt/tags/tag50.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Y = \beta X$$&#10;\end{document}&#10;"/>
  <p:tag name="FILENAME" val="txp_fig"/>
  <p:tag name="FORMAT" val="pngmono"/>
  <p:tag name="RES" val="1200"/>
  <p:tag name="BLEND" val="0"/>
  <p:tag name="TRANSPARENT" val="0"/>
  <p:tag name="TBUG" val="0"/>
  <p:tag name="ALLOWFS" val="0"/>
  <p:tag name="ORIGWIDTH" val="78"/>
  <p:tag name="PICTUREFILESIZE" val="3774"/>
</p:tagLst>
</file>

<file path=ppt/tags/tag51.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Y^T = [\dot x_1(t_1) \ldots \dot x_E(t_T)]$$&#10;\end{document}&#10;"/>
  <p:tag name="FILENAME" val="txp_fig"/>
  <p:tag name="FORMAT" val="pngmono"/>
  <p:tag name="RES" val="1200"/>
  <p:tag name="BLEND" val="0"/>
  <p:tag name="TRANSPARENT" val="0"/>
  <p:tag name="TBUG" val="0"/>
  <p:tag name="ALLOWFS" val="0"/>
  <p:tag name="ORIGWIDTH" val="230"/>
  <p:tag name="PICTUREFILESIZE" val="10236"/>
</p:tagLst>
</file>

<file path=ppt/tags/tag52.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beta = [A \;\; b]$$&#10;\end{document}&#10;"/>
  <p:tag name="FILENAME" val="txp_fig"/>
  <p:tag name="FORMAT" val="pngmono"/>
  <p:tag name="RES" val="1200"/>
  <p:tag name="BLEND" val="0"/>
  <p:tag name="TRANSPARENT" val="0"/>
  <p:tag name="TBUG" val="0"/>
  <p:tag name="ALLOWFS" val="0"/>
  <p:tag name="ORIGWIDTH" val="92"/>
  <p:tag name="PICTUREFILESIZE" val="3797"/>
</p:tagLst>
</file>

<file path=ppt/tags/tag53.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X^T =  [ x_1(t_1)  \ldots  x_E(t_T) \;\; 1]$$&#10;\end{document}&#10;"/>
  <p:tag name="FILENAME" val="txp_fig"/>
  <p:tag name="FORMAT" val="pngmono"/>
  <p:tag name="RES" val="1200"/>
  <p:tag name="BLEND" val="0"/>
  <p:tag name="TRANSPARENT" val="0"/>
  <p:tag name="TBUG" val="0"/>
  <p:tag name="ALLOWFS" val="0"/>
  <p:tag name="ORIGWIDTH" val="258"/>
  <p:tag name="PICTUREFILESIZE" val="11265"/>
</p:tagLst>
</file>

<file path=ppt/tags/tag54.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A_\alpha, b_\alpha)$$&#10;\end{document}&#10;"/>
  <p:tag name="FILENAME" val="txp_fig"/>
  <p:tag name="FORMAT" val="pngmono"/>
  <p:tag name="RES" val="1200"/>
  <p:tag name="BLEND" val="0"/>
  <p:tag name="TRANSPARENT" val="0"/>
  <p:tag name="TBUG" val="0"/>
  <p:tag name="ALLOWFS" val="0"/>
  <p:tag name="ORIGWIDTH" val="74"/>
  <p:tag name="PICTUREFILESIZE" val="4791"/>
</p:tagLst>
</file>

<file path=ppt/tags/tag55.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alpha$$&#10;\end{document}&#10;"/>
  <p:tag name="FILENAME" val="txp_fig"/>
  <p:tag name="FORMAT" val="pngmono"/>
  <p:tag name="RES" val="1200"/>
  <p:tag name="BLEND" val="0"/>
  <p:tag name="TRANSPARENT" val="0"/>
  <p:tag name="TBUG" val="0"/>
  <p:tag name="ALLOWFS" val="0"/>
  <p:tag name="ORIGWIDTH" val="12"/>
  <p:tag name="PICTUREFILESIZE" val="868"/>
</p:tagLst>
</file>

<file path=ppt/tags/tag56.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x_i$$&#10;\end{document}&#10;"/>
  <p:tag name="FILENAME" val="txp_fig"/>
  <p:tag name="FORMAT" val="pngmono"/>
  <p:tag name="RES" val="1200"/>
  <p:tag name="BLEND" val="0"/>
  <p:tag name="TRANSPARENT" val="0"/>
  <p:tag name="TBUG" val="0"/>
  <p:tag name="ALLOWFS" val="0"/>
  <p:tag name="ORIGWIDTH" val="17"/>
  <p:tag name="PICTUREFILESIZE" val="1321"/>
</p:tagLst>
</file>

<file path=ppt/tags/tag57.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x_j$$&#10;\end{document}&#10;"/>
  <p:tag name="FILENAME" val="txp_fig"/>
  <p:tag name="FORMAT" val="pngmono"/>
  <p:tag name="RES" val="1200"/>
  <p:tag name="BLEND" val="0"/>
  <p:tag name="TRANSPARENT" val="0"/>
  <p:tag name="TBUG" val="0"/>
  <p:tag name="ALLOWFS" val="0"/>
  <p:tag name="ORIGWIDTH" val="19"/>
  <p:tag name="PICTUREFILESIZE" val="1413"/>
</p:tagLst>
</file>

<file path=ppt/tags/tag58.xml><?xml version="1.0" encoding="utf-8"?>
<p:tagLst xmlns:a="http://schemas.openxmlformats.org/drawingml/2006/main" xmlns:r="http://schemas.openxmlformats.org/officeDocument/2006/relationships" xmlns:p="http://schemas.openxmlformats.org/presentationml/2006/main">
  <p:tag name="TEXPOINT" val="latex"/>
  <p:tag name="SOURCE" val="\documentclass{article}\pagestyle{empty}&#10;\usepackage{amsmath}&#10;\begin{document}&#10;\begin{equation*}&#10;\frac{\partial f}{\partial x_1} = \lim_{h \rightarrow 0}{\frac{f(x_1 + h, x_2) - f(x_1,x_2)}{h}}&#10;\end{equation*}&#10;\end{document}&#10;"/>
  <p:tag name="FILENAME" val="TP_tmp"/>
  <p:tag name="FORMAT" val="emf"/>
  <p:tag name="RES" val="1200"/>
  <p:tag name="BLEND" val="0"/>
  <p:tag name="TRANSPARENT" val="0"/>
  <p:tag name="TBUG" val="0"/>
  <p:tag name="ALLOWFS" val="0"/>
  <p:tag name="ORIGWIDTH" val="135"/>
  <p:tag name="PICTUREFILESIZE" val="13024"/>
</p:tagLst>
</file>

<file path=ppt/tags/tag59.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dot x_j$$&#10;\end{document}&#10;"/>
  <p:tag name="FILENAME" val="txp_fig"/>
  <p:tag name="FORMAT" val="pngmono"/>
  <p:tag name="RES" val="1200"/>
  <p:tag name="BLEND" val="0"/>
  <p:tag name="TRANSPARENT" val="0"/>
  <p:tag name="TBUG" val="0"/>
  <p:tag name="ALLOWFS" val="0"/>
  <p:tag name="ORIGWIDTH" val="19"/>
  <p:tag name="PICTUREFILESIZE" val="1491"/>
</p:tagLst>
</file>

<file path=ppt/tags/tag6.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x = \left [ \begin{array}{c} x_1 \\ x_2 \end{array} \right ] =   \left [ \begin{array}{c} \theta \\ \dot \theta \end{array} \right ]$$&#10;\end{document}&#10;"/>
  <p:tag name="FILENAME" val="txp_fig"/>
  <p:tag name="FORMAT" val="pngmono"/>
  <p:tag name="RES" val="1200"/>
  <p:tag name="BLEND" val="0"/>
  <p:tag name="TRANSPARENT" val="0"/>
  <p:tag name="TBUG" val="0"/>
  <p:tag name="ALLOWFS" val="0"/>
  <p:tag name="ORIGWIDTH" val="174"/>
  <p:tag name="PICTUREFILESIZE" val="8580"/>
</p:tagLst>
</file>

<file path=ppt/tags/tag60.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x_i$$&#10;\end{document}&#10;"/>
  <p:tag name="FILENAME" val="txp_fig"/>
  <p:tag name="FORMAT" val="pngmono"/>
  <p:tag name="RES" val="1200"/>
  <p:tag name="BLEND" val="0"/>
  <p:tag name="TRANSPARENT" val="0"/>
  <p:tag name="TBUG" val="0"/>
  <p:tag name="ALLOWFS" val="0"/>
  <p:tag name="ORIGWIDTH" val="17"/>
  <p:tag name="PICTUREFILESIZE" val="1321"/>
</p:tagLst>
</file>

<file path=ppt/tags/tag61.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x_j$$&#10;\end{document}&#10;"/>
  <p:tag name="FILENAME" val="txp_fig"/>
  <p:tag name="FORMAT" val="pngmono"/>
  <p:tag name="RES" val="1200"/>
  <p:tag name="BLEND" val="0"/>
  <p:tag name="TRANSPARENT" val="0"/>
  <p:tag name="TBUG" val="0"/>
  <p:tag name="ALLOWFS" val="0"/>
  <p:tag name="ORIGWIDTH" val="19"/>
  <p:tag name="PICTUREFILESIZE" val="1413"/>
</p:tagLst>
</file>

<file path=ppt/tags/tag62.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dot x_j$$&#10;\end{document}&#10;"/>
  <p:tag name="FILENAME" val="txp_fig"/>
  <p:tag name="FORMAT" val="pngmono"/>
  <p:tag name="RES" val="1200"/>
  <p:tag name="BLEND" val="0"/>
  <p:tag name="TRANSPARENT" val="0"/>
  <p:tag name="TBUG" val="0"/>
  <p:tag name="ALLOWFS" val="0"/>
  <p:tag name="ORIGWIDTH" val="19"/>
  <p:tag name="PICTUREFILESIZE" val="1491"/>
</p:tagLst>
</file>

<file path=ppt/tags/tag63.xml><?xml version="1.0" encoding="utf-8"?>
<p:tagLst xmlns:a="http://schemas.openxmlformats.org/drawingml/2006/main" xmlns:r="http://schemas.openxmlformats.org/officeDocument/2006/relationships" xmlns:p="http://schemas.openxmlformats.org/presentationml/2006/main">
  <p:tag name="TEXPOINT" val="latex"/>
  <p:tag name="SOURCE" val="\documentclass{article}\pagestyle{empty}&#10;\usepackage{amsmath}&#10;\begin{document}&#10;\begin{equation*}&#10;df = A : \lim_{\substack{\|h\| \rightarrow 0 \\ x+h \in \mathcal{M}}} \frac{\|f(x+h) - f(x) - Ah\|}{\|h\|} = 0&#10;\end{equation*}&#10;\end{document}&#10;"/>
  <p:tag name="FILENAME" val="TP_tmp"/>
  <p:tag name="FORMAT" val="emf"/>
  <p:tag name="RES" val="1200"/>
  <p:tag name="BLEND" val="0"/>
  <p:tag name="TRANSPARENT" val="0"/>
  <p:tag name="TBUG" val="0"/>
  <p:tag name="ALLOWFS" val="0"/>
  <p:tag name="ORIGWIDTH" val="197"/>
  <p:tag name="PICTUREFILESIZE" val="16332"/>
</p:tagLst>
</file>

<file path=ppt/tags/tag64.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 \hat \beta = \arg \min_\beta( || W(Y-\beta X) ||^2_2 + \lambda ||\Pi \beta||^2_2)$$&#10;\end{document}&#10;"/>
  <p:tag name="FILENAME" val="txp_fig"/>
  <p:tag name="FORMAT" val="pngmono"/>
  <p:tag name="RES" val="1200"/>
  <p:tag name="BLEND" val="0"/>
  <p:tag name="TRANSPARENT" val="0"/>
  <p:tag name="TBUG" val="0"/>
  <p:tag name="ALLOWFS" val="0"/>
  <p:tag name="ORIGWIDTH" val="389"/>
  <p:tag name="PICTUREFILESIZE" val="22003"/>
</p:tagLst>
</file>

<file path=ppt/tags/tag65.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Pi $$&#10;\end{document}&#10;"/>
  <p:tag name="FILENAME" val="txp_fig"/>
  <p:tag name="FORMAT" val="pngmono"/>
  <p:tag name="RES" val="1200"/>
  <p:tag name="BLEND" val="0"/>
  <p:tag name="TRANSPARENT" val="0"/>
  <p:tag name="TBUG" val="0"/>
  <p:tag name="ALLOWFS" val="0"/>
  <p:tag name="ORIGWIDTH" val="12"/>
  <p:tag name="PICTUREFILESIZE" val="254"/>
</p:tagLst>
</file>

<file path=ppt/tags/tag66.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beta $$&#10;\end{document}&#10;"/>
  <p:tag name="FILENAME" val="txp_fig"/>
  <p:tag name="FORMAT" val="pngmono"/>
  <p:tag name="RES" val="1200"/>
  <p:tag name="BLEND" val="0"/>
  <p:tag name="TRANSPARENT" val="0"/>
  <p:tag name="TBUG" val="0"/>
  <p:tag name="ALLOWFS" val="0"/>
  <p:tag name="ORIGWIDTH" val="12"/>
  <p:tag name="PICTUREFILESIZE" val="1192"/>
</p:tagLst>
</file>

<file path=ppt/tags/tag67.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Y = \beta X$$&#10;\end{document}&#10;"/>
  <p:tag name="FILENAME" val="txp_fig"/>
  <p:tag name="FORMAT" val="pngmono"/>
  <p:tag name="RES" val="1200"/>
  <p:tag name="BLEND" val="0"/>
  <p:tag name="TRANSPARENT" val="0"/>
  <p:tag name="TBUG" val="0"/>
  <p:tag name="ALLOWFS" val="0"/>
  <p:tag name="ORIGWIDTH" val="78"/>
  <p:tag name="PICTUREFILESIZE" val="3774"/>
</p:tagLst>
</file>

<file path=ppt/tags/tag68.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frac{d[eve]}{dt}=\beta_0 +\beta_1[bcdP]+\beta_2[gtP]+\beta_3[hbP] +&#10;\beta_4[krP] + \ldots$$\\&#10;\end{document}&#10;"/>
  <p:tag name="FILENAME" val="txp_fig"/>
  <p:tag name="FORMAT" val="pngmono"/>
  <p:tag name="RES" val="1200"/>
  <p:tag name="BLEND" val="0"/>
  <p:tag name="TRANSPARENT" val="0"/>
  <p:tag name="TBUG" val="0"/>
  <p:tag name="ALLOWFS" val="0"/>
  <p:tag name="ORIGWIDTH" val="532"/>
  <p:tag name="PICTUREFILESIZE" val="29926"/>
</p:tagLst>
</file>

<file path=ppt/tags/tag69.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 \beta_5[kniP] + \beta_6[eveP] + \beta_7[eve]$$&#10;\end{document}&#10;"/>
  <p:tag name="FILENAME" val="txp_fig"/>
  <p:tag name="FORMAT" val="pngmono"/>
  <p:tag name="RES" val="1200"/>
  <p:tag name="BLEND" val="0"/>
  <p:tag name="TRANSPARENT" val="0"/>
  <p:tag name="TBUG" val="0"/>
  <p:tag name="ALLOWFS" val="0"/>
  <p:tag name="ORIGWIDTH" val="309"/>
  <p:tag name="PICTUREFILESIZE" val="15031"/>
</p:tagLst>
</file>

<file path=ppt/tags/tag7.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f(x)= \left [ \begin{array}{c} x_2 \\ -\frac{g}{l}\sin x_1\end{array} \right ]$$&#10;\end{document}"/>
  <p:tag name="FILENAME" val="txp_fig"/>
  <p:tag name="FORMAT" val="pngmono"/>
  <p:tag name="RES" val="1200"/>
  <p:tag name="BLEND" val="0"/>
  <p:tag name="TRANSPARENT" val="0"/>
  <p:tag name="TBUG" val="0"/>
  <p:tag name="ALLOWFS" val="0"/>
  <p:tag name="ORIGWIDTH" val="190"/>
  <p:tag name="PICTUREFILESIZE" val="10971"/>
</p:tagLst>
</file>

<file path=ppt/tags/tag70.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frac{d[eve]}{dt}=f(bcdP, gtP, hbP,krP, kniP, eveP, eve)$$\\&#10;\end{document}&#10;"/>
  <p:tag name="FILENAME" val="txp_fig"/>
  <p:tag name="FORMAT" val="pngmono"/>
  <p:tag name="RES" val="1200"/>
  <p:tag name="BLEND" val="0"/>
  <p:tag name="TRANSPARENT" val="0"/>
  <p:tag name="TBUG" val="0"/>
  <p:tag name="ALLOWFS" val="0"/>
  <p:tag name="ORIGWIDTH" val="441"/>
  <p:tag name="PICTUREFILESIZE" val="27285"/>
</p:tagLst>
</file>

<file path=ppt/tags/tag71.xml><?xml version="1.0" encoding="utf-8"?>
<p:tagLst xmlns:a="http://schemas.openxmlformats.org/drawingml/2006/main" xmlns:r="http://schemas.openxmlformats.org/officeDocument/2006/relationships" xmlns:p="http://schemas.openxmlformats.org/presentationml/2006/main">
  <p:tag name="HIDDENFONTSHAPE" val="true"/>
</p:tagLst>
</file>

<file path=ppt/tags/tag72.xml><?xml version="1.0" encoding="utf-8"?>
<p:tagLst xmlns:a="http://schemas.openxmlformats.org/drawingml/2006/main" xmlns:r="http://schemas.openxmlformats.org/officeDocument/2006/relationships" xmlns:p="http://schemas.openxmlformats.org/presentationml/2006/main">
  <p:tag name="HIDDENFONTSHAPE" val="true"/>
</p:tagLst>
</file>

<file path=ppt/tags/tag73.xml><?xml version="1.0" encoding="utf-8"?>
<p:tagLst xmlns:a="http://schemas.openxmlformats.org/drawingml/2006/main" xmlns:r="http://schemas.openxmlformats.org/officeDocument/2006/relationships" xmlns:p="http://schemas.openxmlformats.org/presentationml/2006/main">
  <p:tag name="TEXPOINT" val="template"/>
  <p:tag name="SOURCE" val="TPT1  equation n = 50  template TPT1  env TPENV1  fore 0  back 16777215  eqnno 1"/>
  <p:tag name="FILENAME" val="TP_tmp"/>
  <p:tag name="ORIGWIDTH" val="26"/>
  <p:tag name="PICTUREFILESIZE" val="1660"/>
</p:tagLst>
</file>

<file path=ppt/tags/tag74.xml><?xml version="1.0" encoding="utf-8"?>
<p:tagLst xmlns:a="http://schemas.openxmlformats.org/drawingml/2006/main" xmlns:r="http://schemas.openxmlformats.org/officeDocument/2006/relationships" xmlns:p="http://schemas.openxmlformats.org/presentationml/2006/main">
  <p:tag name="TEXPOINT" val="template"/>
  <p:tag name="SOURCE" val="TPT1  equation n = 50  template TPT1  env TPENV1  fore 0  back 16777215  eqnno 1"/>
  <p:tag name="FILENAME" val="TP_tmp"/>
  <p:tag name="ORIGWIDTH" val="26"/>
  <p:tag name="PICTUREFILESIZE" val="1660"/>
</p:tagLst>
</file>

<file path=ppt/tags/tag8.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dot x = f(x)$$&#10;\end{document}"/>
  <p:tag name="FILENAME" val="txp_fig"/>
  <p:tag name="FORMAT" val="pngmono"/>
  <p:tag name="RES" val="1200"/>
  <p:tag name="BLEND" val="0"/>
  <p:tag name="TRANSPARENT" val="0"/>
  <p:tag name="TBUG" val="0"/>
  <p:tag name="ALLOWFS" val="0"/>
  <p:tag name="ORIGWIDTH" val="85"/>
  <p:tag name="PICTUREFILESIZE" val="3819"/>
</p:tagLst>
</file>

<file path=ppt/tags/tag9.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dot x = \beta X$$&#10;\end{document}"/>
  <p:tag name="FILENAME" val="txp_fig"/>
  <p:tag name="FORMAT" val="pngmono"/>
  <p:tag name="RES" val="1200"/>
  <p:tag name="BLEND" val="0"/>
  <p:tag name="TRANSPARENT" val="0"/>
  <p:tag name="TBUG" val="0"/>
  <p:tag name="ALLOWFS" val="0"/>
  <p:tag name="ORIGWIDTH" val="74"/>
  <p:tag name="PICTUREFILESIZE" val="3787"/>
</p:tagLst>
</file>

<file path=ppt/theme/theme1.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pitchFamily="34"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11787</TotalTime>
  <Words>3189</Words>
  <Application>Microsoft PowerPoint</Application>
  <PresentationFormat>On-screen Show (4:3)</PresentationFormat>
  <Paragraphs>486</Paragraphs>
  <Slides>76</Slides>
  <Notes>35</Notes>
  <HiddenSlides>0</HiddenSlides>
  <MMClips>5</MMClips>
  <ScaleCrop>false</ScaleCrop>
  <HeadingPairs>
    <vt:vector size="8" baseType="variant">
      <vt:variant>
        <vt:lpstr>Fonts Used</vt:lpstr>
      </vt:variant>
      <vt:variant>
        <vt:i4>17</vt:i4>
      </vt:variant>
      <vt:variant>
        <vt:lpstr>Theme</vt:lpstr>
      </vt:variant>
      <vt:variant>
        <vt:i4>1</vt:i4>
      </vt:variant>
      <vt:variant>
        <vt:lpstr>Embedded OLE Servers</vt:lpstr>
      </vt:variant>
      <vt:variant>
        <vt:i4>1</vt:i4>
      </vt:variant>
      <vt:variant>
        <vt:lpstr>Slide Titles</vt:lpstr>
      </vt:variant>
      <vt:variant>
        <vt:i4>76</vt:i4>
      </vt:variant>
    </vt:vector>
  </HeadingPairs>
  <TitlesOfParts>
    <vt:vector size="95" baseType="lpstr">
      <vt:lpstr>Arial</vt:lpstr>
      <vt:lpstr>cmmi7</vt:lpstr>
      <vt:lpstr>cmr7</vt:lpstr>
      <vt:lpstr>cmr10</vt:lpstr>
      <vt:lpstr>cmmi10</vt:lpstr>
      <vt:lpstr>cmmi5</vt:lpstr>
      <vt:lpstr>cmsy10orig</vt:lpstr>
      <vt:lpstr>cmex10</vt:lpstr>
      <vt:lpstr>cmsy7</vt:lpstr>
      <vt:lpstr>cmmi8</vt:lpstr>
      <vt:lpstr>lcmss8</vt:lpstr>
      <vt:lpstr>Verdana</vt:lpstr>
      <vt:lpstr>ＭＳ Ｐゴシック</vt:lpstr>
      <vt:lpstr>Courier New</vt:lpstr>
      <vt:lpstr>Arial Unicode MS</vt:lpstr>
      <vt:lpstr>Calibri</vt:lpstr>
      <vt:lpstr>Times New Roman</vt:lpstr>
      <vt:lpstr>Default Design</vt:lpstr>
      <vt:lpstr>Equation</vt:lpstr>
      <vt:lpstr>Regression on Manifolds:  Nonparametric system identification with applications in control and systems biology</vt:lpstr>
      <vt:lpstr>Experimental Platform: STARMAC</vt:lpstr>
      <vt:lpstr>Case Study:  Collision Avoidance</vt:lpstr>
      <vt:lpstr>Image analysis can record 3D gene expression at cellular resolution</vt:lpstr>
      <vt:lpstr>a 3D gene expression atlas</vt:lpstr>
      <vt:lpstr>a 3D gene expression atlas</vt:lpstr>
      <vt:lpstr>Slide 7</vt:lpstr>
      <vt:lpstr>Slide 8</vt:lpstr>
      <vt:lpstr>Slide 9</vt:lpstr>
      <vt:lpstr>Toy Example: Pendulum</vt:lpstr>
      <vt:lpstr>Pendulum</vt:lpstr>
      <vt:lpstr>Pendulum</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Local Linear Regression</vt:lpstr>
      <vt:lpstr>Existing Approaches</vt:lpstr>
      <vt:lpstr>Slide 27</vt:lpstr>
      <vt:lpstr>Slide 28</vt:lpstr>
      <vt:lpstr>New Estimation Approach</vt:lpstr>
      <vt:lpstr>Slide 30</vt:lpstr>
      <vt:lpstr>Drosophila Embryo, Stage 5</vt:lpstr>
      <vt:lpstr>Results:  eve, Stage 5: 0-25</vt:lpstr>
      <vt:lpstr>Results:  eve, Stage 5: 26-100</vt:lpstr>
      <vt:lpstr>Factor activity, Stage 5: 4-8</vt:lpstr>
      <vt:lpstr>Rate of eve production vs gtP, Stage 5: 4-8</vt:lpstr>
      <vt:lpstr>Slide 36</vt:lpstr>
      <vt:lpstr>Slide 37</vt:lpstr>
      <vt:lpstr>Slide 38</vt:lpstr>
      <vt:lpstr> Potential insights</vt:lpstr>
      <vt:lpstr>Summary …</vt:lpstr>
      <vt:lpstr>Nonparametric Identification of Regulatory Interactions from Spatial and Temporal Gene Expression Data</vt:lpstr>
      <vt:lpstr>Air Traffic Control:  Separation Assurance</vt:lpstr>
      <vt:lpstr>Case Study 2: Back-Flip</vt:lpstr>
      <vt:lpstr>Back-flip: Method</vt:lpstr>
      <vt:lpstr>Back-Flip: Results</vt:lpstr>
      <vt:lpstr>Slide 46</vt:lpstr>
      <vt:lpstr>Toy Example:  Mass-Spring System</vt:lpstr>
      <vt:lpstr>Mass-Spring System</vt:lpstr>
      <vt:lpstr>Degenerate Mass-Spring System</vt:lpstr>
      <vt:lpstr>Degenerate Mass-Spring System</vt:lpstr>
      <vt:lpstr>Mass-Spring Example</vt:lpstr>
      <vt:lpstr>Error Bars</vt:lpstr>
      <vt:lpstr>Slide 53</vt:lpstr>
      <vt:lpstr>Slide 54</vt:lpstr>
      <vt:lpstr>Slide 55</vt:lpstr>
      <vt:lpstr>RESULTS: Heatmap of Coefficients Times Factor Concentrations on Eve Stripes at Stage 5:4-8 with Changing Window Size  In general need to explain the weakening of repression etc.</vt:lpstr>
      <vt:lpstr>Slide 57</vt:lpstr>
      <vt:lpstr>Heatmap of Coefficients Times Factor Concentrations on Eve Stripes at Stage 5:4-8 with Fixed Window Size of Circle with Width of 6 Cells</vt:lpstr>
      <vt:lpstr>Slide 59</vt:lpstr>
      <vt:lpstr>Heatmap of Correlation Between Factor Concentration and Eve Stripes at Stage 5:4-8 </vt:lpstr>
      <vt:lpstr>Slide 61</vt:lpstr>
      <vt:lpstr>Experimental eve mRNA Patterns</vt:lpstr>
      <vt:lpstr>Simulated eve mRNA Patterns</vt:lpstr>
      <vt:lpstr>Percent Error</vt:lpstr>
      <vt:lpstr>Slide 65</vt:lpstr>
      <vt:lpstr>Slide 66</vt:lpstr>
      <vt:lpstr>Slide 67</vt:lpstr>
      <vt:lpstr>Slide 68</vt:lpstr>
      <vt:lpstr>Talk outline</vt:lpstr>
      <vt:lpstr>Questions</vt:lpstr>
      <vt:lpstr>Comparison to Previous Work</vt:lpstr>
      <vt:lpstr>Simulation Results – Normalized Mean Squared Error</vt:lpstr>
      <vt:lpstr>Simulation Results – Classification Rate</vt:lpstr>
      <vt:lpstr>Slide 74</vt:lpstr>
      <vt:lpstr>Slide 75</vt:lpstr>
      <vt:lpstr>Slide 76</vt:lpstr>
    </vt:vector>
  </TitlesOfParts>
  <Company>Personal</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Lateral Inhibition Through Delta-Notch Signaling: A Piecewise Affine Hybrid Model</dc:title>
  <dc:creator>claire tomlin</dc:creator>
  <cp:lastModifiedBy>Lenovo User</cp:lastModifiedBy>
  <cp:revision>1152</cp:revision>
  <cp:lastPrinted>2001-03-20T08:42:01Z</cp:lastPrinted>
  <dcterms:created xsi:type="dcterms:W3CDTF">2001-03-17T09:36:54Z</dcterms:created>
  <dcterms:modified xsi:type="dcterms:W3CDTF">2010-04-22T09:25:13Z</dcterms:modified>
</cp:coreProperties>
</file>