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5"/>
  </p:notesMasterIdLst>
  <p:handoutMasterIdLst>
    <p:handoutMasterId r:id="rId36"/>
  </p:handoutMasterIdLst>
  <p:sldIdLst>
    <p:sldId id="268" r:id="rId6"/>
    <p:sldId id="281" r:id="rId7"/>
    <p:sldId id="360" r:id="rId8"/>
    <p:sldId id="362" r:id="rId9"/>
    <p:sldId id="356" r:id="rId10"/>
    <p:sldId id="353" r:id="rId11"/>
    <p:sldId id="363" r:id="rId12"/>
    <p:sldId id="373" r:id="rId13"/>
    <p:sldId id="361" r:id="rId14"/>
    <p:sldId id="364" r:id="rId15"/>
    <p:sldId id="371" r:id="rId16"/>
    <p:sldId id="369" r:id="rId17"/>
    <p:sldId id="368" r:id="rId18"/>
    <p:sldId id="374" r:id="rId19"/>
    <p:sldId id="293" r:id="rId20"/>
    <p:sldId id="294" r:id="rId21"/>
    <p:sldId id="292" r:id="rId22"/>
    <p:sldId id="383" r:id="rId23"/>
    <p:sldId id="382" r:id="rId24"/>
    <p:sldId id="385" r:id="rId25"/>
    <p:sldId id="387" r:id="rId26"/>
    <p:sldId id="386" r:id="rId27"/>
    <p:sldId id="388" r:id="rId28"/>
    <p:sldId id="393" r:id="rId29"/>
    <p:sldId id="394" r:id="rId30"/>
    <p:sldId id="299" r:id="rId31"/>
    <p:sldId id="392" r:id="rId32"/>
    <p:sldId id="390" r:id="rId33"/>
    <p:sldId id="278" r:id="rId3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46">
          <p15:clr>
            <a:srgbClr val="A4A3A4"/>
          </p15:clr>
        </p15:guide>
        <p15:guide id="3" orient="horz" pos="1876">
          <p15:clr>
            <a:srgbClr val="A4A3A4"/>
          </p15:clr>
        </p15:guide>
        <p15:guide id="4" pos="1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C1A"/>
    <a:srgbClr val="00316C"/>
    <a:srgbClr val="FFFFFF"/>
    <a:srgbClr val="1532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202B0CA-FC54-4496-8BCA-5EF66A818D29}" styleName="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35" autoAdjust="0"/>
    <p:restoredTop sz="94533" autoAdjust="0"/>
  </p:normalViewPr>
  <p:slideViewPr>
    <p:cSldViewPr snapToGrid="0" showGuides="1">
      <p:cViewPr varScale="1">
        <p:scale>
          <a:sx n="87" d="100"/>
          <a:sy n="87" d="100"/>
        </p:scale>
        <p:origin x="390" y="90"/>
      </p:cViewPr>
      <p:guideLst>
        <p:guide orient="horz" pos="2160"/>
        <p:guide pos="246"/>
        <p:guide orient="horz" pos="1876"/>
        <p:guide pos="176"/>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C8C34A-DA06-984F-9F0B-9B24A9AE2095}" type="datetime1">
              <a:rPr kumimoji="1" lang="ja-JP" altLang="en-US" smtClean="0"/>
              <a:t>2016/9/28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E5D4CC-9E0C-854C-B0AD-51343B11B41A}" type="slidenum">
              <a:rPr kumimoji="1" lang="ja-JP" altLang="en-US" smtClean="0"/>
              <a:t>‹#›</a:t>
            </a:fld>
            <a:endParaRPr kumimoji="1" lang="ja-JP" altLang="en-US"/>
          </a:p>
        </p:txBody>
      </p:sp>
    </p:spTree>
    <p:extLst>
      <p:ext uri="{BB962C8B-B14F-4D97-AF65-F5344CB8AC3E}">
        <p14:creationId xmlns:p14="http://schemas.microsoft.com/office/powerpoint/2010/main" val="21650157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62565E-1D30-5B4B-9B10-47C40C0918BD}" type="datetime1">
              <a:rPr kumimoji="1" lang="ja-JP" altLang="en-US" smtClean="0"/>
              <a:t>2016/9/28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3A74BE-B864-A041-9D95-F42732A59ECC}" type="slidenum">
              <a:rPr kumimoji="1" lang="ja-JP" altLang="en-US" smtClean="0"/>
              <a:t>‹#›</a:t>
            </a:fld>
            <a:endParaRPr kumimoji="1" lang="ja-JP" altLang="en-US"/>
          </a:p>
        </p:txBody>
      </p:sp>
    </p:spTree>
    <p:extLst>
      <p:ext uri="{BB962C8B-B14F-4D97-AF65-F5344CB8AC3E}">
        <p14:creationId xmlns:p14="http://schemas.microsoft.com/office/powerpoint/2010/main" val="13432494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For example a temperature profile over time requires contextual information about the equipment and process it was collected from to be truly useful.  </a:t>
            </a:r>
          </a:p>
          <a:p>
            <a:endParaRPr lang="en-US" sz="1200" dirty="0" smtClean="0"/>
          </a:p>
          <a:p>
            <a:r>
              <a:rPr lang="en-US" sz="1200" dirty="0" smtClean="0"/>
              <a:t>In the past this contextual information was kept in people’s minds.  </a:t>
            </a:r>
          </a:p>
          <a:p>
            <a:endParaRPr lang="en-US" sz="1200" dirty="0" smtClean="0"/>
          </a:p>
          <a:p>
            <a:r>
              <a:rPr lang="en-US" sz="1200" dirty="0" smtClean="0"/>
              <a:t>Look at your historian’s temperature data, it may have a tag, temperature values at different times and maybe some data quality information.  </a:t>
            </a:r>
          </a:p>
          <a:p>
            <a:endParaRPr lang="en-US" sz="1200" dirty="0" smtClean="0"/>
          </a:p>
          <a:p>
            <a:r>
              <a:rPr lang="en-US" sz="1200" dirty="0" smtClean="0"/>
              <a:t>To make full use of the temperature profile requires an operator or engineer familiar with the process unit, this is because the contextual data was in the person’s mind.  In essence the loss of this contextual information cripples data that was collected and stored.</a:t>
            </a:r>
          </a:p>
          <a:p>
            <a:endParaRPr lang="en-US" dirty="0"/>
          </a:p>
        </p:txBody>
      </p:sp>
      <p:sp>
        <p:nvSpPr>
          <p:cNvPr id="4" name="Slide Number Placeholder 3"/>
          <p:cNvSpPr>
            <a:spLocks noGrp="1"/>
          </p:cNvSpPr>
          <p:nvPr>
            <p:ph type="sldNum" sz="quarter" idx="10"/>
          </p:nvPr>
        </p:nvSpPr>
        <p:spPr/>
        <p:txBody>
          <a:bodyPr/>
          <a:lstStyle/>
          <a:p>
            <a:fld id="{193A74BE-B864-A041-9D95-F42732A59ECC}" type="slidenum">
              <a:rPr kumimoji="1" lang="ja-JP" altLang="en-US" smtClean="0"/>
              <a:t>2</a:t>
            </a:fld>
            <a:endParaRPr kumimoji="1" lang="ja-JP" altLang="en-US"/>
          </a:p>
        </p:txBody>
      </p:sp>
    </p:spTree>
    <p:extLst>
      <p:ext uri="{BB962C8B-B14F-4D97-AF65-F5344CB8AC3E}">
        <p14:creationId xmlns:p14="http://schemas.microsoft.com/office/powerpoint/2010/main" val="4264334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Temperature plot, </a:t>
            </a:r>
            <a:r>
              <a:rPr lang="en-US" sz="1800" dirty="0" err="1" smtClean="0"/>
              <a:t>xy</a:t>
            </a:r>
            <a:r>
              <a:rPr lang="en-US" sz="1800" dirty="0" smtClean="0"/>
              <a:t> – tag TI-940</a:t>
            </a:r>
          </a:p>
          <a:p>
            <a:r>
              <a:rPr lang="en-US" sz="1800" dirty="0" smtClean="0"/>
              <a:t>Descriptor – bottoms temp</a:t>
            </a:r>
          </a:p>
          <a:p>
            <a:r>
              <a:rPr lang="en-US" sz="1800" dirty="0" smtClean="0"/>
              <a:t>Operator – experience, DCS HMI, some training tells him</a:t>
            </a:r>
          </a:p>
          <a:p>
            <a:pPr lvl="1"/>
            <a:r>
              <a:rPr lang="en-US" sz="1600" dirty="0" smtClean="0"/>
              <a:t>where the physical measurement point is, the type of unit and piping involved, past performance, remember when severe weather went through,…</a:t>
            </a:r>
          </a:p>
          <a:p>
            <a:pPr lvl="1"/>
            <a:r>
              <a:rPr lang="en-US" sz="1600" dirty="0" smtClean="0"/>
              <a:t>Each operator may have a similar, but different mental model</a:t>
            </a:r>
          </a:p>
          <a:p>
            <a:r>
              <a:rPr lang="en-US" sz="1800" dirty="0" smtClean="0"/>
              <a:t>Process and Automation Engineers</a:t>
            </a:r>
          </a:p>
          <a:p>
            <a:pPr lvl="1"/>
            <a:r>
              <a:rPr lang="en-US" sz="1600" dirty="0" smtClean="0"/>
              <a:t>Understands chemistry involved with the fluid in the pipe, processing that goes on up and down stream from the measurement, </a:t>
            </a:r>
          </a:p>
          <a:p>
            <a:r>
              <a:rPr lang="en-US" sz="1800" dirty="0" smtClean="0"/>
              <a:t>Manager</a:t>
            </a:r>
          </a:p>
          <a:p>
            <a:pPr lvl="1"/>
            <a:r>
              <a:rPr lang="en-US" sz="1600" dirty="0" smtClean="0"/>
              <a:t>Knows production rate, product value, committee deliveries, raw materials used, cost data,…</a:t>
            </a:r>
          </a:p>
          <a:p>
            <a:r>
              <a:rPr lang="en-US" sz="1800" dirty="0" smtClean="0"/>
              <a:t>Maintenance</a:t>
            </a:r>
          </a:p>
          <a:p>
            <a:pPr lvl="1"/>
            <a:r>
              <a:rPr lang="en-US" sz="1600" dirty="0" smtClean="0"/>
              <a:t>Knows last time the transmitter was calibrated, replaced, serviced,... Maybe knows corrosion status of pipes in the area,…</a:t>
            </a:r>
          </a:p>
          <a:p>
            <a:r>
              <a:rPr lang="en-US" sz="1800" dirty="0" smtClean="0"/>
              <a:t>No one can and need to know everything</a:t>
            </a:r>
          </a:p>
          <a:p>
            <a:pPr lvl="1"/>
            <a:r>
              <a:rPr lang="en-US" sz="1600" dirty="0" smtClean="0"/>
              <a:t>But to make some critical decisions everyone needs to be in a meeting to discuss what to do and when</a:t>
            </a:r>
          </a:p>
          <a:p>
            <a:pPr lvl="2"/>
            <a:r>
              <a:rPr lang="en-US" sz="1400" dirty="0" smtClean="0"/>
              <a:t>How can computer systems have this type of meeting?</a:t>
            </a:r>
          </a:p>
          <a:p>
            <a:endParaRPr lang="en-US" dirty="0"/>
          </a:p>
        </p:txBody>
      </p:sp>
      <p:sp>
        <p:nvSpPr>
          <p:cNvPr id="4" name="Slide Number Placeholder 3"/>
          <p:cNvSpPr>
            <a:spLocks noGrp="1"/>
          </p:cNvSpPr>
          <p:nvPr>
            <p:ph type="sldNum" sz="quarter" idx="10"/>
          </p:nvPr>
        </p:nvSpPr>
        <p:spPr/>
        <p:txBody>
          <a:bodyPr/>
          <a:lstStyle/>
          <a:p>
            <a:fld id="{193A74BE-B864-A041-9D95-F42732A59ECC}" type="slidenum">
              <a:rPr kumimoji="1" lang="ja-JP" altLang="en-US" smtClean="0"/>
              <a:t>3</a:t>
            </a:fld>
            <a:endParaRPr kumimoji="1" lang="ja-JP" altLang="en-US"/>
          </a:p>
        </p:txBody>
      </p:sp>
    </p:spTree>
    <p:extLst>
      <p:ext uri="{BB962C8B-B14F-4D97-AF65-F5344CB8AC3E}">
        <p14:creationId xmlns:p14="http://schemas.microsoft.com/office/powerpoint/2010/main" val="69285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imagine an employee leaves, retires or whatever, how does a new employee learn the context that left?</a:t>
            </a:r>
          </a:p>
          <a:p>
            <a:pPr lvl="1"/>
            <a:r>
              <a:rPr lang="en-US" dirty="0" smtClean="0"/>
              <a:t>On the job training – mostly</a:t>
            </a:r>
          </a:p>
          <a:p>
            <a:pPr lvl="1"/>
            <a:r>
              <a:rPr lang="en-US" dirty="0" smtClean="0"/>
              <a:t>Depending upon the individuals the new person could be better, eventually – or he may know different things</a:t>
            </a:r>
          </a:p>
          <a:p>
            <a:endParaRPr lang="en-US" dirty="0"/>
          </a:p>
        </p:txBody>
      </p:sp>
      <p:sp>
        <p:nvSpPr>
          <p:cNvPr id="4" name="Slide Number Placeholder 3"/>
          <p:cNvSpPr>
            <a:spLocks noGrp="1"/>
          </p:cNvSpPr>
          <p:nvPr>
            <p:ph type="sldNum" sz="quarter" idx="10"/>
          </p:nvPr>
        </p:nvSpPr>
        <p:spPr/>
        <p:txBody>
          <a:bodyPr/>
          <a:lstStyle/>
          <a:p>
            <a:fld id="{193A74BE-B864-A041-9D95-F42732A59ECC}" type="slidenum">
              <a:rPr kumimoji="1" lang="ja-JP" altLang="en-US" smtClean="0"/>
              <a:t>6</a:t>
            </a:fld>
            <a:endParaRPr kumimoji="1" lang="ja-JP" altLang="en-US"/>
          </a:p>
        </p:txBody>
      </p:sp>
    </p:spTree>
    <p:extLst>
      <p:ext uri="{BB962C8B-B14F-4D97-AF65-F5344CB8AC3E}">
        <p14:creationId xmlns:p14="http://schemas.microsoft.com/office/powerpoint/2010/main" val="351904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3A74BE-B864-A041-9D95-F42732A59ECC}" type="slidenum">
              <a:rPr kumimoji="1" lang="ja-JP" altLang="en-US" smtClean="0"/>
              <a:t>7</a:t>
            </a:fld>
            <a:endParaRPr kumimoji="1" lang="ja-JP" altLang="en-US"/>
          </a:p>
        </p:txBody>
      </p:sp>
    </p:spTree>
    <p:extLst>
      <p:ext uri="{BB962C8B-B14F-4D97-AF65-F5344CB8AC3E}">
        <p14:creationId xmlns:p14="http://schemas.microsoft.com/office/powerpoint/2010/main" val="2708195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Context is complex &amp; never ending</a:t>
            </a:r>
          </a:p>
          <a:p>
            <a:r>
              <a:rPr lang="en-US" dirty="0" smtClean="0"/>
              <a:t>Preserving all context is a huge, overwhelming, task</a:t>
            </a:r>
          </a:p>
          <a:p>
            <a:r>
              <a:rPr lang="en-US" dirty="0" smtClean="0"/>
              <a:t>Context is held in the heads of plant personnel</a:t>
            </a:r>
          </a:p>
          <a:p>
            <a:pPr lvl="1"/>
            <a:r>
              <a:rPr lang="en-US" dirty="0" smtClean="0"/>
              <a:t>It is mental models</a:t>
            </a:r>
          </a:p>
          <a:p>
            <a:pPr lvl="1"/>
            <a:r>
              <a:rPr lang="en-US" dirty="0" smtClean="0"/>
              <a:t>Some mental models are better than others</a:t>
            </a:r>
          </a:p>
          <a:p>
            <a:r>
              <a:rPr lang="en-US" dirty="0" smtClean="0"/>
              <a:t>No one can know everything</a:t>
            </a:r>
          </a:p>
          <a:p>
            <a:r>
              <a:rPr lang="en-US" dirty="0" smtClean="0"/>
              <a:t>PDFs are a great way to lose context</a:t>
            </a:r>
          </a:p>
          <a:p>
            <a:r>
              <a:rPr lang="en-US" dirty="0" smtClean="0"/>
              <a:t>Computer actionable data formats are needed</a:t>
            </a:r>
          </a:p>
          <a:p>
            <a:r>
              <a:rPr lang="en-US" dirty="0" smtClean="0"/>
              <a:t>To share and re-use context interoperable, actionable, data formats are needed</a:t>
            </a:r>
          </a:p>
          <a:p>
            <a:r>
              <a:rPr lang="en-US" dirty="0" smtClean="0"/>
              <a:t>ETL = Extract, Transform, Load</a:t>
            </a:r>
          </a:p>
          <a:p>
            <a:pPr lvl="1"/>
            <a:r>
              <a:rPr lang="en-US" dirty="0" smtClean="0"/>
              <a:t>Indicator that context is hard to maintain</a:t>
            </a:r>
          </a:p>
          <a:p>
            <a:endParaRPr lang="en-US" dirty="0"/>
          </a:p>
        </p:txBody>
      </p:sp>
      <p:sp>
        <p:nvSpPr>
          <p:cNvPr id="4" name="Slide Number Placeholder 3"/>
          <p:cNvSpPr>
            <a:spLocks noGrp="1"/>
          </p:cNvSpPr>
          <p:nvPr>
            <p:ph type="sldNum" sz="quarter" idx="10"/>
          </p:nvPr>
        </p:nvSpPr>
        <p:spPr/>
        <p:txBody>
          <a:bodyPr/>
          <a:lstStyle/>
          <a:p>
            <a:fld id="{193A74BE-B864-A041-9D95-F42732A59ECC}" type="slidenum">
              <a:rPr kumimoji="1" lang="ja-JP" altLang="en-US" smtClean="0"/>
              <a:t>9</a:t>
            </a:fld>
            <a:endParaRPr kumimoji="1" lang="ja-JP" altLang="en-US"/>
          </a:p>
        </p:txBody>
      </p:sp>
    </p:spTree>
    <p:extLst>
      <p:ext uri="{BB962C8B-B14F-4D97-AF65-F5344CB8AC3E}">
        <p14:creationId xmlns:p14="http://schemas.microsoft.com/office/powerpoint/2010/main" val="1133680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Ability to create multiple information models using common data</a:t>
            </a:r>
          </a:p>
          <a:p>
            <a:pPr lvl="1"/>
            <a:r>
              <a:rPr lang="en-US" dirty="0" smtClean="0"/>
              <a:t>Ability for information models to discover and browse each other</a:t>
            </a:r>
          </a:p>
          <a:p>
            <a:pPr lvl="1"/>
            <a:r>
              <a:rPr lang="en-US" dirty="0" smtClean="0"/>
              <a:t>Open, industrialized communications with built in security</a:t>
            </a:r>
          </a:p>
          <a:p>
            <a:endParaRPr lang="en-US" dirty="0"/>
          </a:p>
        </p:txBody>
      </p:sp>
      <p:sp>
        <p:nvSpPr>
          <p:cNvPr id="4" name="Slide Number Placeholder 3"/>
          <p:cNvSpPr>
            <a:spLocks noGrp="1"/>
          </p:cNvSpPr>
          <p:nvPr>
            <p:ph type="sldNum" sz="quarter" idx="10"/>
          </p:nvPr>
        </p:nvSpPr>
        <p:spPr/>
        <p:txBody>
          <a:bodyPr/>
          <a:lstStyle/>
          <a:p>
            <a:fld id="{193A74BE-B864-A041-9D95-F42732A59ECC}" type="slidenum">
              <a:rPr kumimoji="1" lang="ja-JP" altLang="en-US" smtClean="0"/>
              <a:t>14</a:t>
            </a:fld>
            <a:endParaRPr kumimoji="1" lang="ja-JP" altLang="en-US"/>
          </a:p>
        </p:txBody>
      </p:sp>
    </p:spTree>
    <p:extLst>
      <p:ext uri="{BB962C8B-B14F-4D97-AF65-F5344CB8AC3E}">
        <p14:creationId xmlns:p14="http://schemas.microsoft.com/office/powerpoint/2010/main" val="3961978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1" fontAlgn="auto" hangingPunct="1">
              <a:lnSpc>
                <a:spcPct val="100000"/>
              </a:lnSpc>
              <a:spcBef>
                <a:spcPts val="0"/>
              </a:spcBef>
              <a:spcAft>
                <a:spcPts val="0"/>
              </a:spcAft>
              <a:buFont typeface="Arial" panose="020B0604020202020204" pitchFamily="34" charset="0"/>
              <a:buChar char="•"/>
            </a:pPr>
            <a:r>
              <a:rPr lang="en-US" sz="2400" dirty="0">
                <a:solidFill>
                  <a:prstClr val="black"/>
                </a:solidFill>
                <a:latin typeface="Calibri"/>
              </a:rPr>
              <a:t>Data modeling </a:t>
            </a:r>
            <a:r>
              <a:rPr lang="en-US" sz="2400" b="0" dirty="0">
                <a:solidFill>
                  <a:prstClr val="black"/>
                </a:solidFill>
                <a:latin typeface="Calibri"/>
              </a:rPr>
              <a:t>preserves source context</a:t>
            </a:r>
          </a:p>
          <a:p>
            <a:pPr marL="742950" lvl="1" indent="-285750" eaLnBrk="1" fontAlgn="auto" hangingPunct="1">
              <a:lnSpc>
                <a:spcPct val="100000"/>
              </a:lnSpc>
              <a:spcBef>
                <a:spcPts val="0"/>
              </a:spcBef>
              <a:spcAft>
                <a:spcPts val="0"/>
              </a:spcAft>
              <a:buFont typeface="Arial" panose="020B0604020202020204" pitchFamily="34" charset="0"/>
              <a:buChar char="•"/>
            </a:pPr>
            <a:r>
              <a:rPr lang="en-US" sz="2400" b="0" dirty="0">
                <a:solidFill>
                  <a:prstClr val="black"/>
                </a:solidFill>
                <a:latin typeface="Calibri"/>
              </a:rPr>
              <a:t>Products expose structured view</a:t>
            </a:r>
            <a:endParaRPr lang="en-US" sz="2400" dirty="0">
              <a:solidFill>
                <a:prstClr val="black"/>
              </a:solidFill>
              <a:latin typeface="Calibri"/>
            </a:endParaRPr>
          </a:p>
          <a:p>
            <a:pPr marL="285750" indent="-285750" eaLnBrk="1" fontAlgn="auto" hangingPunct="1">
              <a:lnSpc>
                <a:spcPct val="100000"/>
              </a:lnSpc>
              <a:spcBef>
                <a:spcPts val="0"/>
              </a:spcBef>
              <a:spcAft>
                <a:spcPts val="0"/>
              </a:spcAft>
              <a:buFont typeface="Arial" panose="020B0604020202020204" pitchFamily="34" charset="0"/>
              <a:buChar char="•"/>
            </a:pPr>
            <a:r>
              <a:rPr lang="en-US" sz="2400" dirty="0">
                <a:solidFill>
                  <a:prstClr val="black"/>
                </a:solidFill>
                <a:latin typeface="Calibri"/>
              </a:rPr>
              <a:t>Extendable: </a:t>
            </a:r>
            <a:r>
              <a:rPr lang="en-US" sz="2400" b="0" dirty="0">
                <a:solidFill>
                  <a:prstClr val="black"/>
                </a:solidFill>
                <a:latin typeface="Calibri"/>
              </a:rPr>
              <a:t>new protocols welcome </a:t>
            </a:r>
            <a:br>
              <a:rPr lang="en-US" sz="2400" b="0" dirty="0">
                <a:solidFill>
                  <a:prstClr val="black"/>
                </a:solidFill>
                <a:latin typeface="Calibri"/>
              </a:rPr>
            </a:br>
            <a:r>
              <a:rPr lang="en-US" sz="2400" b="0" dirty="0">
                <a:solidFill>
                  <a:prstClr val="black"/>
                </a:solidFill>
                <a:latin typeface="Calibri"/>
              </a:rPr>
              <a:t>(Companion Specifications)</a:t>
            </a:r>
          </a:p>
          <a:p>
            <a:pPr marL="742950" lvl="1" indent="-285750" eaLnBrk="1" fontAlgn="auto" hangingPunct="1">
              <a:lnSpc>
                <a:spcPct val="100000"/>
              </a:lnSpc>
              <a:spcBef>
                <a:spcPts val="0"/>
              </a:spcBef>
              <a:spcAft>
                <a:spcPts val="0"/>
              </a:spcAft>
              <a:buFont typeface="Arial" panose="020B0604020202020204" pitchFamily="34" charset="0"/>
              <a:buChar char="•"/>
            </a:pPr>
            <a:r>
              <a:rPr lang="en-US" sz="2400" b="0" dirty="0" err="1">
                <a:solidFill>
                  <a:prstClr val="black"/>
                </a:solidFill>
                <a:latin typeface="Calibri"/>
              </a:rPr>
              <a:t>BACNet</a:t>
            </a:r>
            <a:endParaRPr lang="en-US" sz="2400" b="0" dirty="0">
              <a:solidFill>
                <a:prstClr val="black"/>
              </a:solidFill>
              <a:latin typeface="Calibri"/>
            </a:endParaRPr>
          </a:p>
          <a:p>
            <a:pPr marL="742950" lvl="1" indent="-285750" eaLnBrk="1" fontAlgn="auto" hangingPunct="1">
              <a:lnSpc>
                <a:spcPct val="100000"/>
              </a:lnSpc>
              <a:spcBef>
                <a:spcPts val="0"/>
              </a:spcBef>
              <a:spcAft>
                <a:spcPts val="0"/>
              </a:spcAft>
              <a:buFont typeface="Arial" panose="020B0604020202020204" pitchFamily="34" charset="0"/>
              <a:buChar char="•"/>
            </a:pPr>
            <a:r>
              <a:rPr lang="en-US" sz="2400" b="0" dirty="0">
                <a:solidFill>
                  <a:prstClr val="black"/>
                </a:solidFill>
                <a:latin typeface="Calibri"/>
              </a:rPr>
              <a:t>MDIS (Subsea standard)</a:t>
            </a:r>
          </a:p>
          <a:p>
            <a:pPr marL="742950" lvl="1" indent="-285750" eaLnBrk="1" fontAlgn="auto" hangingPunct="1">
              <a:lnSpc>
                <a:spcPct val="100000"/>
              </a:lnSpc>
              <a:spcBef>
                <a:spcPts val="0"/>
              </a:spcBef>
              <a:spcAft>
                <a:spcPts val="0"/>
              </a:spcAft>
              <a:buFont typeface="Arial" panose="020B0604020202020204" pitchFamily="34" charset="0"/>
              <a:buChar char="•"/>
            </a:pPr>
            <a:r>
              <a:rPr lang="en-US" sz="2400" b="0" dirty="0">
                <a:solidFill>
                  <a:prstClr val="black"/>
                </a:solidFill>
                <a:latin typeface="Calibri"/>
              </a:rPr>
              <a:t>Others…</a:t>
            </a:r>
          </a:p>
          <a:p>
            <a:pPr marL="285750" indent="-285750" eaLnBrk="1" fontAlgn="auto" hangingPunct="1">
              <a:lnSpc>
                <a:spcPct val="100000"/>
              </a:lnSpc>
              <a:spcBef>
                <a:spcPts val="0"/>
              </a:spcBef>
              <a:spcAft>
                <a:spcPts val="0"/>
              </a:spcAft>
              <a:buFont typeface="Arial" panose="020B0604020202020204" pitchFamily="34" charset="0"/>
              <a:buChar char="•"/>
            </a:pPr>
            <a:r>
              <a:rPr lang="en-US" sz="2400" b="0" dirty="0">
                <a:solidFill>
                  <a:prstClr val="black"/>
                </a:solidFill>
                <a:latin typeface="Calibri"/>
              </a:rPr>
              <a:t>UA Clients learn about data structure from devices</a:t>
            </a:r>
          </a:p>
          <a:p>
            <a:endParaRPr lang="en-US" dirty="0"/>
          </a:p>
        </p:txBody>
      </p:sp>
    </p:spTree>
    <p:extLst>
      <p:ext uri="{BB962C8B-B14F-4D97-AF65-F5344CB8AC3E}">
        <p14:creationId xmlns:p14="http://schemas.microsoft.com/office/powerpoint/2010/main" val="234837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Standards bodies, like the standards they create, can not be an island in todays every more tightly digitized and integrated world.  Leading the charge, OPC Foundation started collaboration with various organizations over 10 years ago and is not being increasingly approached by other organizations to form new relationships… the family is growing!</a:t>
            </a:r>
          </a:p>
        </p:txBody>
      </p:sp>
      <p:sp>
        <p:nvSpPr>
          <p:cNvPr id="19460" name="Slide Number Placeholder 3"/>
          <p:cNvSpPr>
            <a:spLocks noGrp="1"/>
          </p:cNvSpPr>
          <p:nvPr>
            <p:ph type="sldNum" sz="quarter" idx="5"/>
          </p:nvPr>
        </p:nvSpPr>
        <p:spPr bwMode="auto">
          <a:noFill/>
          <a:ln>
            <a:miter lim="800000"/>
            <a:headEnd/>
            <a:tailEnd/>
          </a:ln>
        </p:spPr>
        <p:txBody>
          <a:bodyPr/>
          <a:lstStyle/>
          <a:p>
            <a:fld id="{63576C76-41AA-46FC-8DDF-604816FC4421}" type="slidenum">
              <a:rPr lang="en-US"/>
              <a:pPr/>
              <a:t>20</a:t>
            </a:fld>
            <a:endParaRPr lang="en-US"/>
          </a:p>
        </p:txBody>
      </p:sp>
    </p:spTree>
    <p:extLst>
      <p:ext uri="{BB962C8B-B14F-4D97-AF65-F5344CB8AC3E}">
        <p14:creationId xmlns:p14="http://schemas.microsoft.com/office/powerpoint/2010/main" val="4167972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5" name="正方形/長方形 24"/>
          <p:cNvSpPr/>
          <p:nvPr userDrawn="1"/>
        </p:nvSpPr>
        <p:spPr>
          <a:xfrm>
            <a:off x="0" y="0"/>
            <a:ext cx="9144000" cy="739587"/>
          </a:xfrm>
          <a:prstGeom prst="rect">
            <a:avLst/>
          </a:prstGeom>
          <a:solidFill>
            <a:srgbClr val="0031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j-lt"/>
            </a:endParaRPr>
          </a:p>
        </p:txBody>
      </p:sp>
      <p:cxnSp>
        <p:nvCxnSpPr>
          <p:cNvPr id="4" name="直線コネクタ 3"/>
          <p:cNvCxnSpPr/>
          <p:nvPr userDrawn="1"/>
        </p:nvCxnSpPr>
        <p:spPr>
          <a:xfrm>
            <a:off x="0" y="739588"/>
            <a:ext cx="91440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3" name="図 22" descr="名称未設定-3-1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8057" t="53382" b="11808"/>
          <a:stretch/>
        </p:blipFill>
        <p:spPr>
          <a:xfrm>
            <a:off x="7956175" y="1"/>
            <a:ext cx="1187823" cy="739587"/>
          </a:xfrm>
          <a:prstGeom prst="rect">
            <a:avLst/>
          </a:prstGeom>
        </p:spPr>
      </p:pic>
      <p:sp>
        <p:nvSpPr>
          <p:cNvPr id="13" name="テキスト プレースホルダー 2"/>
          <p:cNvSpPr>
            <a:spLocks noGrp="1"/>
          </p:cNvSpPr>
          <p:nvPr>
            <p:ph type="body" sz="quarter" idx="12" hasCustomPrompt="1"/>
          </p:nvPr>
        </p:nvSpPr>
        <p:spPr>
          <a:xfrm>
            <a:off x="297710" y="145771"/>
            <a:ext cx="5626337" cy="488708"/>
          </a:xfrm>
        </p:spPr>
        <p:txBody>
          <a:bodyPr lIns="0">
            <a:noAutofit/>
          </a:bodyPr>
          <a:lstStyle>
            <a:lvl1pPr marL="0" indent="0">
              <a:buFontTx/>
              <a:buNone/>
              <a:defRPr sz="2800" b="1" i="0" baseline="0">
                <a:solidFill>
                  <a:schemeClr val="bg1"/>
                </a:solidFill>
                <a:latin typeface="+mn-lt"/>
                <a:ea typeface="+mn-ea"/>
              </a:defRPr>
            </a:lvl1pPr>
          </a:lstStyle>
          <a:p>
            <a:r>
              <a:rPr kumimoji="1" lang="en-US" altLang="ja-JP" dirty="0" smtClean="0"/>
              <a:t>Theme Title Here</a:t>
            </a:r>
            <a:endParaRPr kumimoji="1" lang="ja-JP" altLang="en-US" dirty="0"/>
          </a:p>
        </p:txBody>
      </p:sp>
      <p:sp>
        <p:nvSpPr>
          <p:cNvPr id="20" name="コンテンツ プレースホルダー 2"/>
          <p:cNvSpPr>
            <a:spLocks noGrp="1"/>
          </p:cNvSpPr>
          <p:nvPr>
            <p:ph idx="11" hasCustomPrompt="1"/>
          </p:nvPr>
        </p:nvSpPr>
        <p:spPr>
          <a:xfrm>
            <a:off x="304800" y="978195"/>
            <a:ext cx="7922880" cy="5047248"/>
          </a:xfrm>
        </p:spPr>
        <p:txBody>
          <a:bodyPr lIns="0" tIns="0" rIns="0" bIns="0">
            <a:normAutofit/>
          </a:bodyPr>
          <a:lstStyle>
            <a:lvl1pPr marL="342900" indent="-342900">
              <a:buClr>
                <a:schemeClr val="accent1"/>
              </a:buClr>
              <a:buFont typeface="Wingdings" charset="2"/>
              <a:buChar char="n"/>
              <a:defRPr sz="2400">
                <a:solidFill>
                  <a:srgbClr val="000000"/>
                </a:solidFill>
                <a:latin typeface="+mn-lt"/>
                <a:ea typeface="+mn-ea"/>
              </a:defRPr>
            </a:lvl1pPr>
            <a:lvl2pPr marL="742950" indent="-285750">
              <a:buFont typeface="Wingdings" charset="2"/>
              <a:buChar char="u"/>
              <a:defRPr sz="2200">
                <a:solidFill>
                  <a:srgbClr val="000000"/>
                </a:solidFill>
                <a:latin typeface="+mn-lt"/>
                <a:ea typeface="+mn-ea"/>
              </a:defRPr>
            </a:lvl2pPr>
            <a:lvl3pPr marL="1200150" indent="-285750">
              <a:buFont typeface="Wingdings" charset="2"/>
              <a:buChar char="Ø"/>
              <a:defRPr sz="2000">
                <a:solidFill>
                  <a:srgbClr val="000000"/>
                </a:solidFill>
                <a:latin typeface="+mn-lt"/>
                <a:ea typeface="+mn-ea"/>
              </a:defRPr>
            </a:lvl3pPr>
            <a:lvl4pPr marL="1657350" indent="-285750">
              <a:buFont typeface="Arial"/>
              <a:buChar char="•"/>
              <a:defRPr sz="1800" baseline="0">
                <a:solidFill>
                  <a:srgbClr val="000000"/>
                </a:solidFill>
                <a:latin typeface="+mn-lt"/>
                <a:ea typeface="+mn-ea"/>
              </a:defRPr>
            </a:lvl4pPr>
            <a:lvl5pPr marL="2000250" indent="-171450">
              <a:buFont typeface="Wingdings" charset="2"/>
              <a:buChar char="ü"/>
              <a:defRPr sz="1600">
                <a:solidFill>
                  <a:srgbClr val="000000"/>
                </a:solidFill>
                <a:latin typeface="+mn-lt"/>
                <a:ea typeface="+mn-ea"/>
              </a:defRPr>
            </a:lvl5pPr>
          </a:lstStyle>
          <a:p>
            <a:pPr lvl="0"/>
            <a:r>
              <a:rPr kumimoji="1" lang="en-US" altLang="ja-JP" dirty="0" smtClean="0"/>
              <a:t>Text</a:t>
            </a:r>
            <a:endParaRPr kumimoji="1" lang="ja-JP" altLang="en-US" dirty="0" smtClean="0"/>
          </a:p>
          <a:p>
            <a:pPr lvl="1"/>
            <a:r>
              <a:rPr kumimoji="1" lang="en-US" altLang="ja-JP" dirty="0" smtClean="0"/>
              <a:t>Level 2 Text</a:t>
            </a:r>
            <a:endParaRPr kumimoji="1" lang="ja-JP" altLang="en-US" dirty="0" smtClean="0"/>
          </a:p>
          <a:p>
            <a:pPr lvl="2"/>
            <a:r>
              <a:rPr kumimoji="1" lang="en-US" altLang="ja-JP" dirty="0" smtClean="0"/>
              <a:t>Level 3 Text</a:t>
            </a:r>
            <a:endParaRPr kumimoji="1" lang="ja-JP" altLang="en-US" dirty="0" smtClean="0"/>
          </a:p>
          <a:p>
            <a:pPr lvl="3"/>
            <a:r>
              <a:rPr kumimoji="1" lang="en-US" altLang="ja-JP" dirty="0" smtClean="0"/>
              <a:t>Level 4 Text</a:t>
            </a:r>
            <a:endParaRPr kumimoji="1" lang="ja-JP" altLang="en-US" dirty="0" smtClean="0"/>
          </a:p>
          <a:p>
            <a:pPr lvl="4"/>
            <a:r>
              <a:rPr kumimoji="1" lang="en-US" altLang="ja-JP" dirty="0" smtClean="0"/>
              <a:t>Level 5 Text</a:t>
            </a:r>
            <a:endParaRPr kumimoji="1" lang="ja-JP" altLang="en-US" dirty="0"/>
          </a:p>
        </p:txBody>
      </p:sp>
    </p:spTree>
    <p:extLst>
      <p:ext uri="{BB962C8B-B14F-4D97-AF65-F5344CB8AC3E}">
        <p14:creationId xmlns:p14="http://schemas.microsoft.com/office/powerpoint/2010/main" val="17945281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6" name="正方形/長方形 25"/>
          <p:cNvSpPr/>
          <p:nvPr userDrawn="1"/>
        </p:nvSpPr>
        <p:spPr>
          <a:xfrm>
            <a:off x="0" y="746606"/>
            <a:ext cx="9144000" cy="38965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descr="名称未設定-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581" y="1695443"/>
            <a:ext cx="5088758" cy="701132"/>
          </a:xfrm>
          <a:prstGeom prst="rect">
            <a:avLst/>
          </a:prstGeom>
        </p:spPr>
      </p:pic>
      <p:pic>
        <p:nvPicPr>
          <p:cNvPr id="21" name="図 20" descr="ppt資料07-14.png"/>
          <p:cNvPicPr>
            <a:picLocks noChangeAspect="1"/>
          </p:cNvPicPr>
          <p:nvPr userDrawn="1"/>
        </p:nvPicPr>
        <p:blipFill rotWithShape="1">
          <a:blip r:embed="rId3">
            <a:extLst>
              <a:ext uri="{28A0092B-C50C-407E-A947-70E740481C1C}">
                <a14:useLocalDpi xmlns:a14="http://schemas.microsoft.com/office/drawing/2010/main" val="0"/>
              </a:ext>
            </a:extLst>
          </a:blip>
          <a:srcRect r="45316" b="9473"/>
          <a:stretch/>
        </p:blipFill>
        <p:spPr>
          <a:xfrm>
            <a:off x="5799247" y="750317"/>
            <a:ext cx="3344753" cy="5537110"/>
          </a:xfrm>
          <a:prstGeom prst="rect">
            <a:avLst/>
          </a:prstGeom>
        </p:spPr>
      </p:pic>
      <p:sp>
        <p:nvSpPr>
          <p:cNvPr id="24" name="テキスト プレースホルダー 6"/>
          <p:cNvSpPr>
            <a:spLocks noGrp="1"/>
          </p:cNvSpPr>
          <p:nvPr>
            <p:ph type="body" sz="quarter" idx="10" hasCustomPrompt="1"/>
          </p:nvPr>
        </p:nvSpPr>
        <p:spPr>
          <a:xfrm>
            <a:off x="297710" y="2907030"/>
            <a:ext cx="5493490" cy="1207770"/>
          </a:xfrm>
        </p:spPr>
        <p:txBody>
          <a:bodyPr lIns="0" tIns="0"/>
          <a:lstStyle>
            <a:lvl1pPr marL="0" indent="0">
              <a:buFontTx/>
              <a:buNone/>
              <a:defRPr sz="3200" b="1">
                <a:solidFill>
                  <a:schemeClr val="bg1"/>
                </a:solidFill>
              </a:defRPr>
            </a:lvl1pPr>
          </a:lstStyle>
          <a:p>
            <a:r>
              <a:rPr lang="en-US" altLang="ja-JP" sz="2400" b="0" dirty="0" smtClean="0"/>
              <a:t>Thank</a:t>
            </a:r>
            <a:r>
              <a:rPr lang="en-US" altLang="ja-JP" sz="2400" b="0" baseline="0" dirty="0" smtClean="0"/>
              <a:t> you very much</a:t>
            </a:r>
            <a:endParaRPr lang="ja-JP" altLang="en-US" sz="2400" b="0" dirty="0"/>
          </a:p>
        </p:txBody>
      </p:sp>
    </p:spTree>
    <p:extLst>
      <p:ext uri="{BB962C8B-B14F-4D97-AF65-F5344CB8AC3E}">
        <p14:creationId xmlns:p14="http://schemas.microsoft.com/office/powerpoint/2010/main" val="16551500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parator_B">
    <p:spTree>
      <p:nvGrpSpPr>
        <p:cNvPr id="1" name=""/>
        <p:cNvGrpSpPr/>
        <p:nvPr/>
      </p:nvGrpSpPr>
      <p:grpSpPr>
        <a:xfrm>
          <a:off x="0" y="0"/>
          <a:ext cx="0" cy="0"/>
          <a:chOff x="0" y="0"/>
          <a:chExt cx="0" cy="0"/>
        </a:xfrm>
      </p:grpSpPr>
      <p:sp>
        <p:nvSpPr>
          <p:cNvPr id="25" name="正方形/長方形 24"/>
          <p:cNvSpPr/>
          <p:nvPr userDrawn="1"/>
        </p:nvSpPr>
        <p:spPr>
          <a:xfrm>
            <a:off x="0" y="746606"/>
            <a:ext cx="9144000" cy="38965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userDrawn="1"/>
        </p:nvSpPr>
        <p:spPr>
          <a:xfrm>
            <a:off x="10861345" y="1074546"/>
            <a:ext cx="184666" cy="369332"/>
          </a:xfrm>
          <a:prstGeom prst="rect">
            <a:avLst/>
          </a:prstGeom>
          <a:noFill/>
        </p:spPr>
        <p:txBody>
          <a:bodyPr wrap="none" rtlCol="0">
            <a:spAutoFit/>
          </a:bodyPr>
          <a:lstStyle/>
          <a:p>
            <a:endParaRPr kumimoji="1" lang="ja-JP" altLang="en-US" dirty="0"/>
          </a:p>
        </p:txBody>
      </p:sp>
      <p:pic>
        <p:nvPicPr>
          <p:cNvPr id="16" name="図 15" descr="ppt資料07-14.png"/>
          <p:cNvPicPr>
            <a:picLocks noChangeAspect="1"/>
          </p:cNvPicPr>
          <p:nvPr userDrawn="1"/>
        </p:nvPicPr>
        <p:blipFill rotWithShape="1">
          <a:blip r:embed="rId2">
            <a:extLst>
              <a:ext uri="{28A0092B-C50C-407E-A947-70E740481C1C}">
                <a14:useLocalDpi xmlns:a14="http://schemas.microsoft.com/office/drawing/2010/main" val="0"/>
              </a:ext>
            </a:extLst>
          </a:blip>
          <a:srcRect r="45316" b="9473"/>
          <a:stretch/>
        </p:blipFill>
        <p:spPr>
          <a:xfrm>
            <a:off x="5799247" y="741436"/>
            <a:ext cx="3344753" cy="5537110"/>
          </a:xfrm>
          <a:prstGeom prst="rect">
            <a:avLst/>
          </a:prstGeom>
        </p:spPr>
      </p:pic>
      <p:sp>
        <p:nvSpPr>
          <p:cNvPr id="32" name="テキスト プレースホルダー 6"/>
          <p:cNvSpPr>
            <a:spLocks noGrp="1"/>
          </p:cNvSpPr>
          <p:nvPr>
            <p:ph type="body" sz="quarter" idx="10" hasCustomPrompt="1"/>
          </p:nvPr>
        </p:nvSpPr>
        <p:spPr>
          <a:xfrm>
            <a:off x="297710" y="1737678"/>
            <a:ext cx="5493490" cy="2336482"/>
          </a:xfrm>
        </p:spPr>
        <p:txBody>
          <a:bodyPr lIns="0" tIns="0"/>
          <a:lstStyle>
            <a:lvl1pPr marL="0" indent="0">
              <a:buFontTx/>
              <a:buNone/>
              <a:defRPr b="1">
                <a:solidFill>
                  <a:schemeClr val="bg1"/>
                </a:solidFill>
              </a:defRPr>
            </a:lvl1pPr>
          </a:lstStyle>
          <a:p>
            <a:r>
              <a:rPr lang="en-US" altLang="ja-JP" dirty="0" smtClean="0"/>
              <a:t>Theme Title Here</a:t>
            </a:r>
            <a:endParaRPr lang="ja-JP" altLang="en-US" dirty="0"/>
          </a:p>
        </p:txBody>
      </p:sp>
    </p:spTree>
    <p:extLst>
      <p:ext uri="{BB962C8B-B14F-4D97-AF65-F5344CB8AC3E}">
        <p14:creationId xmlns:p14="http://schemas.microsoft.com/office/powerpoint/2010/main" val="379414159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parator_Y">
    <p:spTree>
      <p:nvGrpSpPr>
        <p:cNvPr id="1" name=""/>
        <p:cNvGrpSpPr/>
        <p:nvPr/>
      </p:nvGrpSpPr>
      <p:grpSpPr>
        <a:xfrm>
          <a:off x="0" y="0"/>
          <a:ext cx="0" cy="0"/>
          <a:chOff x="0" y="0"/>
          <a:chExt cx="0" cy="0"/>
        </a:xfrm>
      </p:grpSpPr>
      <p:sp>
        <p:nvSpPr>
          <p:cNvPr id="15" name="正方形/長方形 14"/>
          <p:cNvSpPr/>
          <p:nvPr userDrawn="1"/>
        </p:nvSpPr>
        <p:spPr>
          <a:xfrm>
            <a:off x="0" y="746606"/>
            <a:ext cx="9144000" cy="389651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図 11" descr="ppt資料07-14.png"/>
          <p:cNvPicPr>
            <a:picLocks noChangeAspect="1"/>
          </p:cNvPicPr>
          <p:nvPr userDrawn="1"/>
        </p:nvPicPr>
        <p:blipFill rotWithShape="1">
          <a:blip r:embed="rId2">
            <a:extLst>
              <a:ext uri="{28A0092B-C50C-407E-A947-70E740481C1C}">
                <a14:useLocalDpi xmlns:a14="http://schemas.microsoft.com/office/drawing/2010/main" val="0"/>
              </a:ext>
            </a:extLst>
          </a:blip>
          <a:srcRect r="45316" b="9473"/>
          <a:stretch/>
        </p:blipFill>
        <p:spPr>
          <a:xfrm>
            <a:off x="5799247" y="750317"/>
            <a:ext cx="3344753" cy="5537110"/>
          </a:xfrm>
          <a:prstGeom prst="rect">
            <a:avLst/>
          </a:prstGeom>
        </p:spPr>
      </p:pic>
      <p:sp>
        <p:nvSpPr>
          <p:cNvPr id="3" name="テキスト ボックス 2"/>
          <p:cNvSpPr txBox="1"/>
          <p:nvPr userDrawn="1"/>
        </p:nvSpPr>
        <p:spPr>
          <a:xfrm>
            <a:off x="10861345" y="1074546"/>
            <a:ext cx="184666" cy="369332"/>
          </a:xfrm>
          <a:prstGeom prst="rect">
            <a:avLst/>
          </a:prstGeom>
          <a:noFill/>
        </p:spPr>
        <p:txBody>
          <a:bodyPr wrap="none" rtlCol="0">
            <a:spAutoFit/>
          </a:bodyPr>
          <a:lstStyle/>
          <a:p>
            <a:endParaRPr kumimoji="1" lang="ja-JP" altLang="en-US" dirty="0"/>
          </a:p>
        </p:txBody>
      </p:sp>
      <p:sp>
        <p:nvSpPr>
          <p:cNvPr id="20" name="テキスト プレースホルダー 6"/>
          <p:cNvSpPr>
            <a:spLocks noGrp="1"/>
          </p:cNvSpPr>
          <p:nvPr>
            <p:ph type="body" sz="quarter" idx="10" hasCustomPrompt="1"/>
          </p:nvPr>
        </p:nvSpPr>
        <p:spPr>
          <a:xfrm>
            <a:off x="297710" y="1737678"/>
            <a:ext cx="5493490" cy="2336482"/>
          </a:xfrm>
        </p:spPr>
        <p:txBody>
          <a:bodyPr lIns="0" tIns="0"/>
          <a:lstStyle>
            <a:lvl1pPr marL="0" indent="0">
              <a:buFontTx/>
              <a:buNone/>
              <a:defRPr b="1">
                <a:solidFill>
                  <a:schemeClr val="tx1"/>
                </a:solidFill>
              </a:defRPr>
            </a:lvl1pPr>
          </a:lstStyle>
          <a:p>
            <a:r>
              <a:rPr lang="en-US" altLang="ja-JP" dirty="0" smtClean="0"/>
              <a:t>Theme Title Here</a:t>
            </a:r>
            <a:endParaRPr lang="ja-JP" altLang="en-US" dirty="0"/>
          </a:p>
        </p:txBody>
      </p:sp>
    </p:spTree>
    <p:extLst>
      <p:ext uri="{BB962C8B-B14F-4D97-AF65-F5344CB8AC3E}">
        <p14:creationId xmlns:p14="http://schemas.microsoft.com/office/powerpoint/2010/main" val="574195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parator_G">
    <p:spTree>
      <p:nvGrpSpPr>
        <p:cNvPr id="1" name=""/>
        <p:cNvGrpSpPr/>
        <p:nvPr/>
      </p:nvGrpSpPr>
      <p:grpSpPr>
        <a:xfrm>
          <a:off x="0" y="0"/>
          <a:ext cx="0" cy="0"/>
          <a:chOff x="0" y="0"/>
          <a:chExt cx="0" cy="0"/>
        </a:xfrm>
      </p:grpSpPr>
      <p:sp>
        <p:nvSpPr>
          <p:cNvPr id="3" name="テキスト ボックス 2"/>
          <p:cNvSpPr txBox="1"/>
          <p:nvPr userDrawn="1"/>
        </p:nvSpPr>
        <p:spPr>
          <a:xfrm>
            <a:off x="10861345" y="1074546"/>
            <a:ext cx="184666" cy="369332"/>
          </a:xfrm>
          <a:prstGeom prst="rect">
            <a:avLst/>
          </a:prstGeom>
          <a:noFill/>
        </p:spPr>
        <p:txBody>
          <a:bodyPr wrap="none" rtlCol="0">
            <a:spAutoFit/>
          </a:bodyPr>
          <a:lstStyle/>
          <a:p>
            <a:endParaRPr kumimoji="1" lang="ja-JP" altLang="en-US" dirty="0"/>
          </a:p>
        </p:txBody>
      </p:sp>
      <p:sp>
        <p:nvSpPr>
          <p:cNvPr id="12" name="正方形/長方形 11"/>
          <p:cNvSpPr/>
          <p:nvPr userDrawn="1"/>
        </p:nvSpPr>
        <p:spPr>
          <a:xfrm>
            <a:off x="0" y="754302"/>
            <a:ext cx="9144000" cy="389897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4" name="図 13" descr="ppt資料07-14.png"/>
          <p:cNvPicPr>
            <a:picLocks noChangeAspect="1"/>
          </p:cNvPicPr>
          <p:nvPr userDrawn="1"/>
        </p:nvPicPr>
        <p:blipFill rotWithShape="1">
          <a:blip r:embed="rId2">
            <a:extLst>
              <a:ext uri="{28A0092B-C50C-407E-A947-70E740481C1C}">
                <a14:useLocalDpi xmlns:a14="http://schemas.microsoft.com/office/drawing/2010/main" val="0"/>
              </a:ext>
            </a:extLst>
          </a:blip>
          <a:srcRect r="45316" b="9473"/>
          <a:stretch/>
        </p:blipFill>
        <p:spPr>
          <a:xfrm>
            <a:off x="5799247" y="750317"/>
            <a:ext cx="3344753" cy="5537110"/>
          </a:xfrm>
          <a:prstGeom prst="rect">
            <a:avLst/>
          </a:prstGeom>
        </p:spPr>
      </p:pic>
      <p:sp>
        <p:nvSpPr>
          <p:cNvPr id="21" name="テキスト プレースホルダー 6"/>
          <p:cNvSpPr>
            <a:spLocks noGrp="1"/>
          </p:cNvSpPr>
          <p:nvPr>
            <p:ph type="body" sz="quarter" idx="10" hasCustomPrompt="1"/>
          </p:nvPr>
        </p:nvSpPr>
        <p:spPr>
          <a:xfrm>
            <a:off x="297710" y="1737678"/>
            <a:ext cx="5493490" cy="2336482"/>
          </a:xfrm>
        </p:spPr>
        <p:txBody>
          <a:bodyPr lIns="0" tIns="0"/>
          <a:lstStyle>
            <a:lvl1pPr marL="0" indent="0">
              <a:buFontTx/>
              <a:buNone/>
              <a:defRPr b="1">
                <a:solidFill>
                  <a:schemeClr val="bg1"/>
                </a:solidFill>
              </a:defRPr>
            </a:lvl1pPr>
          </a:lstStyle>
          <a:p>
            <a:r>
              <a:rPr lang="en-US" altLang="ja-JP" dirty="0" smtClean="0"/>
              <a:t>Theme Title Here</a:t>
            </a:r>
            <a:endParaRPr lang="ja-JP" altLang="en-US" dirty="0"/>
          </a:p>
        </p:txBody>
      </p:sp>
    </p:spTree>
    <p:extLst>
      <p:ext uri="{BB962C8B-B14F-4D97-AF65-F5344CB8AC3E}">
        <p14:creationId xmlns:p14="http://schemas.microsoft.com/office/powerpoint/2010/main" val="3338511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parator_R">
    <p:spTree>
      <p:nvGrpSpPr>
        <p:cNvPr id="1" name=""/>
        <p:cNvGrpSpPr/>
        <p:nvPr/>
      </p:nvGrpSpPr>
      <p:grpSpPr>
        <a:xfrm>
          <a:off x="0" y="0"/>
          <a:ext cx="0" cy="0"/>
          <a:chOff x="0" y="0"/>
          <a:chExt cx="0" cy="0"/>
        </a:xfrm>
      </p:grpSpPr>
      <p:sp>
        <p:nvSpPr>
          <p:cNvPr id="3" name="テキスト ボックス 2"/>
          <p:cNvSpPr txBox="1"/>
          <p:nvPr userDrawn="1"/>
        </p:nvSpPr>
        <p:spPr>
          <a:xfrm>
            <a:off x="10861345" y="1074546"/>
            <a:ext cx="184666" cy="369332"/>
          </a:xfrm>
          <a:prstGeom prst="rect">
            <a:avLst/>
          </a:prstGeom>
          <a:noFill/>
        </p:spPr>
        <p:txBody>
          <a:bodyPr wrap="none" rtlCol="0">
            <a:spAutoFit/>
          </a:bodyPr>
          <a:lstStyle/>
          <a:p>
            <a:endParaRPr kumimoji="1" lang="ja-JP" altLang="en-US" dirty="0"/>
          </a:p>
        </p:txBody>
      </p:sp>
      <p:sp>
        <p:nvSpPr>
          <p:cNvPr id="12" name="正方形/長方形 11"/>
          <p:cNvSpPr/>
          <p:nvPr userDrawn="1"/>
        </p:nvSpPr>
        <p:spPr>
          <a:xfrm>
            <a:off x="0" y="746606"/>
            <a:ext cx="9144000" cy="39168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4" name="図 13" descr="ppt資料07-14.png"/>
          <p:cNvPicPr>
            <a:picLocks noChangeAspect="1"/>
          </p:cNvPicPr>
          <p:nvPr userDrawn="1"/>
        </p:nvPicPr>
        <p:blipFill rotWithShape="1">
          <a:blip r:embed="rId2">
            <a:extLst>
              <a:ext uri="{28A0092B-C50C-407E-A947-70E740481C1C}">
                <a14:useLocalDpi xmlns:a14="http://schemas.microsoft.com/office/drawing/2010/main" val="0"/>
              </a:ext>
            </a:extLst>
          </a:blip>
          <a:srcRect r="45316" b="9473"/>
          <a:stretch/>
        </p:blipFill>
        <p:spPr>
          <a:xfrm>
            <a:off x="5799247" y="750317"/>
            <a:ext cx="3344753" cy="5537110"/>
          </a:xfrm>
          <a:prstGeom prst="rect">
            <a:avLst/>
          </a:prstGeom>
        </p:spPr>
      </p:pic>
      <p:sp>
        <p:nvSpPr>
          <p:cNvPr id="21" name="テキスト プレースホルダー 6"/>
          <p:cNvSpPr>
            <a:spLocks noGrp="1"/>
          </p:cNvSpPr>
          <p:nvPr>
            <p:ph type="body" sz="quarter" idx="10" hasCustomPrompt="1"/>
          </p:nvPr>
        </p:nvSpPr>
        <p:spPr>
          <a:xfrm>
            <a:off x="297710" y="1737678"/>
            <a:ext cx="5493490" cy="2336482"/>
          </a:xfrm>
        </p:spPr>
        <p:txBody>
          <a:bodyPr lIns="0" tIns="0"/>
          <a:lstStyle>
            <a:lvl1pPr marL="0" indent="0">
              <a:buFontTx/>
              <a:buNone/>
              <a:defRPr b="1">
                <a:solidFill>
                  <a:schemeClr val="bg1"/>
                </a:solidFill>
              </a:defRPr>
            </a:lvl1pPr>
          </a:lstStyle>
          <a:p>
            <a:r>
              <a:rPr lang="en-US" altLang="ja-JP" dirty="0" smtClean="0"/>
              <a:t>Theme Title Here</a:t>
            </a:r>
            <a:endParaRPr lang="ja-JP" altLang="en-US" dirty="0"/>
          </a:p>
        </p:txBody>
      </p:sp>
    </p:spTree>
    <p:extLst>
      <p:ext uri="{BB962C8B-B14F-4D97-AF65-F5344CB8AC3E}">
        <p14:creationId xmlns:p14="http://schemas.microsoft.com/office/powerpoint/2010/main" val="403331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parator_Gr">
    <p:spTree>
      <p:nvGrpSpPr>
        <p:cNvPr id="1" name=""/>
        <p:cNvGrpSpPr/>
        <p:nvPr/>
      </p:nvGrpSpPr>
      <p:grpSpPr>
        <a:xfrm>
          <a:off x="0" y="0"/>
          <a:ext cx="0" cy="0"/>
          <a:chOff x="0" y="0"/>
          <a:chExt cx="0" cy="0"/>
        </a:xfrm>
      </p:grpSpPr>
      <p:sp>
        <p:nvSpPr>
          <p:cNvPr id="3" name="テキスト ボックス 2"/>
          <p:cNvSpPr txBox="1"/>
          <p:nvPr userDrawn="1"/>
        </p:nvSpPr>
        <p:spPr>
          <a:xfrm>
            <a:off x="10861345" y="1074546"/>
            <a:ext cx="184666" cy="369332"/>
          </a:xfrm>
          <a:prstGeom prst="rect">
            <a:avLst/>
          </a:prstGeom>
          <a:noFill/>
        </p:spPr>
        <p:txBody>
          <a:bodyPr wrap="none" rtlCol="0">
            <a:spAutoFit/>
          </a:bodyPr>
          <a:lstStyle/>
          <a:p>
            <a:endParaRPr kumimoji="1" lang="ja-JP" altLang="en-US" dirty="0"/>
          </a:p>
        </p:txBody>
      </p:sp>
      <p:sp>
        <p:nvSpPr>
          <p:cNvPr id="12" name="正方形/長方形 11"/>
          <p:cNvSpPr/>
          <p:nvPr userDrawn="1"/>
        </p:nvSpPr>
        <p:spPr>
          <a:xfrm>
            <a:off x="0" y="746606"/>
            <a:ext cx="9144000" cy="391683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4" name="図 13" descr="ppt資料07-14.png"/>
          <p:cNvPicPr>
            <a:picLocks noChangeAspect="1"/>
          </p:cNvPicPr>
          <p:nvPr userDrawn="1"/>
        </p:nvPicPr>
        <p:blipFill rotWithShape="1">
          <a:blip r:embed="rId2">
            <a:extLst>
              <a:ext uri="{28A0092B-C50C-407E-A947-70E740481C1C}">
                <a14:useLocalDpi xmlns:a14="http://schemas.microsoft.com/office/drawing/2010/main" val="0"/>
              </a:ext>
            </a:extLst>
          </a:blip>
          <a:srcRect r="45316" b="9473"/>
          <a:stretch/>
        </p:blipFill>
        <p:spPr>
          <a:xfrm>
            <a:off x="5799247" y="750317"/>
            <a:ext cx="3344753" cy="5537110"/>
          </a:xfrm>
          <a:prstGeom prst="rect">
            <a:avLst/>
          </a:prstGeom>
        </p:spPr>
      </p:pic>
      <p:sp>
        <p:nvSpPr>
          <p:cNvPr id="21" name="テキスト プレースホルダー 6"/>
          <p:cNvSpPr>
            <a:spLocks noGrp="1"/>
          </p:cNvSpPr>
          <p:nvPr>
            <p:ph type="body" sz="quarter" idx="10" hasCustomPrompt="1"/>
          </p:nvPr>
        </p:nvSpPr>
        <p:spPr>
          <a:xfrm>
            <a:off x="297710" y="1737678"/>
            <a:ext cx="5493490" cy="2336482"/>
          </a:xfrm>
        </p:spPr>
        <p:txBody>
          <a:bodyPr lIns="0" tIns="0"/>
          <a:lstStyle>
            <a:lvl1pPr marL="0" indent="0">
              <a:buFontTx/>
              <a:buNone/>
              <a:defRPr b="1">
                <a:solidFill>
                  <a:schemeClr val="bg1"/>
                </a:solidFill>
              </a:defRPr>
            </a:lvl1pPr>
          </a:lstStyle>
          <a:p>
            <a:r>
              <a:rPr lang="en-US" altLang="ja-JP" dirty="0" smtClean="0"/>
              <a:t>Theme Title Here</a:t>
            </a:r>
            <a:endParaRPr lang="ja-JP" altLang="en-US" dirty="0"/>
          </a:p>
        </p:txBody>
      </p:sp>
    </p:spTree>
    <p:extLst>
      <p:ext uri="{BB962C8B-B14F-4D97-AF65-F5344CB8AC3E}">
        <p14:creationId xmlns:p14="http://schemas.microsoft.com/office/powerpoint/2010/main" val="843328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bwMode="gray">
          <a:xfrm>
            <a:off x="0" y="-2939"/>
            <a:ext cx="9144000" cy="946093"/>
          </a:xfrm>
          <a:prstGeom prst="rect">
            <a:avLst/>
          </a:prstGeom>
        </p:spPr>
        <p:txBody>
          <a:bodyPr anchor="ctr" anchorCtr="0"/>
          <a:lstStyle>
            <a:lvl1pPr algn="ctr">
              <a:defRPr sz="3200">
                <a:latin typeface="Arial" pitchFamily="34" charset="0"/>
              </a:defRPr>
            </a:lvl1pPr>
          </a:lstStyle>
          <a:p>
            <a:r>
              <a:rPr lang="en-US" dirty="0"/>
              <a:t>Click to add text</a:t>
            </a:r>
            <a:endParaRPr lang="en-GB" dirty="0"/>
          </a:p>
        </p:txBody>
      </p:sp>
    </p:spTree>
    <p:extLst>
      <p:ext uri="{BB962C8B-B14F-4D97-AF65-F5344CB8AC3E}">
        <p14:creationId xmlns:p14="http://schemas.microsoft.com/office/powerpoint/2010/main" val="4022809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8" name="Textplatzhalter 5"/>
          <p:cNvSpPr>
            <a:spLocks noGrp="1"/>
          </p:cNvSpPr>
          <p:nvPr>
            <p:ph type="body" sz="quarter" idx="15"/>
          </p:nvPr>
        </p:nvSpPr>
        <p:spPr>
          <a:xfrm>
            <a:off x="2" y="1090799"/>
            <a:ext cx="7603200" cy="5331600"/>
          </a:xfrm>
          <a:prstGeom prst="rect">
            <a:avLst/>
          </a:prstGeom>
        </p:spPr>
        <p:txBody>
          <a:bodyPr/>
          <a:lstStyle>
            <a:lvl1pPr>
              <a:defRPr baseline="0"/>
            </a:lvl1pPr>
            <a:lvl2pPr>
              <a:defRPr/>
            </a:lvl2pPr>
            <a:lvl3pPr marL="736997" indent="-201216">
              <a:buFont typeface="Symbol" panose="05050102010706020507" pitchFamily="18" charset="2"/>
              <a:buChar char="-"/>
              <a:defRPr/>
            </a:lvl3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itelplatzhalter 1"/>
          <p:cNvSpPr>
            <a:spLocks noGrp="1"/>
          </p:cNvSpPr>
          <p:nvPr>
            <p:ph type="title"/>
          </p:nvPr>
        </p:nvSpPr>
        <p:spPr>
          <a:xfrm>
            <a:off x="-1" y="235345"/>
            <a:ext cx="7603200" cy="844810"/>
          </a:xfrm>
          <a:prstGeom prst="rect">
            <a:avLst/>
          </a:prstGeom>
        </p:spPr>
        <p:txBody>
          <a:bodyPr vert="horz" wrap="square" lIns="234000" tIns="144000" rIns="90000" bIns="144000" rtlCol="0" anchor="b" anchorCtr="0">
            <a:spAutoFit/>
          </a:bodyPr>
          <a:lstStyle/>
          <a:p>
            <a:r>
              <a:rPr lang="en-US" noProof="0"/>
              <a:t>Click to edit Master title style</a:t>
            </a:r>
            <a:endParaRPr lang="en-US" noProof="0" dirty="0"/>
          </a:p>
        </p:txBody>
      </p:sp>
      <p:sp>
        <p:nvSpPr>
          <p:cNvPr id="4" name="Fußzeilenplatzhalter 4"/>
          <p:cNvSpPr>
            <a:spLocks noGrp="1"/>
          </p:cNvSpPr>
          <p:nvPr>
            <p:ph type="ftr" sz="quarter" idx="16"/>
          </p:nvPr>
        </p:nvSpPr>
        <p:spPr>
          <a:xfrm>
            <a:off x="576263" y="6417733"/>
            <a:ext cx="3479800" cy="440267"/>
          </a:xfrm>
          <a:prstGeom prst="rect">
            <a:avLst/>
          </a:prstGeom>
        </p:spPr>
        <p:txBody>
          <a:bodyPr vert="horz" lIns="90000" tIns="36000" rIns="91440" bIns="36000" rtlCol="0" anchor="ctr"/>
          <a:lstStyle>
            <a:lvl1pPr algn="l" eaLnBrk="1" fontAlgn="auto" hangingPunct="1">
              <a:spcBef>
                <a:spcPts val="0"/>
              </a:spcBef>
              <a:spcAft>
                <a:spcPts val="0"/>
              </a:spcAft>
              <a:defRPr sz="825" dirty="0">
                <a:solidFill>
                  <a:schemeClr val="accent1"/>
                </a:solidFill>
                <a:latin typeface="Arial" pitchFamily="34" charset="0"/>
                <a:cs typeface="Arial" pitchFamily="34" charset="0"/>
              </a:defRPr>
            </a:lvl1pPr>
          </a:lstStyle>
          <a:p>
            <a:pPr>
              <a:defRPr/>
            </a:pPr>
            <a:endParaRPr lang="de-DE"/>
          </a:p>
        </p:txBody>
      </p:sp>
      <p:sp>
        <p:nvSpPr>
          <p:cNvPr id="5" name="Foliennummernplatzhalter 5"/>
          <p:cNvSpPr>
            <a:spLocks noGrp="1"/>
          </p:cNvSpPr>
          <p:nvPr>
            <p:ph type="sldNum" sz="quarter" idx="17"/>
          </p:nvPr>
        </p:nvSpPr>
        <p:spPr>
          <a:xfrm>
            <a:off x="1589" y="6417733"/>
            <a:ext cx="574675" cy="440267"/>
          </a:xfrm>
          <a:prstGeom prst="rect">
            <a:avLst/>
          </a:prstGeom>
        </p:spPr>
        <p:txBody>
          <a:bodyPr vert="horz" wrap="square" lIns="234000" tIns="45720" rIns="3600" bIns="45720" numCol="1" anchor="ctr" anchorCtr="0" compatLnSpc="1">
            <a:prstTxWarp prst="textNoShape">
              <a:avLst/>
            </a:prstTxWarp>
          </a:bodyPr>
          <a:lstStyle>
            <a:lvl1pPr eaLnBrk="1" hangingPunct="1">
              <a:defRPr sz="800">
                <a:solidFill>
                  <a:schemeClr val="accent1"/>
                </a:solidFill>
                <a:latin typeface="Arial" charset="0"/>
                <a:cs typeface="Arial" charset="0"/>
              </a:defRPr>
            </a:lvl1pPr>
          </a:lstStyle>
          <a:p>
            <a:fld id="{85A441AE-647F-41C0-AAC9-77607A60A0E2}" type="slidenum">
              <a:rPr lang="de-DE"/>
              <a:pPr/>
              <a:t>‹#›</a:t>
            </a:fld>
            <a:endParaRPr lang="de-DE"/>
          </a:p>
        </p:txBody>
      </p:sp>
    </p:spTree>
    <p:extLst>
      <p:ext uri="{BB962C8B-B14F-4D97-AF65-F5344CB8AC3E}">
        <p14:creationId xmlns:p14="http://schemas.microsoft.com/office/powerpoint/2010/main" val="2394389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8631"/>
            <a:ext cx="8229600" cy="1143000"/>
          </a:xfrm>
          <a:prstGeom prst="rect">
            <a:avLst/>
          </a:prstGeom>
        </p:spPr>
        <p:txBody>
          <a:bodyPr/>
          <a:lstStyle/>
          <a:p>
            <a:r>
              <a:rPr lang="en-US"/>
              <a:t>Click to edit Master title style</a:t>
            </a:r>
            <a:endParaRPr lang="en-AU"/>
          </a:p>
        </p:txBody>
      </p:sp>
      <p:sp>
        <p:nvSpPr>
          <p:cNvPr id="3" name="Date Placeholder 2"/>
          <p:cNvSpPr>
            <a:spLocks noGrp="1"/>
          </p:cNvSpPr>
          <p:nvPr>
            <p:ph type="dt" sz="half" idx="10"/>
          </p:nvPr>
        </p:nvSpPr>
        <p:spPr>
          <a:xfrm>
            <a:off x="1285875" y="6413500"/>
            <a:ext cx="2133600" cy="366184"/>
          </a:xfrm>
          <a:prstGeom prst="rect">
            <a:avLst/>
          </a:prstGeom>
        </p:spPr>
        <p:txBody>
          <a:bodyPr/>
          <a:lstStyle>
            <a:lvl1pPr eaLnBrk="1" fontAlgn="auto" hangingPunct="1">
              <a:spcBef>
                <a:spcPts val="0"/>
              </a:spcBef>
              <a:spcAft>
                <a:spcPts val="0"/>
              </a:spcAft>
              <a:defRPr>
                <a:latin typeface="+mn-lt"/>
              </a:defRPr>
            </a:lvl1pPr>
          </a:lstStyle>
          <a:p>
            <a:pPr>
              <a:defRPr/>
            </a:pPr>
            <a:fld id="{26578527-9D98-45D0-BFDB-4C21E6B68755}" type="datetimeFigureOut">
              <a:rPr lang="en-AU"/>
              <a:pPr>
                <a:defRPr/>
              </a:pPr>
              <a:t>28/09/2016</a:t>
            </a:fld>
            <a:endParaRPr lang="en-AU"/>
          </a:p>
        </p:txBody>
      </p:sp>
      <p:sp>
        <p:nvSpPr>
          <p:cNvPr id="4" name="Footer Placeholder 3"/>
          <p:cNvSpPr>
            <a:spLocks noGrp="1"/>
          </p:cNvSpPr>
          <p:nvPr>
            <p:ph type="ftr" sz="quarter" idx="11"/>
          </p:nvPr>
        </p:nvSpPr>
        <p:spPr>
          <a:xfrm>
            <a:off x="3548063" y="6413500"/>
            <a:ext cx="2895600" cy="366184"/>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5" name="Slide Number Placeholder 4"/>
          <p:cNvSpPr>
            <a:spLocks noGrp="1"/>
          </p:cNvSpPr>
          <p:nvPr>
            <p:ph type="sldNum" sz="quarter" idx="12"/>
          </p:nvPr>
        </p:nvSpPr>
        <p:spPr>
          <a:xfrm>
            <a:off x="6553200" y="6413500"/>
            <a:ext cx="2133600" cy="366184"/>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E8FEE427-50FB-4D5A-BD27-BCAE046E99D6}" type="slidenum">
              <a:rPr lang="en-AU"/>
              <a:pPr/>
              <a:t>‹#›</a:t>
            </a:fld>
            <a:endParaRPr lang="en-AU"/>
          </a:p>
        </p:txBody>
      </p:sp>
    </p:spTree>
    <p:extLst>
      <p:ext uri="{BB962C8B-B14F-4D97-AF65-F5344CB8AC3E}">
        <p14:creationId xmlns:p14="http://schemas.microsoft.com/office/powerpoint/2010/main" val="2600998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extplatzhalter 6"/>
          <p:cNvSpPr>
            <a:spLocks noGrp="1"/>
          </p:cNvSpPr>
          <p:nvPr>
            <p:ph type="body" sz="quarter" idx="12"/>
          </p:nvPr>
        </p:nvSpPr>
        <p:spPr bwMode="gray">
          <a:xfrm>
            <a:off x="323850" y="6453189"/>
            <a:ext cx="8496300" cy="144463"/>
          </a:xfrm>
        </p:spPr>
        <p:txBody>
          <a:bodyPr tIns="0" bIns="36000" anchor="b" anchorCtr="0"/>
          <a:lstStyle>
            <a:lvl1pPr marL="0" marR="0" indent="0" algn="l" defTabSz="685800" rtl="0" eaLnBrk="1" fontAlgn="auto" latinLnBrk="0" hangingPunct="1">
              <a:lnSpc>
                <a:spcPct val="100000"/>
              </a:lnSpc>
              <a:spcBef>
                <a:spcPts val="0"/>
              </a:spcBef>
              <a:spcAft>
                <a:spcPts val="0"/>
              </a:spcAft>
              <a:buClrTx/>
              <a:buSzTx/>
              <a:buFont typeface="Arial" pitchFamily="34" charset="0"/>
              <a:buNone/>
              <a:tabLst/>
              <a:defRPr sz="600">
                <a:solidFill>
                  <a:schemeClr val="bg2"/>
                </a:solidFill>
                <a:latin typeface="Arial" pitchFamily="34" charset="0"/>
                <a:cs typeface="Arial" pitchFamily="34" charset="0"/>
              </a:defRPr>
            </a:lvl1pPr>
            <a:lvl2pPr marL="0" indent="0">
              <a:spcBef>
                <a:spcPts val="225"/>
              </a:spcBef>
              <a:spcAft>
                <a:spcPts val="0"/>
              </a:spcAft>
              <a:buFont typeface="Arial" pitchFamily="34" charset="0"/>
              <a:buNone/>
              <a:defRPr sz="675">
                <a:solidFill>
                  <a:schemeClr val="bg2"/>
                </a:solidFill>
              </a:defRPr>
            </a:lvl2pPr>
            <a:lvl3pPr marL="0" indent="0">
              <a:spcBef>
                <a:spcPts val="225"/>
              </a:spcBef>
              <a:spcAft>
                <a:spcPts val="0"/>
              </a:spcAft>
              <a:buFont typeface="Arial" pitchFamily="34" charset="0"/>
              <a:buNone/>
              <a:defRPr sz="675">
                <a:solidFill>
                  <a:schemeClr val="bg2"/>
                </a:solidFill>
              </a:defRPr>
            </a:lvl3pPr>
            <a:lvl4pPr marL="0" indent="0">
              <a:spcBef>
                <a:spcPts val="225"/>
              </a:spcBef>
              <a:spcAft>
                <a:spcPts val="0"/>
              </a:spcAft>
              <a:buNone/>
              <a:defRPr sz="675">
                <a:solidFill>
                  <a:schemeClr val="bg2"/>
                </a:solidFill>
              </a:defRPr>
            </a:lvl4pPr>
            <a:lvl5pPr marL="0" indent="0">
              <a:spcBef>
                <a:spcPts val="225"/>
              </a:spcBef>
              <a:spcAft>
                <a:spcPts val="0"/>
              </a:spcAft>
              <a:buNone/>
              <a:defRPr sz="675" b="0">
                <a:solidFill>
                  <a:schemeClr val="bg2"/>
                </a:solidFill>
              </a:defRPr>
            </a:lvl5pPr>
            <a:lvl6pPr marL="0" indent="0">
              <a:spcBef>
                <a:spcPts val="225"/>
              </a:spcBef>
              <a:buFont typeface="Arial" pitchFamily="34" charset="0"/>
              <a:buNone/>
              <a:defRPr sz="675">
                <a:solidFill>
                  <a:schemeClr val="bg2"/>
                </a:solidFill>
              </a:defRPr>
            </a:lvl6pPr>
            <a:lvl7pPr marL="0" indent="0">
              <a:spcBef>
                <a:spcPts val="225"/>
              </a:spcBef>
              <a:buFont typeface="Arial" pitchFamily="34" charset="0"/>
              <a:buNone/>
              <a:defRPr sz="675">
                <a:solidFill>
                  <a:schemeClr val="bg2"/>
                </a:solidFill>
              </a:defRPr>
            </a:lvl7pPr>
            <a:lvl8pPr marL="0" indent="0">
              <a:spcBef>
                <a:spcPts val="225"/>
              </a:spcBef>
              <a:buFont typeface="Arial" pitchFamily="34" charset="0"/>
              <a:buNone/>
              <a:defRPr sz="675">
                <a:solidFill>
                  <a:schemeClr val="bg2"/>
                </a:solidFill>
              </a:defRPr>
            </a:lvl8pPr>
            <a:lvl9pPr marL="0" indent="0">
              <a:spcBef>
                <a:spcPts val="225"/>
              </a:spcBef>
              <a:buFont typeface="Arial" pitchFamily="34" charset="0"/>
              <a:buNone/>
              <a:defRPr sz="675">
                <a:solidFill>
                  <a:schemeClr val="bg2"/>
                </a:solidFill>
              </a:defRPr>
            </a:lvl9pPr>
          </a:lstStyle>
          <a:p>
            <a:pPr lvl="0"/>
            <a:r>
              <a:rPr lang="en-US" noProof="0"/>
              <a:t>Edit Master text styles</a:t>
            </a:r>
          </a:p>
        </p:txBody>
      </p:sp>
      <p:sp>
        <p:nvSpPr>
          <p:cNvPr id="6" name="Title 5"/>
          <p:cNvSpPr>
            <a:spLocks noGrp="1"/>
          </p:cNvSpPr>
          <p:nvPr>
            <p:ph type="title"/>
          </p:nvPr>
        </p:nvSpPr>
        <p:spPr bwMode="gray"/>
        <p:txBody>
          <a:bodyPr/>
          <a:lstStyle>
            <a:lvl1pPr>
              <a:defRPr>
                <a:latin typeface="Arial"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331471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正方形/長方形 24"/>
          <p:cNvSpPr/>
          <p:nvPr userDrawn="1"/>
        </p:nvSpPr>
        <p:spPr>
          <a:xfrm>
            <a:off x="0" y="0"/>
            <a:ext cx="9144000" cy="739587"/>
          </a:xfrm>
          <a:prstGeom prst="rect">
            <a:avLst/>
          </a:prstGeom>
          <a:solidFill>
            <a:srgbClr val="0031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 name="直線コネクタ 3"/>
          <p:cNvCxnSpPr/>
          <p:nvPr userDrawn="1"/>
        </p:nvCxnSpPr>
        <p:spPr>
          <a:xfrm>
            <a:off x="0" y="739588"/>
            <a:ext cx="91440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図 22" descr="名称未設定-3-1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8057" t="53382" b="11808"/>
          <a:stretch/>
        </p:blipFill>
        <p:spPr>
          <a:xfrm>
            <a:off x="7956175" y="1"/>
            <a:ext cx="1187823" cy="739587"/>
          </a:xfrm>
          <a:prstGeom prst="rect">
            <a:avLst/>
          </a:prstGeom>
        </p:spPr>
      </p:pic>
      <p:sp>
        <p:nvSpPr>
          <p:cNvPr id="9" name="テキスト プレースホルダー 2"/>
          <p:cNvSpPr>
            <a:spLocks noGrp="1"/>
          </p:cNvSpPr>
          <p:nvPr>
            <p:ph type="body" sz="quarter" idx="12" hasCustomPrompt="1"/>
          </p:nvPr>
        </p:nvSpPr>
        <p:spPr>
          <a:xfrm>
            <a:off x="297710" y="145771"/>
            <a:ext cx="5626337" cy="488708"/>
          </a:xfrm>
        </p:spPr>
        <p:txBody>
          <a:bodyPr lIns="0">
            <a:noAutofit/>
          </a:bodyPr>
          <a:lstStyle>
            <a:lvl1pPr marL="0" indent="0">
              <a:buFontTx/>
              <a:buNone/>
              <a:defRPr sz="2800" b="1" i="0" baseline="0">
                <a:solidFill>
                  <a:schemeClr val="bg1"/>
                </a:solidFill>
                <a:latin typeface="+mn-lt"/>
                <a:ea typeface="+mn-ea"/>
              </a:defRPr>
            </a:lvl1pPr>
          </a:lstStyle>
          <a:p>
            <a:r>
              <a:rPr kumimoji="1" lang="en-US" altLang="ja-JP" dirty="0" smtClean="0"/>
              <a:t>Theme Title Here</a:t>
            </a:r>
            <a:endParaRPr kumimoji="1" lang="ja-JP" altLang="en-US" dirty="0"/>
          </a:p>
        </p:txBody>
      </p:sp>
    </p:spTree>
    <p:extLst>
      <p:ext uri="{BB962C8B-B14F-4D97-AF65-F5344CB8AC3E}">
        <p14:creationId xmlns:p14="http://schemas.microsoft.com/office/powerpoint/2010/main" val="875623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C5DF9534-80E9-47E2-B96E-6A8A2A8CECC3}" type="slidenum">
              <a:rPr lang="en-US"/>
              <a:pPr/>
              <a:t>‹#›</a:t>
            </a:fld>
            <a:endParaRPr lang="en-US"/>
          </a:p>
        </p:txBody>
      </p:sp>
    </p:spTree>
    <p:extLst>
      <p:ext uri="{BB962C8B-B14F-4D97-AF65-F5344CB8AC3E}">
        <p14:creationId xmlns:p14="http://schemas.microsoft.com/office/powerpoint/2010/main" val="3149167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5" name="Textplatzhalter 6"/>
          <p:cNvSpPr>
            <a:spLocks noGrp="1"/>
          </p:cNvSpPr>
          <p:nvPr>
            <p:ph type="body" sz="quarter" idx="12" hasCustomPrompt="1"/>
          </p:nvPr>
        </p:nvSpPr>
        <p:spPr bwMode="gray">
          <a:xfrm>
            <a:off x="323850" y="6453188"/>
            <a:ext cx="8496300" cy="144462"/>
          </a:xfrm>
        </p:spPr>
        <p:txBody>
          <a:bodyPr tIns="0" bIns="36000" anchor="b" anchorCtr="0"/>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800">
                <a:solidFill>
                  <a:schemeClr val="bg2"/>
                </a:solidFill>
                <a:latin typeface="Arial" pitchFamily="34" charset="0"/>
                <a:cs typeface="Arial" pitchFamily="34" charset="0"/>
              </a:defRPr>
            </a:lvl1pPr>
            <a:lvl2pPr marL="0" indent="0">
              <a:spcBef>
                <a:spcPts val="300"/>
              </a:spcBef>
              <a:spcAft>
                <a:spcPts val="0"/>
              </a:spcAft>
              <a:buFont typeface="Arial" pitchFamily="34" charset="0"/>
              <a:buNone/>
              <a:defRPr sz="900">
                <a:solidFill>
                  <a:schemeClr val="bg2"/>
                </a:solidFill>
              </a:defRPr>
            </a:lvl2pPr>
            <a:lvl3pPr marL="0" indent="0">
              <a:spcBef>
                <a:spcPts val="300"/>
              </a:spcBef>
              <a:spcAft>
                <a:spcPts val="0"/>
              </a:spcAft>
              <a:buFont typeface="Arial" pitchFamily="34" charset="0"/>
              <a:buNone/>
              <a:defRPr sz="900">
                <a:solidFill>
                  <a:schemeClr val="bg2"/>
                </a:solidFill>
              </a:defRPr>
            </a:lvl3pPr>
            <a:lvl4pPr marL="0" indent="0">
              <a:spcBef>
                <a:spcPts val="300"/>
              </a:spcBef>
              <a:spcAft>
                <a:spcPts val="0"/>
              </a:spcAft>
              <a:buNone/>
              <a:defRPr sz="900">
                <a:solidFill>
                  <a:schemeClr val="bg2"/>
                </a:solidFill>
              </a:defRPr>
            </a:lvl4pPr>
            <a:lvl5pPr marL="0" indent="0">
              <a:spcBef>
                <a:spcPts val="300"/>
              </a:spcBef>
              <a:spcAft>
                <a:spcPts val="0"/>
              </a:spcAft>
              <a:buNone/>
              <a:defRPr sz="900" b="0">
                <a:solidFill>
                  <a:schemeClr val="bg2"/>
                </a:solidFill>
              </a:defRPr>
            </a:lvl5pPr>
            <a:lvl6pPr marL="0" indent="0">
              <a:spcBef>
                <a:spcPts val="300"/>
              </a:spcBef>
              <a:buFont typeface="Arial" pitchFamily="34" charset="0"/>
              <a:buNone/>
              <a:defRPr sz="900">
                <a:solidFill>
                  <a:schemeClr val="bg2"/>
                </a:solidFill>
              </a:defRPr>
            </a:lvl6pPr>
            <a:lvl7pPr marL="0" indent="0">
              <a:spcBef>
                <a:spcPts val="300"/>
              </a:spcBef>
              <a:buFont typeface="Arial" pitchFamily="34" charset="0"/>
              <a:buNone/>
              <a:defRPr sz="900">
                <a:solidFill>
                  <a:schemeClr val="bg2"/>
                </a:solidFill>
              </a:defRPr>
            </a:lvl7pPr>
            <a:lvl8pPr marL="0" indent="0">
              <a:spcBef>
                <a:spcPts val="300"/>
              </a:spcBef>
              <a:buFont typeface="Arial" pitchFamily="34" charset="0"/>
              <a:buNone/>
              <a:defRPr sz="900">
                <a:solidFill>
                  <a:schemeClr val="bg2"/>
                </a:solidFill>
              </a:defRPr>
            </a:lvl8pPr>
            <a:lvl9pPr marL="0" indent="0">
              <a:spcBef>
                <a:spcPts val="300"/>
              </a:spcBef>
              <a:buFont typeface="Arial" pitchFamily="34" charset="0"/>
              <a:buNone/>
              <a:defRPr sz="900">
                <a:solidFill>
                  <a:schemeClr val="bg2"/>
                </a:solidFill>
              </a:defRPr>
            </a:lvl9pPr>
          </a:lstStyle>
          <a:p>
            <a:pPr lvl="0"/>
            <a:r>
              <a:rPr lang="en-US" noProof="0" dirty="0" smtClean="0"/>
              <a:t>[Source information]</a:t>
            </a:r>
          </a:p>
        </p:txBody>
      </p:sp>
      <p:sp>
        <p:nvSpPr>
          <p:cNvPr id="6" name="Title 5"/>
          <p:cNvSpPr>
            <a:spLocks noGrp="1"/>
          </p:cNvSpPr>
          <p:nvPr>
            <p:ph type="title" hasCustomPrompt="1"/>
          </p:nvPr>
        </p:nvSpPr>
        <p:spPr bwMode="gray"/>
        <p:txBody>
          <a:bodyPr/>
          <a:lstStyle>
            <a:lvl1pPr>
              <a:defRPr>
                <a:latin typeface="Arial" pitchFamily="34" charset="0"/>
              </a:defRPr>
            </a:lvl1pPr>
          </a:lstStyle>
          <a:p>
            <a:r>
              <a:rPr lang="en-US" dirty="0" smtClean="0"/>
              <a:t>Click to add text</a:t>
            </a:r>
            <a:endParaRPr lang="en-GB" dirty="0"/>
          </a:p>
        </p:txBody>
      </p:sp>
    </p:spTree>
    <p:extLst>
      <p:ext uri="{BB962C8B-B14F-4D97-AF65-F5344CB8AC3E}">
        <p14:creationId xmlns:p14="http://schemas.microsoft.com/office/powerpoint/2010/main" val="12163921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5" name="Textplatzhalter 6"/>
          <p:cNvSpPr>
            <a:spLocks noGrp="1"/>
          </p:cNvSpPr>
          <p:nvPr>
            <p:ph type="body" sz="quarter" idx="12" hasCustomPrompt="1"/>
          </p:nvPr>
        </p:nvSpPr>
        <p:spPr bwMode="gray">
          <a:xfrm>
            <a:off x="323850" y="6453188"/>
            <a:ext cx="8496300" cy="144462"/>
          </a:xfrm>
        </p:spPr>
        <p:txBody>
          <a:bodyPr tIns="0" bIns="36000" anchor="b" anchorCtr="0"/>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800">
                <a:solidFill>
                  <a:schemeClr val="bg2"/>
                </a:solidFill>
                <a:latin typeface="Arial" pitchFamily="34" charset="0"/>
                <a:cs typeface="Arial" pitchFamily="34" charset="0"/>
              </a:defRPr>
            </a:lvl1pPr>
            <a:lvl2pPr marL="0" indent="0">
              <a:spcBef>
                <a:spcPts val="300"/>
              </a:spcBef>
              <a:spcAft>
                <a:spcPts val="0"/>
              </a:spcAft>
              <a:buFont typeface="Arial" pitchFamily="34" charset="0"/>
              <a:buNone/>
              <a:defRPr sz="900">
                <a:solidFill>
                  <a:schemeClr val="bg2"/>
                </a:solidFill>
              </a:defRPr>
            </a:lvl2pPr>
            <a:lvl3pPr marL="0" indent="0">
              <a:spcBef>
                <a:spcPts val="300"/>
              </a:spcBef>
              <a:spcAft>
                <a:spcPts val="0"/>
              </a:spcAft>
              <a:buFont typeface="Arial" pitchFamily="34" charset="0"/>
              <a:buNone/>
              <a:defRPr sz="900">
                <a:solidFill>
                  <a:schemeClr val="bg2"/>
                </a:solidFill>
              </a:defRPr>
            </a:lvl3pPr>
            <a:lvl4pPr marL="0" indent="0">
              <a:spcBef>
                <a:spcPts val="300"/>
              </a:spcBef>
              <a:spcAft>
                <a:spcPts val="0"/>
              </a:spcAft>
              <a:buNone/>
              <a:defRPr sz="900">
                <a:solidFill>
                  <a:schemeClr val="bg2"/>
                </a:solidFill>
              </a:defRPr>
            </a:lvl4pPr>
            <a:lvl5pPr marL="0" indent="0">
              <a:spcBef>
                <a:spcPts val="300"/>
              </a:spcBef>
              <a:spcAft>
                <a:spcPts val="0"/>
              </a:spcAft>
              <a:buNone/>
              <a:defRPr sz="900" b="0">
                <a:solidFill>
                  <a:schemeClr val="bg2"/>
                </a:solidFill>
              </a:defRPr>
            </a:lvl5pPr>
            <a:lvl6pPr marL="0" indent="0">
              <a:spcBef>
                <a:spcPts val="300"/>
              </a:spcBef>
              <a:buFont typeface="Arial" pitchFamily="34" charset="0"/>
              <a:buNone/>
              <a:defRPr sz="900">
                <a:solidFill>
                  <a:schemeClr val="bg2"/>
                </a:solidFill>
              </a:defRPr>
            </a:lvl6pPr>
            <a:lvl7pPr marL="0" indent="0">
              <a:spcBef>
                <a:spcPts val="300"/>
              </a:spcBef>
              <a:buFont typeface="Arial" pitchFamily="34" charset="0"/>
              <a:buNone/>
              <a:defRPr sz="900">
                <a:solidFill>
                  <a:schemeClr val="bg2"/>
                </a:solidFill>
              </a:defRPr>
            </a:lvl7pPr>
            <a:lvl8pPr marL="0" indent="0">
              <a:spcBef>
                <a:spcPts val="300"/>
              </a:spcBef>
              <a:buFont typeface="Arial" pitchFamily="34" charset="0"/>
              <a:buNone/>
              <a:defRPr sz="900">
                <a:solidFill>
                  <a:schemeClr val="bg2"/>
                </a:solidFill>
              </a:defRPr>
            </a:lvl8pPr>
            <a:lvl9pPr marL="0" indent="0">
              <a:spcBef>
                <a:spcPts val="300"/>
              </a:spcBef>
              <a:buFont typeface="Arial" pitchFamily="34" charset="0"/>
              <a:buNone/>
              <a:defRPr sz="900">
                <a:solidFill>
                  <a:schemeClr val="bg2"/>
                </a:solidFill>
              </a:defRPr>
            </a:lvl9pPr>
          </a:lstStyle>
          <a:p>
            <a:pPr lvl="0"/>
            <a:r>
              <a:rPr lang="en-US" noProof="0" dirty="0" smtClean="0"/>
              <a:t>[Source information]</a:t>
            </a:r>
          </a:p>
        </p:txBody>
      </p:sp>
      <p:sp>
        <p:nvSpPr>
          <p:cNvPr id="6" name="Title 5"/>
          <p:cNvSpPr>
            <a:spLocks noGrp="1"/>
          </p:cNvSpPr>
          <p:nvPr>
            <p:ph type="title" hasCustomPrompt="1"/>
          </p:nvPr>
        </p:nvSpPr>
        <p:spPr bwMode="gray"/>
        <p:txBody>
          <a:bodyPr/>
          <a:lstStyle>
            <a:lvl1pPr>
              <a:defRPr>
                <a:latin typeface="Arial" pitchFamily="34" charset="0"/>
              </a:defRPr>
            </a:lvl1pPr>
          </a:lstStyle>
          <a:p>
            <a:r>
              <a:rPr lang="en-US" dirty="0" smtClean="0"/>
              <a:t>Click to add text</a:t>
            </a:r>
            <a:endParaRPr lang="en-GB" dirty="0"/>
          </a:p>
        </p:txBody>
      </p:sp>
    </p:spTree>
    <p:extLst>
      <p:ext uri="{BB962C8B-B14F-4D97-AF65-F5344CB8AC3E}">
        <p14:creationId xmlns:p14="http://schemas.microsoft.com/office/powerpoint/2010/main" val="316586262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5" name="Textplatzhalter 6"/>
          <p:cNvSpPr>
            <a:spLocks noGrp="1"/>
          </p:cNvSpPr>
          <p:nvPr>
            <p:ph type="body" sz="quarter" idx="12" hasCustomPrompt="1"/>
          </p:nvPr>
        </p:nvSpPr>
        <p:spPr bwMode="gray">
          <a:xfrm>
            <a:off x="323850" y="6453188"/>
            <a:ext cx="8496300" cy="144462"/>
          </a:xfrm>
        </p:spPr>
        <p:txBody>
          <a:bodyPr tIns="0" bIns="36000" anchor="b" anchorCtr="0"/>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800">
                <a:solidFill>
                  <a:schemeClr val="bg2"/>
                </a:solidFill>
                <a:latin typeface="Arial" pitchFamily="34" charset="0"/>
                <a:cs typeface="Arial" pitchFamily="34" charset="0"/>
              </a:defRPr>
            </a:lvl1pPr>
            <a:lvl2pPr marL="0" indent="0">
              <a:spcBef>
                <a:spcPts val="300"/>
              </a:spcBef>
              <a:spcAft>
                <a:spcPts val="0"/>
              </a:spcAft>
              <a:buFont typeface="Arial" pitchFamily="34" charset="0"/>
              <a:buNone/>
              <a:defRPr sz="900">
                <a:solidFill>
                  <a:schemeClr val="bg2"/>
                </a:solidFill>
              </a:defRPr>
            </a:lvl2pPr>
            <a:lvl3pPr marL="0" indent="0">
              <a:spcBef>
                <a:spcPts val="300"/>
              </a:spcBef>
              <a:spcAft>
                <a:spcPts val="0"/>
              </a:spcAft>
              <a:buFont typeface="Arial" pitchFamily="34" charset="0"/>
              <a:buNone/>
              <a:defRPr sz="900">
                <a:solidFill>
                  <a:schemeClr val="bg2"/>
                </a:solidFill>
              </a:defRPr>
            </a:lvl3pPr>
            <a:lvl4pPr marL="0" indent="0">
              <a:spcBef>
                <a:spcPts val="300"/>
              </a:spcBef>
              <a:spcAft>
                <a:spcPts val="0"/>
              </a:spcAft>
              <a:buNone/>
              <a:defRPr sz="900">
                <a:solidFill>
                  <a:schemeClr val="bg2"/>
                </a:solidFill>
              </a:defRPr>
            </a:lvl4pPr>
            <a:lvl5pPr marL="0" indent="0">
              <a:spcBef>
                <a:spcPts val="300"/>
              </a:spcBef>
              <a:spcAft>
                <a:spcPts val="0"/>
              </a:spcAft>
              <a:buNone/>
              <a:defRPr sz="900" b="0">
                <a:solidFill>
                  <a:schemeClr val="bg2"/>
                </a:solidFill>
              </a:defRPr>
            </a:lvl5pPr>
            <a:lvl6pPr marL="0" indent="0">
              <a:spcBef>
                <a:spcPts val="300"/>
              </a:spcBef>
              <a:buFont typeface="Arial" pitchFamily="34" charset="0"/>
              <a:buNone/>
              <a:defRPr sz="900">
                <a:solidFill>
                  <a:schemeClr val="bg2"/>
                </a:solidFill>
              </a:defRPr>
            </a:lvl6pPr>
            <a:lvl7pPr marL="0" indent="0">
              <a:spcBef>
                <a:spcPts val="300"/>
              </a:spcBef>
              <a:buFont typeface="Arial" pitchFamily="34" charset="0"/>
              <a:buNone/>
              <a:defRPr sz="900">
                <a:solidFill>
                  <a:schemeClr val="bg2"/>
                </a:solidFill>
              </a:defRPr>
            </a:lvl7pPr>
            <a:lvl8pPr marL="0" indent="0">
              <a:spcBef>
                <a:spcPts val="300"/>
              </a:spcBef>
              <a:buFont typeface="Arial" pitchFamily="34" charset="0"/>
              <a:buNone/>
              <a:defRPr sz="900">
                <a:solidFill>
                  <a:schemeClr val="bg2"/>
                </a:solidFill>
              </a:defRPr>
            </a:lvl8pPr>
            <a:lvl9pPr marL="0" indent="0">
              <a:spcBef>
                <a:spcPts val="300"/>
              </a:spcBef>
              <a:buFont typeface="Arial" pitchFamily="34" charset="0"/>
              <a:buNone/>
              <a:defRPr sz="900">
                <a:solidFill>
                  <a:schemeClr val="bg2"/>
                </a:solidFill>
              </a:defRPr>
            </a:lvl9pPr>
          </a:lstStyle>
          <a:p>
            <a:pPr lvl="0"/>
            <a:r>
              <a:rPr lang="en-US" noProof="0" dirty="0" smtClean="0"/>
              <a:t>[Source information]</a:t>
            </a:r>
          </a:p>
        </p:txBody>
      </p:sp>
      <p:sp>
        <p:nvSpPr>
          <p:cNvPr id="6" name="Title 5"/>
          <p:cNvSpPr>
            <a:spLocks noGrp="1"/>
          </p:cNvSpPr>
          <p:nvPr>
            <p:ph type="title" hasCustomPrompt="1"/>
          </p:nvPr>
        </p:nvSpPr>
        <p:spPr bwMode="gray"/>
        <p:txBody>
          <a:bodyPr/>
          <a:lstStyle>
            <a:lvl1pPr>
              <a:defRPr>
                <a:latin typeface="Arial" pitchFamily="34" charset="0"/>
              </a:defRPr>
            </a:lvl1pPr>
          </a:lstStyle>
          <a:p>
            <a:r>
              <a:rPr lang="en-US" dirty="0" smtClean="0"/>
              <a:t>Click to add text</a:t>
            </a:r>
            <a:endParaRPr lang="en-GB" dirty="0"/>
          </a:p>
        </p:txBody>
      </p:sp>
    </p:spTree>
    <p:extLst>
      <p:ext uri="{BB962C8B-B14F-4D97-AF65-F5344CB8AC3E}">
        <p14:creationId xmlns:p14="http://schemas.microsoft.com/office/powerpoint/2010/main" val="39803133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710" y="971107"/>
            <a:ext cx="4191002" cy="5205856"/>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1112" y="971107"/>
            <a:ext cx="4191002" cy="5205856"/>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正方形/長方形 24"/>
          <p:cNvSpPr/>
          <p:nvPr userDrawn="1"/>
        </p:nvSpPr>
        <p:spPr>
          <a:xfrm>
            <a:off x="0" y="0"/>
            <a:ext cx="9144000" cy="739587"/>
          </a:xfrm>
          <a:prstGeom prst="rect">
            <a:avLst/>
          </a:prstGeom>
          <a:solidFill>
            <a:srgbClr val="0031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3"/>
          <p:cNvCxnSpPr/>
          <p:nvPr userDrawn="1"/>
        </p:nvCxnSpPr>
        <p:spPr>
          <a:xfrm>
            <a:off x="0" y="739588"/>
            <a:ext cx="91440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図 22" descr="名称未設定-3-1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8057" t="53382" b="11808"/>
          <a:stretch/>
        </p:blipFill>
        <p:spPr>
          <a:xfrm>
            <a:off x="7956175" y="1"/>
            <a:ext cx="1187823" cy="739587"/>
          </a:xfrm>
          <a:prstGeom prst="rect">
            <a:avLst/>
          </a:prstGeom>
        </p:spPr>
      </p:pic>
      <p:sp>
        <p:nvSpPr>
          <p:cNvPr id="11" name="テキスト プレースホルダー 2"/>
          <p:cNvSpPr>
            <a:spLocks noGrp="1"/>
          </p:cNvSpPr>
          <p:nvPr>
            <p:ph type="body" sz="quarter" idx="12" hasCustomPrompt="1"/>
          </p:nvPr>
        </p:nvSpPr>
        <p:spPr>
          <a:xfrm>
            <a:off x="297710" y="145771"/>
            <a:ext cx="5626337" cy="488708"/>
          </a:xfrm>
        </p:spPr>
        <p:txBody>
          <a:bodyPr lIns="0">
            <a:noAutofit/>
          </a:bodyPr>
          <a:lstStyle>
            <a:lvl1pPr marL="0" indent="0">
              <a:buFontTx/>
              <a:buNone/>
              <a:defRPr sz="2800" b="1" i="0" baseline="0">
                <a:solidFill>
                  <a:schemeClr val="bg1"/>
                </a:solidFill>
                <a:latin typeface="+mn-lt"/>
                <a:ea typeface="+mn-ea"/>
              </a:defRPr>
            </a:lvl1pPr>
          </a:lstStyle>
          <a:p>
            <a:r>
              <a:rPr kumimoji="1" lang="en-US" altLang="ja-JP" dirty="0" smtClean="0"/>
              <a:t>Theme Title Here</a:t>
            </a:r>
            <a:endParaRPr kumimoji="1" lang="ja-JP" altLang="en-US" dirty="0"/>
          </a:p>
        </p:txBody>
      </p:sp>
    </p:spTree>
    <p:extLst>
      <p:ext uri="{BB962C8B-B14F-4D97-AF65-F5344CB8AC3E}">
        <p14:creationId xmlns:p14="http://schemas.microsoft.com/office/powerpoint/2010/main" val="54080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524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7974" y="898437"/>
            <a:ext cx="41910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7710" y="1722349"/>
            <a:ext cx="4201265" cy="4467314"/>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898437"/>
            <a:ext cx="42029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722349"/>
            <a:ext cx="4202964" cy="4467314"/>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正方形/長方形 24"/>
          <p:cNvSpPr/>
          <p:nvPr userDrawn="1"/>
        </p:nvSpPr>
        <p:spPr>
          <a:xfrm>
            <a:off x="0" y="0"/>
            <a:ext cx="9144000" cy="739587"/>
          </a:xfrm>
          <a:prstGeom prst="rect">
            <a:avLst/>
          </a:prstGeom>
          <a:solidFill>
            <a:srgbClr val="0031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 name="直線コネクタ 3"/>
          <p:cNvCxnSpPr/>
          <p:nvPr userDrawn="1"/>
        </p:nvCxnSpPr>
        <p:spPr>
          <a:xfrm>
            <a:off x="0" y="739588"/>
            <a:ext cx="91440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図 22" descr="名称未設定-3-1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8057" t="53382" b="11808"/>
          <a:stretch/>
        </p:blipFill>
        <p:spPr>
          <a:xfrm>
            <a:off x="7956175" y="1"/>
            <a:ext cx="1187823" cy="739587"/>
          </a:xfrm>
          <a:prstGeom prst="rect">
            <a:avLst/>
          </a:prstGeom>
        </p:spPr>
      </p:pic>
      <p:sp>
        <p:nvSpPr>
          <p:cNvPr id="13" name="テキスト プレースホルダー 2"/>
          <p:cNvSpPr>
            <a:spLocks noGrp="1"/>
          </p:cNvSpPr>
          <p:nvPr>
            <p:ph type="body" sz="quarter" idx="12" hasCustomPrompt="1"/>
          </p:nvPr>
        </p:nvSpPr>
        <p:spPr>
          <a:xfrm>
            <a:off x="297710" y="145771"/>
            <a:ext cx="5626337" cy="488708"/>
          </a:xfrm>
        </p:spPr>
        <p:txBody>
          <a:bodyPr lIns="0">
            <a:noAutofit/>
          </a:bodyPr>
          <a:lstStyle>
            <a:lvl1pPr marL="0" indent="0">
              <a:buFontTx/>
              <a:buNone/>
              <a:defRPr sz="2800" b="1" i="0" baseline="0">
                <a:solidFill>
                  <a:schemeClr val="bg1"/>
                </a:solidFill>
                <a:latin typeface="+mn-lt"/>
                <a:ea typeface="+mn-ea"/>
              </a:defRPr>
            </a:lvl1pPr>
          </a:lstStyle>
          <a:p>
            <a:r>
              <a:rPr kumimoji="1" lang="en-US" altLang="ja-JP" dirty="0" smtClean="0"/>
              <a:t>Theme Title Here</a:t>
            </a:r>
            <a:endParaRPr kumimoji="1" lang="ja-JP" altLang="en-US" dirty="0"/>
          </a:p>
        </p:txBody>
      </p:sp>
    </p:spTree>
    <p:extLst>
      <p:ext uri="{BB962C8B-B14F-4D97-AF65-F5344CB8AC3E}">
        <p14:creationId xmlns:p14="http://schemas.microsoft.com/office/powerpoint/2010/main" val="1183763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3542"/>
            <a:ext cx="2949575" cy="1603858"/>
          </a:xfrm>
        </p:spPr>
        <p:txBody>
          <a:bodyPr anchor="t" anchorCtr="0">
            <a:normAutofit/>
          </a:bodyPr>
          <a:lstStyle>
            <a:lvl1pPr>
              <a:defRPr sz="2400"/>
            </a:lvl1pPr>
          </a:lstStyle>
          <a:p>
            <a:r>
              <a:rPr lang="en-US" smtClean="0"/>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4454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t" anchorCtr="0">
            <a:normAutofit/>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53550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9" name="正方形/長方形 18"/>
          <p:cNvSpPr/>
          <p:nvPr userDrawn="1"/>
        </p:nvSpPr>
        <p:spPr>
          <a:xfrm>
            <a:off x="0" y="12401"/>
            <a:ext cx="9144000" cy="38830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テキスト プレースホルダー 13"/>
          <p:cNvSpPr>
            <a:spLocks noGrp="1"/>
          </p:cNvSpPr>
          <p:nvPr>
            <p:ph type="body" sz="quarter" idx="12" hasCustomPrompt="1"/>
          </p:nvPr>
        </p:nvSpPr>
        <p:spPr>
          <a:xfrm>
            <a:off x="279400" y="5166629"/>
            <a:ext cx="3208161" cy="256742"/>
          </a:xfrm>
          <a:ln>
            <a:noFill/>
          </a:ln>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400" baseline="0">
                <a:solidFill>
                  <a:schemeClr val="tx1"/>
                </a:solidFill>
                <a:latin typeface="+mn-lt"/>
                <a:ea typeface="+mn-ea"/>
              </a:defRPr>
            </a:lvl1pPr>
            <a:lvl2pPr marL="457200" indent="0">
              <a:spcBef>
                <a:spcPts val="0"/>
              </a:spcBef>
              <a:buFontTx/>
              <a:buNone/>
              <a:defRPr sz="1400">
                <a:solidFill>
                  <a:schemeClr val="bg1"/>
                </a:solidFill>
              </a:defRPr>
            </a:lvl2pPr>
            <a:lvl3pPr marL="914400" indent="0">
              <a:spcBef>
                <a:spcPts val="0"/>
              </a:spcBef>
              <a:buFontTx/>
              <a:buNone/>
              <a:defRPr sz="1400">
                <a:solidFill>
                  <a:schemeClr val="bg1"/>
                </a:solidFill>
              </a:defRPr>
            </a:lvl3pPr>
            <a:lvl4pPr marL="1371600" indent="0">
              <a:spcBef>
                <a:spcPts val="0"/>
              </a:spcBef>
              <a:buFontTx/>
              <a:buNone/>
              <a:defRPr sz="1400">
                <a:solidFill>
                  <a:schemeClr val="bg1"/>
                </a:solidFill>
              </a:defRPr>
            </a:lvl4pPr>
            <a:lvl5pPr marL="1828800" indent="0">
              <a:spcBef>
                <a:spcPts val="0"/>
              </a:spcBef>
              <a:buFontTx/>
              <a:buNone/>
              <a:defRPr sz="1400">
                <a:solidFill>
                  <a:schemeClr val="bg1"/>
                </a:solidFill>
              </a:defRPr>
            </a:lvl5pPr>
          </a:lstStyle>
          <a:p>
            <a:pPr lvl="0"/>
            <a:r>
              <a:rPr kumimoji="1" lang="en-US" altLang="ja-JP" dirty="0" smtClean="0"/>
              <a:t>February 29, 2016</a:t>
            </a:r>
          </a:p>
        </p:txBody>
      </p:sp>
      <p:sp>
        <p:nvSpPr>
          <p:cNvPr id="29" name="テキスト プレースホルダー 13"/>
          <p:cNvSpPr>
            <a:spLocks noGrp="1"/>
          </p:cNvSpPr>
          <p:nvPr>
            <p:ph type="body" sz="quarter" idx="11" hasCustomPrompt="1"/>
          </p:nvPr>
        </p:nvSpPr>
        <p:spPr>
          <a:xfrm>
            <a:off x="279400" y="4359207"/>
            <a:ext cx="3208161" cy="738962"/>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400">
                <a:solidFill>
                  <a:schemeClr val="tx1"/>
                </a:solidFill>
                <a:latin typeface="+mn-lt"/>
                <a:ea typeface="+mn-ea"/>
              </a:defRPr>
            </a:lvl1pPr>
            <a:lvl2pPr marL="457200" indent="0">
              <a:spcBef>
                <a:spcPts val="0"/>
              </a:spcBef>
              <a:buFontTx/>
              <a:buNone/>
              <a:defRPr sz="1400">
                <a:solidFill>
                  <a:schemeClr val="bg1"/>
                </a:solidFill>
              </a:defRPr>
            </a:lvl2pPr>
            <a:lvl3pPr marL="914400" indent="0">
              <a:spcBef>
                <a:spcPts val="0"/>
              </a:spcBef>
              <a:buFontTx/>
              <a:buNone/>
              <a:defRPr sz="1400">
                <a:solidFill>
                  <a:schemeClr val="bg1"/>
                </a:solidFill>
              </a:defRPr>
            </a:lvl3pPr>
            <a:lvl4pPr marL="1371600" indent="0">
              <a:spcBef>
                <a:spcPts val="0"/>
              </a:spcBef>
              <a:buFontTx/>
              <a:buNone/>
              <a:defRPr sz="1400">
                <a:solidFill>
                  <a:schemeClr val="bg1"/>
                </a:solidFill>
              </a:defRPr>
            </a:lvl4pPr>
            <a:lvl5pPr marL="1828800" indent="0">
              <a:spcBef>
                <a:spcPts val="0"/>
              </a:spcBef>
              <a:buFontTx/>
              <a:buNone/>
              <a:defRPr sz="1400">
                <a:solidFill>
                  <a:schemeClr val="bg1"/>
                </a:solidFill>
              </a:defRPr>
            </a:lvl5pPr>
          </a:lstStyle>
          <a:p>
            <a:pPr lvl="0"/>
            <a:r>
              <a:rPr kumimoji="1" lang="en-US" altLang="ja-JP" dirty="0" smtClean="0"/>
              <a:t>Profile</a:t>
            </a:r>
          </a:p>
          <a:p>
            <a:pPr lvl="0"/>
            <a:r>
              <a:rPr kumimoji="1" lang="en-US" altLang="ja-JP" dirty="0" smtClean="0"/>
              <a:t>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Profile</a:t>
            </a:r>
          </a:p>
          <a:p>
            <a:pPr lvl="0"/>
            <a:endParaRPr kumimoji="1" lang="ja-JP" altLang="en-US" dirty="0"/>
          </a:p>
        </p:txBody>
      </p:sp>
      <p:sp>
        <p:nvSpPr>
          <p:cNvPr id="28" name="テキスト プレースホルダー 13"/>
          <p:cNvSpPr>
            <a:spLocks noGrp="1"/>
          </p:cNvSpPr>
          <p:nvPr>
            <p:ph type="body" sz="quarter" idx="10" hasCustomPrompt="1"/>
          </p:nvPr>
        </p:nvSpPr>
        <p:spPr>
          <a:xfrm>
            <a:off x="279400" y="3939253"/>
            <a:ext cx="3205479" cy="357385"/>
          </a:xfrm>
        </p:spPr>
        <p:txBody>
          <a:bodyPr lIns="0" tIns="0" rIns="0" bIns="0">
            <a:noAutofit/>
          </a:bodyPr>
          <a:lstStyle>
            <a:lvl1pPr marL="0" indent="0">
              <a:spcBef>
                <a:spcPts val="0"/>
              </a:spcBef>
              <a:buFontTx/>
              <a:buNone/>
              <a:defRPr sz="2400" b="1">
                <a:solidFill>
                  <a:schemeClr val="tx1"/>
                </a:solidFill>
                <a:latin typeface="+mn-lt"/>
                <a:ea typeface="+mn-ea"/>
              </a:defRPr>
            </a:lvl1pPr>
            <a:lvl2pPr marL="457200" indent="0">
              <a:spcBef>
                <a:spcPts val="0"/>
              </a:spcBef>
              <a:buFontTx/>
              <a:buNone/>
              <a:defRPr sz="1400">
                <a:solidFill>
                  <a:schemeClr val="bg1"/>
                </a:solidFill>
              </a:defRPr>
            </a:lvl2pPr>
            <a:lvl3pPr marL="914400" indent="0">
              <a:spcBef>
                <a:spcPts val="0"/>
              </a:spcBef>
              <a:buFontTx/>
              <a:buNone/>
              <a:defRPr sz="1400">
                <a:solidFill>
                  <a:schemeClr val="bg1"/>
                </a:solidFill>
              </a:defRPr>
            </a:lvl3pPr>
            <a:lvl4pPr marL="1371600" indent="0">
              <a:spcBef>
                <a:spcPts val="0"/>
              </a:spcBef>
              <a:buFontTx/>
              <a:buNone/>
              <a:defRPr sz="1400">
                <a:solidFill>
                  <a:schemeClr val="bg1"/>
                </a:solidFill>
              </a:defRPr>
            </a:lvl4pPr>
            <a:lvl5pPr marL="1828800" indent="0">
              <a:spcBef>
                <a:spcPts val="0"/>
              </a:spcBef>
              <a:buFontTx/>
              <a:buNone/>
              <a:defRPr sz="1400">
                <a:solidFill>
                  <a:schemeClr val="bg1"/>
                </a:solidFill>
              </a:defRPr>
            </a:lvl5pPr>
          </a:lstStyle>
          <a:p>
            <a:pPr lvl="0"/>
            <a:r>
              <a:rPr kumimoji="1" lang="en-US" altLang="ja-JP" dirty="0" smtClean="0"/>
              <a:t>Presenter Name</a:t>
            </a:r>
            <a:endParaRPr kumimoji="1" lang="ja-JP" altLang="en-US" dirty="0"/>
          </a:p>
        </p:txBody>
      </p:sp>
      <p:sp>
        <p:nvSpPr>
          <p:cNvPr id="23" name="サブタイトル 2"/>
          <p:cNvSpPr>
            <a:spLocks noGrp="1"/>
          </p:cNvSpPr>
          <p:nvPr>
            <p:ph type="subTitle" idx="1" hasCustomPrompt="1"/>
          </p:nvPr>
        </p:nvSpPr>
        <p:spPr>
          <a:xfrm>
            <a:off x="279400" y="465387"/>
            <a:ext cx="5425596" cy="407010"/>
          </a:xfrm>
        </p:spPr>
        <p:txBody>
          <a:bodyPr lIns="0" tIns="0" rIns="0" bIns="0">
            <a:normAutofit/>
          </a:bodyPr>
          <a:lstStyle>
            <a:lvl1pPr marL="0" indent="0" algn="l">
              <a:buNone/>
              <a:defRPr sz="2400" b="1" baseline="0">
                <a:solidFill>
                  <a:schemeClr val="bg1"/>
                </a:solidFill>
                <a:latin typeface="+mn-lt"/>
                <a:ea typeface="+mn-ea"/>
                <a:cs typeface="ＭＳ Ｐ明朝"/>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dirty="0" smtClean="0"/>
              <a:t>Theme Title Here</a:t>
            </a:r>
            <a:endParaRPr kumimoji="1" lang="ja-JP" altLang="en-US" dirty="0"/>
          </a:p>
        </p:txBody>
      </p:sp>
      <p:sp>
        <p:nvSpPr>
          <p:cNvPr id="24" name="タイトル 1"/>
          <p:cNvSpPr>
            <a:spLocks noGrp="1"/>
          </p:cNvSpPr>
          <p:nvPr>
            <p:ph type="ctrTitle" hasCustomPrompt="1"/>
          </p:nvPr>
        </p:nvSpPr>
        <p:spPr>
          <a:xfrm>
            <a:off x="279400" y="983230"/>
            <a:ext cx="5425594" cy="1785302"/>
          </a:xfrm>
        </p:spPr>
        <p:txBody>
          <a:bodyPr lIns="0" tIns="0" rIns="0" bIns="0" anchor="t" anchorCtr="0">
            <a:normAutofit/>
          </a:bodyPr>
          <a:lstStyle>
            <a:lvl1pPr algn="l">
              <a:defRPr sz="3600" b="1" baseline="0">
                <a:solidFill>
                  <a:srgbClr val="FFFFFF"/>
                </a:solidFill>
                <a:latin typeface="+mn-lt"/>
                <a:ea typeface="+mn-ea"/>
              </a:defRPr>
            </a:lvl1pPr>
          </a:lstStyle>
          <a:p>
            <a:r>
              <a:rPr kumimoji="1" lang="en-US" altLang="ja-JP" dirty="0" smtClean="0"/>
              <a:t>Presentation Title Here</a:t>
            </a:r>
            <a:endParaRPr kumimoji="1" lang="ja-JP" altLang="en-US" dirty="0"/>
          </a:p>
        </p:txBody>
      </p:sp>
      <p:pic>
        <p:nvPicPr>
          <p:cNvPr id="26" name="図 25" descr="ppt資料07-14.png"/>
          <p:cNvPicPr>
            <a:picLocks noChangeAspect="1"/>
          </p:cNvPicPr>
          <p:nvPr userDrawn="1"/>
        </p:nvPicPr>
        <p:blipFill rotWithShape="1">
          <a:blip r:embed="rId2">
            <a:extLst>
              <a:ext uri="{28A0092B-C50C-407E-A947-70E740481C1C}">
                <a14:useLocalDpi xmlns:a14="http://schemas.microsoft.com/office/drawing/2010/main" val="0"/>
              </a:ext>
            </a:extLst>
          </a:blip>
          <a:srcRect r="45316" b="9473"/>
          <a:stretch/>
        </p:blipFill>
        <p:spPr>
          <a:xfrm>
            <a:off x="5799247" y="14928"/>
            <a:ext cx="3344753" cy="5537110"/>
          </a:xfrm>
          <a:prstGeom prst="rect">
            <a:avLst/>
          </a:prstGeom>
        </p:spPr>
      </p:pic>
    </p:spTree>
    <p:extLst>
      <p:ext uri="{BB962C8B-B14F-4D97-AF65-F5344CB8AC3E}">
        <p14:creationId xmlns:p14="http://schemas.microsoft.com/office/powerpoint/2010/main" val="417459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正方形/長方形 16"/>
          <p:cNvSpPr/>
          <p:nvPr userDrawn="1"/>
        </p:nvSpPr>
        <p:spPr>
          <a:xfrm>
            <a:off x="0" y="761999"/>
            <a:ext cx="9144000" cy="55165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サブタイトル 2"/>
          <p:cNvSpPr>
            <a:spLocks noGrp="1"/>
          </p:cNvSpPr>
          <p:nvPr>
            <p:ph type="subTitle" idx="1" hasCustomPrompt="1"/>
          </p:nvPr>
        </p:nvSpPr>
        <p:spPr>
          <a:xfrm>
            <a:off x="277390" y="1163847"/>
            <a:ext cx="5533821" cy="563353"/>
          </a:xfrm>
          <a:ln>
            <a:noFill/>
          </a:ln>
        </p:spPr>
        <p:txBody>
          <a:bodyPr lIns="0" tIns="0" rIns="0" bIns="0">
            <a:noAutofit/>
          </a:bodyPr>
          <a:lstStyle>
            <a:lvl1pPr marL="0" indent="0" algn="l">
              <a:buNone/>
              <a:defRPr sz="3200" b="1" i="0" baseline="0">
                <a:solidFill>
                  <a:schemeClr val="bg1"/>
                </a:solidFill>
                <a:latin typeface="+mn-lt"/>
                <a:ea typeface="+mj-ea"/>
                <a:cs typeface="ＭＳ Ｐ明朝"/>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dirty="0" smtClean="0"/>
              <a:t>Agenda</a:t>
            </a:r>
            <a:endParaRPr kumimoji="1" lang="ja-JP" altLang="en-US" dirty="0"/>
          </a:p>
        </p:txBody>
      </p:sp>
      <p:sp>
        <p:nvSpPr>
          <p:cNvPr id="22" name="コンテンツ プレースホルダー 2"/>
          <p:cNvSpPr>
            <a:spLocks noGrp="1"/>
          </p:cNvSpPr>
          <p:nvPr>
            <p:ph sz="quarter" idx="10" hasCustomPrompt="1"/>
          </p:nvPr>
        </p:nvSpPr>
        <p:spPr>
          <a:xfrm>
            <a:off x="277390" y="1747740"/>
            <a:ext cx="5523969" cy="3962497"/>
          </a:xfrm>
        </p:spPr>
        <p:txBody>
          <a:bodyPr lIns="0"/>
          <a:lstStyle>
            <a:lvl1pPr marL="514350" indent="-514350">
              <a:buFont typeface="+mj-lt"/>
              <a:buAutoNum type="arabicPeriod"/>
              <a:defRPr lang="en-US" altLang="ja-JP" sz="2400" smtClean="0">
                <a:solidFill>
                  <a:schemeClr val="bg1"/>
                </a:solidFill>
                <a:ea typeface="+mn-ea"/>
              </a:defRPr>
            </a:lvl1pPr>
          </a:lstStyle>
          <a:p>
            <a:pPr lvl="0"/>
            <a:r>
              <a:rPr lang="en-US" altLang="ja-JP" dirty="0" smtClean="0">
                <a:latin typeface="+mn-lt"/>
              </a:rPr>
              <a:t>High Lighted Contents</a:t>
            </a:r>
          </a:p>
          <a:p>
            <a:pPr lvl="0"/>
            <a:r>
              <a:rPr lang="en-US" altLang="ja-JP" dirty="0" smtClean="0">
                <a:latin typeface="+mn-lt"/>
              </a:rPr>
              <a:t>High Lighted Contents</a:t>
            </a:r>
          </a:p>
          <a:p>
            <a:pPr lvl="0"/>
            <a:r>
              <a:rPr lang="en-US" altLang="ja-JP" dirty="0" smtClean="0">
                <a:latin typeface="+mn-lt"/>
              </a:rPr>
              <a:t>High Lighted Contents</a:t>
            </a:r>
          </a:p>
          <a:p>
            <a:pPr lvl="0"/>
            <a:r>
              <a:rPr lang="en-US" altLang="ja-JP" dirty="0" smtClean="0">
                <a:latin typeface="+mn-lt"/>
              </a:rPr>
              <a:t>High Lighted Contents</a:t>
            </a:r>
          </a:p>
          <a:p>
            <a:pPr lvl="0"/>
            <a:r>
              <a:rPr lang="en-US" altLang="ja-JP" dirty="0" smtClean="0">
                <a:latin typeface="+mn-lt"/>
              </a:rPr>
              <a:t>High Lighted Contents</a:t>
            </a:r>
            <a:br>
              <a:rPr lang="en-US" altLang="ja-JP" dirty="0" smtClean="0">
                <a:latin typeface="+mn-lt"/>
              </a:rPr>
            </a:br>
            <a:r>
              <a:rPr lang="en-US" altLang="ja-JP" dirty="0" smtClean="0">
                <a:latin typeface="+mn-lt"/>
              </a:rPr>
              <a:t/>
            </a:r>
            <a:br>
              <a:rPr lang="en-US" altLang="ja-JP" dirty="0" smtClean="0">
                <a:latin typeface="+mn-lt"/>
              </a:rPr>
            </a:br>
            <a:endParaRPr kumimoji="1" lang="ja-JP" altLang="en-US" dirty="0"/>
          </a:p>
        </p:txBody>
      </p:sp>
      <p:sp>
        <p:nvSpPr>
          <p:cNvPr id="6" name="テキスト ボックス 5"/>
          <p:cNvSpPr txBox="1"/>
          <p:nvPr userDrawn="1"/>
        </p:nvSpPr>
        <p:spPr>
          <a:xfrm>
            <a:off x="10495280" y="904240"/>
            <a:ext cx="184666" cy="369332"/>
          </a:xfrm>
          <a:prstGeom prst="rect">
            <a:avLst/>
          </a:prstGeom>
          <a:noFill/>
        </p:spPr>
        <p:txBody>
          <a:bodyPr wrap="none" rtlCol="0">
            <a:spAutoFit/>
          </a:bodyPr>
          <a:lstStyle/>
          <a:p>
            <a:endParaRPr kumimoji="1" lang="ja-JP" altLang="en-US" dirty="0"/>
          </a:p>
        </p:txBody>
      </p:sp>
      <p:pic>
        <p:nvPicPr>
          <p:cNvPr id="30" name="図 29" descr="ppt資料07-14.png"/>
          <p:cNvPicPr>
            <a:picLocks noChangeAspect="1"/>
          </p:cNvPicPr>
          <p:nvPr userDrawn="1"/>
        </p:nvPicPr>
        <p:blipFill rotWithShape="1">
          <a:blip r:embed="rId2">
            <a:extLst>
              <a:ext uri="{28A0092B-C50C-407E-A947-70E740481C1C}">
                <a14:useLocalDpi xmlns:a14="http://schemas.microsoft.com/office/drawing/2010/main" val="0"/>
              </a:ext>
            </a:extLst>
          </a:blip>
          <a:srcRect r="45316" b="9473"/>
          <a:stretch/>
        </p:blipFill>
        <p:spPr>
          <a:xfrm>
            <a:off x="5799247" y="741436"/>
            <a:ext cx="3344753" cy="5537110"/>
          </a:xfrm>
          <a:prstGeom prst="rect">
            <a:avLst/>
          </a:prstGeom>
        </p:spPr>
      </p:pic>
    </p:spTree>
    <p:extLst>
      <p:ext uri="{BB962C8B-B14F-4D97-AF65-F5344CB8AC3E}">
        <p14:creationId xmlns:p14="http://schemas.microsoft.com/office/powerpoint/2010/main" val="215311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682292"/>
          </a:xfrm>
          <a:prstGeom prst="rect">
            <a:avLst/>
          </a:prstGeom>
        </p:spPr>
        <p:txBody>
          <a:bodyPr vert="horz" lIns="91440" tIns="45720" rIns="91440" bIns="45720" rtlCol="0" anchor="ctr">
            <a:normAutofit/>
          </a:bodyPr>
          <a:lstStyle/>
          <a:p>
            <a:r>
              <a:rPr kumimoji="1" lang="en-US" altLang="ja-JP" dirty="0" smtClean="0"/>
              <a:t>Title</a:t>
            </a:r>
            <a:endParaRPr kumimoji="1" lang="ja-JP" altLang="en-US" dirty="0"/>
          </a:p>
        </p:txBody>
      </p:sp>
      <p:sp>
        <p:nvSpPr>
          <p:cNvPr id="3" name="テキスト プレースホルダー 2"/>
          <p:cNvSpPr>
            <a:spLocks noGrp="1"/>
          </p:cNvSpPr>
          <p:nvPr>
            <p:ph type="body" idx="1"/>
          </p:nvPr>
        </p:nvSpPr>
        <p:spPr>
          <a:xfrm>
            <a:off x="457200" y="1197936"/>
            <a:ext cx="8229600" cy="4928228"/>
          </a:xfrm>
          <a:prstGeom prst="rect">
            <a:avLst/>
          </a:prstGeom>
        </p:spPr>
        <p:txBody>
          <a:bodyPr vert="horz" lIns="91440" tIns="45720" rIns="91440" bIns="45720" rtlCol="0">
            <a:normAutofit/>
          </a:bodyPr>
          <a:lstStyle/>
          <a:p>
            <a:pPr lvl="0"/>
            <a:r>
              <a:rPr kumimoji="1" lang="en-US" altLang="ja-JP" dirty="0" smtClean="0"/>
              <a:t>Text</a:t>
            </a:r>
            <a:endParaRPr kumimoji="1" lang="ja-JP" altLang="en-US" dirty="0" smtClean="0"/>
          </a:p>
          <a:p>
            <a:pPr lvl="1"/>
            <a:r>
              <a:rPr kumimoji="1" lang="en-US" altLang="ja-JP" dirty="0" smtClean="0"/>
              <a:t>Level 2</a:t>
            </a:r>
            <a:endParaRPr kumimoji="1" lang="ja-JP" altLang="en-US" dirty="0" smtClean="0"/>
          </a:p>
          <a:p>
            <a:pPr lvl="2"/>
            <a:r>
              <a:rPr kumimoji="1" lang="en-US" altLang="ja-JP" dirty="0" smtClean="0"/>
              <a:t>Level 3</a:t>
            </a:r>
            <a:endParaRPr kumimoji="1" lang="ja-JP" altLang="en-US" dirty="0" smtClean="0"/>
          </a:p>
          <a:p>
            <a:pPr lvl="3"/>
            <a:r>
              <a:rPr kumimoji="1" lang="en-US" altLang="ja-JP" dirty="0" smtClean="0"/>
              <a:t>Leve 4</a:t>
            </a:r>
            <a:endParaRPr kumimoji="1" lang="ja-JP" altLang="en-US" dirty="0" smtClean="0"/>
          </a:p>
          <a:p>
            <a:pPr lvl="4"/>
            <a:r>
              <a:rPr kumimoji="1" lang="en-US" altLang="ja-JP" dirty="0" smtClean="0"/>
              <a:t>Level 5</a:t>
            </a:r>
            <a:endParaRPr kumimoji="1" lang="ja-JP" altLang="en-US" dirty="0"/>
          </a:p>
        </p:txBody>
      </p:sp>
      <p:sp>
        <p:nvSpPr>
          <p:cNvPr id="11" name="テキスト ボックス 21"/>
          <p:cNvSpPr txBox="1"/>
          <p:nvPr userDrawn="1"/>
        </p:nvSpPr>
        <p:spPr>
          <a:xfrm>
            <a:off x="2192184" y="6409487"/>
            <a:ext cx="4681501" cy="246221"/>
          </a:xfrm>
          <a:prstGeom prst="rect">
            <a:avLst/>
          </a:prstGeom>
          <a:noFill/>
        </p:spPr>
        <p:txBody>
          <a:bodyPr wrap="square" lIns="0" tIns="0" rIns="0" bIns="0" rtlCol="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aseline="0" dirty="0" smtClean="0">
                <a:solidFill>
                  <a:schemeClr val="bg1">
                    <a:lumMod val="50000"/>
                  </a:schemeClr>
                </a:solidFill>
                <a:latin typeface="+mn-lt"/>
              </a:rPr>
              <a:t>LCCC Process Control Workshop</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aseline="0" dirty="0" smtClean="0">
                <a:solidFill>
                  <a:schemeClr val="bg1">
                    <a:lumMod val="50000"/>
                  </a:schemeClr>
                </a:solidFill>
                <a:latin typeface="+mn-lt"/>
              </a:rPr>
              <a:t>28 September 2016</a:t>
            </a:r>
            <a:endParaRPr kumimoji="1" lang="ja-JP" altLang="en-US" sz="800" dirty="0">
              <a:solidFill>
                <a:schemeClr val="bg1">
                  <a:lumMod val="50000"/>
                </a:schemeClr>
              </a:solidFill>
              <a:latin typeface="+mn-lt"/>
            </a:endParaRPr>
          </a:p>
        </p:txBody>
      </p:sp>
      <p:sp>
        <p:nvSpPr>
          <p:cNvPr id="12" name="スライド番号プレースホルダー 19"/>
          <p:cNvSpPr txBox="1">
            <a:spLocks/>
          </p:cNvSpPr>
          <p:nvPr userDrawn="1"/>
        </p:nvSpPr>
        <p:spPr>
          <a:xfrm>
            <a:off x="4436633" y="6691012"/>
            <a:ext cx="260477" cy="112534"/>
          </a:xfrm>
          <a:prstGeom prst="rect">
            <a:avLst/>
          </a:prstGeom>
        </p:spPr>
        <p:txBody>
          <a:bodyPr vert="horz" wrap="square" lIns="0" tIns="0" rIns="0" bIns="0" rtlCol="0" anchor="ctr" anchorCtr="0">
            <a:noAutofit/>
          </a:bodyPr>
          <a:lstStyle>
            <a:defPPr>
              <a:defRPr lang="ja-JP"/>
            </a:defPPr>
            <a:lvl1pPr marL="0" algn="l" defTabSz="914400" rtl="0" eaLnBrk="1" latinLnBrk="0" hangingPunct="1">
              <a:defRPr kumimoji="1" sz="900" kern="1200" baseline="0">
                <a:solidFill>
                  <a:schemeClr val="tx1"/>
                </a:solidFill>
                <a:latin typeface="Arial" panose="020B0604020202020204" pitchFamily="34" charset="0"/>
                <a:ea typeface="ＭＳ Ｐゴシック" panose="020B060007020508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ABD42D1-01D6-45BA-A351-D984590DAD93}" type="slidenum">
              <a:rPr lang="ja-JP" altLang="en-US" smtClean="0">
                <a:solidFill>
                  <a:schemeClr val="bg1">
                    <a:lumMod val="50000"/>
                  </a:schemeClr>
                </a:solidFill>
              </a:rPr>
              <a:pPr/>
              <a:t>‹#›</a:t>
            </a:fld>
            <a:endParaRPr lang="ja-JP" altLang="en-US" dirty="0">
              <a:solidFill>
                <a:schemeClr val="bg1">
                  <a:lumMod val="50000"/>
                </a:schemeClr>
              </a:solidFill>
            </a:endParaRPr>
          </a:p>
        </p:txBody>
      </p:sp>
    </p:spTree>
    <p:extLst>
      <p:ext uri="{BB962C8B-B14F-4D97-AF65-F5344CB8AC3E}">
        <p14:creationId xmlns:p14="http://schemas.microsoft.com/office/powerpoint/2010/main" val="2070857686"/>
      </p:ext>
    </p:extLst>
  </p:cSld>
  <p:clrMap bg1="lt1" tx1="dk1" bg2="lt2" tx2="dk2" accent1="accent1" accent2="accent2" accent3="accent3" accent4="accent4" accent5="accent5" accent6="accent6" hlink="hlink" folHlink="folHlink"/>
  <p:sldLayoutIdLst>
    <p:sldLayoutId id="2147483676" r:id="rId1"/>
    <p:sldLayoutId id="2147483689" r:id="rId2"/>
    <p:sldLayoutId id="2147483687" r:id="rId3"/>
    <p:sldLayoutId id="2147483690" r:id="rId4"/>
    <p:sldLayoutId id="2147483688" r:id="rId5"/>
    <p:sldLayoutId id="2147483692" r:id="rId6"/>
    <p:sldLayoutId id="2147483691" r:id="rId7"/>
    <p:sldLayoutId id="2147483661" r:id="rId8"/>
    <p:sldLayoutId id="2147483670" r:id="rId9"/>
    <p:sldLayoutId id="2147483673" r:id="rId10"/>
    <p:sldLayoutId id="2147483671" r:id="rId11"/>
    <p:sldLayoutId id="2147483677" r:id="rId12"/>
    <p:sldLayoutId id="2147483678" r:id="rId13"/>
    <p:sldLayoutId id="2147483679" r:id="rId14"/>
    <p:sldLayoutId id="2147483682" r:id="rId15"/>
    <p:sldLayoutId id="2147483693" r:id="rId16"/>
    <p:sldLayoutId id="2147483695" r:id="rId17"/>
    <p:sldLayoutId id="2147483696" r:id="rId18"/>
    <p:sldLayoutId id="2147483697" r:id="rId19"/>
    <p:sldLayoutId id="2147483698" r:id="rId20"/>
    <p:sldLayoutId id="2147483704" r:id="rId21"/>
    <p:sldLayoutId id="2147483705" r:id="rId22"/>
    <p:sldLayoutId id="2147483709" r:id="rId23"/>
  </p:sldLayoutIdLst>
  <p:hf hdr="0" ftr="0"/>
  <p:txStyles>
    <p:titleStyle>
      <a:lvl1pPr algn="ctr" defTabSz="914400" rtl="0" eaLnBrk="1" latinLnBrk="0" hangingPunct="1">
        <a:spcBef>
          <a:spcPct val="0"/>
        </a:spcBef>
        <a:buNone/>
        <a:defRPr kumimoji="1" sz="3600" b="0" i="0" kern="1200" baseline="0">
          <a:solidFill>
            <a:schemeClr val="tx1"/>
          </a:solidFill>
          <a:latin typeface="+mn-ea"/>
          <a:ea typeface="+mn-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b="0" i="0" kern="1200" baseline="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b="0" i="0" kern="1200" baseline="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b="0" i="0" kern="1200" baseline="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b="0" i="0" kern="1200" baseline="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b="0" i="0" kern="1200" baseline="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www.youtube.com/watch?v=TFhqJQwLy7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openoandm.org/"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79400" y="3992661"/>
            <a:ext cx="6324600" cy="2357339"/>
          </a:xfrm>
        </p:spPr>
        <p:txBody>
          <a:bodyPr/>
          <a:lstStyle/>
          <a:p>
            <a:r>
              <a:rPr kumimoji="1" lang="en-US" altLang="ja-JP" dirty="0" smtClean="0"/>
              <a:t>LCCC Process Control Workshop</a:t>
            </a:r>
          </a:p>
          <a:p>
            <a:r>
              <a:rPr lang="en-US" altLang="ja-JP" dirty="0" smtClean="0"/>
              <a:t>Lund University</a:t>
            </a:r>
          </a:p>
          <a:p>
            <a:endParaRPr kumimoji="1" lang="en-US" altLang="ja-JP" sz="1600" dirty="0"/>
          </a:p>
          <a:p>
            <a:r>
              <a:rPr lang="en-US" altLang="ja-JP" dirty="0"/>
              <a:t>Dave Emerson</a:t>
            </a:r>
          </a:p>
          <a:p>
            <a:r>
              <a:rPr lang="en-US" altLang="ja-JP" dirty="0"/>
              <a:t>Director, U.S. Technology Center</a:t>
            </a:r>
          </a:p>
          <a:p>
            <a:r>
              <a:rPr lang="en-US" altLang="ja-JP" dirty="0"/>
              <a:t>Yokogawa</a:t>
            </a:r>
            <a:endParaRPr lang="ja-JP" altLang="en-US" dirty="0"/>
          </a:p>
          <a:p>
            <a:endParaRPr kumimoji="1" lang="en-US" altLang="ja-JP" dirty="0" smtClean="0"/>
          </a:p>
          <a:p>
            <a:endParaRPr kumimoji="1" lang="ja-JP" altLang="en-US" dirty="0"/>
          </a:p>
        </p:txBody>
      </p:sp>
      <p:sp>
        <p:nvSpPr>
          <p:cNvPr id="6" name="Title 5"/>
          <p:cNvSpPr>
            <a:spLocks noGrp="1"/>
          </p:cNvSpPr>
          <p:nvPr>
            <p:ph type="ctrTitle"/>
          </p:nvPr>
        </p:nvSpPr>
        <p:spPr>
          <a:xfrm>
            <a:off x="279400" y="427703"/>
            <a:ext cx="7964948" cy="3111910"/>
          </a:xfrm>
        </p:spPr>
        <p:txBody>
          <a:bodyPr>
            <a:noAutofit/>
          </a:bodyPr>
          <a:lstStyle/>
          <a:p>
            <a:r>
              <a:rPr lang="en-US" sz="4400" dirty="0" smtClean="0"/>
              <a:t>OPC Unified Architecture</a:t>
            </a:r>
            <a:br>
              <a:rPr lang="en-US" sz="4400" dirty="0" smtClean="0"/>
            </a:br>
            <a:r>
              <a:rPr lang="en-US" sz="4400" dirty="0" smtClean="0"/>
              <a:t>A Platform for Automation</a:t>
            </a:r>
            <a:br>
              <a:rPr lang="en-US" sz="4400" dirty="0" smtClean="0"/>
            </a:br>
            <a:r>
              <a:rPr lang="en-US" sz="4400" dirty="0" smtClean="0"/>
              <a:t/>
            </a:r>
            <a:br>
              <a:rPr lang="en-US" sz="4400" dirty="0" smtClean="0"/>
            </a:br>
            <a:r>
              <a:rPr lang="en-US" sz="4400" dirty="0" smtClean="0"/>
              <a:t>The Power of Context</a:t>
            </a:r>
            <a:endParaRPr lang="en-US" sz="4400" dirty="0"/>
          </a:p>
        </p:txBody>
      </p:sp>
    </p:spTree>
    <p:extLst>
      <p:ext uri="{BB962C8B-B14F-4D97-AF65-F5344CB8AC3E}">
        <p14:creationId xmlns:p14="http://schemas.microsoft.com/office/powerpoint/2010/main" val="2460174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97710" y="145771"/>
            <a:ext cx="7423890" cy="488708"/>
          </a:xfrm>
        </p:spPr>
        <p:txBody>
          <a:bodyPr/>
          <a:lstStyle/>
          <a:p>
            <a:r>
              <a:rPr lang="en-US" dirty="0" smtClean="0"/>
              <a:t>Context’s Value is Increasing</a:t>
            </a:r>
            <a:endParaRPr lang="en-US" dirty="0"/>
          </a:p>
        </p:txBody>
      </p:sp>
      <p:pic>
        <p:nvPicPr>
          <p:cNvPr id="5" name="Picture 4"/>
          <p:cNvPicPr>
            <a:picLocks noChangeAspect="1"/>
          </p:cNvPicPr>
          <p:nvPr/>
        </p:nvPicPr>
        <p:blipFill>
          <a:blip r:embed="rId2"/>
          <a:stretch>
            <a:fillRect/>
          </a:stretch>
        </p:blipFill>
        <p:spPr>
          <a:xfrm>
            <a:off x="1574799" y="2504751"/>
            <a:ext cx="5641975" cy="3675386"/>
          </a:xfrm>
          <a:prstGeom prst="rect">
            <a:avLst/>
          </a:prstGeom>
        </p:spPr>
      </p:pic>
      <p:sp>
        <p:nvSpPr>
          <p:cNvPr id="6" name="Rectangle 5"/>
          <p:cNvSpPr/>
          <p:nvPr/>
        </p:nvSpPr>
        <p:spPr>
          <a:xfrm>
            <a:off x="0" y="1010335"/>
            <a:ext cx="9144000" cy="1384995"/>
          </a:xfrm>
          <a:prstGeom prst="rect">
            <a:avLst/>
          </a:prstGeom>
        </p:spPr>
        <p:txBody>
          <a:bodyPr wrap="square">
            <a:spAutoFit/>
          </a:bodyPr>
          <a:lstStyle/>
          <a:p>
            <a:pPr algn="ctr"/>
            <a:r>
              <a:rPr lang="en-US" sz="2800" b="1" dirty="0" smtClean="0"/>
              <a:t>Big data, machine </a:t>
            </a:r>
            <a:r>
              <a:rPr lang="en-US" sz="2800" b="1" dirty="0"/>
              <a:t>l</a:t>
            </a:r>
            <a:r>
              <a:rPr lang="en-US" sz="2800" b="1" dirty="0" smtClean="0"/>
              <a:t>earning, AI </a:t>
            </a:r>
          </a:p>
          <a:p>
            <a:pPr algn="ctr"/>
            <a:r>
              <a:rPr lang="en-US" sz="2800" b="1" dirty="0" smtClean="0"/>
              <a:t>Will require context</a:t>
            </a:r>
          </a:p>
          <a:p>
            <a:pPr algn="ctr"/>
            <a:r>
              <a:rPr lang="en-US" sz="2800" b="1" dirty="0" smtClean="0"/>
              <a:t>How do we preserve it?</a:t>
            </a:r>
            <a:endParaRPr lang="en-US" sz="2800" b="1" dirty="0"/>
          </a:p>
        </p:txBody>
      </p:sp>
    </p:spTree>
    <p:extLst>
      <p:ext uri="{BB962C8B-B14F-4D97-AF65-F5344CB8AC3E}">
        <p14:creationId xmlns:p14="http://schemas.microsoft.com/office/powerpoint/2010/main" val="597245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Preserving Context</a:t>
            </a:r>
          </a:p>
          <a:p>
            <a:endParaRPr lang="en-US" dirty="0"/>
          </a:p>
        </p:txBody>
      </p:sp>
      <p:pic>
        <p:nvPicPr>
          <p:cNvPr id="3" name="Picture 2"/>
          <p:cNvPicPr>
            <a:picLocks noChangeAspect="1"/>
          </p:cNvPicPr>
          <p:nvPr/>
        </p:nvPicPr>
        <p:blipFill>
          <a:blip r:embed="rId2"/>
          <a:stretch>
            <a:fillRect/>
          </a:stretch>
        </p:blipFill>
        <p:spPr>
          <a:xfrm>
            <a:off x="4876800" y="3048596"/>
            <a:ext cx="4069705" cy="2970734"/>
          </a:xfrm>
          <a:prstGeom prst="rect">
            <a:avLst/>
          </a:prstGeom>
        </p:spPr>
      </p:pic>
      <p:sp>
        <p:nvSpPr>
          <p:cNvPr id="4" name="Rectangle 3"/>
          <p:cNvSpPr/>
          <p:nvPr/>
        </p:nvSpPr>
        <p:spPr>
          <a:xfrm>
            <a:off x="0" y="1010335"/>
            <a:ext cx="9144000" cy="954107"/>
          </a:xfrm>
          <a:prstGeom prst="rect">
            <a:avLst/>
          </a:prstGeom>
        </p:spPr>
        <p:txBody>
          <a:bodyPr wrap="square">
            <a:spAutoFit/>
          </a:bodyPr>
          <a:lstStyle/>
          <a:p>
            <a:pPr algn="ctr"/>
            <a:r>
              <a:rPr lang="en-US" sz="2800" b="1" dirty="0" smtClean="0"/>
              <a:t>Interoperable </a:t>
            </a:r>
            <a:r>
              <a:rPr lang="en-US" sz="2800" b="1" dirty="0"/>
              <a:t>&amp; computer actionable </a:t>
            </a:r>
            <a:r>
              <a:rPr lang="en-US" sz="2800" b="1" dirty="0" smtClean="0"/>
              <a:t/>
            </a:r>
            <a:br>
              <a:rPr lang="en-US" sz="2800" b="1" dirty="0" smtClean="0"/>
            </a:br>
            <a:r>
              <a:rPr lang="en-US" sz="2800" b="1" dirty="0" smtClean="0"/>
              <a:t>data </a:t>
            </a:r>
            <a:r>
              <a:rPr lang="en-US" sz="2800" b="1" dirty="0"/>
              <a:t>formats </a:t>
            </a:r>
          </a:p>
        </p:txBody>
      </p:sp>
      <p:pic>
        <p:nvPicPr>
          <p:cNvPr id="5" name="Picture 4"/>
          <p:cNvPicPr>
            <a:picLocks noChangeAspect="1"/>
          </p:cNvPicPr>
          <p:nvPr/>
        </p:nvPicPr>
        <p:blipFill>
          <a:blip r:embed="rId3"/>
          <a:stretch>
            <a:fillRect/>
          </a:stretch>
        </p:blipFill>
        <p:spPr>
          <a:xfrm>
            <a:off x="297710" y="3048596"/>
            <a:ext cx="3960978" cy="2970734"/>
          </a:xfrm>
          <a:prstGeom prst="rect">
            <a:avLst/>
          </a:prstGeom>
        </p:spPr>
      </p:pic>
    </p:spTree>
    <p:extLst>
      <p:ext uri="{BB962C8B-B14F-4D97-AF65-F5344CB8AC3E}">
        <p14:creationId xmlns:p14="http://schemas.microsoft.com/office/powerpoint/2010/main" val="121039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Preserving Context</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2734308"/>
            <a:ext cx="8707970" cy="2612391"/>
          </a:xfrm>
          <a:prstGeom prst="rect">
            <a:avLst/>
          </a:prstGeom>
        </p:spPr>
      </p:pic>
      <p:sp>
        <p:nvSpPr>
          <p:cNvPr id="5" name="Rectangle 4"/>
          <p:cNvSpPr/>
          <p:nvPr/>
        </p:nvSpPr>
        <p:spPr>
          <a:xfrm>
            <a:off x="0" y="1010335"/>
            <a:ext cx="9144000" cy="523220"/>
          </a:xfrm>
          <a:prstGeom prst="rect">
            <a:avLst/>
          </a:prstGeom>
        </p:spPr>
        <p:txBody>
          <a:bodyPr wrap="square">
            <a:spAutoFit/>
          </a:bodyPr>
          <a:lstStyle/>
          <a:p>
            <a:pPr algn="ctr"/>
            <a:r>
              <a:rPr lang="en-US" sz="2800" b="1" dirty="0"/>
              <a:t>Semantic </a:t>
            </a:r>
            <a:r>
              <a:rPr lang="en-US" sz="2800" b="1" dirty="0" smtClean="0"/>
              <a:t>processing</a:t>
            </a:r>
            <a:endParaRPr lang="en-US" sz="2800" b="1" dirty="0"/>
          </a:p>
        </p:txBody>
      </p:sp>
    </p:spTree>
    <p:extLst>
      <p:ext uri="{BB962C8B-B14F-4D97-AF65-F5344CB8AC3E}">
        <p14:creationId xmlns:p14="http://schemas.microsoft.com/office/powerpoint/2010/main" val="1934844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Preserving Context</a:t>
            </a:r>
          </a:p>
          <a:p>
            <a:endParaRPr lang="en-US" dirty="0"/>
          </a:p>
        </p:txBody>
      </p:sp>
      <p:pic>
        <p:nvPicPr>
          <p:cNvPr id="3" name="Picture 2"/>
          <p:cNvPicPr>
            <a:picLocks noChangeAspect="1"/>
          </p:cNvPicPr>
          <p:nvPr/>
        </p:nvPicPr>
        <p:blipFill>
          <a:blip r:embed="rId2"/>
          <a:stretch>
            <a:fillRect/>
          </a:stretch>
        </p:blipFill>
        <p:spPr>
          <a:xfrm>
            <a:off x="2380747" y="2281030"/>
            <a:ext cx="4108953" cy="4108953"/>
          </a:xfrm>
          <a:prstGeom prst="rect">
            <a:avLst/>
          </a:prstGeom>
        </p:spPr>
      </p:pic>
      <p:sp>
        <p:nvSpPr>
          <p:cNvPr id="5" name="Rectangle 4"/>
          <p:cNvSpPr/>
          <p:nvPr/>
        </p:nvSpPr>
        <p:spPr>
          <a:xfrm>
            <a:off x="0" y="1010335"/>
            <a:ext cx="9144000" cy="954107"/>
          </a:xfrm>
          <a:prstGeom prst="rect">
            <a:avLst/>
          </a:prstGeom>
        </p:spPr>
        <p:txBody>
          <a:bodyPr wrap="square">
            <a:spAutoFit/>
          </a:bodyPr>
          <a:lstStyle/>
          <a:p>
            <a:pPr algn="ctr"/>
            <a:r>
              <a:rPr lang="en-US" sz="2800" b="1" dirty="0" smtClean="0"/>
              <a:t>Federated systems </a:t>
            </a:r>
            <a:endParaRPr lang="en-US" sz="2800" b="1" dirty="0"/>
          </a:p>
          <a:p>
            <a:pPr algn="ctr"/>
            <a:r>
              <a:rPr lang="en-US" sz="2800" b="1" dirty="0" smtClean="0"/>
              <a:t>discovering &amp; sharing context</a:t>
            </a:r>
          </a:p>
        </p:txBody>
      </p:sp>
    </p:spTree>
    <p:extLst>
      <p:ext uri="{BB962C8B-B14F-4D97-AF65-F5344CB8AC3E}">
        <p14:creationId xmlns:p14="http://schemas.microsoft.com/office/powerpoint/2010/main" val="3082578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7710" y="145771"/>
            <a:ext cx="6852390" cy="488708"/>
          </a:xfrm>
        </p:spPr>
        <p:txBody>
          <a:bodyPr/>
          <a:lstStyle/>
          <a:p>
            <a:r>
              <a:rPr lang="en-US" dirty="0" smtClean="0"/>
              <a:t>Preserving Context with OPC UA</a:t>
            </a:r>
            <a:endParaRPr lang="en-US" dirty="0"/>
          </a:p>
        </p:txBody>
      </p:sp>
      <p:pic>
        <p:nvPicPr>
          <p:cNvPr id="3" name="Picture 2"/>
          <p:cNvPicPr>
            <a:picLocks noChangeAspect="1"/>
          </p:cNvPicPr>
          <p:nvPr/>
        </p:nvPicPr>
        <p:blipFill>
          <a:blip r:embed="rId3"/>
          <a:stretch>
            <a:fillRect/>
          </a:stretch>
        </p:blipFill>
        <p:spPr>
          <a:xfrm>
            <a:off x="637419" y="1011217"/>
            <a:ext cx="7849220" cy="4310063"/>
          </a:xfrm>
          <a:prstGeom prst="rect">
            <a:avLst/>
          </a:prstGeom>
        </p:spPr>
      </p:pic>
      <p:sp>
        <p:nvSpPr>
          <p:cNvPr id="4" name="Rectangle 3"/>
          <p:cNvSpPr/>
          <p:nvPr/>
        </p:nvSpPr>
        <p:spPr>
          <a:xfrm>
            <a:off x="297710" y="5698018"/>
            <a:ext cx="4744190" cy="523220"/>
          </a:xfrm>
          <a:prstGeom prst="rect">
            <a:avLst/>
          </a:prstGeom>
        </p:spPr>
        <p:txBody>
          <a:bodyPr wrap="square">
            <a:spAutoFit/>
          </a:bodyPr>
          <a:lstStyle/>
          <a:p>
            <a:r>
              <a:rPr lang="de-DE" sz="1400" dirty="0"/>
              <a:t>What is OPC-UA? OPC-UA in a </a:t>
            </a:r>
            <a:r>
              <a:rPr lang="de-DE" sz="1400" dirty="0" smtClean="0"/>
              <a:t>minute</a:t>
            </a:r>
            <a:endParaRPr lang="en-US" sz="1400" dirty="0" smtClean="0"/>
          </a:p>
          <a:p>
            <a:r>
              <a:rPr lang="en-US" sz="1400" dirty="0" smtClean="0">
                <a:hlinkClick r:id="rId4"/>
              </a:rPr>
              <a:t>https</a:t>
            </a:r>
            <a:r>
              <a:rPr lang="en-US" sz="1400" dirty="0">
                <a:hlinkClick r:id="rId4"/>
              </a:rPr>
              <a:t>://</a:t>
            </a:r>
            <a:r>
              <a:rPr lang="en-US" sz="1400" dirty="0" smtClean="0">
                <a:hlinkClick r:id="rId4"/>
              </a:rPr>
              <a:t>www.youtube.com/watch?v=TFhqJQwLy7E</a:t>
            </a:r>
            <a:r>
              <a:rPr lang="en-US" sz="1400" dirty="0" smtClean="0"/>
              <a:t> </a:t>
            </a:r>
            <a:endParaRPr lang="en-US" sz="1400" dirty="0"/>
          </a:p>
        </p:txBody>
      </p:sp>
      <p:sp>
        <p:nvSpPr>
          <p:cNvPr id="5" name="Rectangle 4"/>
          <p:cNvSpPr/>
          <p:nvPr/>
        </p:nvSpPr>
        <p:spPr>
          <a:xfrm>
            <a:off x="6275455" y="6110266"/>
            <a:ext cx="1898277" cy="461665"/>
          </a:xfrm>
          <a:prstGeom prst="rect">
            <a:avLst/>
          </a:prstGeom>
        </p:spPr>
        <p:txBody>
          <a:bodyPr wrap="none">
            <a:spAutoFit/>
          </a:bodyPr>
          <a:lstStyle/>
          <a:p>
            <a:pPr>
              <a:spcBef>
                <a:spcPts val="1200"/>
              </a:spcBef>
            </a:pPr>
            <a:r>
              <a:rPr lang="en-US" sz="2400" b="1" dirty="0"/>
              <a:t>IEC </a:t>
            </a:r>
            <a:r>
              <a:rPr lang="en-US" altLang="de-DE" sz="2400" b="1" dirty="0"/>
              <a:t>62541</a:t>
            </a:r>
            <a:endParaRPr lang="en-US" sz="2400" b="1" dirty="0"/>
          </a:p>
        </p:txBody>
      </p:sp>
      <p:pic>
        <p:nvPicPr>
          <p:cNvPr id="6" name="Picture 78"/>
          <p:cNvPicPr>
            <a:picLocks noChangeAspect="1"/>
          </p:cNvPicPr>
          <p:nvPr/>
        </p:nvPicPr>
        <p:blipFill>
          <a:blip r:embed="rId5" cstate="print"/>
          <a:srcRect/>
          <a:stretch>
            <a:fillRect/>
          </a:stretch>
        </p:blipFill>
        <p:spPr bwMode="auto">
          <a:xfrm>
            <a:off x="6300855" y="5321568"/>
            <a:ext cx="1749289" cy="638060"/>
          </a:xfrm>
          <a:prstGeom prst="rect">
            <a:avLst/>
          </a:prstGeom>
          <a:noFill/>
          <a:ln w="9525">
            <a:noFill/>
            <a:miter lim="800000"/>
            <a:headEnd/>
            <a:tailEnd/>
          </a:ln>
        </p:spPr>
      </p:pic>
    </p:spTree>
    <p:extLst>
      <p:ext uri="{BB962C8B-B14F-4D97-AF65-F5344CB8AC3E}">
        <p14:creationId xmlns:p14="http://schemas.microsoft.com/office/powerpoint/2010/main" val="54304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7902" y="1778000"/>
            <a:ext cx="8875977" cy="3289300"/>
            <a:chOff x="1142999" y="1578349"/>
            <a:chExt cx="6858001" cy="2541469"/>
          </a:xfrm>
        </p:grpSpPr>
        <p:sp>
          <p:nvSpPr>
            <p:cNvPr id="21" name="TextBox 20"/>
            <p:cNvSpPr txBox="1"/>
            <p:nvPr/>
          </p:nvSpPr>
          <p:spPr>
            <a:xfrm flipH="1" flipV="1">
              <a:off x="2756104" y="1578349"/>
              <a:ext cx="5244896" cy="2318330"/>
            </a:xfrm>
            <a:custGeom>
              <a:avLst/>
              <a:gdLst>
                <a:gd name="connsiteX0" fmla="*/ 0 w 7543800"/>
                <a:gd name="connsiteY0" fmla="*/ 0 h 3732997"/>
                <a:gd name="connsiteX1" fmla="*/ 7543800 w 7543800"/>
                <a:gd name="connsiteY1" fmla="*/ 0 h 3732997"/>
                <a:gd name="connsiteX2" fmla="*/ 7543800 w 7543800"/>
                <a:gd name="connsiteY2" fmla="*/ 3732997 h 3732997"/>
                <a:gd name="connsiteX3" fmla="*/ 0 w 7543800"/>
                <a:gd name="connsiteY3" fmla="*/ 3732997 h 3732997"/>
                <a:gd name="connsiteX4" fmla="*/ 0 w 7543800"/>
                <a:gd name="connsiteY4" fmla="*/ 0 h 3732997"/>
                <a:gd name="connsiteX0" fmla="*/ 0 w 10149214"/>
                <a:gd name="connsiteY0" fmla="*/ 25052 h 3758049"/>
                <a:gd name="connsiteX1" fmla="*/ 10149214 w 10149214"/>
                <a:gd name="connsiteY1" fmla="*/ 0 h 3758049"/>
                <a:gd name="connsiteX2" fmla="*/ 7543800 w 10149214"/>
                <a:gd name="connsiteY2" fmla="*/ 3758049 h 3758049"/>
                <a:gd name="connsiteX3" fmla="*/ 0 w 10149214"/>
                <a:gd name="connsiteY3" fmla="*/ 3758049 h 3758049"/>
                <a:gd name="connsiteX4" fmla="*/ 0 w 10149214"/>
                <a:gd name="connsiteY4" fmla="*/ 25052 h 3758049"/>
                <a:gd name="connsiteX0" fmla="*/ 0 w 10149214"/>
                <a:gd name="connsiteY0" fmla="*/ 25052 h 3758049"/>
                <a:gd name="connsiteX1" fmla="*/ 10149214 w 10149214"/>
                <a:gd name="connsiteY1" fmla="*/ 0 h 3758049"/>
                <a:gd name="connsiteX2" fmla="*/ 7825560 w 10149214"/>
                <a:gd name="connsiteY2" fmla="*/ 3335410 h 3758049"/>
                <a:gd name="connsiteX3" fmla="*/ 0 w 10149214"/>
                <a:gd name="connsiteY3" fmla="*/ 3758049 h 3758049"/>
                <a:gd name="connsiteX4" fmla="*/ 0 w 10149214"/>
                <a:gd name="connsiteY4" fmla="*/ 25052 h 3758049"/>
                <a:gd name="connsiteX0" fmla="*/ 0 w 10149214"/>
                <a:gd name="connsiteY0" fmla="*/ 25052 h 3335410"/>
                <a:gd name="connsiteX1" fmla="*/ 10149214 w 10149214"/>
                <a:gd name="connsiteY1" fmla="*/ 0 h 3335410"/>
                <a:gd name="connsiteX2" fmla="*/ 7825560 w 10149214"/>
                <a:gd name="connsiteY2" fmla="*/ 3335410 h 3335410"/>
                <a:gd name="connsiteX3" fmla="*/ 8805 w 10149214"/>
                <a:gd name="connsiteY3" fmla="*/ 3326604 h 3335410"/>
                <a:gd name="connsiteX4" fmla="*/ 0 w 10149214"/>
                <a:gd name="connsiteY4" fmla="*/ 25052 h 333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9214" h="3335410">
                  <a:moveTo>
                    <a:pt x="0" y="25052"/>
                  </a:moveTo>
                  <a:lnTo>
                    <a:pt x="10149214" y="0"/>
                  </a:lnTo>
                  <a:lnTo>
                    <a:pt x="7825560" y="3335410"/>
                  </a:lnTo>
                  <a:lnTo>
                    <a:pt x="8805" y="3326604"/>
                  </a:lnTo>
                  <a:lnTo>
                    <a:pt x="0" y="25052"/>
                  </a:lnTo>
                  <a:close/>
                </a:path>
              </a:pathLst>
            </a:custGeom>
            <a:solidFill>
              <a:schemeClr val="tx2">
                <a:alpha val="75000"/>
              </a:schemeClr>
            </a:solidFill>
          </p:spPr>
          <p:txBody>
            <a:bodyPr wrap="square" lIns="437198" tIns="0" rIns="0" bIns="0" rtlCol="0" anchor="ctr">
              <a:noAutofit/>
            </a:bodyPr>
            <a:lstStyle/>
            <a:p>
              <a:pPr>
                <a:spcBef>
                  <a:spcPts val="675"/>
                </a:spcBef>
              </a:pPr>
              <a:endParaRPr lang="en-US" sz="2025"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rot="10800000">
              <a:off x="1142999" y="1580503"/>
              <a:ext cx="2205328" cy="988943"/>
            </a:xfrm>
            <a:custGeom>
              <a:avLst/>
              <a:gdLst>
                <a:gd name="connsiteX0" fmla="*/ 2017816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0" fmla="*/ 2216486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216486 w 9506310"/>
                <a:gd name="connsiteY4" fmla="*/ 0 h 2929933"/>
                <a:gd name="connsiteX0" fmla="*/ 2415158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415158 w 9506310"/>
                <a:gd name="connsiteY4" fmla="*/ 0 h 2929933"/>
                <a:gd name="connsiteX0" fmla="*/ 2415158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415158 w 9506310"/>
                <a:gd name="connsiteY4" fmla="*/ 0 h 2929933"/>
                <a:gd name="connsiteX0" fmla="*/ 2395290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395290 w 9506310"/>
                <a:gd name="connsiteY4" fmla="*/ 0 h 2929933"/>
                <a:gd name="connsiteX0" fmla="*/ 2395290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395290 w 9506310"/>
                <a:gd name="connsiteY4" fmla="*/ 0 h 2929933"/>
                <a:gd name="connsiteX0" fmla="*/ 2395290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395290 w 9506310"/>
                <a:gd name="connsiteY4" fmla="*/ 0 h 29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310" h="2929933">
                  <a:moveTo>
                    <a:pt x="2395290" y="0"/>
                  </a:moveTo>
                  <a:lnTo>
                    <a:pt x="9506310" y="0"/>
                  </a:lnTo>
                  <a:lnTo>
                    <a:pt x="9506310" y="2929933"/>
                  </a:lnTo>
                  <a:lnTo>
                    <a:pt x="0" y="2929933"/>
                  </a:lnTo>
                  <a:cubicBezTo>
                    <a:pt x="36861" y="2909117"/>
                    <a:pt x="2398168" y="7163"/>
                    <a:pt x="2395290" y="0"/>
                  </a:cubicBezTo>
                  <a:close/>
                </a:path>
              </a:pathLst>
            </a:custGeom>
            <a:solidFill>
              <a:schemeClr val="bg2">
                <a:lumMod val="50000"/>
                <a:alpha val="80000"/>
              </a:schemeClr>
            </a:solidFill>
          </p:spPr>
          <p:txBody>
            <a:bodyPr wrap="square" lIns="437198" tIns="0" rIns="0" bIns="0" rtlCol="0" anchor="ctr">
              <a:noAutofit/>
            </a:bodyPr>
            <a:lstStyle>
              <a:defPPr>
                <a:defRPr lang="en-US"/>
              </a:defPPr>
              <a:lvl1pPr>
                <a:spcBef>
                  <a:spcPts val="1200"/>
                </a:spcBef>
                <a:defRPr sz="3600">
                  <a:solidFill>
                    <a:schemeClr val="bg1"/>
                  </a:solidFill>
                  <a:latin typeface="Arial" panose="020B0604020202020204" pitchFamily="34" charset="0"/>
                  <a:cs typeface="Arial" panose="020B0604020202020204" pitchFamily="34" charset="0"/>
                </a:defRPr>
              </a:lvl1pPr>
            </a:lstStyle>
            <a:p>
              <a:endParaRPr lang="en-US" sz="2025" dirty="0"/>
            </a:p>
          </p:txBody>
        </p:sp>
        <p:sp>
          <p:nvSpPr>
            <p:cNvPr id="26" name="TextBox 25"/>
            <p:cNvSpPr txBox="1"/>
            <p:nvPr/>
          </p:nvSpPr>
          <p:spPr>
            <a:xfrm>
              <a:off x="1331471" y="1724990"/>
              <a:ext cx="1796143" cy="646331"/>
            </a:xfrm>
            <a:prstGeom prst="rect">
              <a:avLst/>
            </a:prstGeom>
            <a:noFill/>
          </p:spPr>
          <p:txBody>
            <a:bodyPr wrap="square" rtlCol="0">
              <a:spAutoFit/>
            </a:bodyPr>
            <a:lstStyle/>
            <a:p>
              <a:r>
                <a:rPr lang="en-US" b="1" dirty="0">
                  <a:solidFill>
                    <a:schemeClr val="bg1"/>
                  </a:solidFill>
                  <a:cs typeface="Arial" panose="020B0604020202020204" pitchFamily="34" charset="0"/>
                </a:rPr>
                <a:t>Open Data Connectivity</a:t>
              </a:r>
            </a:p>
          </p:txBody>
        </p:sp>
        <p:grpSp>
          <p:nvGrpSpPr>
            <p:cNvPr id="15" name="Group 14"/>
            <p:cNvGrpSpPr/>
            <p:nvPr/>
          </p:nvGrpSpPr>
          <p:grpSpPr>
            <a:xfrm>
              <a:off x="3536800" y="2580407"/>
              <a:ext cx="3884916" cy="717162"/>
              <a:chOff x="4773419" y="1759676"/>
              <a:chExt cx="6906517" cy="1274954"/>
            </a:xfrm>
          </p:grpSpPr>
          <p:sp>
            <p:nvSpPr>
              <p:cNvPr id="16" name="Rounded Rectangle 15"/>
              <p:cNvSpPr/>
              <p:nvPr/>
            </p:nvSpPr>
            <p:spPr>
              <a:xfrm>
                <a:off x="4773419" y="1759676"/>
                <a:ext cx="6906517" cy="12749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pic>
            <p:nvPicPr>
              <p:cNvPr id="22" name="Picture 2" descr="http://ts2.mm.bing.net/th?id=H.4549483955880013&amp;pid=1.7"/>
              <p:cNvPicPr>
                <a:picLocks noChangeAspect="1" noChangeArrowheads="1"/>
              </p:cNvPicPr>
              <p:nvPr/>
            </p:nvPicPr>
            <p:blipFill rotWithShape="1">
              <a:blip r:embed="rId2" cstate="print">
                <a:clrChange>
                  <a:clrFrom>
                    <a:srgbClr val="FDFDFD"/>
                  </a:clrFrom>
                  <a:clrTo>
                    <a:srgbClr val="FDFDFD">
                      <a:alpha val="0"/>
                    </a:srgbClr>
                  </a:clrTo>
                </a:clrChange>
              </a:blip>
              <a:srcRect r="55885"/>
              <a:stretch/>
            </p:blipFill>
            <p:spPr>
              <a:xfrm>
                <a:off x="5514126" y="2014572"/>
                <a:ext cx="703798" cy="787053"/>
              </a:xfrm>
              <a:prstGeom prst="rect">
                <a:avLst/>
              </a:prstGeom>
              <a:noFill/>
            </p:spPr>
          </p:pic>
          <p:pic>
            <p:nvPicPr>
              <p:cNvPr id="27" name="Picture 4" descr="http://ts1.mm.bing.net/th?id=H.4775334801574780&amp;w=257&amp;h=181&amp;c=7&amp;rs=1&amp;pid=1.7"/>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6407199" y="2014572"/>
                <a:ext cx="1117529" cy="787053"/>
              </a:xfrm>
              <a:prstGeom prst="rect">
                <a:avLst/>
              </a:prstGeom>
              <a:noFill/>
              <a:ln w="9525">
                <a:noFill/>
                <a:miter lim="800000"/>
                <a:headEnd/>
                <a:tailEnd/>
              </a:ln>
            </p:spPr>
          </p:pic>
          <p:pic>
            <p:nvPicPr>
              <p:cNvPr id="28" name="Picture 2" descr="http://developer.android.com/images/brand/Android_Robot_100.png"/>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831533" y="2053285"/>
                <a:ext cx="552410" cy="6463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Apple iOS new"/>
              <p:cNvPicPr>
                <a:picLocks noChangeAspect="1" noChangeArrowheads="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714003" y="2128460"/>
                <a:ext cx="839664" cy="5373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a:stretch>
                <a:fillRect/>
              </a:stretch>
            </p:blipFill>
            <p:spPr>
              <a:xfrm>
                <a:off x="9730680" y="2174690"/>
                <a:ext cx="1558404" cy="516797"/>
              </a:xfrm>
              <a:prstGeom prst="rect">
                <a:avLst/>
              </a:prstGeom>
            </p:spPr>
          </p:pic>
        </p:grpSp>
        <p:grpSp>
          <p:nvGrpSpPr>
            <p:cNvPr id="31" name="Group 30"/>
            <p:cNvGrpSpPr/>
            <p:nvPr/>
          </p:nvGrpSpPr>
          <p:grpSpPr>
            <a:xfrm>
              <a:off x="3536800" y="3402656"/>
              <a:ext cx="3884916" cy="717162"/>
              <a:chOff x="4832470" y="3215226"/>
              <a:chExt cx="6906517" cy="1274954"/>
            </a:xfrm>
            <a:effectLst>
              <a:reflection blurRad="6350" stA="52000" endA="300" endPos="35000" dir="5400000" sy="-100000" algn="bl" rotWithShape="0"/>
            </a:effectLst>
          </p:grpSpPr>
          <p:sp>
            <p:nvSpPr>
              <p:cNvPr id="32" name="Rounded Rectangle 31"/>
              <p:cNvSpPr/>
              <p:nvPr/>
            </p:nvSpPr>
            <p:spPr>
              <a:xfrm>
                <a:off x="4832470" y="3215226"/>
                <a:ext cx="6906517" cy="12749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a:p>
            </p:txBody>
          </p:sp>
          <p:pic>
            <p:nvPicPr>
              <p:cNvPr id="33" name="Picture 4" descr="http://www.intel.com/content/dam/www/global/badges/badge-core-family-stacked-rwd.png/_jcr_content/renditions/intel.web.416.2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8461" y="3362579"/>
                <a:ext cx="1895542" cy="10662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img1.wikia.nocookie.net/__cb20120622221327/logopedia/images/a/a3/0164437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30139" y="3473654"/>
                <a:ext cx="622690" cy="7725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ARM corporate logo - limited us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62741" y="3496630"/>
                <a:ext cx="1728623" cy="714498"/>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ounded Rectangle 35"/>
            <p:cNvSpPr/>
            <p:nvPr/>
          </p:nvSpPr>
          <p:spPr>
            <a:xfrm>
              <a:off x="3536800" y="1794659"/>
              <a:ext cx="1872842" cy="7171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25" dirty="0">
                  <a:solidFill>
                    <a:schemeClr val="accent1"/>
                  </a:solidFill>
                </a:rPr>
                <a:t>Connectivity Standards</a:t>
              </a:r>
            </a:p>
          </p:txBody>
        </p:sp>
        <p:sp>
          <p:nvSpPr>
            <p:cNvPr id="40" name="Rounded Rectangle 39"/>
            <p:cNvSpPr/>
            <p:nvPr/>
          </p:nvSpPr>
          <p:spPr>
            <a:xfrm>
              <a:off x="5532106" y="1794659"/>
              <a:ext cx="1905222" cy="7171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25" dirty="0">
                  <a:solidFill>
                    <a:schemeClr val="accent1"/>
                  </a:solidFill>
                </a:rPr>
                <a:t>Protocols</a:t>
              </a:r>
            </a:p>
          </p:txBody>
        </p:sp>
      </p:grpSp>
      <p:sp>
        <p:nvSpPr>
          <p:cNvPr id="3" name="Text Placeholder 2"/>
          <p:cNvSpPr>
            <a:spLocks noGrp="1"/>
          </p:cNvSpPr>
          <p:nvPr>
            <p:ph type="body" sz="quarter" idx="12"/>
          </p:nvPr>
        </p:nvSpPr>
        <p:spPr/>
        <p:txBody>
          <a:bodyPr/>
          <a:lstStyle/>
          <a:p>
            <a:r>
              <a:rPr lang="en-US" dirty="0"/>
              <a:t>3 Key OPC UA Highlights</a:t>
            </a:r>
          </a:p>
        </p:txBody>
      </p:sp>
    </p:spTree>
    <p:extLst>
      <p:ext uri="{BB962C8B-B14F-4D97-AF65-F5344CB8AC3E}">
        <p14:creationId xmlns:p14="http://schemas.microsoft.com/office/powerpoint/2010/main" val="76657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0004" y="2247900"/>
            <a:ext cx="8807933" cy="2958353"/>
            <a:chOff x="1142999" y="1578349"/>
            <a:chExt cx="6902386" cy="2318330"/>
          </a:xfrm>
        </p:grpSpPr>
        <p:pic>
          <p:nvPicPr>
            <p:cNvPr id="4100" name="Picture 4" descr="https://cdn1.iconfinder.com/data/icons/hawcons/32/698630-icon-114-lock-1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109" y="2662607"/>
              <a:ext cx="865665" cy="8656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flipH="1" flipV="1">
              <a:off x="2756104" y="1578349"/>
              <a:ext cx="5244896" cy="2318330"/>
            </a:xfrm>
            <a:custGeom>
              <a:avLst/>
              <a:gdLst>
                <a:gd name="connsiteX0" fmla="*/ 0 w 7543800"/>
                <a:gd name="connsiteY0" fmla="*/ 0 h 3732997"/>
                <a:gd name="connsiteX1" fmla="*/ 7543800 w 7543800"/>
                <a:gd name="connsiteY1" fmla="*/ 0 h 3732997"/>
                <a:gd name="connsiteX2" fmla="*/ 7543800 w 7543800"/>
                <a:gd name="connsiteY2" fmla="*/ 3732997 h 3732997"/>
                <a:gd name="connsiteX3" fmla="*/ 0 w 7543800"/>
                <a:gd name="connsiteY3" fmla="*/ 3732997 h 3732997"/>
                <a:gd name="connsiteX4" fmla="*/ 0 w 7543800"/>
                <a:gd name="connsiteY4" fmla="*/ 0 h 3732997"/>
                <a:gd name="connsiteX0" fmla="*/ 0 w 10149214"/>
                <a:gd name="connsiteY0" fmla="*/ 25052 h 3758049"/>
                <a:gd name="connsiteX1" fmla="*/ 10149214 w 10149214"/>
                <a:gd name="connsiteY1" fmla="*/ 0 h 3758049"/>
                <a:gd name="connsiteX2" fmla="*/ 7543800 w 10149214"/>
                <a:gd name="connsiteY2" fmla="*/ 3758049 h 3758049"/>
                <a:gd name="connsiteX3" fmla="*/ 0 w 10149214"/>
                <a:gd name="connsiteY3" fmla="*/ 3758049 h 3758049"/>
                <a:gd name="connsiteX4" fmla="*/ 0 w 10149214"/>
                <a:gd name="connsiteY4" fmla="*/ 25052 h 3758049"/>
                <a:gd name="connsiteX0" fmla="*/ 0 w 10149214"/>
                <a:gd name="connsiteY0" fmla="*/ 25052 h 3758049"/>
                <a:gd name="connsiteX1" fmla="*/ 10149214 w 10149214"/>
                <a:gd name="connsiteY1" fmla="*/ 0 h 3758049"/>
                <a:gd name="connsiteX2" fmla="*/ 7825560 w 10149214"/>
                <a:gd name="connsiteY2" fmla="*/ 3335410 h 3758049"/>
                <a:gd name="connsiteX3" fmla="*/ 0 w 10149214"/>
                <a:gd name="connsiteY3" fmla="*/ 3758049 h 3758049"/>
                <a:gd name="connsiteX4" fmla="*/ 0 w 10149214"/>
                <a:gd name="connsiteY4" fmla="*/ 25052 h 3758049"/>
                <a:gd name="connsiteX0" fmla="*/ 0 w 10149214"/>
                <a:gd name="connsiteY0" fmla="*/ 25052 h 3335410"/>
                <a:gd name="connsiteX1" fmla="*/ 10149214 w 10149214"/>
                <a:gd name="connsiteY1" fmla="*/ 0 h 3335410"/>
                <a:gd name="connsiteX2" fmla="*/ 7825560 w 10149214"/>
                <a:gd name="connsiteY2" fmla="*/ 3335410 h 3335410"/>
                <a:gd name="connsiteX3" fmla="*/ 8805 w 10149214"/>
                <a:gd name="connsiteY3" fmla="*/ 3326604 h 3335410"/>
                <a:gd name="connsiteX4" fmla="*/ 0 w 10149214"/>
                <a:gd name="connsiteY4" fmla="*/ 25052 h 333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9214" h="3335410">
                  <a:moveTo>
                    <a:pt x="0" y="25052"/>
                  </a:moveTo>
                  <a:lnTo>
                    <a:pt x="10149214" y="0"/>
                  </a:lnTo>
                  <a:lnTo>
                    <a:pt x="7825560" y="3335410"/>
                  </a:lnTo>
                  <a:lnTo>
                    <a:pt x="8805" y="3326604"/>
                  </a:lnTo>
                  <a:lnTo>
                    <a:pt x="0" y="25052"/>
                  </a:lnTo>
                  <a:close/>
                </a:path>
              </a:pathLst>
            </a:custGeom>
            <a:solidFill>
              <a:schemeClr val="tx2">
                <a:alpha val="75000"/>
              </a:schemeClr>
            </a:solidFill>
          </p:spPr>
          <p:txBody>
            <a:bodyPr wrap="square" lIns="437198" tIns="0" rIns="0" bIns="0" rtlCol="0" anchor="ctr">
              <a:noAutofit/>
            </a:bodyPr>
            <a:lstStyle/>
            <a:p>
              <a:pPr>
                <a:spcBef>
                  <a:spcPts val="675"/>
                </a:spcBef>
              </a:pPr>
              <a:endParaRPr lang="en-US" sz="2025"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4219777" y="1663375"/>
              <a:ext cx="3825608" cy="1808931"/>
            </a:xfrm>
            <a:prstGeom prst="rect">
              <a:avLst/>
            </a:prstGeom>
            <a:noFill/>
          </p:spPr>
          <p:txBody>
            <a:bodyPr wrap="square" rtlCol="0">
              <a:spAutoFit/>
            </a:bodyPr>
            <a:lstStyle/>
            <a:p>
              <a:pPr marL="160735" indent="-160735">
                <a:buFont typeface="Arial" panose="020B0604020202020204" pitchFamily="34" charset="0"/>
                <a:buChar char="•"/>
              </a:pPr>
              <a:r>
                <a:rPr lang="en-US" b="1" dirty="0">
                  <a:solidFill>
                    <a:schemeClr val="bg1"/>
                  </a:solidFill>
                  <a:latin typeface="Arial"/>
                  <a:cs typeface="Arial"/>
                </a:rPr>
                <a:t>Ground-Up Secure Design</a:t>
              </a:r>
            </a:p>
            <a:p>
              <a:pPr marL="160735" indent="-160735">
                <a:buFont typeface="Arial" panose="020B0604020202020204" pitchFamily="34" charset="0"/>
                <a:buChar char="•"/>
              </a:pPr>
              <a:r>
                <a:rPr lang="en-US" b="1" dirty="0">
                  <a:solidFill>
                    <a:schemeClr val="bg1"/>
                  </a:solidFill>
                  <a:latin typeface="Arial"/>
                  <a:cs typeface="Arial"/>
                </a:rPr>
                <a:t>Based on latest security standards</a:t>
              </a:r>
            </a:p>
            <a:p>
              <a:pPr marL="160735" indent="-160735">
                <a:buFont typeface="Arial" panose="020B0604020202020204" pitchFamily="34" charset="0"/>
                <a:buChar char="•"/>
              </a:pPr>
              <a:r>
                <a:rPr lang="en-US" b="1" dirty="0">
                  <a:solidFill>
                    <a:schemeClr val="bg1"/>
                  </a:solidFill>
                  <a:latin typeface="Arial"/>
                  <a:cs typeface="Arial"/>
                </a:rPr>
                <a:t>Accepted by IT and OT groups</a:t>
              </a:r>
            </a:p>
            <a:p>
              <a:pPr marL="160735" indent="-160735">
                <a:buFont typeface="Arial" panose="020B0604020202020204" pitchFamily="34" charset="0"/>
                <a:buChar char="•"/>
              </a:pPr>
              <a:r>
                <a:rPr lang="en-US" b="1" dirty="0">
                  <a:solidFill>
                    <a:schemeClr val="bg1"/>
                  </a:solidFill>
                  <a:latin typeface="Arial"/>
                  <a:cs typeface="Arial"/>
                </a:rPr>
                <a:t>Recognized for its security by key organizations:</a:t>
              </a:r>
            </a:p>
            <a:p>
              <a:pPr marL="417910" lvl="1" indent="-160735">
                <a:buFont typeface="Arial" panose="020B0604020202020204" pitchFamily="34" charset="0"/>
                <a:buChar char="•"/>
              </a:pPr>
              <a:r>
                <a:rPr lang="en-US" b="1" dirty="0">
                  <a:solidFill>
                    <a:schemeClr val="bg1"/>
                  </a:solidFill>
                  <a:latin typeface="Arial"/>
                  <a:cs typeface="Arial"/>
                </a:rPr>
                <a:t>NIST</a:t>
              </a:r>
            </a:p>
            <a:p>
              <a:pPr marL="417910" lvl="1" indent="-160735">
                <a:buFont typeface="Arial" panose="020B0604020202020204" pitchFamily="34" charset="0"/>
                <a:buChar char="•"/>
              </a:pPr>
              <a:r>
                <a:rPr lang="en-US" b="1" dirty="0" err="1">
                  <a:solidFill>
                    <a:schemeClr val="bg1"/>
                  </a:solidFill>
                  <a:latin typeface="Arial"/>
                  <a:cs typeface="Arial"/>
                </a:rPr>
                <a:t>Industrie</a:t>
              </a:r>
              <a:r>
                <a:rPr lang="en-US" b="1" dirty="0">
                  <a:solidFill>
                    <a:schemeClr val="bg1"/>
                  </a:solidFill>
                  <a:latin typeface="Arial"/>
                  <a:cs typeface="Arial"/>
                </a:rPr>
                <a:t> 4.0</a:t>
              </a:r>
            </a:p>
            <a:p>
              <a:pPr marL="417910" lvl="1" indent="-160735">
                <a:buFont typeface="Arial" panose="020B0604020202020204" pitchFamily="34" charset="0"/>
                <a:buChar char="•"/>
              </a:pPr>
              <a:r>
                <a:rPr lang="en-US" b="1" dirty="0" smtClean="0">
                  <a:solidFill>
                    <a:schemeClr val="bg1"/>
                  </a:solidFill>
                  <a:latin typeface="Arial"/>
                  <a:cs typeface="Arial"/>
                </a:rPr>
                <a:t>Oil &amp; Gas Majors (MDIS)</a:t>
              </a:r>
              <a:endParaRPr lang="en-US" b="1" dirty="0">
                <a:solidFill>
                  <a:schemeClr val="bg1"/>
                </a:solidFill>
                <a:latin typeface="Arial"/>
                <a:cs typeface="Arial"/>
              </a:endParaRPr>
            </a:p>
          </p:txBody>
        </p:sp>
        <p:sp>
          <p:nvSpPr>
            <p:cNvPr id="25" name="TextBox 24"/>
            <p:cNvSpPr txBox="1"/>
            <p:nvPr/>
          </p:nvSpPr>
          <p:spPr>
            <a:xfrm rot="10800000">
              <a:off x="1142999" y="1580503"/>
              <a:ext cx="2205328" cy="988943"/>
            </a:xfrm>
            <a:custGeom>
              <a:avLst/>
              <a:gdLst>
                <a:gd name="connsiteX0" fmla="*/ 2017816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0" fmla="*/ 2216486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216486 w 9506310"/>
                <a:gd name="connsiteY4" fmla="*/ 0 h 2929933"/>
                <a:gd name="connsiteX0" fmla="*/ 2415158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415158 w 9506310"/>
                <a:gd name="connsiteY4" fmla="*/ 0 h 2929933"/>
                <a:gd name="connsiteX0" fmla="*/ 2415158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415158 w 9506310"/>
                <a:gd name="connsiteY4" fmla="*/ 0 h 2929933"/>
                <a:gd name="connsiteX0" fmla="*/ 2395290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395290 w 9506310"/>
                <a:gd name="connsiteY4" fmla="*/ 0 h 2929933"/>
                <a:gd name="connsiteX0" fmla="*/ 2395290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395290 w 9506310"/>
                <a:gd name="connsiteY4" fmla="*/ 0 h 2929933"/>
                <a:gd name="connsiteX0" fmla="*/ 2395290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395290 w 9506310"/>
                <a:gd name="connsiteY4" fmla="*/ 0 h 29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310" h="2929933">
                  <a:moveTo>
                    <a:pt x="2395290" y="0"/>
                  </a:moveTo>
                  <a:lnTo>
                    <a:pt x="9506310" y="0"/>
                  </a:lnTo>
                  <a:lnTo>
                    <a:pt x="9506310" y="2929933"/>
                  </a:lnTo>
                  <a:lnTo>
                    <a:pt x="0" y="2929933"/>
                  </a:lnTo>
                  <a:cubicBezTo>
                    <a:pt x="36861" y="2909117"/>
                    <a:pt x="2398168" y="7163"/>
                    <a:pt x="2395290" y="0"/>
                  </a:cubicBezTo>
                  <a:close/>
                </a:path>
              </a:pathLst>
            </a:custGeom>
            <a:solidFill>
              <a:schemeClr val="bg2">
                <a:lumMod val="50000"/>
                <a:alpha val="80000"/>
              </a:schemeClr>
            </a:solidFill>
          </p:spPr>
          <p:txBody>
            <a:bodyPr wrap="square" lIns="437198" tIns="0" rIns="0" bIns="0" rtlCol="0" anchor="ctr">
              <a:noAutofit/>
            </a:bodyPr>
            <a:lstStyle>
              <a:defPPr>
                <a:defRPr lang="en-US"/>
              </a:defPPr>
              <a:lvl1pPr>
                <a:spcBef>
                  <a:spcPts val="1200"/>
                </a:spcBef>
                <a:defRPr sz="3600">
                  <a:solidFill>
                    <a:schemeClr val="bg1"/>
                  </a:solidFill>
                  <a:latin typeface="Arial" panose="020B0604020202020204" pitchFamily="34" charset="0"/>
                  <a:cs typeface="Arial" panose="020B0604020202020204" pitchFamily="34" charset="0"/>
                </a:defRPr>
              </a:lvl1pPr>
            </a:lstStyle>
            <a:p>
              <a:endParaRPr lang="en-US" sz="2025" dirty="0"/>
            </a:p>
          </p:txBody>
        </p:sp>
        <p:sp>
          <p:nvSpPr>
            <p:cNvPr id="26" name="TextBox 25"/>
            <p:cNvSpPr txBox="1"/>
            <p:nvPr/>
          </p:nvSpPr>
          <p:spPr>
            <a:xfrm>
              <a:off x="1331471" y="1849429"/>
              <a:ext cx="1796143" cy="289429"/>
            </a:xfrm>
            <a:prstGeom prst="rect">
              <a:avLst/>
            </a:prstGeom>
            <a:noFill/>
          </p:spPr>
          <p:txBody>
            <a:bodyPr wrap="square" rtlCol="0">
              <a:spAutoFit/>
            </a:bodyPr>
            <a:lstStyle/>
            <a:p>
              <a:r>
                <a:rPr lang="en-US" b="1" dirty="0">
                  <a:solidFill>
                    <a:schemeClr val="bg1"/>
                  </a:solidFill>
                  <a:cs typeface="Arial" panose="020B0604020202020204" pitchFamily="34" charset="0"/>
                </a:rPr>
                <a:t>Data Security</a:t>
              </a:r>
            </a:p>
          </p:txBody>
        </p:sp>
        <p:pic>
          <p:nvPicPr>
            <p:cNvPr id="4098" name="Picture 2" descr="http://editorialedelfino.it/media/wysiwyg/lock-it-07-icon.png"/>
            <p:cNvPicPr>
              <a:picLocks noChangeAspect="1" noChangeArrowheads="1"/>
            </p:cNvPicPr>
            <p:nvPr/>
          </p:nvPicPr>
          <p:blipFill rotWithShape="1">
            <a:blip r:embed="rId3">
              <a:extLst>
                <a:ext uri="{28A0092B-C50C-407E-A947-70E740481C1C}">
                  <a14:useLocalDpi xmlns:a14="http://schemas.microsoft.com/office/drawing/2010/main" val="0"/>
                </a:ext>
              </a:extLst>
            </a:blip>
            <a:srcRect b="5221"/>
            <a:stretch/>
          </p:blipFill>
          <p:spPr bwMode="auto">
            <a:xfrm>
              <a:off x="1663942" y="2779621"/>
              <a:ext cx="1092164" cy="103514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sp>
        <p:nvSpPr>
          <p:cNvPr id="3" name="Text Placeholder 2"/>
          <p:cNvSpPr>
            <a:spLocks noGrp="1"/>
          </p:cNvSpPr>
          <p:nvPr>
            <p:ph type="body" sz="quarter" idx="12"/>
          </p:nvPr>
        </p:nvSpPr>
        <p:spPr/>
        <p:txBody>
          <a:bodyPr/>
          <a:lstStyle/>
          <a:p>
            <a:r>
              <a:rPr lang="en-US" dirty="0"/>
              <a:t>3 Key UA Highlights</a:t>
            </a:r>
          </a:p>
        </p:txBody>
      </p:sp>
    </p:spTree>
    <p:extLst>
      <p:ext uri="{BB962C8B-B14F-4D97-AF65-F5344CB8AC3E}">
        <p14:creationId xmlns:p14="http://schemas.microsoft.com/office/powerpoint/2010/main" val="1766727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3832" y="1854200"/>
            <a:ext cx="8854057" cy="3345356"/>
            <a:chOff x="272561" y="1580503"/>
            <a:chExt cx="7728438" cy="2920060"/>
          </a:xfrm>
        </p:grpSpPr>
        <p:sp>
          <p:nvSpPr>
            <p:cNvPr id="31" name="TextBox 30"/>
            <p:cNvSpPr txBox="1"/>
            <p:nvPr/>
          </p:nvSpPr>
          <p:spPr>
            <a:xfrm flipH="1" flipV="1">
              <a:off x="272561" y="2131549"/>
              <a:ext cx="7728438" cy="2369014"/>
            </a:xfrm>
            <a:custGeom>
              <a:avLst/>
              <a:gdLst>
                <a:gd name="connsiteX0" fmla="*/ 0 w 7543800"/>
                <a:gd name="connsiteY0" fmla="*/ 0 h 3732997"/>
                <a:gd name="connsiteX1" fmla="*/ 7543800 w 7543800"/>
                <a:gd name="connsiteY1" fmla="*/ 0 h 3732997"/>
                <a:gd name="connsiteX2" fmla="*/ 7543800 w 7543800"/>
                <a:gd name="connsiteY2" fmla="*/ 3732997 h 3732997"/>
                <a:gd name="connsiteX3" fmla="*/ 0 w 7543800"/>
                <a:gd name="connsiteY3" fmla="*/ 3732997 h 3732997"/>
                <a:gd name="connsiteX4" fmla="*/ 0 w 7543800"/>
                <a:gd name="connsiteY4" fmla="*/ 0 h 3732997"/>
                <a:gd name="connsiteX0" fmla="*/ 0 w 10149214"/>
                <a:gd name="connsiteY0" fmla="*/ 25052 h 3758049"/>
                <a:gd name="connsiteX1" fmla="*/ 10149214 w 10149214"/>
                <a:gd name="connsiteY1" fmla="*/ 0 h 3758049"/>
                <a:gd name="connsiteX2" fmla="*/ 7543800 w 10149214"/>
                <a:gd name="connsiteY2" fmla="*/ 3758049 h 3758049"/>
                <a:gd name="connsiteX3" fmla="*/ 0 w 10149214"/>
                <a:gd name="connsiteY3" fmla="*/ 3758049 h 3758049"/>
                <a:gd name="connsiteX4" fmla="*/ 0 w 10149214"/>
                <a:gd name="connsiteY4" fmla="*/ 25052 h 3758049"/>
                <a:gd name="connsiteX0" fmla="*/ 0 w 10149214"/>
                <a:gd name="connsiteY0" fmla="*/ 25052 h 3758049"/>
                <a:gd name="connsiteX1" fmla="*/ 10149214 w 10149214"/>
                <a:gd name="connsiteY1" fmla="*/ 0 h 3758049"/>
                <a:gd name="connsiteX2" fmla="*/ 7825560 w 10149214"/>
                <a:gd name="connsiteY2" fmla="*/ 3335410 h 3758049"/>
                <a:gd name="connsiteX3" fmla="*/ 0 w 10149214"/>
                <a:gd name="connsiteY3" fmla="*/ 3758049 h 3758049"/>
                <a:gd name="connsiteX4" fmla="*/ 0 w 10149214"/>
                <a:gd name="connsiteY4" fmla="*/ 25052 h 3758049"/>
                <a:gd name="connsiteX0" fmla="*/ 0 w 10149214"/>
                <a:gd name="connsiteY0" fmla="*/ 25052 h 3335410"/>
                <a:gd name="connsiteX1" fmla="*/ 10149214 w 10149214"/>
                <a:gd name="connsiteY1" fmla="*/ 0 h 3335410"/>
                <a:gd name="connsiteX2" fmla="*/ 7825560 w 10149214"/>
                <a:gd name="connsiteY2" fmla="*/ 3335410 h 3335410"/>
                <a:gd name="connsiteX3" fmla="*/ 8805 w 10149214"/>
                <a:gd name="connsiteY3" fmla="*/ 3326604 h 3335410"/>
                <a:gd name="connsiteX4" fmla="*/ 0 w 10149214"/>
                <a:gd name="connsiteY4" fmla="*/ 25052 h 333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9214" h="3335410">
                  <a:moveTo>
                    <a:pt x="0" y="25052"/>
                  </a:moveTo>
                  <a:lnTo>
                    <a:pt x="10149214" y="0"/>
                  </a:lnTo>
                  <a:lnTo>
                    <a:pt x="7825560" y="3335410"/>
                  </a:lnTo>
                  <a:lnTo>
                    <a:pt x="8805" y="3326604"/>
                  </a:lnTo>
                  <a:lnTo>
                    <a:pt x="0" y="25052"/>
                  </a:lnTo>
                  <a:close/>
                </a:path>
              </a:pathLst>
            </a:custGeom>
            <a:solidFill>
              <a:schemeClr val="tx2">
                <a:alpha val="75000"/>
              </a:schemeClr>
            </a:solidFill>
          </p:spPr>
          <p:txBody>
            <a:bodyPr wrap="square" lIns="437198" tIns="0" rIns="0" bIns="0" rtlCol="0" anchor="ctr">
              <a:noAutofit/>
            </a:bodyPr>
            <a:lstStyle/>
            <a:p>
              <a:pPr>
                <a:spcBef>
                  <a:spcPts val="675"/>
                </a:spcBef>
              </a:pPr>
              <a:endParaRPr lang="en-US" sz="2025" dirty="0">
                <a:solidFill>
                  <a:schemeClr val="bg1"/>
                </a:solidFill>
                <a:latin typeface="Arial" panose="020B0604020202020204" pitchFamily="34" charset="0"/>
                <a:cs typeface="Arial" panose="020B0604020202020204" pitchFamily="34" charset="0"/>
              </a:endParaRPr>
            </a:p>
          </p:txBody>
        </p:sp>
        <p:sp>
          <p:nvSpPr>
            <p:cNvPr id="2053" name="Rectangle 2052"/>
            <p:cNvSpPr/>
            <p:nvPr/>
          </p:nvSpPr>
          <p:spPr>
            <a:xfrm>
              <a:off x="4270670" y="1632527"/>
              <a:ext cx="1553570" cy="123653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13"/>
            </a:p>
          </p:txBody>
        </p:sp>
        <p:pic>
          <p:nvPicPr>
            <p:cNvPr id="13" name="Picture 12"/>
            <p:cNvPicPr>
              <a:picLocks noChangeAspect="1"/>
            </p:cNvPicPr>
            <p:nvPr/>
          </p:nvPicPr>
          <p:blipFill>
            <a:blip r:embed="rId3"/>
            <a:stretch>
              <a:fillRect/>
            </a:stretch>
          </p:blipFill>
          <p:spPr>
            <a:xfrm>
              <a:off x="5316907" y="1821375"/>
              <a:ext cx="330425" cy="310174"/>
            </a:xfrm>
            <a:prstGeom prst="rect">
              <a:avLst/>
            </a:prstGeom>
          </p:spPr>
        </p:pic>
        <p:pic>
          <p:nvPicPr>
            <p:cNvPr id="20" name="Picture 19"/>
            <p:cNvPicPr>
              <a:picLocks noChangeAspect="1"/>
            </p:cNvPicPr>
            <p:nvPr/>
          </p:nvPicPr>
          <p:blipFill>
            <a:blip r:embed="rId4"/>
            <a:stretch>
              <a:fillRect/>
            </a:stretch>
          </p:blipFill>
          <p:spPr>
            <a:xfrm>
              <a:off x="5316907" y="2157183"/>
              <a:ext cx="330425" cy="310174"/>
            </a:xfrm>
            <a:prstGeom prst="rect">
              <a:avLst/>
            </a:prstGeom>
          </p:spPr>
        </p:pic>
        <p:pic>
          <p:nvPicPr>
            <p:cNvPr id="21" name="Picture 20"/>
            <p:cNvPicPr>
              <a:picLocks noChangeAspect="1"/>
            </p:cNvPicPr>
            <p:nvPr/>
          </p:nvPicPr>
          <p:blipFill>
            <a:blip r:embed="rId5"/>
            <a:stretch>
              <a:fillRect/>
            </a:stretch>
          </p:blipFill>
          <p:spPr>
            <a:xfrm>
              <a:off x="5316905" y="2482039"/>
              <a:ext cx="330426" cy="310174"/>
            </a:xfrm>
            <a:prstGeom prst="rect">
              <a:avLst/>
            </a:prstGeom>
          </p:spPr>
        </p:pic>
        <p:pic>
          <p:nvPicPr>
            <p:cNvPr id="26" name="Picture 25"/>
            <p:cNvPicPr>
              <a:picLocks noChangeAspect="1"/>
            </p:cNvPicPr>
            <p:nvPr/>
          </p:nvPicPr>
          <p:blipFill>
            <a:blip r:embed="rId5"/>
            <a:stretch>
              <a:fillRect/>
            </a:stretch>
          </p:blipFill>
          <p:spPr>
            <a:xfrm>
              <a:off x="4367990" y="1851519"/>
              <a:ext cx="925131" cy="868430"/>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2375080" y="3250911"/>
              <a:ext cx="1008126" cy="940659"/>
              <a:chOff x="1158240" y="3243071"/>
              <a:chExt cx="1792224" cy="1672283"/>
            </a:xfrm>
            <a:effectLst>
              <a:reflection blurRad="6350" stA="52000" endA="300" endPos="35000" dir="5400000" sy="-100000" algn="bl" rotWithShape="0"/>
            </a:effectLst>
          </p:grpSpPr>
          <p:sp>
            <p:nvSpPr>
              <p:cNvPr id="7" name="Rounded Rectangle 6"/>
              <p:cNvSpPr/>
              <p:nvPr/>
            </p:nvSpPr>
            <p:spPr>
              <a:xfrm>
                <a:off x="1158240" y="3243071"/>
                <a:ext cx="1792224" cy="167228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13"/>
              </a:p>
            </p:txBody>
          </p:sp>
          <p:pic>
            <p:nvPicPr>
              <p:cNvPr id="2056" name="Picture 8" descr="https://cdn3.iconfinder.com/data/icons/lightly-icons/30/652816-hierarchy-480.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50" b="98750" l="1875" r="96042">
                            <a14:foregroundMark x1="38125" y1="12708" x2="32500" y2="27292"/>
                            <a14:foregroundMark x1="35000" y1="28958" x2="48542" y2="41458"/>
                            <a14:foregroundMark x1="51458" y1="54167" x2="51458" y2="54167"/>
                            <a14:foregroundMark x1="64792" y1="33750" x2="64792" y2="33750"/>
                            <a14:foregroundMark x1="17083" y1="56458" x2="84792" y2="56667"/>
                            <a14:foregroundMark x1="52708" y1="40208" x2="67083" y2="28125"/>
                            <a14:foregroundMark x1="66875" y1="30000" x2="59167" y2="6042"/>
                            <a14:foregroundMark x1="35000" y1="11875" x2="58542" y2="6458"/>
                            <a14:foregroundMark x1="7083" y1="81667" x2="18958" y2="60833"/>
                            <a14:foregroundMark x1="16250" y1="95833" x2="5625" y2="80625"/>
                            <a14:foregroundMark x1="28333" y1="86250" x2="18750" y2="71667"/>
                            <a14:foregroundMark x1="16250" y1="94375" x2="27917" y2="84375"/>
                            <a14:foregroundMark x1="41458" y1="75000" x2="57292" y2="74792"/>
                            <a14:foregroundMark x1="57708" y1="75625" x2="57500" y2="92292"/>
                            <a14:foregroundMark x1="41042" y1="89375" x2="53958" y2="93333"/>
                            <a14:foregroundMark x1="42292" y1="77708" x2="41042" y2="88958"/>
                            <a14:foregroundMark x1="85625" y1="73333" x2="72708" y2="80208"/>
                            <a14:foregroundMark x1="86250" y1="73958" x2="94583" y2="87292"/>
                            <a14:foregroundMark x1="72917" y1="85208" x2="86042" y2="94375"/>
                          </a14:backgroundRemoval>
                        </a14:imgEffect>
                      </a14:imgLayer>
                    </a14:imgProps>
                  </a:ext>
                  <a:ext uri="{28A0092B-C50C-407E-A947-70E740481C1C}">
                    <a14:useLocalDpi xmlns:a14="http://schemas.microsoft.com/office/drawing/2010/main" val="0"/>
                  </a:ext>
                </a:extLst>
              </a:blip>
              <a:srcRect/>
              <a:stretch>
                <a:fillRect/>
              </a:stretch>
            </p:blipFill>
            <p:spPr bwMode="auto">
              <a:xfrm>
                <a:off x="1456183" y="3481043"/>
                <a:ext cx="1196338" cy="119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p:cNvPicPr>
              <a:picLocks noChangeAspect="1"/>
            </p:cNvPicPr>
            <p:nvPr/>
          </p:nvPicPr>
          <p:blipFill>
            <a:blip r:embed="rId5"/>
            <a:stretch>
              <a:fillRect/>
            </a:stretch>
          </p:blipFill>
          <p:spPr>
            <a:xfrm>
              <a:off x="3055641" y="3096442"/>
              <a:ext cx="643115" cy="603698"/>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6824781" y="3250911"/>
              <a:ext cx="1008126" cy="940659"/>
              <a:chOff x="8618080" y="3194758"/>
              <a:chExt cx="1792224" cy="1672283"/>
            </a:xfrm>
            <a:effectLst>
              <a:reflection blurRad="6350" stA="52000" endA="300" endPos="35000" dir="5400000" sy="-100000" algn="bl" rotWithShape="0"/>
            </a:effectLst>
          </p:grpSpPr>
          <p:sp>
            <p:nvSpPr>
              <p:cNvPr id="18" name="Rounded Rectangle 17"/>
              <p:cNvSpPr/>
              <p:nvPr/>
            </p:nvSpPr>
            <p:spPr>
              <a:xfrm>
                <a:off x="8618080" y="3194758"/>
                <a:ext cx="1792224" cy="16722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13"/>
              </a:p>
            </p:txBody>
          </p:sp>
          <p:pic>
            <p:nvPicPr>
              <p:cNvPr id="2054" name="Picture 6" descr="https://cdn3.iconfinder.com/data/icons/minicons-for-web-sites/24/minicons2-93-5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0997" y="3339835"/>
                <a:ext cx="1343438" cy="1343439"/>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p:cNvPicPr>
              <a:picLocks noChangeAspect="1"/>
            </p:cNvPicPr>
            <p:nvPr/>
          </p:nvPicPr>
          <p:blipFill>
            <a:blip r:embed="rId5"/>
            <a:stretch>
              <a:fillRect/>
            </a:stretch>
          </p:blipFill>
          <p:spPr>
            <a:xfrm>
              <a:off x="6419416" y="3096442"/>
              <a:ext cx="643115" cy="603698"/>
            </a:xfrm>
            <a:prstGeom prst="rect">
              <a:avLst/>
            </a:prstGeom>
            <a:ln>
              <a:noFill/>
            </a:ln>
            <a:effectLst>
              <a:outerShdw blurRad="292100" dist="139700" dir="2700000" algn="tl" rotWithShape="0">
                <a:srgbClr val="333333">
                  <a:alpha val="65000"/>
                </a:srgbClr>
              </a:outerShdw>
            </a:effectLst>
          </p:spPr>
        </p:pic>
        <p:sp>
          <p:nvSpPr>
            <p:cNvPr id="2051" name="Up-Down Arrow 2050"/>
            <p:cNvSpPr/>
            <p:nvPr/>
          </p:nvSpPr>
          <p:spPr>
            <a:xfrm rot="13911981">
              <a:off x="3882654" y="2471314"/>
              <a:ext cx="324186" cy="87701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Up-Down Arrow 50"/>
            <p:cNvSpPr/>
            <p:nvPr/>
          </p:nvSpPr>
          <p:spPr>
            <a:xfrm rot="7352190">
              <a:off x="5904510" y="2458576"/>
              <a:ext cx="324186" cy="86982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TextBox 32"/>
            <p:cNvSpPr txBox="1"/>
            <p:nvPr/>
          </p:nvSpPr>
          <p:spPr>
            <a:xfrm rot="10800000">
              <a:off x="1142999" y="1580503"/>
              <a:ext cx="2205328" cy="988943"/>
            </a:xfrm>
            <a:custGeom>
              <a:avLst/>
              <a:gdLst>
                <a:gd name="connsiteX0" fmla="*/ 2017816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0" fmla="*/ 2216486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216486 w 9506310"/>
                <a:gd name="connsiteY4" fmla="*/ 0 h 2929933"/>
                <a:gd name="connsiteX0" fmla="*/ 2415158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415158 w 9506310"/>
                <a:gd name="connsiteY4" fmla="*/ 0 h 2929933"/>
                <a:gd name="connsiteX0" fmla="*/ 2415158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415158 w 9506310"/>
                <a:gd name="connsiteY4" fmla="*/ 0 h 2929933"/>
                <a:gd name="connsiteX0" fmla="*/ 2395290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395290 w 9506310"/>
                <a:gd name="connsiteY4" fmla="*/ 0 h 2929933"/>
                <a:gd name="connsiteX0" fmla="*/ 2395290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395290 w 9506310"/>
                <a:gd name="connsiteY4" fmla="*/ 0 h 2929933"/>
                <a:gd name="connsiteX0" fmla="*/ 2395290 w 9506310"/>
                <a:gd name="connsiteY0" fmla="*/ 0 h 2929933"/>
                <a:gd name="connsiteX1" fmla="*/ 9506310 w 9506310"/>
                <a:gd name="connsiteY1" fmla="*/ 0 h 2929933"/>
                <a:gd name="connsiteX2" fmla="*/ 9506310 w 9506310"/>
                <a:gd name="connsiteY2" fmla="*/ 2929933 h 2929933"/>
                <a:gd name="connsiteX3" fmla="*/ 0 w 9506310"/>
                <a:gd name="connsiteY3" fmla="*/ 2929933 h 2929933"/>
                <a:gd name="connsiteX4" fmla="*/ 2395290 w 9506310"/>
                <a:gd name="connsiteY4" fmla="*/ 0 h 29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310" h="2929933">
                  <a:moveTo>
                    <a:pt x="2395290" y="0"/>
                  </a:moveTo>
                  <a:lnTo>
                    <a:pt x="9506310" y="0"/>
                  </a:lnTo>
                  <a:lnTo>
                    <a:pt x="9506310" y="2929933"/>
                  </a:lnTo>
                  <a:lnTo>
                    <a:pt x="0" y="2929933"/>
                  </a:lnTo>
                  <a:cubicBezTo>
                    <a:pt x="36861" y="2909117"/>
                    <a:pt x="2398168" y="7163"/>
                    <a:pt x="2395290" y="0"/>
                  </a:cubicBezTo>
                  <a:close/>
                </a:path>
              </a:pathLst>
            </a:custGeom>
            <a:solidFill>
              <a:schemeClr val="bg2">
                <a:lumMod val="50000"/>
                <a:alpha val="80000"/>
              </a:schemeClr>
            </a:solidFill>
          </p:spPr>
          <p:txBody>
            <a:bodyPr wrap="square" lIns="437198" tIns="0" rIns="0" bIns="0" rtlCol="0" anchor="ctr">
              <a:noAutofit/>
            </a:bodyPr>
            <a:lstStyle>
              <a:defPPr>
                <a:defRPr lang="en-US"/>
              </a:defPPr>
              <a:lvl1pPr>
                <a:spcBef>
                  <a:spcPts val="1200"/>
                </a:spcBef>
                <a:defRPr sz="3600">
                  <a:solidFill>
                    <a:schemeClr val="bg1"/>
                  </a:solidFill>
                  <a:latin typeface="Arial" panose="020B0604020202020204" pitchFamily="34" charset="0"/>
                  <a:cs typeface="Arial" panose="020B0604020202020204" pitchFamily="34" charset="0"/>
                </a:defRPr>
              </a:lvl1pPr>
            </a:lstStyle>
            <a:p>
              <a:endParaRPr lang="en-US" sz="2025" dirty="0"/>
            </a:p>
          </p:txBody>
        </p:sp>
        <p:sp>
          <p:nvSpPr>
            <p:cNvPr id="34" name="TextBox 33"/>
            <p:cNvSpPr txBox="1"/>
            <p:nvPr/>
          </p:nvSpPr>
          <p:spPr>
            <a:xfrm>
              <a:off x="1331471" y="1724990"/>
              <a:ext cx="1796143" cy="646331"/>
            </a:xfrm>
            <a:prstGeom prst="rect">
              <a:avLst/>
            </a:prstGeom>
            <a:noFill/>
          </p:spPr>
          <p:txBody>
            <a:bodyPr wrap="square" rtlCol="0">
              <a:spAutoFit/>
            </a:bodyPr>
            <a:lstStyle/>
            <a:p>
              <a:r>
                <a:rPr lang="en-US" b="1" dirty="0">
                  <a:solidFill>
                    <a:schemeClr val="bg1"/>
                  </a:solidFill>
                  <a:cs typeface="Arial" panose="020B0604020202020204" pitchFamily="34" charset="0"/>
                </a:rPr>
                <a:t>Data Context Preservation</a:t>
              </a:r>
            </a:p>
          </p:txBody>
        </p:sp>
        <p:sp>
          <p:nvSpPr>
            <p:cNvPr id="35" name="Up-Down Arrow 34"/>
            <p:cNvSpPr/>
            <p:nvPr/>
          </p:nvSpPr>
          <p:spPr>
            <a:xfrm rot="10800000">
              <a:off x="4904711" y="2721254"/>
              <a:ext cx="324186" cy="54974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7" name="Group 26"/>
            <p:cNvGrpSpPr/>
            <p:nvPr/>
          </p:nvGrpSpPr>
          <p:grpSpPr>
            <a:xfrm>
              <a:off x="4563276" y="3250911"/>
              <a:ext cx="1008126" cy="940659"/>
              <a:chOff x="3348636" y="3249629"/>
              <a:chExt cx="1792224" cy="1672283"/>
            </a:xfrm>
            <a:effectLst>
              <a:reflection blurRad="6350" stA="52000" endA="300" endPos="35000" dir="5400000" sy="-100000" algn="bl" rotWithShape="0"/>
            </a:effectLst>
          </p:grpSpPr>
          <p:sp>
            <p:nvSpPr>
              <p:cNvPr id="28" name="Rounded Rectangle 27"/>
              <p:cNvSpPr/>
              <p:nvPr/>
            </p:nvSpPr>
            <p:spPr>
              <a:xfrm>
                <a:off x="3348636" y="3249629"/>
                <a:ext cx="1792224" cy="167228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13"/>
              </a:p>
            </p:txBody>
          </p:sp>
          <p:pic>
            <p:nvPicPr>
              <p:cNvPr id="29" name="Picture 4" descr="https://cdn0.iconfinder.com/data/icons/seo-smart-pack/128/grey_new_seo2-31-512.png"/>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5872" y="3664159"/>
                <a:ext cx="1257752" cy="125775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615872" y="3249629"/>
                <a:ext cx="1415260" cy="902811"/>
              </a:xfrm>
              <a:prstGeom prst="rect">
                <a:avLst/>
              </a:prstGeom>
              <a:noFill/>
            </p:spPr>
            <p:txBody>
              <a:bodyPr wrap="square" rtlCol="0">
                <a:spAutoFit/>
              </a:bodyPr>
              <a:lstStyle/>
              <a:p>
                <a:r>
                  <a:rPr lang="en-US" sz="1350" b="1" dirty="0">
                    <a:solidFill>
                      <a:schemeClr val="tx1">
                        <a:lumMod val="90000"/>
                        <a:lumOff val="10000"/>
                      </a:schemeClr>
                    </a:solidFill>
                    <a:latin typeface="Arial" panose="020B0604020202020204" pitchFamily="34" charset="0"/>
                    <a:cs typeface="Arial" panose="020B0604020202020204" pitchFamily="34" charset="0"/>
                  </a:rPr>
                  <a:t>OPC UA</a:t>
                </a:r>
              </a:p>
            </p:txBody>
          </p:sp>
        </p:grpSp>
      </p:grpSp>
      <p:sp>
        <p:nvSpPr>
          <p:cNvPr id="3" name="Text Placeholder 2"/>
          <p:cNvSpPr>
            <a:spLocks noGrp="1"/>
          </p:cNvSpPr>
          <p:nvPr>
            <p:ph type="body" sz="quarter" idx="12"/>
          </p:nvPr>
        </p:nvSpPr>
        <p:spPr/>
        <p:txBody>
          <a:bodyPr/>
          <a:lstStyle/>
          <a:p>
            <a:r>
              <a:rPr lang="en-US" dirty="0"/>
              <a:t>3 Key UA Highlights</a:t>
            </a:r>
          </a:p>
        </p:txBody>
      </p:sp>
    </p:spTree>
    <p:extLst>
      <p:ext uri="{BB962C8B-B14F-4D97-AF65-F5344CB8AC3E}">
        <p14:creationId xmlns:p14="http://schemas.microsoft.com/office/powerpoint/2010/main" val="41862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7710" y="145771"/>
            <a:ext cx="7168066" cy="488708"/>
          </a:xfrm>
        </p:spPr>
        <p:txBody>
          <a:bodyPr/>
          <a:lstStyle/>
          <a:p>
            <a:r>
              <a:rPr lang="en-US" dirty="0" smtClean="0"/>
              <a:t>Services &amp;  Information Models</a:t>
            </a:r>
            <a:endParaRPr lang="en-US" dirty="0"/>
          </a:p>
        </p:txBody>
      </p:sp>
      <p:sp>
        <p:nvSpPr>
          <p:cNvPr id="3" name="Titel 2"/>
          <p:cNvSpPr>
            <a:spLocks noGrp="1"/>
          </p:cNvSpPr>
          <p:nvPr>
            <p:ph type="title" idx="4294967295"/>
          </p:nvPr>
        </p:nvSpPr>
        <p:spPr>
          <a:xfrm>
            <a:off x="0" y="274638"/>
            <a:ext cx="8229600" cy="682625"/>
          </a:xfrm>
        </p:spPr>
        <p:txBody>
          <a:bodyPr>
            <a:normAutofit fontScale="90000"/>
          </a:bodyPr>
          <a:lstStyle/>
          <a:p>
            <a:pPr>
              <a:defRPr/>
            </a:pPr>
            <a:r>
              <a:rPr lang="en-US" sz="2700" dirty="0"/>
              <a:t/>
            </a:r>
            <a:br>
              <a:rPr lang="en-US" sz="2700" dirty="0"/>
            </a:br>
            <a:endParaRPr lang="en-US" sz="2700" dirty="0"/>
          </a:p>
        </p:txBody>
      </p:sp>
      <p:sp>
        <p:nvSpPr>
          <p:cNvPr id="11" name="Rechteck 10"/>
          <p:cNvSpPr/>
          <p:nvPr/>
        </p:nvSpPr>
        <p:spPr>
          <a:xfrm>
            <a:off x="2358076" y="4366300"/>
            <a:ext cx="4386675" cy="708937"/>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OPC UA Meta Model</a:t>
            </a:r>
          </a:p>
        </p:txBody>
      </p:sp>
      <p:sp>
        <p:nvSpPr>
          <p:cNvPr id="16" name="Rechteck 15"/>
          <p:cNvSpPr/>
          <p:nvPr/>
        </p:nvSpPr>
        <p:spPr>
          <a:xfrm>
            <a:off x="3412125" y="3518071"/>
            <a:ext cx="3332627" cy="748437"/>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Built-in Information Models</a:t>
            </a:r>
          </a:p>
        </p:txBody>
      </p:sp>
      <p:sp>
        <p:nvSpPr>
          <p:cNvPr id="10" name="Rechteck 9"/>
          <p:cNvSpPr/>
          <p:nvPr/>
        </p:nvSpPr>
        <p:spPr>
          <a:xfrm>
            <a:off x="173053" y="1892300"/>
            <a:ext cx="2076915" cy="494800"/>
          </a:xfrm>
          <a:prstGeom prst="rect">
            <a:avLst/>
          </a:prstGeom>
          <a:ln>
            <a:noFill/>
          </a:ln>
        </p:spPr>
        <p:style>
          <a:lnRef idx="2">
            <a:schemeClr val="dk1"/>
          </a:lnRef>
          <a:fillRef idx="1">
            <a:schemeClr val="lt1"/>
          </a:fillRef>
          <a:effectRef idx="0">
            <a:schemeClr val="dk1"/>
          </a:effectRef>
          <a:fontRef idx="minor">
            <a:schemeClr val="dk1"/>
          </a:fontRef>
        </p:style>
        <p:txBody>
          <a:bodyPr lIns="0" rIns="0"/>
          <a:lstStyle/>
          <a:p>
            <a:pPr algn="ctr">
              <a:defRPr/>
            </a:pPr>
            <a:r>
              <a:rPr lang="en-US" sz="2000" b="1" dirty="0"/>
              <a:t>Client/Server </a:t>
            </a:r>
          </a:p>
        </p:txBody>
      </p:sp>
      <p:sp>
        <p:nvSpPr>
          <p:cNvPr id="12" name="Rechteck 11"/>
          <p:cNvSpPr/>
          <p:nvPr/>
        </p:nvSpPr>
        <p:spPr>
          <a:xfrm>
            <a:off x="173053" y="2387100"/>
            <a:ext cx="2076915" cy="1343030"/>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Services</a:t>
            </a:r>
          </a:p>
        </p:txBody>
      </p:sp>
      <p:sp>
        <p:nvSpPr>
          <p:cNvPr id="13" name="Rechteck 12"/>
          <p:cNvSpPr/>
          <p:nvPr/>
        </p:nvSpPr>
        <p:spPr>
          <a:xfrm>
            <a:off x="172576" y="3846553"/>
            <a:ext cx="2079471" cy="1228686"/>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Protocols</a:t>
            </a:r>
          </a:p>
        </p:txBody>
      </p:sp>
      <p:sp>
        <p:nvSpPr>
          <p:cNvPr id="14" name="Rechteck 13"/>
          <p:cNvSpPr/>
          <p:nvPr/>
        </p:nvSpPr>
        <p:spPr>
          <a:xfrm>
            <a:off x="6850778" y="1892300"/>
            <a:ext cx="1690222" cy="494800"/>
          </a:xfrm>
          <a:prstGeom prst="rect">
            <a:avLst/>
          </a:prstGeom>
          <a:ln>
            <a:noFill/>
          </a:ln>
        </p:spPr>
        <p:style>
          <a:lnRef idx="2">
            <a:schemeClr val="dk1"/>
          </a:lnRef>
          <a:fillRef idx="1">
            <a:schemeClr val="lt1"/>
          </a:fillRef>
          <a:effectRef idx="0">
            <a:schemeClr val="dk1"/>
          </a:effectRef>
          <a:fontRef idx="minor">
            <a:schemeClr val="dk1"/>
          </a:fontRef>
        </p:style>
        <p:txBody>
          <a:bodyPr lIns="0" rIns="0"/>
          <a:lstStyle/>
          <a:p>
            <a:pPr algn="ctr">
              <a:defRPr/>
            </a:pPr>
            <a:r>
              <a:rPr lang="en-US" b="1" dirty="0"/>
              <a:t>Pub-Sub</a:t>
            </a:r>
          </a:p>
        </p:txBody>
      </p:sp>
      <p:sp>
        <p:nvSpPr>
          <p:cNvPr id="15" name="Rechteck 14"/>
          <p:cNvSpPr/>
          <p:nvPr/>
        </p:nvSpPr>
        <p:spPr>
          <a:xfrm>
            <a:off x="6850778" y="2387100"/>
            <a:ext cx="1937622" cy="134303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Services</a:t>
            </a:r>
          </a:p>
          <a:p>
            <a:pPr algn="ctr">
              <a:defRPr/>
            </a:pPr>
            <a:r>
              <a:rPr lang="en-US" sz="1400" b="1" dirty="0" err="1" smtClean="0"/>
              <a:t>PubSub</a:t>
            </a:r>
            <a:r>
              <a:rPr lang="en-US" sz="1400" b="1" dirty="0" smtClean="0"/>
              <a:t/>
            </a:r>
            <a:br>
              <a:rPr lang="en-US" sz="1400" b="1" dirty="0" smtClean="0"/>
            </a:br>
            <a:r>
              <a:rPr lang="en-US" sz="1400" b="1" dirty="0" smtClean="0"/>
              <a:t>Configuration</a:t>
            </a:r>
            <a:endParaRPr lang="en-US" sz="1400" b="1" dirty="0"/>
          </a:p>
          <a:p>
            <a:pPr algn="ctr">
              <a:defRPr/>
            </a:pPr>
            <a:r>
              <a:rPr lang="en-US" sz="1400" b="1" dirty="0"/>
              <a:t>Connections</a:t>
            </a:r>
          </a:p>
          <a:p>
            <a:pPr algn="ctr">
              <a:defRPr/>
            </a:pPr>
            <a:r>
              <a:rPr lang="en-US" sz="1400" b="1" dirty="0"/>
              <a:t>MessageWriters</a:t>
            </a:r>
          </a:p>
        </p:txBody>
      </p:sp>
      <p:sp>
        <p:nvSpPr>
          <p:cNvPr id="21" name="Rechteck 20"/>
          <p:cNvSpPr/>
          <p:nvPr/>
        </p:nvSpPr>
        <p:spPr>
          <a:xfrm>
            <a:off x="6852858" y="3846553"/>
            <a:ext cx="1935238" cy="122868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Protocols</a:t>
            </a:r>
          </a:p>
          <a:p>
            <a:pPr algn="ctr">
              <a:defRPr/>
            </a:pPr>
            <a:r>
              <a:rPr lang="en-US" sz="1400" b="1" dirty="0"/>
              <a:t>UA Secure Multicast</a:t>
            </a:r>
          </a:p>
          <a:p>
            <a:pPr algn="ctr">
              <a:defRPr/>
            </a:pPr>
            <a:r>
              <a:rPr lang="en-US" sz="1400" b="1" dirty="0"/>
              <a:t>(AMQP, MQTT, DDS, REST…)</a:t>
            </a:r>
          </a:p>
        </p:txBody>
      </p:sp>
    </p:spTree>
    <p:extLst>
      <p:ext uri="{BB962C8B-B14F-4D97-AF65-F5344CB8AC3E}">
        <p14:creationId xmlns:p14="http://schemas.microsoft.com/office/powerpoint/2010/main" val="2374374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7710" y="145771"/>
            <a:ext cx="7168066" cy="488708"/>
          </a:xfrm>
        </p:spPr>
        <p:txBody>
          <a:bodyPr/>
          <a:lstStyle/>
          <a:p>
            <a:r>
              <a:rPr lang="en-US" dirty="0" smtClean="0"/>
              <a:t>Services &amp;  Information Models</a:t>
            </a:r>
            <a:endParaRPr lang="en-US" dirty="0"/>
          </a:p>
        </p:txBody>
      </p:sp>
      <p:sp>
        <p:nvSpPr>
          <p:cNvPr id="3" name="Titel 2"/>
          <p:cNvSpPr>
            <a:spLocks noGrp="1"/>
          </p:cNvSpPr>
          <p:nvPr>
            <p:ph type="title" idx="4294967295"/>
          </p:nvPr>
        </p:nvSpPr>
        <p:spPr>
          <a:xfrm>
            <a:off x="0" y="274638"/>
            <a:ext cx="8229600" cy="682625"/>
          </a:xfrm>
        </p:spPr>
        <p:txBody>
          <a:bodyPr>
            <a:normAutofit fontScale="90000"/>
          </a:bodyPr>
          <a:lstStyle/>
          <a:p>
            <a:pPr>
              <a:defRPr/>
            </a:pPr>
            <a:r>
              <a:rPr lang="en-US" sz="2700" dirty="0"/>
              <a:t/>
            </a:r>
            <a:br>
              <a:rPr lang="en-US" sz="2700" dirty="0"/>
            </a:br>
            <a:endParaRPr lang="en-US" sz="2700" dirty="0"/>
          </a:p>
        </p:txBody>
      </p:sp>
      <p:grpSp>
        <p:nvGrpSpPr>
          <p:cNvPr id="4" name="Group 3"/>
          <p:cNvGrpSpPr/>
          <p:nvPr/>
        </p:nvGrpSpPr>
        <p:grpSpPr>
          <a:xfrm>
            <a:off x="172576" y="1892300"/>
            <a:ext cx="8615824" cy="3182939"/>
            <a:chOff x="1282336" y="3228976"/>
            <a:chExt cx="6578964" cy="2430463"/>
          </a:xfrm>
        </p:grpSpPr>
        <p:sp>
          <p:nvSpPr>
            <p:cNvPr id="11" name="Rechteck 10"/>
            <p:cNvSpPr/>
            <p:nvPr/>
          </p:nvSpPr>
          <p:spPr>
            <a:xfrm>
              <a:off x="2951164" y="5118100"/>
              <a:ext cx="3349625" cy="541338"/>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OPC UA Meta Model</a:t>
              </a:r>
            </a:p>
          </p:txBody>
        </p:sp>
        <p:sp>
          <p:nvSpPr>
            <p:cNvPr id="16" name="Rechteck 15"/>
            <p:cNvSpPr/>
            <p:nvPr/>
          </p:nvSpPr>
          <p:spPr>
            <a:xfrm>
              <a:off x="3756026" y="4470400"/>
              <a:ext cx="2544763" cy="571500"/>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Built-in Information Models</a:t>
              </a:r>
            </a:p>
          </p:txBody>
        </p:sp>
        <p:sp>
          <p:nvSpPr>
            <p:cNvPr id="17" name="Rechteck 16"/>
            <p:cNvSpPr/>
            <p:nvPr/>
          </p:nvSpPr>
          <p:spPr>
            <a:xfrm>
              <a:off x="3330576" y="3606801"/>
              <a:ext cx="2970213" cy="792163"/>
            </a:xfrm>
            <a:prstGeom prst="rect">
              <a:avLst/>
            </a:prstGeom>
            <a:solidFill>
              <a:srgbClr val="9BBB59"/>
            </a:solid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anchor="ctr"/>
            <a:lstStyle/>
            <a:p>
              <a:pPr algn="ctr">
                <a:defRPr/>
              </a:pPr>
              <a:r>
                <a:rPr lang="en-US" sz="2000" b="1" dirty="0" smtClean="0"/>
                <a:t>Companion</a:t>
              </a:r>
            </a:p>
            <a:p>
              <a:pPr algn="ctr">
                <a:defRPr/>
              </a:pPr>
              <a:r>
                <a:rPr lang="en-US" sz="2000" b="1" dirty="0" smtClean="0"/>
                <a:t>Information Models</a:t>
              </a:r>
              <a:endParaRPr lang="en-US" sz="2000" b="1" dirty="0"/>
            </a:p>
          </p:txBody>
        </p:sp>
        <p:sp>
          <p:nvSpPr>
            <p:cNvPr id="18" name="Rechteck 17"/>
            <p:cNvSpPr/>
            <p:nvPr/>
          </p:nvSpPr>
          <p:spPr>
            <a:xfrm>
              <a:off x="3330575" y="4402138"/>
              <a:ext cx="350838" cy="639762"/>
            </a:xfrm>
            <a:prstGeom prst="rect">
              <a:avLst/>
            </a:prstGeom>
            <a:solidFill>
              <a:srgbClr val="9BBB59"/>
            </a:solid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9" name="Rechteck 18"/>
            <p:cNvSpPr/>
            <p:nvPr/>
          </p:nvSpPr>
          <p:spPr>
            <a:xfrm>
              <a:off x="2951164" y="3228976"/>
              <a:ext cx="3349625" cy="307975"/>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000" b="1" dirty="0"/>
                <a:t>Vendor Specific Extensions</a:t>
              </a:r>
            </a:p>
          </p:txBody>
        </p:sp>
        <p:sp>
          <p:nvSpPr>
            <p:cNvPr id="20" name="Rechteck 19"/>
            <p:cNvSpPr/>
            <p:nvPr/>
          </p:nvSpPr>
          <p:spPr>
            <a:xfrm>
              <a:off x="2951163" y="3552826"/>
              <a:ext cx="298450" cy="1489075"/>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b="1" dirty="0"/>
            </a:p>
          </p:txBody>
        </p:sp>
        <p:sp>
          <p:nvSpPr>
            <p:cNvPr id="10" name="Rechteck 9"/>
            <p:cNvSpPr/>
            <p:nvPr/>
          </p:nvSpPr>
          <p:spPr>
            <a:xfrm>
              <a:off x="1282700" y="3228976"/>
              <a:ext cx="1585913" cy="377825"/>
            </a:xfrm>
            <a:prstGeom prst="rect">
              <a:avLst/>
            </a:prstGeom>
            <a:ln>
              <a:noFill/>
            </a:ln>
          </p:spPr>
          <p:style>
            <a:lnRef idx="2">
              <a:schemeClr val="dk1"/>
            </a:lnRef>
            <a:fillRef idx="1">
              <a:schemeClr val="lt1"/>
            </a:fillRef>
            <a:effectRef idx="0">
              <a:schemeClr val="dk1"/>
            </a:effectRef>
            <a:fontRef idx="minor">
              <a:schemeClr val="dk1"/>
            </a:fontRef>
          </p:style>
          <p:txBody>
            <a:bodyPr lIns="0" rIns="0"/>
            <a:lstStyle/>
            <a:p>
              <a:pPr algn="ctr">
                <a:defRPr/>
              </a:pPr>
              <a:r>
                <a:rPr lang="en-US" sz="2000" b="1" dirty="0"/>
                <a:t>Client/Server </a:t>
              </a:r>
            </a:p>
          </p:txBody>
        </p:sp>
        <p:sp>
          <p:nvSpPr>
            <p:cNvPr id="12" name="Rechteck 11"/>
            <p:cNvSpPr/>
            <p:nvPr/>
          </p:nvSpPr>
          <p:spPr>
            <a:xfrm>
              <a:off x="1282700" y="3606801"/>
              <a:ext cx="1585913" cy="1025525"/>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Services</a:t>
              </a:r>
            </a:p>
          </p:txBody>
        </p:sp>
        <p:sp>
          <p:nvSpPr>
            <p:cNvPr id="13" name="Rechteck 12"/>
            <p:cNvSpPr/>
            <p:nvPr/>
          </p:nvSpPr>
          <p:spPr>
            <a:xfrm>
              <a:off x="1282336" y="4721226"/>
              <a:ext cx="1587865" cy="938213"/>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Protocols</a:t>
              </a:r>
            </a:p>
          </p:txBody>
        </p:sp>
        <p:sp>
          <p:nvSpPr>
            <p:cNvPr id="14" name="Rechteck 13"/>
            <p:cNvSpPr/>
            <p:nvPr/>
          </p:nvSpPr>
          <p:spPr>
            <a:xfrm>
              <a:off x="6381750" y="3228976"/>
              <a:ext cx="1290638" cy="377825"/>
            </a:xfrm>
            <a:prstGeom prst="rect">
              <a:avLst/>
            </a:prstGeom>
            <a:ln>
              <a:noFill/>
            </a:ln>
          </p:spPr>
          <p:style>
            <a:lnRef idx="2">
              <a:schemeClr val="dk1"/>
            </a:lnRef>
            <a:fillRef idx="1">
              <a:schemeClr val="lt1"/>
            </a:fillRef>
            <a:effectRef idx="0">
              <a:schemeClr val="dk1"/>
            </a:effectRef>
            <a:fontRef idx="minor">
              <a:schemeClr val="dk1"/>
            </a:fontRef>
          </p:style>
          <p:txBody>
            <a:bodyPr lIns="0" rIns="0"/>
            <a:lstStyle/>
            <a:p>
              <a:pPr algn="ctr">
                <a:defRPr/>
              </a:pPr>
              <a:r>
                <a:rPr lang="en-US" b="1" dirty="0"/>
                <a:t>Pub-Sub</a:t>
              </a:r>
            </a:p>
          </p:txBody>
        </p:sp>
        <p:sp>
          <p:nvSpPr>
            <p:cNvPr id="15" name="Rechteck 14"/>
            <p:cNvSpPr/>
            <p:nvPr/>
          </p:nvSpPr>
          <p:spPr>
            <a:xfrm>
              <a:off x="6381750" y="3606801"/>
              <a:ext cx="1479550" cy="102552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Services</a:t>
              </a:r>
            </a:p>
            <a:p>
              <a:pPr algn="ctr">
                <a:defRPr/>
              </a:pPr>
              <a:r>
                <a:rPr lang="en-US" sz="1400" b="1" dirty="0" err="1" smtClean="0"/>
                <a:t>PubSub</a:t>
              </a:r>
              <a:r>
                <a:rPr lang="en-US" sz="1400" b="1" dirty="0" smtClean="0"/>
                <a:t/>
              </a:r>
              <a:br>
                <a:rPr lang="en-US" sz="1400" b="1" dirty="0" smtClean="0"/>
              </a:br>
              <a:r>
                <a:rPr lang="en-US" sz="1400" b="1" dirty="0" smtClean="0"/>
                <a:t>Configuration</a:t>
              </a:r>
              <a:endParaRPr lang="en-US" sz="1400" b="1" dirty="0"/>
            </a:p>
            <a:p>
              <a:pPr algn="ctr">
                <a:defRPr/>
              </a:pPr>
              <a:r>
                <a:rPr lang="en-US" sz="1400" b="1" dirty="0"/>
                <a:t>Connections</a:t>
              </a:r>
            </a:p>
            <a:p>
              <a:pPr algn="ctr">
                <a:defRPr/>
              </a:pPr>
              <a:r>
                <a:rPr lang="en-US" sz="1400" b="1" dirty="0"/>
                <a:t>MessageWriters</a:t>
              </a:r>
            </a:p>
          </p:txBody>
        </p:sp>
        <p:sp>
          <p:nvSpPr>
            <p:cNvPr id="21" name="Rechteck 20"/>
            <p:cNvSpPr/>
            <p:nvPr/>
          </p:nvSpPr>
          <p:spPr>
            <a:xfrm>
              <a:off x="6383338" y="4721226"/>
              <a:ext cx="1477730" cy="9382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2000" b="1" dirty="0"/>
                <a:t>Protocols</a:t>
              </a:r>
            </a:p>
            <a:p>
              <a:pPr algn="ctr">
                <a:defRPr/>
              </a:pPr>
              <a:r>
                <a:rPr lang="en-US" sz="1400" b="1" dirty="0"/>
                <a:t>UA Secure Multicast</a:t>
              </a:r>
            </a:p>
            <a:p>
              <a:pPr algn="ctr">
                <a:defRPr/>
              </a:pPr>
              <a:r>
                <a:rPr lang="en-US" sz="1400" b="1" dirty="0"/>
                <a:t>(AMQP, MQTT, DDS, REST…)</a:t>
              </a:r>
            </a:p>
          </p:txBody>
        </p:sp>
      </p:grpSp>
    </p:spTree>
    <p:extLst>
      <p:ext uri="{BB962C8B-B14F-4D97-AF65-F5344CB8AC3E}">
        <p14:creationId xmlns:p14="http://schemas.microsoft.com/office/powerpoint/2010/main" val="20855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smtClean="0"/>
              <a:t>Context</a:t>
            </a:r>
            <a:endParaRPr lang="en-US" dirty="0"/>
          </a:p>
        </p:txBody>
      </p:sp>
      <p:pic>
        <p:nvPicPr>
          <p:cNvPr id="13" name="Picture 12" descr="a_IAC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3593279"/>
            <a:ext cx="2171700" cy="32632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ndustry-Control-Roo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 y="3671997"/>
            <a:ext cx="3735585" cy="31845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1"/>
          </p:nvPr>
        </p:nvSpPr>
        <p:spPr>
          <a:xfrm>
            <a:off x="304800" y="978195"/>
            <a:ext cx="8445500" cy="5047248"/>
          </a:xfrm>
        </p:spPr>
        <p:txBody>
          <a:bodyPr/>
          <a:lstStyle/>
          <a:p>
            <a:r>
              <a:rPr lang="en-US" dirty="0" smtClean="0"/>
              <a:t>Context</a:t>
            </a:r>
          </a:p>
          <a:p>
            <a:pPr lvl="1"/>
            <a:r>
              <a:rPr lang="en-US" dirty="0"/>
              <a:t>The circumstances that form the setting for an event, statement, or idea, and in terms of which it can be fully understood.</a:t>
            </a:r>
            <a:r>
              <a:rPr lang="en-US" dirty="0" smtClean="0"/>
              <a:t>.</a:t>
            </a:r>
          </a:p>
          <a:p>
            <a:pPr marL="914400" lvl="2" indent="0">
              <a:spcBef>
                <a:spcPts val="0"/>
              </a:spcBef>
              <a:buNone/>
            </a:pPr>
            <a:r>
              <a:rPr lang="en-US" sz="1400" dirty="0" smtClean="0"/>
              <a:t>				(oxforddictionaries.com)</a:t>
            </a:r>
            <a:endParaRPr lang="en-US" sz="1400" dirty="0"/>
          </a:p>
          <a:p>
            <a:pPr marL="0" indent="0">
              <a:buNone/>
            </a:pPr>
            <a:endParaRPr lang="en-US" dirty="0" smtClean="0"/>
          </a:p>
          <a:p>
            <a:r>
              <a:rPr lang="en-US" dirty="0" smtClean="0"/>
              <a:t>Where is context hiding?</a:t>
            </a:r>
          </a:p>
          <a:p>
            <a:endParaRPr lang="en-US" dirty="0"/>
          </a:p>
          <a:p>
            <a:pPr marL="0" indent="0">
              <a:buNone/>
            </a:pPr>
            <a:endParaRPr lang="en-US" dirty="0" smtClean="0"/>
          </a:p>
        </p:txBody>
      </p:sp>
    </p:spTree>
    <p:extLst>
      <p:ext uri="{BB962C8B-B14F-4D97-AF65-F5344CB8AC3E}">
        <p14:creationId xmlns:p14="http://schemas.microsoft.com/office/powerpoint/2010/main" val="4245530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7710" y="145771"/>
            <a:ext cx="6477663" cy="488708"/>
          </a:xfrm>
        </p:spPr>
        <p:txBody>
          <a:bodyPr/>
          <a:lstStyle/>
          <a:p>
            <a:r>
              <a:rPr lang="en-US" dirty="0"/>
              <a:t>OPC Foundation Collaboration</a:t>
            </a:r>
          </a:p>
        </p:txBody>
      </p:sp>
      <p:grpSp>
        <p:nvGrpSpPr>
          <p:cNvPr id="3" name="Group 2"/>
          <p:cNvGrpSpPr/>
          <p:nvPr/>
        </p:nvGrpSpPr>
        <p:grpSpPr>
          <a:xfrm>
            <a:off x="139701" y="883573"/>
            <a:ext cx="8769686" cy="2883736"/>
            <a:chOff x="139701" y="2217073"/>
            <a:chExt cx="8769686" cy="2883736"/>
          </a:xfrm>
        </p:grpSpPr>
        <p:pic>
          <p:nvPicPr>
            <p:cNvPr id="10" name="Picture 9"/>
            <p:cNvPicPr>
              <a:picLocks noChangeAspect="1"/>
            </p:cNvPicPr>
            <p:nvPr/>
          </p:nvPicPr>
          <p:blipFill>
            <a:blip r:embed="rId3" cstate="print"/>
            <a:stretch>
              <a:fillRect/>
            </a:stretch>
          </p:blipFill>
          <p:spPr>
            <a:xfrm>
              <a:off x="139701" y="2217073"/>
              <a:ext cx="8769686" cy="2883736"/>
            </a:xfrm>
            <a:prstGeom prst="rect">
              <a:avLst/>
            </a:prstGeom>
            <a:effectLst>
              <a:outerShdw blurRad="50800" dist="38100" dir="2700000" algn="tl" rotWithShape="0">
                <a:prstClr val="black">
                  <a:alpha val="40000"/>
                </a:prstClr>
              </a:outerShdw>
            </a:effectLst>
          </p:spPr>
        </p:pic>
        <p:pic>
          <p:nvPicPr>
            <p:cNvPr id="18438" name="Picture 2" descr="C:\Users\Avin\Local Documents\Assetricity\Resources\MIMOSA.png"/>
            <p:cNvPicPr>
              <a:picLocks noChangeAspect="1" noChangeArrowheads="1"/>
            </p:cNvPicPr>
            <p:nvPr/>
          </p:nvPicPr>
          <p:blipFill>
            <a:blip r:embed="rId4" cstate="print"/>
            <a:srcRect/>
            <a:stretch>
              <a:fillRect/>
            </a:stretch>
          </p:blipFill>
          <p:spPr bwMode="auto">
            <a:xfrm>
              <a:off x="2558256" y="4562995"/>
              <a:ext cx="809625" cy="319088"/>
            </a:xfrm>
            <a:prstGeom prst="rect">
              <a:avLst/>
            </a:prstGeom>
            <a:noFill/>
            <a:ln w="9525">
              <a:noFill/>
              <a:miter lim="800000"/>
              <a:headEnd/>
              <a:tailEnd/>
            </a:ln>
          </p:spPr>
        </p:pic>
        <p:pic>
          <p:nvPicPr>
            <p:cNvPr id="18439" name="Picture 2" descr="http://www.fiatech.org/images/logos/FIA_logo_CMYK.png"/>
            <p:cNvPicPr>
              <a:picLocks noChangeAspect="1" noChangeArrowheads="1"/>
            </p:cNvPicPr>
            <p:nvPr/>
          </p:nvPicPr>
          <p:blipFill>
            <a:blip r:embed="rId5" cstate="print"/>
            <a:srcRect/>
            <a:stretch>
              <a:fillRect/>
            </a:stretch>
          </p:blipFill>
          <p:spPr bwMode="auto">
            <a:xfrm>
              <a:off x="1269282" y="4623319"/>
              <a:ext cx="827087" cy="249238"/>
            </a:xfrm>
            <a:prstGeom prst="rect">
              <a:avLst/>
            </a:prstGeom>
            <a:noFill/>
            <a:ln w="9525">
              <a:noFill/>
              <a:miter lim="800000"/>
              <a:headEnd/>
              <a:tailEnd/>
            </a:ln>
          </p:spPr>
        </p:pic>
        <p:pic>
          <p:nvPicPr>
            <p:cNvPr id="18440" name="Picture 42" descr="OpenOandM%20Logo">
              <a:hlinkClick r:id="rId6"/>
            </p:cNvPr>
            <p:cNvPicPr>
              <a:picLocks noChangeAspect="1" noChangeArrowheads="1"/>
            </p:cNvPicPr>
            <p:nvPr/>
          </p:nvPicPr>
          <p:blipFill>
            <a:blip r:embed="rId7" cstate="print"/>
            <a:srcRect/>
            <a:stretch>
              <a:fillRect/>
            </a:stretch>
          </p:blipFill>
          <p:spPr bwMode="auto">
            <a:xfrm>
              <a:off x="3697809" y="4562995"/>
              <a:ext cx="615950" cy="309562"/>
            </a:xfrm>
            <a:prstGeom prst="rect">
              <a:avLst/>
            </a:prstGeom>
            <a:noFill/>
            <a:ln w="9525">
              <a:noFill/>
              <a:miter lim="800000"/>
              <a:headEnd/>
              <a:tailEnd/>
            </a:ln>
          </p:spPr>
        </p:pic>
      </p:grpSp>
      <p:grpSp>
        <p:nvGrpSpPr>
          <p:cNvPr id="22" name="Group 21"/>
          <p:cNvGrpSpPr/>
          <p:nvPr/>
        </p:nvGrpSpPr>
        <p:grpSpPr>
          <a:xfrm>
            <a:off x="3444080" y="4111416"/>
            <a:ext cx="5465307" cy="2019045"/>
            <a:chOff x="1282336" y="3228976"/>
            <a:chExt cx="6578964" cy="2430463"/>
          </a:xfrm>
        </p:grpSpPr>
        <p:sp>
          <p:nvSpPr>
            <p:cNvPr id="23" name="Rechteck 10"/>
            <p:cNvSpPr/>
            <p:nvPr/>
          </p:nvSpPr>
          <p:spPr>
            <a:xfrm>
              <a:off x="2951164" y="5118100"/>
              <a:ext cx="3349625" cy="541338"/>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OPC UA Meta Model</a:t>
              </a:r>
            </a:p>
          </p:txBody>
        </p:sp>
        <p:sp>
          <p:nvSpPr>
            <p:cNvPr id="24" name="Rechteck 15"/>
            <p:cNvSpPr/>
            <p:nvPr/>
          </p:nvSpPr>
          <p:spPr>
            <a:xfrm>
              <a:off x="3756026" y="4470400"/>
              <a:ext cx="2544763" cy="571500"/>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b="1" dirty="0"/>
                <a:t>Built-in Information Models</a:t>
              </a:r>
            </a:p>
          </p:txBody>
        </p:sp>
        <p:sp>
          <p:nvSpPr>
            <p:cNvPr id="25" name="Rechteck 16"/>
            <p:cNvSpPr/>
            <p:nvPr/>
          </p:nvSpPr>
          <p:spPr>
            <a:xfrm>
              <a:off x="3330576" y="3606801"/>
              <a:ext cx="2970213" cy="792163"/>
            </a:xfrm>
            <a:prstGeom prst="rect">
              <a:avLst/>
            </a:prstGeom>
            <a:solidFill>
              <a:srgbClr val="9BBB59"/>
            </a:solid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anchor="ctr"/>
            <a:lstStyle/>
            <a:p>
              <a:pPr algn="ctr">
                <a:defRPr/>
              </a:pPr>
              <a:r>
                <a:rPr lang="en-US" b="1" dirty="0" smtClean="0">
                  <a:solidFill>
                    <a:srgbClr val="FF0000"/>
                  </a:solidFill>
                </a:rPr>
                <a:t>Companion</a:t>
              </a:r>
            </a:p>
            <a:p>
              <a:pPr algn="ctr">
                <a:defRPr/>
              </a:pPr>
              <a:r>
                <a:rPr lang="en-US" b="1" dirty="0" smtClean="0">
                  <a:solidFill>
                    <a:srgbClr val="FF0000"/>
                  </a:solidFill>
                </a:rPr>
                <a:t>Information Models</a:t>
              </a:r>
              <a:endParaRPr lang="en-US" b="1" dirty="0">
                <a:solidFill>
                  <a:srgbClr val="FF0000"/>
                </a:solidFill>
              </a:endParaRPr>
            </a:p>
          </p:txBody>
        </p:sp>
        <p:sp>
          <p:nvSpPr>
            <p:cNvPr id="26" name="Rechteck 17"/>
            <p:cNvSpPr/>
            <p:nvPr/>
          </p:nvSpPr>
          <p:spPr>
            <a:xfrm>
              <a:off x="3330575" y="4402138"/>
              <a:ext cx="350838" cy="639762"/>
            </a:xfrm>
            <a:prstGeom prst="rect">
              <a:avLst/>
            </a:prstGeom>
            <a:solidFill>
              <a:srgbClr val="9BBB59"/>
            </a:solid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p>
          </p:txBody>
        </p:sp>
        <p:sp>
          <p:nvSpPr>
            <p:cNvPr id="27" name="Rechteck 18"/>
            <p:cNvSpPr/>
            <p:nvPr/>
          </p:nvSpPr>
          <p:spPr>
            <a:xfrm>
              <a:off x="2951164" y="3228976"/>
              <a:ext cx="3349625" cy="307975"/>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200" b="1" dirty="0"/>
                <a:t>Vendor Specific Extensions</a:t>
              </a:r>
            </a:p>
          </p:txBody>
        </p:sp>
        <p:sp>
          <p:nvSpPr>
            <p:cNvPr id="28" name="Rechteck 19"/>
            <p:cNvSpPr/>
            <p:nvPr/>
          </p:nvSpPr>
          <p:spPr>
            <a:xfrm>
              <a:off x="2951163" y="3552826"/>
              <a:ext cx="298450" cy="1489075"/>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1100" b="1" dirty="0"/>
            </a:p>
          </p:txBody>
        </p:sp>
        <p:sp>
          <p:nvSpPr>
            <p:cNvPr id="29" name="Rechteck 9"/>
            <p:cNvSpPr/>
            <p:nvPr/>
          </p:nvSpPr>
          <p:spPr>
            <a:xfrm>
              <a:off x="1282700" y="3228976"/>
              <a:ext cx="1585913" cy="377825"/>
            </a:xfrm>
            <a:prstGeom prst="rect">
              <a:avLst/>
            </a:prstGeom>
            <a:ln>
              <a:noFill/>
            </a:ln>
          </p:spPr>
          <p:style>
            <a:lnRef idx="2">
              <a:schemeClr val="dk1"/>
            </a:lnRef>
            <a:fillRef idx="1">
              <a:schemeClr val="lt1"/>
            </a:fillRef>
            <a:effectRef idx="0">
              <a:schemeClr val="dk1"/>
            </a:effectRef>
            <a:fontRef idx="minor">
              <a:schemeClr val="dk1"/>
            </a:fontRef>
          </p:style>
          <p:txBody>
            <a:bodyPr lIns="0" rIns="0"/>
            <a:lstStyle/>
            <a:p>
              <a:pPr algn="ctr">
                <a:defRPr/>
              </a:pPr>
              <a:r>
                <a:rPr lang="en-US" sz="1200" b="1" dirty="0"/>
                <a:t>Client/Server </a:t>
              </a:r>
            </a:p>
          </p:txBody>
        </p:sp>
        <p:sp>
          <p:nvSpPr>
            <p:cNvPr id="30" name="Rechteck 11"/>
            <p:cNvSpPr/>
            <p:nvPr/>
          </p:nvSpPr>
          <p:spPr>
            <a:xfrm>
              <a:off x="1282700" y="3606801"/>
              <a:ext cx="1585913" cy="1025525"/>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b="1" dirty="0"/>
                <a:t>Services</a:t>
              </a:r>
            </a:p>
          </p:txBody>
        </p:sp>
        <p:sp>
          <p:nvSpPr>
            <p:cNvPr id="31" name="Rechteck 12"/>
            <p:cNvSpPr/>
            <p:nvPr/>
          </p:nvSpPr>
          <p:spPr>
            <a:xfrm>
              <a:off x="1282336" y="4721226"/>
              <a:ext cx="1587865" cy="938213"/>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b="1" dirty="0"/>
                <a:t>Protocols</a:t>
              </a:r>
            </a:p>
          </p:txBody>
        </p:sp>
        <p:sp>
          <p:nvSpPr>
            <p:cNvPr id="32" name="Rechteck 13"/>
            <p:cNvSpPr/>
            <p:nvPr/>
          </p:nvSpPr>
          <p:spPr>
            <a:xfrm>
              <a:off x="6381750" y="3228976"/>
              <a:ext cx="1290638" cy="377825"/>
            </a:xfrm>
            <a:prstGeom prst="rect">
              <a:avLst/>
            </a:prstGeom>
            <a:ln>
              <a:noFill/>
            </a:ln>
          </p:spPr>
          <p:style>
            <a:lnRef idx="2">
              <a:schemeClr val="dk1"/>
            </a:lnRef>
            <a:fillRef idx="1">
              <a:schemeClr val="lt1"/>
            </a:fillRef>
            <a:effectRef idx="0">
              <a:schemeClr val="dk1"/>
            </a:effectRef>
            <a:fontRef idx="minor">
              <a:schemeClr val="dk1"/>
            </a:fontRef>
          </p:style>
          <p:txBody>
            <a:bodyPr lIns="0" rIns="0"/>
            <a:lstStyle/>
            <a:p>
              <a:pPr algn="ctr">
                <a:defRPr/>
              </a:pPr>
              <a:r>
                <a:rPr lang="en-US" sz="1100" b="1" dirty="0"/>
                <a:t>Pub-Sub</a:t>
              </a:r>
            </a:p>
          </p:txBody>
        </p:sp>
        <p:sp>
          <p:nvSpPr>
            <p:cNvPr id="33" name="Rechteck 14"/>
            <p:cNvSpPr/>
            <p:nvPr/>
          </p:nvSpPr>
          <p:spPr>
            <a:xfrm>
              <a:off x="6381750" y="3606801"/>
              <a:ext cx="1479550" cy="102552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b="1" dirty="0"/>
                <a:t>Services</a:t>
              </a:r>
            </a:p>
            <a:p>
              <a:pPr algn="ctr">
                <a:defRPr/>
              </a:pPr>
              <a:r>
                <a:rPr lang="en-US" sz="1000" b="1" dirty="0" err="1" smtClean="0"/>
                <a:t>PubSub</a:t>
              </a:r>
              <a:r>
                <a:rPr lang="en-US" sz="1000" b="1" dirty="0" smtClean="0"/>
                <a:t/>
              </a:r>
              <a:br>
                <a:rPr lang="en-US" sz="1000" b="1" dirty="0" smtClean="0"/>
              </a:br>
              <a:r>
                <a:rPr lang="en-US" sz="1000" b="1" dirty="0" smtClean="0"/>
                <a:t>Configuration</a:t>
              </a:r>
              <a:endParaRPr lang="en-US" sz="1000" b="1" dirty="0"/>
            </a:p>
            <a:p>
              <a:pPr algn="ctr">
                <a:defRPr/>
              </a:pPr>
              <a:r>
                <a:rPr lang="en-US" sz="1000" b="1" dirty="0"/>
                <a:t>Connections</a:t>
              </a:r>
            </a:p>
            <a:p>
              <a:pPr algn="ctr">
                <a:defRPr/>
              </a:pPr>
              <a:r>
                <a:rPr lang="en-US" sz="1000" b="1" dirty="0"/>
                <a:t>MessageWriters</a:t>
              </a:r>
            </a:p>
          </p:txBody>
        </p:sp>
        <p:sp>
          <p:nvSpPr>
            <p:cNvPr id="34" name="Rechteck 20"/>
            <p:cNvSpPr/>
            <p:nvPr/>
          </p:nvSpPr>
          <p:spPr>
            <a:xfrm>
              <a:off x="6383338" y="4721226"/>
              <a:ext cx="1477730" cy="9382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b="1" dirty="0"/>
                <a:t>Protocols</a:t>
              </a:r>
            </a:p>
            <a:p>
              <a:pPr algn="ctr">
                <a:defRPr/>
              </a:pPr>
              <a:r>
                <a:rPr lang="en-US" sz="1000" b="1" dirty="0"/>
                <a:t>UA Secure Multicast</a:t>
              </a:r>
            </a:p>
            <a:p>
              <a:pPr algn="ctr">
                <a:defRPr/>
              </a:pPr>
              <a:r>
                <a:rPr lang="en-US" sz="1000" b="1" dirty="0"/>
                <a:t>(AMQP, MQTT, DDS, REST…)</a:t>
              </a:r>
            </a:p>
          </p:txBody>
        </p:sp>
      </p:grpSp>
      <p:sp>
        <p:nvSpPr>
          <p:cNvPr id="4" name="Rectangle 3"/>
          <p:cNvSpPr/>
          <p:nvPr/>
        </p:nvSpPr>
        <p:spPr>
          <a:xfrm>
            <a:off x="14279" y="3991014"/>
            <a:ext cx="3097307" cy="2616101"/>
          </a:xfrm>
          <a:prstGeom prst="rect">
            <a:avLst/>
          </a:prstGeom>
        </p:spPr>
        <p:txBody>
          <a:bodyPr wrap="square">
            <a:spAutoFit/>
          </a:bodyPr>
          <a:lstStyle/>
          <a:p>
            <a:pPr marL="362903" indent="-285750">
              <a:spcBef>
                <a:spcPts val="1200"/>
              </a:spcBef>
              <a:buFont typeface="Arial" panose="020B0604020202020204" pitchFamily="34" charset="0"/>
              <a:buChar char="•"/>
            </a:pPr>
            <a:r>
              <a:rPr lang="en-US" dirty="0"/>
              <a:t>OPC Foundation collaborates with organizations and domain experts</a:t>
            </a:r>
          </a:p>
          <a:p>
            <a:pPr marL="362903" indent="-285750">
              <a:spcBef>
                <a:spcPts val="1200"/>
              </a:spcBef>
              <a:buFont typeface="Arial" panose="020B0604020202020204" pitchFamily="34" charset="0"/>
              <a:buChar char="•"/>
            </a:pPr>
            <a:r>
              <a:rPr lang="en-US" dirty="0"/>
              <a:t>OPC </a:t>
            </a:r>
            <a:r>
              <a:rPr lang="en-US" dirty="0" smtClean="0"/>
              <a:t>UA</a:t>
            </a:r>
            <a:br>
              <a:rPr lang="en-US" dirty="0" smtClean="0"/>
            </a:br>
            <a:r>
              <a:rPr lang="en-US" dirty="0" smtClean="0"/>
              <a:t>defines </a:t>
            </a:r>
            <a:r>
              <a:rPr lang="en-US" dirty="0"/>
              <a:t>HOW</a:t>
            </a:r>
          </a:p>
          <a:p>
            <a:pPr marL="362903" indent="-285750">
              <a:spcBef>
                <a:spcPts val="1200"/>
              </a:spcBef>
              <a:buFont typeface="Arial" panose="020B0604020202020204" pitchFamily="34" charset="0"/>
              <a:buChar char="•"/>
            </a:pPr>
            <a:r>
              <a:rPr lang="en-US" dirty="0"/>
              <a:t>Domain experts </a:t>
            </a:r>
            <a:r>
              <a:rPr lang="en-US" dirty="0" smtClean="0"/>
              <a:t/>
            </a:r>
            <a:br>
              <a:rPr lang="en-US" dirty="0" smtClean="0"/>
            </a:br>
            <a:r>
              <a:rPr lang="en-US" dirty="0" smtClean="0"/>
              <a:t>define </a:t>
            </a:r>
            <a:r>
              <a:rPr lang="en-US" dirty="0"/>
              <a:t>WHAT</a:t>
            </a:r>
          </a:p>
        </p:txBody>
      </p:sp>
    </p:spTree>
    <p:extLst>
      <p:ext uri="{BB962C8B-B14F-4D97-AF65-F5344CB8AC3E}">
        <p14:creationId xmlns:p14="http://schemas.microsoft.com/office/powerpoint/2010/main" val="89980191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Information Model Notation</a:t>
            </a:r>
            <a:endParaRPr lang="en-US" dirty="0"/>
          </a:p>
        </p:txBody>
      </p:sp>
      <p:sp>
        <p:nvSpPr>
          <p:cNvPr id="3" name="Rectangle 2"/>
          <p:cNvSpPr>
            <a:spLocks noChangeArrowheads="1"/>
          </p:cNvSpPr>
          <p:nvPr/>
        </p:nvSpPr>
        <p:spPr bwMode="auto">
          <a:xfrm>
            <a:off x="457200" y="1511300"/>
            <a:ext cx="1100446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672673359"/>
              </p:ext>
            </p:extLst>
          </p:nvPr>
        </p:nvGraphicFramePr>
        <p:xfrm>
          <a:off x="139700" y="1739900"/>
          <a:ext cx="8659268" cy="3683000"/>
        </p:xfrm>
        <a:graphic>
          <a:graphicData uri="http://schemas.openxmlformats.org/presentationml/2006/ole">
            <mc:AlternateContent xmlns:mc="http://schemas.openxmlformats.org/markup-compatibility/2006">
              <mc:Choice xmlns:v="urn:schemas-microsoft-com:vml" Requires="v">
                <p:oleObj spid="_x0000_s6199" name="Visio" r:id="rId3" imgW="5903124" imgH="2503708" progId="Visio.Drawing.11">
                  <p:embed/>
                </p:oleObj>
              </mc:Choice>
              <mc:Fallback>
                <p:oleObj name="Visio" r:id="rId3" imgW="5903124" imgH="2503708"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1739900"/>
                        <a:ext cx="8659268" cy="3683000"/>
                      </a:xfrm>
                      <a:prstGeom prst="rect">
                        <a:avLst/>
                      </a:prstGeom>
                      <a:noFill/>
                    </p:spPr>
                  </p:pic>
                </p:oleObj>
              </mc:Fallback>
            </mc:AlternateContent>
          </a:graphicData>
        </a:graphic>
      </p:graphicFrame>
    </p:spTree>
    <p:extLst>
      <p:ext uri="{BB962C8B-B14F-4D97-AF65-F5344CB8AC3E}">
        <p14:creationId xmlns:p14="http://schemas.microsoft.com/office/powerpoint/2010/main" val="2370330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Information Model Example</a:t>
            </a:r>
            <a:endParaRPr lang="en-US" dirty="0"/>
          </a:p>
        </p:txBody>
      </p:sp>
      <p:sp>
        <p:nvSpPr>
          <p:cNvPr id="3" name="Rectangle 2"/>
          <p:cNvSpPr>
            <a:spLocks noChangeArrowheads="1"/>
          </p:cNvSpPr>
          <p:nvPr/>
        </p:nvSpPr>
        <p:spPr bwMode="auto">
          <a:xfrm>
            <a:off x="647699" y="1028700"/>
            <a:ext cx="1325008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055974077"/>
              </p:ext>
            </p:extLst>
          </p:nvPr>
        </p:nvGraphicFramePr>
        <p:xfrm>
          <a:off x="647700" y="1028700"/>
          <a:ext cx="7422621" cy="5270500"/>
        </p:xfrm>
        <a:graphic>
          <a:graphicData uri="http://schemas.openxmlformats.org/presentationml/2006/ole">
            <mc:AlternateContent xmlns:mc="http://schemas.openxmlformats.org/markup-compatibility/2006">
              <mc:Choice xmlns:v="urn:schemas-microsoft-com:vml" Requires="v">
                <p:oleObj spid="_x0000_s5177" name="Visio" r:id="rId3" imgW="5264657" imgH="3634926" progId="Visio.Drawing.11">
                  <p:embed/>
                </p:oleObj>
              </mc:Choice>
              <mc:Fallback>
                <p:oleObj name="Visio" r:id="rId3" imgW="5264657" imgH="3634926" progId="Visio.Drawing.11">
                  <p:embed/>
                  <p:pic>
                    <p:nvPicPr>
                      <p:cNvPr id="0" name="Object 1"/>
                      <p:cNvPicPr>
                        <a:picLocks noChangeAspect="1" noChangeArrowheads="1"/>
                      </p:cNvPicPr>
                      <p:nvPr/>
                    </p:nvPicPr>
                    <p:blipFill>
                      <a:blip r:embed="rId4"/>
                      <a:srcRect/>
                      <a:stretch>
                        <a:fillRect/>
                      </a:stretch>
                    </p:blipFill>
                    <p:spPr bwMode="auto">
                      <a:xfrm>
                        <a:off x="647700" y="1028700"/>
                        <a:ext cx="7422621" cy="5270500"/>
                      </a:xfrm>
                      <a:prstGeom prst="rect">
                        <a:avLst/>
                      </a:prstGeom>
                      <a:noFill/>
                    </p:spPr>
                  </p:pic>
                </p:oleObj>
              </mc:Fallback>
            </mc:AlternateContent>
          </a:graphicData>
        </a:graphic>
      </p:graphicFrame>
    </p:spTree>
    <p:extLst>
      <p:ext uri="{BB962C8B-B14F-4D97-AF65-F5344CB8AC3E}">
        <p14:creationId xmlns:p14="http://schemas.microsoft.com/office/powerpoint/2010/main" val="3271721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7710" y="145771"/>
            <a:ext cx="6306290" cy="488708"/>
          </a:xfrm>
        </p:spPr>
        <p:txBody>
          <a:bodyPr/>
          <a:lstStyle/>
          <a:p>
            <a:r>
              <a:rPr lang="en-US" dirty="0" smtClean="0"/>
              <a:t>Sample Base Object Hierarchy</a:t>
            </a:r>
            <a:endParaRPr lang="en-US" dirty="0"/>
          </a:p>
        </p:txBody>
      </p:sp>
      <p:sp>
        <p:nvSpPr>
          <p:cNvPr id="3" name="Rectangle 2"/>
          <p:cNvSpPr>
            <a:spLocks noChangeArrowheads="1"/>
          </p:cNvSpPr>
          <p:nvPr/>
        </p:nvSpPr>
        <p:spPr bwMode="auto">
          <a:xfrm>
            <a:off x="456697" y="102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147684365"/>
              </p:ext>
            </p:extLst>
          </p:nvPr>
        </p:nvGraphicFramePr>
        <p:xfrm>
          <a:off x="456697" y="1422922"/>
          <a:ext cx="8477279" cy="3263900"/>
        </p:xfrm>
        <a:graphic>
          <a:graphicData uri="http://schemas.openxmlformats.org/presentationml/2006/ole">
            <mc:AlternateContent xmlns:mc="http://schemas.openxmlformats.org/markup-compatibility/2006">
              <mc:Choice xmlns:v="urn:schemas-microsoft-com:vml" Requires="v">
                <p:oleObj spid="_x0000_s7223" name="Visio" r:id="rId3" imgW="6868605" imgH="2548609" progId="Visio.Drawing.11">
                  <p:embed/>
                </p:oleObj>
              </mc:Choice>
              <mc:Fallback>
                <p:oleObj name="Visio" r:id="rId3" imgW="6868605" imgH="254860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97" y="1422922"/>
                        <a:ext cx="8477279" cy="3263900"/>
                      </a:xfrm>
                      <a:prstGeom prst="rect">
                        <a:avLst/>
                      </a:prstGeom>
                      <a:noFill/>
                    </p:spPr>
                  </p:pic>
                </p:oleObj>
              </mc:Fallback>
            </mc:AlternateContent>
          </a:graphicData>
        </a:graphic>
      </p:graphicFrame>
    </p:spTree>
    <p:extLst>
      <p:ext uri="{BB962C8B-B14F-4D97-AF65-F5344CB8AC3E}">
        <p14:creationId xmlns:p14="http://schemas.microsoft.com/office/powerpoint/2010/main" val="409920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368800"/>
            <a:ext cx="8075613"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feil nach links und rechts 4"/>
          <p:cNvSpPr/>
          <p:nvPr/>
        </p:nvSpPr>
        <p:spPr>
          <a:xfrm>
            <a:off x="1981200" y="4559300"/>
            <a:ext cx="1447800" cy="552450"/>
          </a:xfrm>
          <a:prstGeom prst="leftRightArrow">
            <a:avLst>
              <a:gd name="adj1" fmla="val 53941"/>
              <a:gd name="adj2" fmla="val 42118"/>
            </a:avLst>
          </a:prstGeom>
          <a:solidFill>
            <a:srgbClr val="9BBB59"/>
          </a:solid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OPC UA</a:t>
            </a:r>
          </a:p>
        </p:txBody>
      </p:sp>
      <p:sp>
        <p:nvSpPr>
          <p:cNvPr id="8" name="Pfeil nach links und rechts 7"/>
          <p:cNvSpPr/>
          <p:nvPr/>
        </p:nvSpPr>
        <p:spPr>
          <a:xfrm>
            <a:off x="5181600" y="4559300"/>
            <a:ext cx="1447800" cy="552450"/>
          </a:xfrm>
          <a:prstGeom prst="leftRightArrow">
            <a:avLst>
              <a:gd name="adj1" fmla="val 53941"/>
              <a:gd name="adj2" fmla="val 42118"/>
            </a:avLst>
          </a:prstGeom>
          <a:solidFill>
            <a:srgbClr val="9BBB59"/>
          </a:solid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OPC UA</a:t>
            </a:r>
          </a:p>
        </p:txBody>
      </p:sp>
      <p:sp>
        <p:nvSpPr>
          <p:cNvPr id="9" name="Pfeil nach links und rechts 8"/>
          <p:cNvSpPr/>
          <p:nvPr/>
        </p:nvSpPr>
        <p:spPr>
          <a:xfrm rot="16200000">
            <a:off x="466725" y="3254375"/>
            <a:ext cx="1447800" cy="552450"/>
          </a:xfrm>
          <a:prstGeom prst="leftRightArrow">
            <a:avLst>
              <a:gd name="adj1" fmla="val 53941"/>
              <a:gd name="adj2" fmla="val 42118"/>
            </a:avLst>
          </a:prstGeom>
          <a:solidFill>
            <a:srgbClr val="9BBB59"/>
          </a:solid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OPC UA</a:t>
            </a:r>
            <a:endParaRPr lang="de-DE" dirty="0"/>
          </a:p>
        </p:txBody>
      </p:sp>
      <p:sp>
        <p:nvSpPr>
          <p:cNvPr id="10" name="Pfeil nach links und rechts 9"/>
          <p:cNvSpPr/>
          <p:nvPr/>
        </p:nvSpPr>
        <p:spPr>
          <a:xfrm rot="16200000">
            <a:off x="3571875" y="3254376"/>
            <a:ext cx="1447800" cy="552450"/>
          </a:xfrm>
          <a:prstGeom prst="leftRightArrow">
            <a:avLst>
              <a:gd name="adj1" fmla="val 53941"/>
              <a:gd name="adj2" fmla="val 42118"/>
            </a:avLst>
          </a:prstGeom>
          <a:solidFill>
            <a:srgbClr val="9BBB59"/>
          </a:solid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OPC UA</a:t>
            </a:r>
          </a:p>
        </p:txBody>
      </p:sp>
      <p:sp>
        <p:nvSpPr>
          <p:cNvPr id="6" name="Rechteck 5"/>
          <p:cNvSpPr/>
          <p:nvPr/>
        </p:nvSpPr>
        <p:spPr>
          <a:xfrm>
            <a:off x="457200" y="1816100"/>
            <a:ext cx="1676400" cy="762000"/>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HMI</a:t>
            </a:r>
            <a:endParaRPr lang="de-DE" dirty="0"/>
          </a:p>
        </p:txBody>
      </p:sp>
      <p:sp>
        <p:nvSpPr>
          <p:cNvPr id="12" name="Rechteck 11"/>
          <p:cNvSpPr/>
          <p:nvPr/>
        </p:nvSpPr>
        <p:spPr>
          <a:xfrm>
            <a:off x="3505200" y="1816100"/>
            <a:ext cx="1676400" cy="762000"/>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MES</a:t>
            </a:r>
          </a:p>
        </p:txBody>
      </p:sp>
      <p:sp>
        <p:nvSpPr>
          <p:cNvPr id="13" name="Rectangle 8"/>
          <p:cNvSpPr/>
          <p:nvPr>
            <p:custDataLst>
              <p:tags r:id="rId1"/>
            </p:custDataLst>
          </p:nvPr>
        </p:nvSpPr>
        <p:spPr bwMode="gray">
          <a:xfrm>
            <a:off x="5562948" y="901700"/>
            <a:ext cx="3377852" cy="359866"/>
          </a:xfrm>
          <a:prstGeom prst="rect">
            <a:avLst/>
          </a:prstGeom>
          <a:solidFill>
            <a:schemeClr val="accent2"/>
          </a:solidFill>
          <a:ln w="952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b" anchorCtr="0" forceAA="0" compatLnSpc="1">
            <a:prstTxWarp prst="textNoShape">
              <a:avLst/>
            </a:prstTxWarp>
            <a:noAutofit/>
          </a:bodyPr>
          <a:lstStyle/>
          <a:p>
            <a:r>
              <a:rPr lang="en-US" dirty="0" err="1" smtClean="0">
                <a:solidFill>
                  <a:schemeClr val="bg1"/>
                </a:solidFill>
                <a:latin typeface="Arial" pitchFamily="34" charset="0"/>
              </a:rPr>
              <a:t>PLCopen</a:t>
            </a:r>
            <a:r>
              <a:rPr lang="en-US" dirty="0" smtClean="0">
                <a:solidFill>
                  <a:schemeClr val="bg1"/>
                </a:solidFill>
                <a:latin typeface="Arial" pitchFamily="34" charset="0"/>
              </a:rPr>
              <a:t> Collaboration</a:t>
            </a:r>
            <a:endParaRPr lang="en-US" dirty="0">
              <a:solidFill>
                <a:schemeClr val="bg1"/>
              </a:solidFill>
              <a:latin typeface="Arial" pitchFamily="34" charset="0"/>
            </a:endParaRPr>
          </a:p>
        </p:txBody>
      </p:sp>
      <p:sp>
        <p:nvSpPr>
          <p:cNvPr id="14" name="Rectangle 9"/>
          <p:cNvSpPr/>
          <p:nvPr>
            <p:custDataLst>
              <p:tags r:id="rId2"/>
            </p:custDataLst>
          </p:nvPr>
        </p:nvSpPr>
        <p:spPr bwMode="gray">
          <a:xfrm>
            <a:off x="5563298" y="1261740"/>
            <a:ext cx="3377502" cy="2878460"/>
          </a:xfrm>
          <a:prstGeom prst="rect">
            <a:avLst/>
          </a:prstGeom>
          <a:solidFill>
            <a:schemeClr val="bg1"/>
          </a:solidFill>
          <a:ln w="952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45720" numCol="1" spcCol="0" rtlCol="0" fromWordArt="0" anchor="t" anchorCtr="0" forceAA="0" compatLnSpc="1">
            <a:prstTxWarp prst="textNoShape">
              <a:avLst/>
            </a:prstTxWarp>
            <a:noAutofit/>
          </a:bodyPr>
          <a:lstStyle/>
          <a:p>
            <a:pPr marL="285750" indent="-285750">
              <a:spcAft>
                <a:spcPts val="600"/>
              </a:spcAft>
              <a:buFont typeface="Arial" panose="020B0604020202020204" pitchFamily="34" charset="0"/>
              <a:buChar char="•"/>
            </a:pPr>
            <a:r>
              <a:rPr lang="en-US" dirty="0" smtClean="0">
                <a:solidFill>
                  <a:schemeClr val="tx1"/>
                </a:solidFill>
                <a:latin typeface="Arial" pitchFamily="34" charset="0"/>
              </a:rPr>
              <a:t>61131-3 Software Model mapped to OPC UA Information Model</a:t>
            </a:r>
          </a:p>
          <a:p>
            <a:pPr marL="285750" indent="-285750">
              <a:spcAft>
                <a:spcPts val="600"/>
              </a:spcAft>
              <a:buFont typeface="Arial" panose="020B0604020202020204" pitchFamily="34" charset="0"/>
              <a:buChar char="•"/>
            </a:pPr>
            <a:r>
              <a:rPr lang="en-US" dirty="0" smtClean="0">
                <a:solidFill>
                  <a:schemeClr val="tx1"/>
                </a:solidFill>
                <a:latin typeface="Arial" pitchFamily="34" charset="0"/>
              </a:rPr>
              <a:t>PLC Data provided as UA Server</a:t>
            </a:r>
          </a:p>
          <a:p>
            <a:pPr marL="285750" indent="-285750">
              <a:spcAft>
                <a:spcPts val="600"/>
              </a:spcAft>
              <a:buFont typeface="Arial" panose="020B0604020202020204" pitchFamily="34" charset="0"/>
              <a:buChar char="•"/>
            </a:pPr>
            <a:r>
              <a:rPr lang="en-US" dirty="0" smtClean="0">
                <a:solidFill>
                  <a:schemeClr val="tx1"/>
                </a:solidFill>
                <a:latin typeface="Arial" pitchFamily="34" charset="0"/>
              </a:rPr>
              <a:t>OPC UA Communication Function Blocks like Connect, Read, Call</a:t>
            </a:r>
          </a:p>
          <a:p>
            <a:pPr marL="285750" indent="-285750">
              <a:spcAft>
                <a:spcPts val="600"/>
              </a:spcAft>
              <a:buFont typeface="Arial" panose="020B0604020202020204" pitchFamily="34" charset="0"/>
              <a:buChar char="•"/>
            </a:pPr>
            <a:r>
              <a:rPr lang="en-US" dirty="0" smtClean="0">
                <a:solidFill>
                  <a:schemeClr val="tx1"/>
                </a:solidFill>
                <a:latin typeface="Arial" pitchFamily="34" charset="0"/>
                <a:sym typeface="Wingdings" panose="05000000000000000000" pitchFamily="2" charset="2"/>
              </a:rPr>
              <a:t>PLC as OPC UA Client</a:t>
            </a:r>
            <a:endParaRPr lang="en-US" dirty="0">
              <a:solidFill>
                <a:schemeClr val="tx1"/>
              </a:solidFill>
              <a:latin typeface="Arial" pitchFamily="34" charset="0"/>
            </a:endParaRPr>
          </a:p>
        </p:txBody>
      </p:sp>
      <p:sp>
        <p:nvSpPr>
          <p:cNvPr id="2" name="Text Placeholder 1"/>
          <p:cNvSpPr>
            <a:spLocks noGrp="1"/>
          </p:cNvSpPr>
          <p:nvPr>
            <p:ph type="body" sz="quarter" idx="12"/>
          </p:nvPr>
        </p:nvSpPr>
        <p:spPr>
          <a:xfrm>
            <a:off x="297710" y="145771"/>
            <a:ext cx="7411190" cy="488708"/>
          </a:xfrm>
        </p:spPr>
        <p:txBody>
          <a:bodyPr/>
          <a:lstStyle/>
          <a:p>
            <a:r>
              <a:rPr lang="de-DE" dirty="0"/>
              <a:t>OPC UA for IEC 61131-3 (PLCopen)</a:t>
            </a:r>
            <a:endParaRPr lang="en-US" dirty="0"/>
          </a:p>
        </p:txBody>
      </p:sp>
    </p:spTree>
    <p:extLst>
      <p:ext uri="{BB962C8B-B14F-4D97-AF65-F5344CB8AC3E}">
        <p14:creationId xmlns:p14="http://schemas.microsoft.com/office/powerpoint/2010/main" val="332822094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4229100"/>
            <a:ext cx="9144000" cy="1981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266" name="Picture 2" descr="D:\Workshop\___OPC_Day\plattformer-og-flytende_4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620" y="2204356"/>
            <a:ext cx="475488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533900"/>
            <a:ext cx="3160552"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Gerade Verbindung 5"/>
          <p:cNvCxnSpPr/>
          <p:nvPr/>
        </p:nvCxnSpPr>
        <p:spPr>
          <a:xfrm>
            <a:off x="0" y="4229100"/>
            <a:ext cx="9144000" cy="0"/>
          </a:xfrm>
          <a:prstGeom prst="line">
            <a:avLst/>
          </a:prstGeom>
          <a:ln w="88900" cmpd="thickThin"/>
        </p:spPr>
        <p:style>
          <a:lnRef idx="1">
            <a:schemeClr val="accent1"/>
          </a:lnRef>
          <a:fillRef idx="0">
            <a:schemeClr val="accent1"/>
          </a:fillRef>
          <a:effectRef idx="0">
            <a:schemeClr val="accent1"/>
          </a:effectRef>
          <a:fontRef idx="minor">
            <a:schemeClr val="tx1"/>
          </a:fontRef>
        </p:style>
      </p:cxnSp>
      <p:sp>
        <p:nvSpPr>
          <p:cNvPr id="13" name="Rectangle 8"/>
          <p:cNvSpPr/>
          <p:nvPr>
            <p:custDataLst>
              <p:tags r:id="rId1"/>
            </p:custDataLst>
          </p:nvPr>
        </p:nvSpPr>
        <p:spPr bwMode="gray">
          <a:xfrm>
            <a:off x="132610" y="1149734"/>
            <a:ext cx="3494510" cy="359866"/>
          </a:xfrm>
          <a:prstGeom prst="rect">
            <a:avLst/>
          </a:prstGeom>
          <a:solidFill>
            <a:schemeClr val="accent2"/>
          </a:solidFill>
          <a:ln w="952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b" anchorCtr="0" forceAA="0" compatLnSpc="1">
            <a:prstTxWarp prst="textNoShape">
              <a:avLst/>
            </a:prstTxWarp>
            <a:noAutofit/>
          </a:bodyPr>
          <a:lstStyle/>
          <a:p>
            <a:r>
              <a:rPr lang="en-US" b="1" dirty="0" smtClean="0">
                <a:solidFill>
                  <a:schemeClr val="tx1"/>
                </a:solidFill>
                <a:latin typeface="Arial" pitchFamily="34" charset="0"/>
              </a:rPr>
              <a:t>Industry Working Group</a:t>
            </a:r>
            <a:endParaRPr lang="en-US" b="1" dirty="0">
              <a:solidFill>
                <a:schemeClr val="tx1"/>
              </a:solidFill>
              <a:latin typeface="Arial" pitchFamily="34" charset="0"/>
            </a:endParaRPr>
          </a:p>
        </p:txBody>
      </p:sp>
      <p:sp>
        <p:nvSpPr>
          <p:cNvPr id="14" name="Rectangle 9"/>
          <p:cNvSpPr/>
          <p:nvPr>
            <p:custDataLst>
              <p:tags r:id="rId2"/>
            </p:custDataLst>
          </p:nvPr>
        </p:nvSpPr>
        <p:spPr bwMode="gray">
          <a:xfrm>
            <a:off x="120260" y="1553144"/>
            <a:ext cx="3519560" cy="2421957"/>
          </a:xfrm>
          <a:prstGeom prst="rect">
            <a:avLst/>
          </a:prstGeom>
          <a:solidFill>
            <a:schemeClr val="bg1"/>
          </a:solidFill>
          <a:ln w="952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45720" numCol="1" spcCol="0" rtlCol="0" fromWordArt="0" anchor="t" anchorCtr="0" forceAA="0" compatLnSpc="1">
            <a:prstTxWarp prst="textNoShape">
              <a:avLst/>
            </a:prstTxWarp>
            <a:noAutofit/>
          </a:bodyPr>
          <a:lstStyle/>
          <a:p>
            <a:pPr>
              <a:spcAft>
                <a:spcPts val="600"/>
              </a:spcAft>
            </a:pPr>
            <a:r>
              <a:rPr lang="en-US" dirty="0" smtClean="0">
                <a:solidFill>
                  <a:schemeClr val="tx1"/>
                </a:solidFill>
                <a:latin typeface="Arial" pitchFamily="34" charset="0"/>
              </a:rPr>
              <a:t>Joint Team of</a:t>
            </a:r>
          </a:p>
          <a:p>
            <a:pPr marL="285750" indent="-285750">
              <a:spcAft>
                <a:spcPts val="600"/>
              </a:spcAft>
              <a:buFont typeface="Arial" panose="020B0604020202020204" pitchFamily="34" charset="0"/>
              <a:buChar char="•"/>
            </a:pPr>
            <a:r>
              <a:rPr lang="en-US" dirty="0" smtClean="0">
                <a:solidFill>
                  <a:schemeClr val="tx1"/>
                </a:solidFill>
                <a:latin typeface="Arial" pitchFamily="34" charset="0"/>
              </a:rPr>
              <a:t>Major oil companies</a:t>
            </a:r>
          </a:p>
          <a:p>
            <a:pPr marL="285750" indent="-285750">
              <a:spcAft>
                <a:spcPts val="600"/>
              </a:spcAft>
              <a:buFont typeface="Arial" panose="020B0604020202020204" pitchFamily="34" charset="0"/>
              <a:buChar char="•"/>
            </a:pPr>
            <a:r>
              <a:rPr lang="en-US" dirty="0" smtClean="0">
                <a:solidFill>
                  <a:schemeClr val="tx1"/>
                </a:solidFill>
                <a:latin typeface="Arial" pitchFamily="34" charset="0"/>
              </a:rPr>
              <a:t>Major DCS vendors</a:t>
            </a:r>
          </a:p>
          <a:p>
            <a:pPr marL="285750" indent="-285750">
              <a:spcAft>
                <a:spcPts val="600"/>
              </a:spcAft>
              <a:buFont typeface="Arial" panose="020B0604020202020204" pitchFamily="34" charset="0"/>
              <a:buChar char="•"/>
            </a:pPr>
            <a:r>
              <a:rPr lang="en-US" dirty="0" smtClean="0">
                <a:solidFill>
                  <a:schemeClr val="tx1"/>
                </a:solidFill>
                <a:latin typeface="Arial" pitchFamily="34" charset="0"/>
              </a:rPr>
              <a:t>Major Subsea vendors</a:t>
            </a:r>
          </a:p>
          <a:p>
            <a:pPr>
              <a:spcAft>
                <a:spcPts val="600"/>
              </a:spcAft>
            </a:pPr>
            <a:r>
              <a:rPr lang="en-US" dirty="0" smtClean="0">
                <a:solidFill>
                  <a:schemeClr val="tx1"/>
                </a:solidFill>
                <a:latin typeface="Arial" pitchFamily="34" charset="0"/>
              </a:rPr>
              <a:t>Defined an industry standard information model</a:t>
            </a:r>
          </a:p>
          <a:p>
            <a:pPr>
              <a:spcAft>
                <a:spcPts val="600"/>
              </a:spcAft>
            </a:pPr>
            <a:r>
              <a:rPr lang="en-US" dirty="0" smtClean="0">
                <a:solidFill>
                  <a:schemeClr val="tx1"/>
                </a:solidFill>
                <a:latin typeface="Arial" pitchFamily="34" charset="0"/>
              </a:rPr>
              <a:t>Communication between silos</a:t>
            </a:r>
            <a:endParaRPr lang="en-US" dirty="0">
              <a:solidFill>
                <a:schemeClr val="tx1"/>
              </a:solidFill>
              <a:latin typeface="Arial" pitchFamily="34" charset="0"/>
            </a:endParaRPr>
          </a:p>
        </p:txBody>
      </p:sp>
      <p:sp>
        <p:nvSpPr>
          <p:cNvPr id="10" name="Freihandform 9"/>
          <p:cNvSpPr/>
          <p:nvPr/>
        </p:nvSpPr>
        <p:spPr>
          <a:xfrm>
            <a:off x="3984171" y="3804557"/>
            <a:ext cx="3015343" cy="2220686"/>
          </a:xfrm>
          <a:custGeom>
            <a:avLst/>
            <a:gdLst>
              <a:gd name="connsiteX0" fmla="*/ 0 w 3015343"/>
              <a:gd name="connsiteY0" fmla="*/ 2220686 h 2220686"/>
              <a:gd name="connsiteX1" fmla="*/ 54429 w 3015343"/>
              <a:gd name="connsiteY1" fmla="*/ 2198914 h 2220686"/>
              <a:gd name="connsiteX2" fmla="*/ 76200 w 3015343"/>
              <a:gd name="connsiteY2" fmla="*/ 2166257 h 2220686"/>
              <a:gd name="connsiteX3" fmla="*/ 119743 w 3015343"/>
              <a:gd name="connsiteY3" fmla="*/ 2155372 h 2220686"/>
              <a:gd name="connsiteX4" fmla="*/ 152400 w 3015343"/>
              <a:gd name="connsiteY4" fmla="*/ 2144486 h 2220686"/>
              <a:gd name="connsiteX5" fmla="*/ 174172 w 3015343"/>
              <a:gd name="connsiteY5" fmla="*/ 2122714 h 2220686"/>
              <a:gd name="connsiteX6" fmla="*/ 217715 w 3015343"/>
              <a:gd name="connsiteY6" fmla="*/ 2111829 h 2220686"/>
              <a:gd name="connsiteX7" fmla="*/ 468086 w 3015343"/>
              <a:gd name="connsiteY7" fmla="*/ 2122714 h 2220686"/>
              <a:gd name="connsiteX8" fmla="*/ 631372 w 3015343"/>
              <a:gd name="connsiteY8" fmla="*/ 2111829 h 2220686"/>
              <a:gd name="connsiteX9" fmla="*/ 653143 w 3015343"/>
              <a:gd name="connsiteY9" fmla="*/ 2090057 h 2220686"/>
              <a:gd name="connsiteX10" fmla="*/ 685800 w 3015343"/>
              <a:gd name="connsiteY10" fmla="*/ 2079172 h 2220686"/>
              <a:gd name="connsiteX11" fmla="*/ 707572 w 3015343"/>
              <a:gd name="connsiteY11" fmla="*/ 2057400 h 2220686"/>
              <a:gd name="connsiteX12" fmla="*/ 729343 w 3015343"/>
              <a:gd name="connsiteY12" fmla="*/ 2024743 h 2220686"/>
              <a:gd name="connsiteX13" fmla="*/ 827315 w 3015343"/>
              <a:gd name="connsiteY13" fmla="*/ 1992086 h 2220686"/>
              <a:gd name="connsiteX14" fmla="*/ 859972 w 3015343"/>
              <a:gd name="connsiteY14" fmla="*/ 1981200 h 2220686"/>
              <a:gd name="connsiteX15" fmla="*/ 914400 w 3015343"/>
              <a:gd name="connsiteY15" fmla="*/ 1970314 h 2220686"/>
              <a:gd name="connsiteX16" fmla="*/ 1001486 w 3015343"/>
              <a:gd name="connsiteY16" fmla="*/ 1948543 h 2220686"/>
              <a:gd name="connsiteX17" fmla="*/ 1164772 w 3015343"/>
              <a:gd name="connsiteY17" fmla="*/ 1937657 h 2220686"/>
              <a:gd name="connsiteX18" fmla="*/ 1175658 w 3015343"/>
              <a:gd name="connsiteY18" fmla="*/ 1905000 h 2220686"/>
              <a:gd name="connsiteX19" fmla="*/ 1208315 w 3015343"/>
              <a:gd name="connsiteY19" fmla="*/ 1817914 h 2220686"/>
              <a:gd name="connsiteX20" fmla="*/ 1240972 w 3015343"/>
              <a:gd name="connsiteY20" fmla="*/ 1807029 h 2220686"/>
              <a:gd name="connsiteX21" fmla="*/ 1338943 w 3015343"/>
              <a:gd name="connsiteY21" fmla="*/ 1752600 h 2220686"/>
              <a:gd name="connsiteX22" fmla="*/ 1371600 w 3015343"/>
              <a:gd name="connsiteY22" fmla="*/ 1730829 h 2220686"/>
              <a:gd name="connsiteX23" fmla="*/ 1436915 w 3015343"/>
              <a:gd name="connsiteY23" fmla="*/ 1709057 h 2220686"/>
              <a:gd name="connsiteX24" fmla="*/ 1469572 w 3015343"/>
              <a:gd name="connsiteY24" fmla="*/ 1698172 h 2220686"/>
              <a:gd name="connsiteX25" fmla="*/ 1524000 w 3015343"/>
              <a:gd name="connsiteY25" fmla="*/ 1687286 h 2220686"/>
              <a:gd name="connsiteX26" fmla="*/ 1905000 w 3015343"/>
              <a:gd name="connsiteY26" fmla="*/ 1654629 h 2220686"/>
              <a:gd name="connsiteX27" fmla="*/ 1970315 w 3015343"/>
              <a:gd name="connsiteY27" fmla="*/ 1621972 h 2220686"/>
              <a:gd name="connsiteX28" fmla="*/ 1992086 w 3015343"/>
              <a:gd name="connsiteY28" fmla="*/ 1556657 h 2220686"/>
              <a:gd name="connsiteX29" fmla="*/ 2035629 w 3015343"/>
              <a:gd name="connsiteY29" fmla="*/ 1513114 h 2220686"/>
              <a:gd name="connsiteX30" fmla="*/ 2068286 w 3015343"/>
              <a:gd name="connsiteY30" fmla="*/ 1491343 h 2220686"/>
              <a:gd name="connsiteX31" fmla="*/ 2155372 w 3015343"/>
              <a:gd name="connsiteY31" fmla="*/ 1436914 h 2220686"/>
              <a:gd name="connsiteX32" fmla="*/ 2253343 w 3015343"/>
              <a:gd name="connsiteY32" fmla="*/ 1393372 h 2220686"/>
              <a:gd name="connsiteX33" fmla="*/ 2286000 w 3015343"/>
              <a:gd name="connsiteY33" fmla="*/ 1382486 h 2220686"/>
              <a:gd name="connsiteX34" fmla="*/ 2329543 w 3015343"/>
              <a:gd name="connsiteY34" fmla="*/ 1295400 h 2220686"/>
              <a:gd name="connsiteX35" fmla="*/ 2340429 w 3015343"/>
              <a:gd name="connsiteY35" fmla="*/ 1262743 h 2220686"/>
              <a:gd name="connsiteX36" fmla="*/ 2351315 w 3015343"/>
              <a:gd name="connsiteY36" fmla="*/ 1143000 h 2220686"/>
              <a:gd name="connsiteX37" fmla="*/ 2373086 w 3015343"/>
              <a:gd name="connsiteY37" fmla="*/ 1055914 h 2220686"/>
              <a:gd name="connsiteX38" fmla="*/ 2405743 w 3015343"/>
              <a:gd name="connsiteY38" fmla="*/ 1023257 h 2220686"/>
              <a:gd name="connsiteX39" fmla="*/ 2438400 w 3015343"/>
              <a:gd name="connsiteY39" fmla="*/ 1012372 h 2220686"/>
              <a:gd name="connsiteX40" fmla="*/ 2503715 w 3015343"/>
              <a:gd name="connsiteY40" fmla="*/ 968829 h 2220686"/>
              <a:gd name="connsiteX41" fmla="*/ 2547258 w 3015343"/>
              <a:gd name="connsiteY41" fmla="*/ 925286 h 2220686"/>
              <a:gd name="connsiteX42" fmla="*/ 2623458 w 3015343"/>
              <a:gd name="connsiteY42" fmla="*/ 903514 h 2220686"/>
              <a:gd name="connsiteX43" fmla="*/ 2656115 w 3015343"/>
              <a:gd name="connsiteY43" fmla="*/ 881743 h 2220686"/>
              <a:gd name="connsiteX44" fmla="*/ 2677886 w 3015343"/>
              <a:gd name="connsiteY44" fmla="*/ 772886 h 2220686"/>
              <a:gd name="connsiteX45" fmla="*/ 2699658 w 3015343"/>
              <a:gd name="connsiteY45" fmla="*/ 751114 h 2220686"/>
              <a:gd name="connsiteX46" fmla="*/ 2721429 w 3015343"/>
              <a:gd name="connsiteY46" fmla="*/ 718457 h 2220686"/>
              <a:gd name="connsiteX47" fmla="*/ 2754086 w 3015343"/>
              <a:gd name="connsiteY47" fmla="*/ 707572 h 2220686"/>
              <a:gd name="connsiteX48" fmla="*/ 2797629 w 3015343"/>
              <a:gd name="connsiteY48" fmla="*/ 653143 h 2220686"/>
              <a:gd name="connsiteX49" fmla="*/ 2808515 w 3015343"/>
              <a:gd name="connsiteY49" fmla="*/ 620486 h 2220686"/>
              <a:gd name="connsiteX50" fmla="*/ 2852058 w 3015343"/>
              <a:gd name="connsiteY50" fmla="*/ 576943 h 2220686"/>
              <a:gd name="connsiteX51" fmla="*/ 2884715 w 3015343"/>
              <a:gd name="connsiteY51" fmla="*/ 489857 h 2220686"/>
              <a:gd name="connsiteX52" fmla="*/ 2917372 w 3015343"/>
              <a:gd name="connsiteY52" fmla="*/ 478972 h 2220686"/>
              <a:gd name="connsiteX53" fmla="*/ 2939143 w 3015343"/>
              <a:gd name="connsiteY53" fmla="*/ 457200 h 2220686"/>
              <a:gd name="connsiteX54" fmla="*/ 2950029 w 3015343"/>
              <a:gd name="connsiteY54" fmla="*/ 424543 h 2220686"/>
              <a:gd name="connsiteX55" fmla="*/ 2971800 w 3015343"/>
              <a:gd name="connsiteY55" fmla="*/ 293914 h 2220686"/>
              <a:gd name="connsiteX56" fmla="*/ 2982686 w 3015343"/>
              <a:gd name="connsiteY56" fmla="*/ 174172 h 2220686"/>
              <a:gd name="connsiteX57" fmla="*/ 2993572 w 3015343"/>
              <a:gd name="connsiteY57" fmla="*/ 32657 h 2220686"/>
              <a:gd name="connsiteX58" fmla="*/ 3015343 w 3015343"/>
              <a:gd name="connsiteY58" fmla="*/ 0 h 22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015343" h="2220686">
                <a:moveTo>
                  <a:pt x="0" y="2220686"/>
                </a:moveTo>
                <a:cubicBezTo>
                  <a:pt x="18143" y="2213429"/>
                  <a:pt x="38528" y="2210272"/>
                  <a:pt x="54429" y="2198914"/>
                </a:cubicBezTo>
                <a:cubicBezTo>
                  <a:pt x="65075" y="2191310"/>
                  <a:pt x="65314" y="2173514"/>
                  <a:pt x="76200" y="2166257"/>
                </a:cubicBezTo>
                <a:cubicBezTo>
                  <a:pt x="88648" y="2157958"/>
                  <a:pt x="105358" y="2159482"/>
                  <a:pt x="119743" y="2155372"/>
                </a:cubicBezTo>
                <a:cubicBezTo>
                  <a:pt x="130776" y="2152220"/>
                  <a:pt x="141514" y="2148115"/>
                  <a:pt x="152400" y="2144486"/>
                </a:cubicBezTo>
                <a:cubicBezTo>
                  <a:pt x="159657" y="2137229"/>
                  <a:pt x="164992" y="2127304"/>
                  <a:pt x="174172" y="2122714"/>
                </a:cubicBezTo>
                <a:cubicBezTo>
                  <a:pt x="187554" y="2116023"/>
                  <a:pt x="202754" y="2111829"/>
                  <a:pt x="217715" y="2111829"/>
                </a:cubicBezTo>
                <a:cubicBezTo>
                  <a:pt x="301251" y="2111829"/>
                  <a:pt x="384629" y="2119086"/>
                  <a:pt x="468086" y="2122714"/>
                </a:cubicBezTo>
                <a:cubicBezTo>
                  <a:pt x="522515" y="2119086"/>
                  <a:pt x="577653" y="2121309"/>
                  <a:pt x="631372" y="2111829"/>
                </a:cubicBezTo>
                <a:cubicBezTo>
                  <a:pt x="641479" y="2110045"/>
                  <a:pt x="644342" y="2095337"/>
                  <a:pt x="653143" y="2090057"/>
                </a:cubicBezTo>
                <a:cubicBezTo>
                  <a:pt x="662982" y="2084153"/>
                  <a:pt x="674914" y="2082800"/>
                  <a:pt x="685800" y="2079172"/>
                </a:cubicBezTo>
                <a:cubicBezTo>
                  <a:pt x="693057" y="2071915"/>
                  <a:pt x="701161" y="2065414"/>
                  <a:pt x="707572" y="2057400"/>
                </a:cubicBezTo>
                <a:cubicBezTo>
                  <a:pt x="715745" y="2047184"/>
                  <a:pt x="719292" y="2033118"/>
                  <a:pt x="729343" y="2024743"/>
                </a:cubicBezTo>
                <a:cubicBezTo>
                  <a:pt x="760384" y="1998876"/>
                  <a:pt x="790098" y="2001391"/>
                  <a:pt x="827315" y="1992086"/>
                </a:cubicBezTo>
                <a:cubicBezTo>
                  <a:pt x="838447" y="1989303"/>
                  <a:pt x="848840" y="1983983"/>
                  <a:pt x="859972" y="1981200"/>
                </a:cubicBezTo>
                <a:cubicBezTo>
                  <a:pt x="877922" y="1976712"/>
                  <a:pt x="896372" y="1974474"/>
                  <a:pt x="914400" y="1970314"/>
                </a:cubicBezTo>
                <a:cubicBezTo>
                  <a:pt x="943556" y="1963586"/>
                  <a:pt x="971630" y="1950533"/>
                  <a:pt x="1001486" y="1948543"/>
                </a:cubicBezTo>
                <a:lnTo>
                  <a:pt x="1164772" y="1937657"/>
                </a:lnTo>
                <a:cubicBezTo>
                  <a:pt x="1168401" y="1926771"/>
                  <a:pt x="1173169" y="1916201"/>
                  <a:pt x="1175658" y="1905000"/>
                </a:cubicBezTo>
                <a:cubicBezTo>
                  <a:pt x="1184822" y="1863761"/>
                  <a:pt x="1172521" y="1839390"/>
                  <a:pt x="1208315" y="1817914"/>
                </a:cubicBezTo>
                <a:cubicBezTo>
                  <a:pt x="1218154" y="1812011"/>
                  <a:pt x="1230086" y="1810657"/>
                  <a:pt x="1240972" y="1807029"/>
                </a:cubicBezTo>
                <a:cubicBezTo>
                  <a:pt x="1343462" y="1704539"/>
                  <a:pt x="1179113" y="1859152"/>
                  <a:pt x="1338943" y="1752600"/>
                </a:cubicBezTo>
                <a:cubicBezTo>
                  <a:pt x="1349829" y="1745343"/>
                  <a:pt x="1359645" y="1736142"/>
                  <a:pt x="1371600" y="1730829"/>
                </a:cubicBezTo>
                <a:cubicBezTo>
                  <a:pt x="1392571" y="1721508"/>
                  <a:pt x="1415143" y="1716314"/>
                  <a:pt x="1436915" y="1709057"/>
                </a:cubicBezTo>
                <a:cubicBezTo>
                  <a:pt x="1447801" y="1705428"/>
                  <a:pt x="1458320" y="1700422"/>
                  <a:pt x="1469572" y="1698172"/>
                </a:cubicBezTo>
                <a:cubicBezTo>
                  <a:pt x="1487715" y="1694543"/>
                  <a:pt x="1505972" y="1691446"/>
                  <a:pt x="1524000" y="1687286"/>
                </a:cubicBezTo>
                <a:cubicBezTo>
                  <a:pt x="1724281" y="1641066"/>
                  <a:pt x="1521932" y="1668816"/>
                  <a:pt x="1905000" y="1654629"/>
                </a:cubicBezTo>
                <a:cubicBezTo>
                  <a:pt x="1922793" y="1648698"/>
                  <a:pt x="1959209" y="1639742"/>
                  <a:pt x="1970315" y="1621972"/>
                </a:cubicBezTo>
                <a:cubicBezTo>
                  <a:pt x="1982478" y="1602511"/>
                  <a:pt x="1975858" y="1572885"/>
                  <a:pt x="1992086" y="1556657"/>
                </a:cubicBezTo>
                <a:cubicBezTo>
                  <a:pt x="2006600" y="1542143"/>
                  <a:pt x="2018550" y="1524500"/>
                  <a:pt x="2035629" y="1513114"/>
                </a:cubicBezTo>
                <a:cubicBezTo>
                  <a:pt x="2046515" y="1505857"/>
                  <a:pt x="2058353" y="1499857"/>
                  <a:pt x="2068286" y="1491343"/>
                </a:cubicBezTo>
                <a:cubicBezTo>
                  <a:pt x="2135143" y="1434037"/>
                  <a:pt x="2082633" y="1455099"/>
                  <a:pt x="2155372" y="1436914"/>
                </a:cubicBezTo>
                <a:cubicBezTo>
                  <a:pt x="2207124" y="1402413"/>
                  <a:pt x="2175616" y="1419281"/>
                  <a:pt x="2253343" y="1393372"/>
                </a:cubicBezTo>
                <a:lnTo>
                  <a:pt x="2286000" y="1382486"/>
                </a:lnTo>
                <a:cubicBezTo>
                  <a:pt x="2324000" y="1344486"/>
                  <a:pt x="2304526" y="1370451"/>
                  <a:pt x="2329543" y="1295400"/>
                </a:cubicBezTo>
                <a:lnTo>
                  <a:pt x="2340429" y="1262743"/>
                </a:lnTo>
                <a:cubicBezTo>
                  <a:pt x="2344058" y="1222829"/>
                  <a:pt x="2346344" y="1182769"/>
                  <a:pt x="2351315" y="1143000"/>
                </a:cubicBezTo>
                <a:cubicBezTo>
                  <a:pt x="2352161" y="1136233"/>
                  <a:pt x="2363971" y="1069586"/>
                  <a:pt x="2373086" y="1055914"/>
                </a:cubicBezTo>
                <a:cubicBezTo>
                  <a:pt x="2381625" y="1043105"/>
                  <a:pt x="2392934" y="1031796"/>
                  <a:pt x="2405743" y="1023257"/>
                </a:cubicBezTo>
                <a:cubicBezTo>
                  <a:pt x="2415290" y="1016892"/>
                  <a:pt x="2427514" y="1016000"/>
                  <a:pt x="2438400" y="1012372"/>
                </a:cubicBezTo>
                <a:cubicBezTo>
                  <a:pt x="2460172" y="997858"/>
                  <a:pt x="2485213" y="987331"/>
                  <a:pt x="2503715" y="968829"/>
                </a:cubicBezTo>
                <a:cubicBezTo>
                  <a:pt x="2518229" y="954315"/>
                  <a:pt x="2527785" y="931777"/>
                  <a:pt x="2547258" y="925286"/>
                </a:cubicBezTo>
                <a:cubicBezTo>
                  <a:pt x="2594108" y="909669"/>
                  <a:pt x="2568783" y="917183"/>
                  <a:pt x="2623458" y="903514"/>
                </a:cubicBezTo>
                <a:cubicBezTo>
                  <a:pt x="2634344" y="896257"/>
                  <a:pt x="2651083" y="893820"/>
                  <a:pt x="2656115" y="881743"/>
                </a:cubicBezTo>
                <a:cubicBezTo>
                  <a:pt x="2670347" y="847585"/>
                  <a:pt x="2651720" y="799052"/>
                  <a:pt x="2677886" y="772886"/>
                </a:cubicBezTo>
                <a:cubicBezTo>
                  <a:pt x="2685143" y="765629"/>
                  <a:pt x="2693247" y="759128"/>
                  <a:pt x="2699658" y="751114"/>
                </a:cubicBezTo>
                <a:cubicBezTo>
                  <a:pt x="2707831" y="740898"/>
                  <a:pt x="2711213" y="726630"/>
                  <a:pt x="2721429" y="718457"/>
                </a:cubicBezTo>
                <a:cubicBezTo>
                  <a:pt x="2730389" y="711289"/>
                  <a:pt x="2743200" y="711200"/>
                  <a:pt x="2754086" y="707572"/>
                </a:cubicBezTo>
                <a:cubicBezTo>
                  <a:pt x="2781448" y="625486"/>
                  <a:pt x="2741356" y="723483"/>
                  <a:pt x="2797629" y="653143"/>
                </a:cubicBezTo>
                <a:cubicBezTo>
                  <a:pt x="2804797" y="644183"/>
                  <a:pt x="2801846" y="629823"/>
                  <a:pt x="2808515" y="620486"/>
                </a:cubicBezTo>
                <a:cubicBezTo>
                  <a:pt x="2820446" y="603783"/>
                  <a:pt x="2852058" y="576943"/>
                  <a:pt x="2852058" y="576943"/>
                </a:cubicBezTo>
                <a:cubicBezTo>
                  <a:pt x="2858676" y="537232"/>
                  <a:pt x="2850105" y="510623"/>
                  <a:pt x="2884715" y="489857"/>
                </a:cubicBezTo>
                <a:cubicBezTo>
                  <a:pt x="2894554" y="483954"/>
                  <a:pt x="2906486" y="482600"/>
                  <a:pt x="2917372" y="478972"/>
                </a:cubicBezTo>
                <a:cubicBezTo>
                  <a:pt x="2924629" y="471715"/>
                  <a:pt x="2933863" y="466001"/>
                  <a:pt x="2939143" y="457200"/>
                </a:cubicBezTo>
                <a:cubicBezTo>
                  <a:pt x="2945047" y="447361"/>
                  <a:pt x="2947779" y="435795"/>
                  <a:pt x="2950029" y="424543"/>
                </a:cubicBezTo>
                <a:cubicBezTo>
                  <a:pt x="2958686" y="381257"/>
                  <a:pt x="2967803" y="337876"/>
                  <a:pt x="2971800" y="293914"/>
                </a:cubicBezTo>
                <a:cubicBezTo>
                  <a:pt x="2975429" y="254000"/>
                  <a:pt x="2979358" y="214112"/>
                  <a:pt x="2982686" y="174172"/>
                </a:cubicBezTo>
                <a:cubicBezTo>
                  <a:pt x="2986615" y="127024"/>
                  <a:pt x="2984853" y="79158"/>
                  <a:pt x="2993572" y="32657"/>
                </a:cubicBezTo>
                <a:cubicBezTo>
                  <a:pt x="2995983" y="19798"/>
                  <a:pt x="3015343" y="0"/>
                  <a:pt x="3015343" y="0"/>
                </a:cubicBezTo>
              </a:path>
            </a:pathLst>
          </a:custGeom>
          <a:ln w="19050">
            <a:solidFill>
              <a:schemeClr val="bg2">
                <a:lumMod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16" name="Textfeld 15"/>
          <p:cNvSpPr txBox="1"/>
          <p:nvPr/>
        </p:nvSpPr>
        <p:spPr>
          <a:xfrm>
            <a:off x="5999588" y="4686300"/>
            <a:ext cx="2877712" cy="1477328"/>
          </a:xfrm>
          <a:prstGeom prst="rect">
            <a:avLst/>
          </a:prstGeom>
          <a:noFill/>
        </p:spPr>
        <p:txBody>
          <a:bodyPr wrap="none" rtlCol="0">
            <a:spAutoFit/>
          </a:bodyPr>
          <a:lstStyle/>
          <a:p>
            <a:pPr algn="ctr"/>
            <a:r>
              <a:rPr lang="en-US" b="1" dirty="0" smtClean="0">
                <a:solidFill>
                  <a:schemeClr val="bg1"/>
                </a:solidFill>
              </a:rPr>
              <a:t>OPC UA for</a:t>
            </a:r>
          </a:p>
          <a:p>
            <a:pPr algn="ctr"/>
            <a:r>
              <a:rPr lang="en-US" b="1" dirty="0">
                <a:solidFill>
                  <a:schemeClr val="bg1"/>
                </a:solidFill>
              </a:rPr>
              <a:t>c</a:t>
            </a:r>
            <a:r>
              <a:rPr lang="en-US" b="1" dirty="0" smtClean="0">
                <a:solidFill>
                  <a:schemeClr val="bg1"/>
                </a:solidFill>
              </a:rPr>
              <a:t>ommunication between</a:t>
            </a:r>
          </a:p>
          <a:p>
            <a:pPr algn="ctr"/>
            <a:r>
              <a:rPr lang="en-US" b="1" dirty="0" smtClean="0">
                <a:solidFill>
                  <a:schemeClr val="bg1"/>
                </a:solidFill>
              </a:rPr>
              <a:t>Subsea Production</a:t>
            </a:r>
          </a:p>
          <a:p>
            <a:pPr algn="ctr"/>
            <a:r>
              <a:rPr lang="en-US" b="1" dirty="0" smtClean="0">
                <a:solidFill>
                  <a:schemeClr val="bg1"/>
                </a:solidFill>
              </a:rPr>
              <a:t>and</a:t>
            </a:r>
          </a:p>
          <a:p>
            <a:pPr algn="ctr"/>
            <a:r>
              <a:rPr lang="en-US" b="1" dirty="0" smtClean="0">
                <a:solidFill>
                  <a:schemeClr val="bg1"/>
                </a:solidFill>
              </a:rPr>
              <a:t>DCS Systems</a:t>
            </a:r>
          </a:p>
        </p:txBody>
      </p:sp>
      <p:sp>
        <p:nvSpPr>
          <p:cNvPr id="4" name="Text Placeholder 3"/>
          <p:cNvSpPr>
            <a:spLocks noGrp="1"/>
          </p:cNvSpPr>
          <p:nvPr>
            <p:ph type="body" sz="quarter" idx="12"/>
          </p:nvPr>
        </p:nvSpPr>
        <p:spPr/>
        <p:txBody>
          <a:bodyPr/>
          <a:lstStyle/>
          <a:p>
            <a:r>
              <a:rPr lang="de-DE" dirty="0"/>
              <a:t>MDIS – Oil &amp;Gas Industry</a:t>
            </a:r>
            <a:endParaRPr lang="en-US" dirty="0"/>
          </a:p>
        </p:txBody>
      </p:sp>
    </p:spTree>
    <p:extLst>
      <p:ext uri="{BB962C8B-B14F-4D97-AF65-F5344CB8AC3E}">
        <p14:creationId xmlns:p14="http://schemas.microsoft.com/office/powerpoint/2010/main" val="3649505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2718" y="3934081"/>
            <a:ext cx="8238854" cy="2724505"/>
            <a:chOff x="2992648" y="3238871"/>
            <a:chExt cx="3314700" cy="1497687"/>
          </a:xfrm>
        </p:grpSpPr>
        <p:sp>
          <p:nvSpPr>
            <p:cNvPr id="5" name="Rectangle 8"/>
            <p:cNvSpPr/>
            <p:nvPr>
              <p:custDataLst>
                <p:tags r:id="rId1"/>
              </p:custDataLst>
            </p:nvPr>
          </p:nvSpPr>
          <p:spPr bwMode="gray">
            <a:xfrm>
              <a:off x="2992648" y="3238871"/>
              <a:ext cx="3314700" cy="269900"/>
            </a:xfrm>
            <a:prstGeom prst="rect">
              <a:avLst/>
            </a:prstGeom>
            <a:solidFill>
              <a:srgbClr val="4F81BD"/>
            </a:solidFill>
            <a:ln w="9525">
              <a:solidFill>
                <a:srgbClr val="4F81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54000" rIns="68580" bIns="54000" numCol="1" spcCol="0" rtlCol="0" fromWordArt="0" anchor="b" anchorCtr="0" forceAA="0" compatLnSpc="1">
              <a:prstTxWarp prst="textNoShape">
                <a:avLst/>
              </a:prstTxWarp>
              <a:noAutofit/>
            </a:bodyPr>
            <a:lstStyle/>
            <a:p>
              <a:r>
                <a:rPr lang="en-US" dirty="0">
                  <a:solidFill>
                    <a:schemeClr val="bg1"/>
                  </a:solidFill>
                </a:rPr>
                <a:t>Version 1.0 Released  in October 2013</a:t>
              </a:r>
            </a:p>
          </p:txBody>
        </p:sp>
        <p:sp>
          <p:nvSpPr>
            <p:cNvPr id="6" name="Rectangle 9"/>
            <p:cNvSpPr/>
            <p:nvPr>
              <p:custDataLst>
                <p:tags r:id="rId2"/>
              </p:custDataLst>
            </p:nvPr>
          </p:nvSpPr>
          <p:spPr bwMode="gray">
            <a:xfrm>
              <a:off x="2992910" y="3508902"/>
              <a:ext cx="3314438" cy="1227656"/>
            </a:xfrm>
            <a:prstGeom prst="rect">
              <a:avLst/>
            </a:prstGeom>
            <a:solidFill>
              <a:schemeClr val="bg1"/>
            </a:solidFill>
            <a:ln w="9525">
              <a:solidFill>
                <a:srgbClr val="4F81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54000" rIns="68580" bIns="34290" numCol="1" spcCol="0" rtlCol="0" fromWordArt="0" anchor="t" anchorCtr="0" forceAA="0" compatLnSpc="1">
              <a:prstTxWarp prst="textNoShape">
                <a:avLst/>
              </a:prstTxWarp>
              <a:noAutofit/>
            </a:bodyPr>
            <a:lstStyle/>
            <a:p>
              <a:pPr>
                <a:spcBef>
                  <a:spcPts val="600"/>
                </a:spcBef>
              </a:pPr>
              <a:r>
                <a:rPr lang="en-US" dirty="0" smtClean="0">
                  <a:solidFill>
                    <a:schemeClr val="tx1"/>
                  </a:solidFill>
                </a:rPr>
                <a:t>ISA 95 defines a model for Enterprise/Control System integration</a:t>
              </a:r>
              <a:endParaRPr lang="en-US" dirty="0">
                <a:solidFill>
                  <a:schemeClr val="tx1"/>
                </a:solidFill>
              </a:endParaRPr>
            </a:p>
            <a:p>
              <a:pPr>
                <a:spcBef>
                  <a:spcPts val="600"/>
                </a:spcBef>
              </a:pPr>
              <a:r>
                <a:rPr lang="en-US" dirty="0">
                  <a:solidFill>
                    <a:schemeClr val="tx1"/>
                  </a:solidFill>
                </a:rPr>
                <a:t>OPC UA mapping for ISA 95 Resources Models</a:t>
              </a:r>
            </a:p>
            <a:p>
              <a:pPr marL="214313" indent="-214313">
                <a:spcBef>
                  <a:spcPts val="600"/>
                </a:spcBef>
                <a:buFont typeface="Arial" panose="020B0604020202020204" pitchFamily="34" charset="0"/>
                <a:buChar char="•"/>
              </a:pPr>
              <a:r>
                <a:rPr lang="en-US" dirty="0">
                  <a:solidFill>
                    <a:schemeClr val="tx1"/>
                  </a:solidFill>
                </a:rPr>
                <a:t>Role based </a:t>
              </a:r>
              <a:r>
                <a:rPr lang="en-US" dirty="0" smtClean="0">
                  <a:solidFill>
                    <a:schemeClr val="tx1"/>
                  </a:solidFill>
                </a:rPr>
                <a:t>equipment</a:t>
              </a:r>
              <a:endParaRPr lang="en-US" dirty="0">
                <a:solidFill>
                  <a:schemeClr val="tx1"/>
                </a:solidFill>
              </a:endParaRPr>
            </a:p>
            <a:p>
              <a:pPr marL="214313" indent="-214313">
                <a:spcBef>
                  <a:spcPts val="600"/>
                </a:spcBef>
                <a:buFont typeface="Arial" panose="020B0604020202020204" pitchFamily="34" charset="0"/>
                <a:buChar char="•"/>
              </a:pPr>
              <a:r>
                <a:rPr lang="en-US" dirty="0">
                  <a:solidFill>
                    <a:schemeClr val="tx1"/>
                  </a:solidFill>
                </a:rPr>
                <a:t>Physical </a:t>
              </a:r>
              <a:r>
                <a:rPr lang="en-US" dirty="0" smtClean="0">
                  <a:solidFill>
                    <a:schemeClr val="tx1"/>
                  </a:solidFill>
                </a:rPr>
                <a:t>asset</a:t>
              </a:r>
              <a:endParaRPr lang="en-US" dirty="0">
                <a:solidFill>
                  <a:schemeClr val="tx1"/>
                </a:solidFill>
              </a:endParaRPr>
            </a:p>
            <a:p>
              <a:pPr marL="214313" indent="-214313">
                <a:spcBef>
                  <a:spcPts val="600"/>
                </a:spcBef>
                <a:buFont typeface="Arial" panose="020B0604020202020204" pitchFamily="34" charset="0"/>
                <a:buChar char="•"/>
              </a:pPr>
              <a:r>
                <a:rPr lang="en-US" dirty="0" smtClean="0">
                  <a:solidFill>
                    <a:schemeClr val="tx1"/>
                  </a:solidFill>
                </a:rPr>
                <a:t>Personnel</a:t>
              </a:r>
              <a:endParaRPr lang="en-US" dirty="0">
                <a:solidFill>
                  <a:schemeClr val="tx1"/>
                </a:solidFill>
              </a:endParaRPr>
            </a:p>
            <a:p>
              <a:pPr marL="214313" indent="-214313">
                <a:spcBef>
                  <a:spcPts val="600"/>
                </a:spcBef>
                <a:buFont typeface="Arial" panose="020B0604020202020204" pitchFamily="34" charset="0"/>
                <a:buChar char="•"/>
              </a:pPr>
              <a:r>
                <a:rPr lang="en-US" dirty="0" smtClean="0">
                  <a:solidFill>
                    <a:schemeClr val="tx1"/>
                  </a:solidFill>
                </a:rPr>
                <a:t>Material</a:t>
              </a:r>
              <a:endParaRPr lang="en-US" dirty="0">
                <a:solidFill>
                  <a:schemeClr val="tx1"/>
                </a:solidFill>
              </a:endParaRPr>
            </a:p>
            <a:p>
              <a:endParaRPr lang="en-US" dirty="0">
                <a:solidFill>
                  <a:schemeClr val="tx1"/>
                </a:solidFill>
              </a:endParaRPr>
            </a:p>
          </p:txBody>
        </p:sp>
      </p:grpSp>
      <p:grpSp>
        <p:nvGrpSpPr>
          <p:cNvPr id="10" name="Group 9"/>
          <p:cNvGrpSpPr/>
          <p:nvPr/>
        </p:nvGrpSpPr>
        <p:grpSpPr>
          <a:xfrm>
            <a:off x="85391" y="1054100"/>
            <a:ext cx="8944309" cy="2679700"/>
            <a:chOff x="1317862" y="914400"/>
            <a:chExt cx="6491216" cy="2022750"/>
          </a:xfrm>
        </p:grpSpPr>
        <p:sp>
          <p:nvSpPr>
            <p:cNvPr id="2" name="Rechteck 1"/>
            <p:cNvSpPr/>
            <p:nvPr/>
          </p:nvSpPr>
          <p:spPr>
            <a:xfrm>
              <a:off x="1424783" y="914400"/>
              <a:ext cx="142875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solidFill>
                </a:rPr>
                <a:t>Modeling Target</a:t>
              </a:r>
            </a:p>
          </p:txBody>
        </p:sp>
        <p:sp>
          <p:nvSpPr>
            <p:cNvPr id="7" name="Rechteck 6"/>
            <p:cNvSpPr/>
            <p:nvPr/>
          </p:nvSpPr>
          <p:spPr>
            <a:xfrm>
              <a:off x="1424783" y="1279350"/>
              <a:ext cx="1428750" cy="378000"/>
            </a:xfrm>
            <a:prstGeom prst="rect">
              <a:avLst/>
            </a:prstGeom>
            <a:solidFill>
              <a:schemeClr val="accent1">
                <a:lumMod val="60000"/>
                <a:lumOff val="40000"/>
              </a:schemeClr>
            </a:solidFill>
            <a:ln cmpd="sng">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Production Activity</a:t>
              </a:r>
            </a:p>
          </p:txBody>
        </p:sp>
        <p:sp>
          <p:nvSpPr>
            <p:cNvPr id="11" name="Rechteck 10"/>
            <p:cNvSpPr/>
            <p:nvPr/>
          </p:nvSpPr>
          <p:spPr>
            <a:xfrm>
              <a:off x="3035324" y="1279350"/>
              <a:ext cx="1026000" cy="378000"/>
            </a:xfrm>
            <a:prstGeom prst="rect">
              <a:avLst/>
            </a:prstGeom>
            <a:solidFill>
              <a:schemeClr val="accent5">
                <a:lumMod val="20000"/>
                <a:lumOff val="80000"/>
              </a:schemeClr>
            </a:solidFill>
            <a:ln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5">
                      <a:lumMod val="50000"/>
                    </a:schemeClr>
                  </a:solidFill>
                </a:rPr>
                <a:t>Capacity Definition</a:t>
              </a:r>
            </a:p>
          </p:txBody>
        </p:sp>
        <p:sp>
          <p:nvSpPr>
            <p:cNvPr id="12" name="Rechteck 11"/>
            <p:cNvSpPr/>
            <p:nvPr/>
          </p:nvSpPr>
          <p:spPr>
            <a:xfrm>
              <a:off x="4243116" y="1279350"/>
              <a:ext cx="1026000" cy="378000"/>
            </a:xfrm>
            <a:prstGeom prst="rect">
              <a:avLst/>
            </a:prstGeom>
            <a:solidFill>
              <a:schemeClr val="accent5">
                <a:lumMod val="20000"/>
                <a:lumOff val="80000"/>
              </a:schemeClr>
            </a:solidFill>
            <a:ln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5">
                      <a:lumMod val="50000"/>
                    </a:schemeClr>
                  </a:solidFill>
                </a:rPr>
                <a:t>Production Definition</a:t>
              </a:r>
            </a:p>
          </p:txBody>
        </p:sp>
        <p:sp>
          <p:nvSpPr>
            <p:cNvPr id="15" name="Rechteck 14"/>
            <p:cNvSpPr/>
            <p:nvPr/>
          </p:nvSpPr>
          <p:spPr>
            <a:xfrm>
              <a:off x="5450908" y="1279350"/>
              <a:ext cx="1026000" cy="378000"/>
            </a:xfrm>
            <a:prstGeom prst="rect">
              <a:avLst/>
            </a:prstGeom>
            <a:solidFill>
              <a:schemeClr val="accent5">
                <a:lumMod val="20000"/>
                <a:lumOff val="80000"/>
              </a:schemeClr>
            </a:solidFill>
            <a:ln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5">
                      <a:lumMod val="50000"/>
                    </a:schemeClr>
                  </a:solidFill>
                </a:rPr>
                <a:t>Production Schedule</a:t>
              </a:r>
            </a:p>
          </p:txBody>
        </p:sp>
        <p:sp>
          <p:nvSpPr>
            <p:cNvPr id="16" name="Rechteck 15"/>
            <p:cNvSpPr/>
            <p:nvPr/>
          </p:nvSpPr>
          <p:spPr>
            <a:xfrm>
              <a:off x="6658699" y="1279350"/>
              <a:ext cx="1026000" cy="378000"/>
            </a:xfrm>
            <a:prstGeom prst="rect">
              <a:avLst/>
            </a:prstGeom>
            <a:solidFill>
              <a:schemeClr val="accent5">
                <a:lumMod val="20000"/>
                <a:lumOff val="80000"/>
              </a:schemeClr>
            </a:solidFill>
            <a:ln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5">
                      <a:lumMod val="50000"/>
                    </a:schemeClr>
                  </a:solidFill>
                </a:rPr>
                <a:t>Production Performance</a:t>
              </a:r>
            </a:p>
          </p:txBody>
        </p:sp>
        <p:sp>
          <p:nvSpPr>
            <p:cNvPr id="9" name="Rechteck 8"/>
            <p:cNvSpPr/>
            <p:nvPr/>
          </p:nvSpPr>
          <p:spPr>
            <a:xfrm>
              <a:off x="1424783" y="1850850"/>
              <a:ext cx="1428750" cy="378000"/>
            </a:xfrm>
            <a:prstGeom prst="rect">
              <a:avLst/>
            </a:prstGeom>
            <a:solidFill>
              <a:schemeClr val="accent1">
                <a:lumMod val="60000"/>
                <a:lumOff val="40000"/>
              </a:schemeClr>
            </a:solidFill>
            <a:ln cmpd="sng">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Logical View of Resources</a:t>
              </a:r>
            </a:p>
          </p:txBody>
        </p:sp>
        <p:sp>
          <p:nvSpPr>
            <p:cNvPr id="21" name="Rechteck 20"/>
            <p:cNvSpPr/>
            <p:nvPr/>
          </p:nvSpPr>
          <p:spPr>
            <a:xfrm>
              <a:off x="3035325" y="1850850"/>
              <a:ext cx="4649375" cy="378000"/>
            </a:xfrm>
            <a:prstGeom prst="rect">
              <a:avLst/>
            </a:prstGeom>
            <a:solidFill>
              <a:schemeClr val="accent5">
                <a:lumMod val="20000"/>
                <a:lumOff val="80000"/>
              </a:schemeClr>
            </a:solidFill>
            <a:ln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5">
                      <a:lumMod val="50000"/>
                    </a:schemeClr>
                  </a:solidFill>
                </a:rPr>
                <a:t>Process Segment</a:t>
              </a:r>
            </a:p>
          </p:txBody>
        </p:sp>
        <p:sp>
          <p:nvSpPr>
            <p:cNvPr id="22" name="Rechteck 21"/>
            <p:cNvSpPr/>
            <p:nvPr/>
          </p:nvSpPr>
          <p:spPr>
            <a:xfrm>
              <a:off x="3035325" y="914400"/>
              <a:ext cx="4649375"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solidFill>
                </a:rPr>
                <a:t>Object Models</a:t>
              </a:r>
            </a:p>
          </p:txBody>
        </p:sp>
        <p:grpSp>
          <p:nvGrpSpPr>
            <p:cNvPr id="30" name="Gruppieren 29"/>
            <p:cNvGrpSpPr/>
            <p:nvPr/>
          </p:nvGrpSpPr>
          <p:grpSpPr>
            <a:xfrm>
              <a:off x="1317862" y="2343150"/>
              <a:ext cx="6491216" cy="594000"/>
              <a:chOff x="260444" y="3268208"/>
              <a:chExt cx="8654955" cy="792000"/>
            </a:xfrm>
          </p:grpSpPr>
          <p:grpSp>
            <p:nvGrpSpPr>
              <p:cNvPr id="29" name="Gruppieren 28"/>
              <p:cNvGrpSpPr/>
              <p:nvPr/>
            </p:nvGrpSpPr>
            <p:grpSpPr>
              <a:xfrm>
                <a:off x="414644" y="3411260"/>
                <a:ext cx="8346555" cy="505896"/>
                <a:chOff x="414644" y="3410356"/>
                <a:chExt cx="8346555" cy="505896"/>
              </a:xfrm>
            </p:grpSpPr>
            <p:sp>
              <p:nvSpPr>
                <p:cNvPr id="8" name="Rechteck 7"/>
                <p:cNvSpPr/>
                <p:nvPr/>
              </p:nvSpPr>
              <p:spPr>
                <a:xfrm>
                  <a:off x="414644" y="3412252"/>
                  <a:ext cx="1905000" cy="504000"/>
                </a:xfrm>
                <a:prstGeom prst="rect">
                  <a:avLst/>
                </a:prstGeom>
                <a:solidFill>
                  <a:schemeClr val="accent1">
                    <a:lumMod val="60000"/>
                    <a:lumOff val="40000"/>
                  </a:schemeClr>
                </a:solidFill>
                <a:ln cmpd="sng">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Resources</a:t>
                  </a:r>
                </a:p>
              </p:txBody>
            </p:sp>
            <p:sp>
              <p:nvSpPr>
                <p:cNvPr id="17" name="Rechteck 16"/>
                <p:cNvSpPr/>
                <p:nvPr/>
              </p:nvSpPr>
              <p:spPr>
                <a:xfrm>
                  <a:off x="2562033" y="3410356"/>
                  <a:ext cx="1368000" cy="504000"/>
                </a:xfrm>
                <a:prstGeom prst="rect">
                  <a:avLst/>
                </a:prstGeom>
                <a:solidFill>
                  <a:schemeClr val="accent6"/>
                </a:solidFill>
                <a:ln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Role </a:t>
                  </a:r>
                  <a:r>
                    <a:rPr lang="en-US" sz="1400" b="1" dirty="0" smtClean="0">
                      <a:solidFill>
                        <a:schemeClr val="bg1"/>
                      </a:solidFill>
                    </a:rPr>
                    <a:t>Based </a:t>
                  </a:r>
                  <a:r>
                    <a:rPr lang="en-US" sz="1400" b="1" dirty="0">
                      <a:solidFill>
                        <a:schemeClr val="bg1"/>
                      </a:solidFill>
                    </a:rPr>
                    <a:t>Equipment</a:t>
                  </a:r>
                </a:p>
              </p:txBody>
            </p:sp>
            <p:sp>
              <p:nvSpPr>
                <p:cNvPr id="18" name="Rechteck 17"/>
                <p:cNvSpPr/>
                <p:nvPr/>
              </p:nvSpPr>
              <p:spPr>
                <a:xfrm>
                  <a:off x="4172422" y="3410356"/>
                  <a:ext cx="1368000" cy="504000"/>
                </a:xfrm>
                <a:prstGeom prst="rect">
                  <a:avLst/>
                </a:prstGeom>
                <a:solidFill>
                  <a:schemeClr val="accent6"/>
                </a:solidFill>
                <a:ln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Physical Asset</a:t>
                  </a:r>
                </a:p>
              </p:txBody>
            </p:sp>
            <p:sp>
              <p:nvSpPr>
                <p:cNvPr id="19" name="Rechteck 18"/>
                <p:cNvSpPr/>
                <p:nvPr/>
              </p:nvSpPr>
              <p:spPr>
                <a:xfrm>
                  <a:off x="5782811" y="3410356"/>
                  <a:ext cx="1368000" cy="504000"/>
                </a:xfrm>
                <a:prstGeom prst="rect">
                  <a:avLst/>
                </a:prstGeom>
                <a:solidFill>
                  <a:schemeClr val="accent6"/>
                </a:solidFill>
                <a:ln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Personnel</a:t>
                  </a:r>
                </a:p>
              </p:txBody>
            </p:sp>
            <p:sp>
              <p:nvSpPr>
                <p:cNvPr id="20" name="Rechteck 19"/>
                <p:cNvSpPr/>
                <p:nvPr/>
              </p:nvSpPr>
              <p:spPr>
                <a:xfrm>
                  <a:off x="7393199" y="3410356"/>
                  <a:ext cx="1368000" cy="504000"/>
                </a:xfrm>
                <a:prstGeom prst="rect">
                  <a:avLst/>
                </a:prstGeom>
                <a:solidFill>
                  <a:schemeClr val="accent6"/>
                </a:solidFill>
                <a:ln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Material</a:t>
                  </a:r>
                </a:p>
              </p:txBody>
            </p:sp>
          </p:grpSp>
          <p:sp>
            <p:nvSpPr>
              <p:cNvPr id="23" name="Rechteck 22"/>
              <p:cNvSpPr/>
              <p:nvPr/>
            </p:nvSpPr>
            <p:spPr>
              <a:xfrm>
                <a:off x="260444" y="3268208"/>
                <a:ext cx="8654955" cy="792000"/>
              </a:xfrm>
              <a:prstGeom prst="rect">
                <a:avLst/>
              </a:prstGeom>
              <a:noFill/>
              <a:ln w="38100"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n w="38100">
                    <a:solidFill>
                      <a:schemeClr val="tx1"/>
                    </a:solidFill>
                  </a:ln>
                </a:endParaRPr>
              </a:p>
            </p:txBody>
          </p:sp>
        </p:grpSp>
      </p:grpSp>
      <p:sp>
        <p:nvSpPr>
          <p:cNvPr id="28" name="Textfeld 27"/>
          <p:cNvSpPr txBox="1"/>
          <p:nvPr/>
        </p:nvSpPr>
        <p:spPr>
          <a:xfrm>
            <a:off x="2546201" y="747475"/>
            <a:ext cx="2638864" cy="338554"/>
          </a:xfrm>
          <a:prstGeom prst="rect">
            <a:avLst/>
          </a:prstGeom>
          <a:noFill/>
        </p:spPr>
        <p:txBody>
          <a:bodyPr wrap="none" rtlCol="0">
            <a:spAutoFit/>
          </a:bodyPr>
          <a:lstStyle/>
          <a:p>
            <a:r>
              <a:rPr lang="en-US" sz="1600" b="1" dirty="0">
                <a:solidFill>
                  <a:schemeClr val="accent6">
                    <a:lumMod val="75000"/>
                  </a:schemeClr>
                </a:solidFill>
              </a:rPr>
              <a:t>Common Object Model</a:t>
            </a:r>
          </a:p>
        </p:txBody>
      </p:sp>
      <p:sp>
        <p:nvSpPr>
          <p:cNvPr id="13" name="Text Placeholder 12"/>
          <p:cNvSpPr>
            <a:spLocks noGrp="1"/>
          </p:cNvSpPr>
          <p:nvPr>
            <p:ph type="body" sz="quarter" idx="12"/>
          </p:nvPr>
        </p:nvSpPr>
        <p:spPr>
          <a:xfrm>
            <a:off x="297710" y="145771"/>
            <a:ext cx="7395718" cy="488708"/>
          </a:xfrm>
        </p:spPr>
        <p:txBody>
          <a:bodyPr/>
          <a:lstStyle/>
          <a:p>
            <a:r>
              <a:rPr lang="de-DE" dirty="0"/>
              <a:t>UA for ISA 95 Common Object Model</a:t>
            </a:r>
            <a:endParaRPr lang="en-US" dirty="0"/>
          </a:p>
        </p:txBody>
      </p:sp>
    </p:spTree>
    <p:extLst>
      <p:ext uri="{BB962C8B-B14F-4D97-AF65-F5344CB8AC3E}">
        <p14:creationId xmlns:p14="http://schemas.microsoft.com/office/powerpoint/2010/main" val="397340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7710" y="145771"/>
            <a:ext cx="6928590" cy="488708"/>
          </a:xfrm>
        </p:spPr>
        <p:txBody>
          <a:bodyPr/>
          <a:lstStyle/>
          <a:p>
            <a:r>
              <a:rPr lang="en-US" dirty="0" smtClean="0"/>
              <a:t>MIMOSA Companion Specification</a:t>
            </a:r>
            <a:endParaRPr lang="en-US" dirty="0"/>
          </a:p>
        </p:txBody>
      </p:sp>
      <p:sp>
        <p:nvSpPr>
          <p:cNvPr id="4" name="Rectangle 3"/>
          <p:cNvSpPr/>
          <p:nvPr/>
        </p:nvSpPr>
        <p:spPr>
          <a:xfrm>
            <a:off x="0" y="755650"/>
            <a:ext cx="3327400" cy="2246769"/>
          </a:xfrm>
          <a:prstGeom prst="rect">
            <a:avLst/>
          </a:prstGeom>
        </p:spPr>
        <p:txBody>
          <a:bodyPr wrap="square">
            <a:spAutoFit/>
          </a:bodyPr>
          <a:lstStyle/>
          <a:p>
            <a:pPr>
              <a:spcBef>
                <a:spcPts val="600"/>
              </a:spcBef>
              <a:defRPr/>
            </a:pPr>
            <a:r>
              <a:rPr lang="en-US" sz="2400" b="1" dirty="0" smtClean="0"/>
              <a:t>OPC UA </a:t>
            </a:r>
          </a:p>
          <a:p>
            <a:pPr>
              <a:spcBef>
                <a:spcPts val="600"/>
              </a:spcBef>
              <a:defRPr/>
            </a:pPr>
            <a:r>
              <a:rPr lang="en-US" sz="2400" b="1" dirty="0" smtClean="0"/>
              <a:t>Implementation of </a:t>
            </a:r>
          </a:p>
          <a:p>
            <a:pPr>
              <a:spcBef>
                <a:spcPts val="600"/>
              </a:spcBef>
              <a:defRPr/>
            </a:pPr>
            <a:r>
              <a:rPr lang="en-US" sz="2400" b="1" dirty="0" smtClean="0"/>
              <a:t>MIMOSA’s Asset </a:t>
            </a:r>
          </a:p>
          <a:p>
            <a:pPr>
              <a:spcBef>
                <a:spcPts val="600"/>
              </a:spcBef>
              <a:defRPr/>
            </a:pPr>
            <a:r>
              <a:rPr lang="en-US" sz="2400" b="1" dirty="0" smtClean="0"/>
              <a:t>Information Model </a:t>
            </a:r>
          </a:p>
          <a:p>
            <a:pPr>
              <a:spcBef>
                <a:spcPts val="600"/>
              </a:spcBef>
              <a:defRPr/>
            </a:pPr>
            <a:r>
              <a:rPr lang="en-US" sz="2400" b="1" dirty="0" smtClean="0"/>
              <a:t>(CCOM)</a:t>
            </a:r>
            <a:endParaRPr lang="en-US" sz="2400" b="1" dirty="0"/>
          </a:p>
        </p:txBody>
      </p:sp>
      <p:sp>
        <p:nvSpPr>
          <p:cNvPr id="5" name="Rectangle 4"/>
          <p:cNvSpPr/>
          <p:nvPr/>
        </p:nvSpPr>
        <p:spPr>
          <a:xfrm>
            <a:off x="0" y="4402202"/>
            <a:ext cx="3327400" cy="2385268"/>
          </a:xfrm>
          <a:prstGeom prst="rect">
            <a:avLst/>
          </a:prstGeom>
        </p:spPr>
        <p:txBody>
          <a:bodyPr wrap="square">
            <a:spAutoFit/>
          </a:bodyPr>
          <a:lstStyle/>
          <a:p>
            <a:pPr>
              <a:spcBef>
                <a:spcPts val="600"/>
              </a:spcBef>
              <a:defRPr/>
            </a:pPr>
            <a:r>
              <a:rPr lang="en-US" sz="2400" b="1" dirty="0" smtClean="0"/>
              <a:t>Will bring asset management capabilities to </a:t>
            </a:r>
            <a:br>
              <a:rPr lang="en-US" sz="2400" b="1" dirty="0" smtClean="0"/>
            </a:br>
            <a:r>
              <a:rPr lang="en-US" sz="2400" b="1" dirty="0" smtClean="0"/>
              <a:t>OPC UA compatible systems</a:t>
            </a:r>
          </a:p>
          <a:p>
            <a:pPr>
              <a:spcBef>
                <a:spcPts val="600"/>
              </a:spcBef>
              <a:defRPr/>
            </a:pPr>
            <a:r>
              <a:rPr lang="en-US" sz="2400" b="1" dirty="0" smtClean="0"/>
              <a:t>Work starting 2016</a:t>
            </a:r>
            <a:endParaRPr lang="en-US" sz="2400" b="1" dirty="0"/>
          </a:p>
        </p:txBody>
      </p:sp>
      <p:pic>
        <p:nvPicPr>
          <p:cNvPr id="6" name="Picture 6" descr="logo"/>
          <p:cNvPicPr>
            <a:picLocks noChangeAspect="1" noChangeArrowheads="1"/>
          </p:cNvPicPr>
          <p:nvPr/>
        </p:nvPicPr>
        <p:blipFill>
          <a:blip r:embed="rId2" cstate="print"/>
          <a:srcRect/>
          <a:stretch>
            <a:fillRect/>
          </a:stretch>
        </p:blipFill>
        <p:spPr>
          <a:xfrm>
            <a:off x="272309" y="3237890"/>
            <a:ext cx="2194251" cy="864210"/>
          </a:xfrm>
          <a:prstGeom prst="rect">
            <a:avLst/>
          </a:prstGeom>
          <a:noFill/>
          <a:ln/>
        </p:spPr>
      </p:pic>
      <p:pic>
        <p:nvPicPr>
          <p:cNvPr id="8" name="Picture 7"/>
          <p:cNvPicPr>
            <a:picLocks noChangeAspect="1"/>
          </p:cNvPicPr>
          <p:nvPr/>
        </p:nvPicPr>
        <p:blipFill rotWithShape="1">
          <a:blip r:embed="rId3"/>
          <a:srcRect l="7999" r="2353"/>
          <a:stretch/>
        </p:blipFill>
        <p:spPr>
          <a:xfrm>
            <a:off x="3550812" y="801361"/>
            <a:ext cx="5516072" cy="5599439"/>
          </a:xfrm>
          <a:prstGeom prst="rect">
            <a:avLst/>
          </a:prstGeom>
        </p:spPr>
      </p:pic>
    </p:spTree>
    <p:extLst>
      <p:ext uri="{BB962C8B-B14F-4D97-AF65-F5344CB8AC3E}">
        <p14:creationId xmlns:p14="http://schemas.microsoft.com/office/powerpoint/2010/main" val="194753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97710" y="145771"/>
            <a:ext cx="7525490" cy="488708"/>
          </a:xfrm>
        </p:spPr>
        <p:txBody>
          <a:bodyPr/>
          <a:lstStyle/>
          <a:p>
            <a:r>
              <a:rPr lang="en-US" altLang="de-DE" dirty="0" smtClean="0"/>
              <a:t>Preserving Context with OPC UA</a:t>
            </a:r>
            <a:endParaRPr lang="en-US" dirty="0"/>
          </a:p>
        </p:txBody>
      </p:sp>
      <p:grpSp>
        <p:nvGrpSpPr>
          <p:cNvPr id="27" name="Group 26"/>
          <p:cNvGrpSpPr/>
          <p:nvPr/>
        </p:nvGrpSpPr>
        <p:grpSpPr>
          <a:xfrm>
            <a:off x="4793510" y="3805865"/>
            <a:ext cx="4130811" cy="2491246"/>
            <a:chOff x="4793510" y="3958265"/>
            <a:chExt cx="4130811" cy="2491246"/>
          </a:xfrm>
        </p:grpSpPr>
        <p:sp>
          <p:nvSpPr>
            <p:cNvPr id="12" name="TextBox 11"/>
            <p:cNvSpPr txBox="1"/>
            <p:nvPr/>
          </p:nvSpPr>
          <p:spPr>
            <a:xfrm>
              <a:off x="4793510" y="4418186"/>
              <a:ext cx="4011128" cy="2031325"/>
            </a:xfrm>
            <a:prstGeom prst="rect">
              <a:avLst/>
            </a:prstGeom>
            <a:noFill/>
          </p:spPr>
          <p:txBody>
            <a:bodyPr wrap="square" rtlCol="0">
              <a:spAutoFit/>
            </a:bodyPr>
            <a:lstStyle>
              <a:defPPr>
                <a:defRPr lang="ja-JP"/>
              </a:defPPr>
              <a:lvl1pPr marL="285750" indent="-285750">
                <a:spcBef>
                  <a:spcPts val="300"/>
                </a:spcBef>
                <a:buFont typeface="Arial" panose="020B0604020202020204" pitchFamily="34" charset="0"/>
                <a:buChar char="•"/>
              </a:lvl1pPr>
            </a:lstStyle>
            <a:p>
              <a:pPr>
                <a:spcBef>
                  <a:spcPts val="0"/>
                </a:spcBef>
              </a:pPr>
              <a:r>
                <a:rPr lang="en-US" altLang="de-DE" dirty="0"/>
                <a:t>Profiles for different use cases</a:t>
              </a:r>
            </a:p>
            <a:p>
              <a:pPr>
                <a:spcBef>
                  <a:spcPts val="0"/>
                </a:spcBef>
              </a:pPr>
              <a:r>
                <a:rPr lang="en-US" altLang="de-DE" dirty="0"/>
                <a:t>Scalability</a:t>
              </a:r>
            </a:p>
            <a:p>
              <a:pPr>
                <a:spcBef>
                  <a:spcPts val="0"/>
                </a:spcBef>
              </a:pPr>
              <a:r>
                <a:rPr lang="en-US" altLang="de-DE" dirty="0"/>
                <a:t>Integration into embedded systems</a:t>
              </a:r>
            </a:p>
            <a:p>
              <a:pPr>
                <a:spcBef>
                  <a:spcPts val="0"/>
                </a:spcBef>
              </a:pPr>
              <a:r>
                <a:rPr lang="en-US" altLang="de-DE" dirty="0"/>
                <a:t>MES and ERP systems</a:t>
              </a:r>
            </a:p>
            <a:p>
              <a:pPr>
                <a:spcBef>
                  <a:spcPts val="0"/>
                </a:spcBef>
              </a:pPr>
              <a:r>
                <a:rPr lang="en-US" altLang="de-DE" dirty="0"/>
                <a:t>Specialized versions for different industries</a:t>
              </a:r>
            </a:p>
          </p:txBody>
        </p:sp>
        <p:sp>
          <p:nvSpPr>
            <p:cNvPr id="14" name="AutoShape 13"/>
            <p:cNvSpPr>
              <a:spLocks noChangeArrowheads="1"/>
            </p:cNvSpPr>
            <p:nvPr/>
          </p:nvSpPr>
          <p:spPr bwMode="auto">
            <a:xfrm>
              <a:off x="4793510" y="4327597"/>
              <a:ext cx="3934928" cy="124702"/>
            </a:xfrm>
            <a:prstGeom prst="roundRect">
              <a:avLst>
                <a:gd name="adj" fmla="val 16667"/>
              </a:avLst>
            </a:prstGeom>
            <a:gradFill rotWithShape="1">
              <a:gsLst>
                <a:gs pos="0">
                  <a:schemeClr val="tx2"/>
                </a:gs>
                <a:gs pos="50000">
                  <a:schemeClr val="accent1"/>
                </a:gs>
                <a:gs pos="100000">
                  <a:schemeClr val="tx2"/>
                </a:gs>
              </a:gsLst>
              <a:lin ang="5400000" scaled="1"/>
            </a:gradFill>
            <a:ln w="9525">
              <a:noFill/>
              <a:round/>
              <a:headEnd/>
              <a:tailEnd/>
            </a:ln>
            <a:effectLst/>
          </p:spPr>
          <p:txBody>
            <a:bodyPr wrap="none" anchor="ctr"/>
            <a:lstStyle/>
            <a:p>
              <a:pPr eaLnBrk="1" hangingPunct="1">
                <a:defRPr/>
              </a:pPr>
              <a:endParaRPr lang="de-DE" sz="2000"/>
            </a:p>
          </p:txBody>
        </p:sp>
        <p:sp>
          <p:nvSpPr>
            <p:cNvPr id="16" name="Text Box 22"/>
            <p:cNvSpPr txBox="1">
              <a:spLocks noChangeArrowheads="1"/>
            </p:cNvSpPr>
            <p:nvPr/>
          </p:nvSpPr>
          <p:spPr bwMode="auto">
            <a:xfrm>
              <a:off x="4793510" y="3958265"/>
              <a:ext cx="4130811" cy="369332"/>
            </a:xfrm>
            <a:prstGeom prst="rect">
              <a:avLst/>
            </a:prstGeom>
            <a:extLst/>
          </p:spPr>
          <p:txBody>
            <a:bodyPr wrap="none">
              <a:spAutoFit/>
            </a:bodyPr>
            <a:lstStyle>
              <a:defPPr>
                <a:defRPr lang="ja-JP"/>
              </a:defPPr>
              <a:lvl1pPr>
                <a:spcBef>
                  <a:spcPct val="0"/>
                </a:spcBef>
                <a:defRPr b="1"/>
              </a:lvl1pPr>
            </a:lstStyle>
            <a:p>
              <a:r>
                <a:rPr lang="en-US" altLang="de-DE" dirty="0"/>
                <a:t>New Applications and Use Cases</a:t>
              </a:r>
            </a:p>
          </p:txBody>
        </p:sp>
      </p:grpSp>
      <p:grpSp>
        <p:nvGrpSpPr>
          <p:cNvPr id="26" name="Group 25"/>
          <p:cNvGrpSpPr/>
          <p:nvPr/>
        </p:nvGrpSpPr>
        <p:grpSpPr>
          <a:xfrm>
            <a:off x="272309" y="3805865"/>
            <a:ext cx="4023828" cy="2768245"/>
            <a:chOff x="272309" y="3958265"/>
            <a:chExt cx="4023828" cy="2768245"/>
          </a:xfrm>
        </p:grpSpPr>
        <p:sp>
          <p:nvSpPr>
            <p:cNvPr id="11" name="TextBox 10"/>
            <p:cNvSpPr txBox="1"/>
            <p:nvPr/>
          </p:nvSpPr>
          <p:spPr>
            <a:xfrm>
              <a:off x="272309" y="4418186"/>
              <a:ext cx="4023828" cy="2308324"/>
            </a:xfrm>
            <a:prstGeom prst="rect">
              <a:avLst/>
            </a:prstGeom>
            <a:noFill/>
          </p:spPr>
          <p:txBody>
            <a:bodyPr wrap="square" rtlCol="0">
              <a:spAutoFit/>
            </a:bodyPr>
            <a:lstStyle>
              <a:defPPr>
                <a:defRPr lang="ja-JP"/>
              </a:defPPr>
              <a:lvl1pPr marL="285750" indent="-285750">
                <a:spcBef>
                  <a:spcPts val="300"/>
                </a:spcBef>
                <a:buFont typeface="Arial" panose="020B0604020202020204" pitchFamily="34" charset="0"/>
                <a:buChar char="•"/>
              </a:lvl1pPr>
            </a:lstStyle>
            <a:p>
              <a:pPr>
                <a:spcBef>
                  <a:spcPts val="0"/>
                </a:spcBef>
              </a:pPr>
              <a:r>
                <a:rPr lang="en-US" altLang="de-DE" dirty="0"/>
                <a:t>UA is IEC standard 62541</a:t>
              </a:r>
            </a:p>
            <a:p>
              <a:pPr>
                <a:spcBef>
                  <a:spcPts val="0"/>
                </a:spcBef>
              </a:pPr>
              <a:r>
                <a:rPr lang="en-US" altLang="de-DE" dirty="0"/>
                <a:t>UA is base for </a:t>
              </a:r>
              <a:r>
                <a:rPr lang="en-US" altLang="de-DE" dirty="0" smtClean="0"/>
                <a:t>industry &amp; vendor information </a:t>
              </a:r>
              <a:r>
                <a:rPr lang="en-US" altLang="de-DE" dirty="0"/>
                <a:t>models </a:t>
              </a:r>
            </a:p>
            <a:p>
              <a:pPr>
                <a:spcBef>
                  <a:spcPts val="0"/>
                </a:spcBef>
              </a:pPr>
              <a:r>
                <a:rPr lang="en-US" altLang="de-DE" dirty="0" smtClean="0"/>
                <a:t>Collaboration is win-win</a:t>
              </a:r>
            </a:p>
            <a:p>
              <a:pPr marL="742950" lvl="1" indent="-285750">
                <a:buFont typeface="Arial" panose="020B0604020202020204" pitchFamily="34" charset="0"/>
                <a:buChar char="•"/>
              </a:pPr>
              <a:r>
                <a:rPr lang="en-US" altLang="de-DE" dirty="0" smtClean="0"/>
                <a:t>Industry groups use open, proven base services</a:t>
              </a:r>
            </a:p>
            <a:p>
              <a:pPr marL="742950" lvl="1" indent="-285750">
                <a:buFont typeface="Arial" panose="020B0604020202020204" pitchFamily="34" charset="0"/>
                <a:buChar char="•"/>
              </a:pPr>
              <a:r>
                <a:rPr lang="en-US" altLang="de-DE" dirty="0" smtClean="0"/>
                <a:t>OPC UA users can access more domains</a:t>
              </a:r>
              <a:endParaRPr lang="en-US" altLang="de-DE" dirty="0"/>
            </a:p>
          </p:txBody>
        </p:sp>
        <p:sp>
          <p:nvSpPr>
            <p:cNvPr id="15" name="Text Box 17"/>
            <p:cNvSpPr txBox="1">
              <a:spLocks noChangeArrowheads="1"/>
            </p:cNvSpPr>
            <p:nvPr/>
          </p:nvSpPr>
          <p:spPr bwMode="auto">
            <a:xfrm>
              <a:off x="272309" y="3958265"/>
              <a:ext cx="1813253" cy="369332"/>
            </a:xfrm>
            <a:prstGeom prst="rect">
              <a:avLst/>
            </a:prstGeom>
            <a:extLst/>
          </p:spPr>
          <p:txBody>
            <a:bodyPr wrap="none">
              <a:spAutoFit/>
            </a:bodyPr>
            <a:lstStyle>
              <a:defPPr>
                <a:defRPr lang="ja-JP"/>
              </a:defPPr>
              <a:lvl1pPr>
                <a:spcBef>
                  <a:spcPct val="0"/>
                </a:spcBef>
                <a:defRPr b="1"/>
              </a:lvl1pPr>
            </a:lstStyle>
            <a:p>
              <a:r>
                <a:rPr lang="en-US" altLang="de-DE" dirty="0"/>
                <a:t>Collaboration</a:t>
              </a:r>
            </a:p>
          </p:txBody>
        </p:sp>
        <p:sp>
          <p:nvSpPr>
            <p:cNvPr id="17" name="AutoShape 13"/>
            <p:cNvSpPr>
              <a:spLocks noChangeArrowheads="1"/>
            </p:cNvSpPr>
            <p:nvPr/>
          </p:nvSpPr>
          <p:spPr bwMode="auto">
            <a:xfrm>
              <a:off x="272309" y="4327597"/>
              <a:ext cx="3934928" cy="124702"/>
            </a:xfrm>
            <a:prstGeom prst="roundRect">
              <a:avLst>
                <a:gd name="adj" fmla="val 16667"/>
              </a:avLst>
            </a:prstGeom>
            <a:gradFill rotWithShape="1">
              <a:gsLst>
                <a:gs pos="0">
                  <a:schemeClr val="tx2"/>
                </a:gs>
                <a:gs pos="50000">
                  <a:schemeClr val="accent1"/>
                </a:gs>
                <a:gs pos="100000">
                  <a:schemeClr val="tx2"/>
                </a:gs>
              </a:gsLst>
              <a:lin ang="5400000" scaled="1"/>
            </a:gradFill>
            <a:ln w="9525">
              <a:noFill/>
              <a:round/>
              <a:headEnd/>
              <a:tailEnd/>
            </a:ln>
            <a:effectLst/>
          </p:spPr>
          <p:txBody>
            <a:bodyPr wrap="none" anchor="ctr"/>
            <a:lstStyle/>
            <a:p>
              <a:pPr eaLnBrk="1" hangingPunct="1">
                <a:defRPr/>
              </a:pPr>
              <a:endParaRPr lang="de-DE" sz="2000"/>
            </a:p>
          </p:txBody>
        </p:sp>
      </p:grpSp>
      <p:grpSp>
        <p:nvGrpSpPr>
          <p:cNvPr id="2" name="Group 1"/>
          <p:cNvGrpSpPr/>
          <p:nvPr/>
        </p:nvGrpSpPr>
        <p:grpSpPr>
          <a:xfrm>
            <a:off x="4793510" y="780748"/>
            <a:ext cx="4350490" cy="2732000"/>
            <a:chOff x="4793510" y="780748"/>
            <a:chExt cx="4350490" cy="2732000"/>
          </a:xfrm>
        </p:grpSpPr>
        <p:sp>
          <p:nvSpPr>
            <p:cNvPr id="8" name="Rectangle 7"/>
            <p:cNvSpPr/>
            <p:nvPr/>
          </p:nvSpPr>
          <p:spPr>
            <a:xfrm>
              <a:off x="4793510" y="1204424"/>
              <a:ext cx="4350490" cy="2308324"/>
            </a:xfrm>
            <a:prstGeom prst="rect">
              <a:avLst/>
            </a:prstGeom>
          </p:spPr>
          <p:txBody>
            <a:bodyPr wrap="square">
              <a:spAutoFit/>
            </a:bodyPr>
            <a:lstStyle/>
            <a:p>
              <a:pPr marL="285750" indent="-285750">
                <a:buFont typeface="Arial" panose="020B0604020202020204" pitchFamily="34" charset="0"/>
                <a:buChar char="•"/>
              </a:pPr>
              <a:r>
                <a:rPr lang="en-US" altLang="de-DE" dirty="0"/>
                <a:t>Generic object-oriented modeling</a:t>
              </a:r>
            </a:p>
            <a:p>
              <a:pPr marL="285750" indent="-285750">
                <a:buFont typeface="Arial" panose="020B0604020202020204" pitchFamily="34" charset="0"/>
                <a:buChar char="•"/>
              </a:pPr>
              <a:r>
                <a:rPr lang="en-US" altLang="de-DE" dirty="0"/>
                <a:t>Objects with variables, methods and events</a:t>
              </a:r>
            </a:p>
            <a:p>
              <a:pPr marL="285750" indent="-285750">
                <a:buFont typeface="Arial" panose="020B0604020202020204" pitchFamily="34" charset="0"/>
                <a:buChar char="•"/>
              </a:pPr>
              <a:r>
                <a:rPr lang="en-US" altLang="de-DE" dirty="0"/>
                <a:t>Extensible type system</a:t>
              </a:r>
            </a:p>
            <a:p>
              <a:pPr marL="285750" indent="-285750">
                <a:buFont typeface="Arial" panose="020B0604020202020204" pitchFamily="34" charset="0"/>
                <a:buChar char="•"/>
              </a:pPr>
              <a:r>
                <a:rPr lang="en-US" altLang="de-DE" dirty="0"/>
                <a:t>History for data and events</a:t>
              </a:r>
            </a:p>
            <a:p>
              <a:pPr marL="285750" indent="-285750">
                <a:buFont typeface="Arial" panose="020B0604020202020204" pitchFamily="34" charset="0"/>
                <a:buChar char="•"/>
              </a:pPr>
              <a:r>
                <a:rPr lang="en-US" altLang="de-DE" dirty="0"/>
                <a:t>State machines, programs, alarms &amp; condition</a:t>
              </a:r>
            </a:p>
            <a:p>
              <a:pPr marL="285750" indent="-285750">
                <a:buFont typeface="Arial" panose="020B0604020202020204" pitchFamily="34" charset="0"/>
                <a:buChar char="•"/>
              </a:pPr>
              <a:r>
                <a:rPr lang="en-US" altLang="de-DE" dirty="0"/>
                <a:t>Complex data</a:t>
              </a:r>
            </a:p>
          </p:txBody>
        </p:sp>
        <p:sp>
          <p:nvSpPr>
            <p:cNvPr id="10" name="Rectangle 9"/>
            <p:cNvSpPr/>
            <p:nvPr/>
          </p:nvSpPr>
          <p:spPr>
            <a:xfrm>
              <a:off x="4793510" y="780748"/>
              <a:ext cx="1943161" cy="369332"/>
            </a:xfrm>
            <a:prstGeom prst="rect">
              <a:avLst/>
            </a:prstGeom>
          </p:spPr>
          <p:txBody>
            <a:bodyPr wrap="none">
              <a:spAutoFit/>
            </a:bodyPr>
            <a:lstStyle/>
            <a:p>
              <a:pPr>
                <a:spcBef>
                  <a:spcPct val="0"/>
                </a:spcBef>
              </a:pPr>
              <a:r>
                <a:rPr lang="en-US" altLang="de-DE" b="1" dirty="0"/>
                <a:t>Data Modeling</a:t>
              </a:r>
            </a:p>
          </p:txBody>
        </p:sp>
        <p:sp>
          <p:nvSpPr>
            <p:cNvPr id="18" name="AutoShape 13"/>
            <p:cNvSpPr>
              <a:spLocks noChangeArrowheads="1"/>
            </p:cNvSpPr>
            <p:nvPr/>
          </p:nvSpPr>
          <p:spPr bwMode="auto">
            <a:xfrm>
              <a:off x="4793510" y="1120659"/>
              <a:ext cx="3934928" cy="124702"/>
            </a:xfrm>
            <a:prstGeom prst="roundRect">
              <a:avLst>
                <a:gd name="adj" fmla="val 16667"/>
              </a:avLst>
            </a:prstGeom>
            <a:gradFill rotWithShape="1">
              <a:gsLst>
                <a:gs pos="0">
                  <a:schemeClr val="tx2"/>
                </a:gs>
                <a:gs pos="50000">
                  <a:schemeClr val="accent1"/>
                </a:gs>
                <a:gs pos="100000">
                  <a:schemeClr val="tx2"/>
                </a:gs>
              </a:gsLst>
              <a:lin ang="5400000" scaled="1"/>
            </a:gradFill>
            <a:ln w="9525">
              <a:noFill/>
              <a:round/>
              <a:headEnd/>
              <a:tailEnd/>
            </a:ln>
            <a:effectLst/>
          </p:spPr>
          <p:txBody>
            <a:bodyPr wrap="none" anchor="ctr"/>
            <a:lstStyle/>
            <a:p>
              <a:pPr eaLnBrk="1" hangingPunct="1">
                <a:defRPr/>
              </a:pPr>
              <a:endParaRPr lang="de-DE" sz="2000"/>
            </a:p>
          </p:txBody>
        </p:sp>
      </p:grpSp>
      <p:grpSp>
        <p:nvGrpSpPr>
          <p:cNvPr id="24" name="Group 23"/>
          <p:cNvGrpSpPr/>
          <p:nvPr/>
        </p:nvGrpSpPr>
        <p:grpSpPr>
          <a:xfrm>
            <a:off x="272309" y="780748"/>
            <a:ext cx="4371581" cy="2732000"/>
            <a:chOff x="272309" y="780748"/>
            <a:chExt cx="4371581" cy="2732000"/>
          </a:xfrm>
        </p:grpSpPr>
        <p:sp>
          <p:nvSpPr>
            <p:cNvPr id="5" name="TextBox 4"/>
            <p:cNvSpPr txBox="1"/>
            <p:nvPr/>
          </p:nvSpPr>
          <p:spPr>
            <a:xfrm>
              <a:off x="272309" y="1204424"/>
              <a:ext cx="4371581" cy="2308324"/>
            </a:xfrm>
            <a:prstGeom prst="rect">
              <a:avLst/>
            </a:prstGeom>
            <a:noFill/>
          </p:spPr>
          <p:txBody>
            <a:bodyPr wrap="square" rtlCol="0">
              <a:spAutoFit/>
            </a:bodyPr>
            <a:lstStyle>
              <a:defPPr>
                <a:defRPr lang="ja-JP"/>
              </a:defPPr>
              <a:lvl1pPr marL="285750" indent="-285750">
                <a:spcBef>
                  <a:spcPts val="300"/>
                </a:spcBef>
                <a:buFont typeface="Arial" panose="020B0604020202020204" pitchFamily="34" charset="0"/>
                <a:buChar char="•"/>
              </a:lvl1pPr>
            </a:lstStyle>
            <a:p>
              <a:pPr>
                <a:spcBef>
                  <a:spcPts val="0"/>
                </a:spcBef>
              </a:pPr>
              <a:r>
                <a:rPr lang="en-US" altLang="de-DE" dirty="0"/>
                <a:t>Integrated security mechanisms</a:t>
              </a:r>
            </a:p>
            <a:p>
              <a:pPr>
                <a:spcBef>
                  <a:spcPts val="0"/>
                </a:spcBef>
              </a:pPr>
              <a:r>
                <a:rPr lang="en-US" altLang="de-DE" dirty="0"/>
                <a:t>High speed UA TCP protocol</a:t>
              </a:r>
            </a:p>
            <a:p>
              <a:pPr>
                <a:spcBef>
                  <a:spcPts val="0"/>
                </a:spcBef>
              </a:pPr>
              <a:r>
                <a:rPr lang="en-US" altLang="de-DE" dirty="0"/>
                <a:t>Web services for Internet</a:t>
              </a:r>
            </a:p>
            <a:p>
              <a:pPr>
                <a:spcBef>
                  <a:spcPts val="0"/>
                </a:spcBef>
              </a:pPr>
              <a:r>
                <a:rPr lang="en-US" altLang="de-DE" dirty="0"/>
                <a:t>Platform independent</a:t>
              </a:r>
            </a:p>
            <a:p>
              <a:pPr>
                <a:spcBef>
                  <a:spcPts val="0"/>
                </a:spcBef>
              </a:pPr>
              <a:r>
                <a:rPr lang="en-US" altLang="de-DE" dirty="0"/>
                <a:t>Built-in robustness and fault tolerance</a:t>
              </a:r>
            </a:p>
            <a:p>
              <a:pPr>
                <a:spcBef>
                  <a:spcPts val="0"/>
                </a:spcBef>
              </a:pPr>
              <a:r>
                <a:rPr lang="en-US" altLang="de-DE" dirty="0" smtClean="0"/>
                <a:t>Redundancy</a:t>
              </a:r>
            </a:p>
            <a:p>
              <a:pPr>
                <a:spcBef>
                  <a:spcPts val="0"/>
                </a:spcBef>
              </a:pPr>
              <a:r>
                <a:rPr lang="en-US" altLang="de-DE" dirty="0" smtClean="0"/>
                <a:t>Scalable from chips to clouds</a:t>
              </a:r>
              <a:endParaRPr lang="en-US" altLang="de-DE" dirty="0"/>
            </a:p>
          </p:txBody>
        </p:sp>
        <p:sp>
          <p:nvSpPr>
            <p:cNvPr id="6" name="Rectangle 5"/>
            <p:cNvSpPr/>
            <p:nvPr/>
          </p:nvSpPr>
          <p:spPr>
            <a:xfrm>
              <a:off x="272309" y="780748"/>
              <a:ext cx="2101857" cy="369332"/>
            </a:xfrm>
            <a:prstGeom prst="rect">
              <a:avLst/>
            </a:prstGeom>
          </p:spPr>
          <p:txBody>
            <a:bodyPr wrap="none">
              <a:spAutoFit/>
            </a:bodyPr>
            <a:lstStyle/>
            <a:p>
              <a:pPr>
                <a:spcBef>
                  <a:spcPct val="0"/>
                </a:spcBef>
              </a:pPr>
              <a:r>
                <a:rPr lang="en-US" altLang="de-DE" b="1" dirty="0"/>
                <a:t>Communication</a:t>
              </a:r>
            </a:p>
          </p:txBody>
        </p:sp>
        <p:sp>
          <p:nvSpPr>
            <p:cNvPr id="19" name="AutoShape 13"/>
            <p:cNvSpPr>
              <a:spLocks noChangeArrowheads="1"/>
            </p:cNvSpPr>
            <p:nvPr/>
          </p:nvSpPr>
          <p:spPr bwMode="auto">
            <a:xfrm>
              <a:off x="272309" y="1120659"/>
              <a:ext cx="3934928" cy="124702"/>
            </a:xfrm>
            <a:prstGeom prst="roundRect">
              <a:avLst>
                <a:gd name="adj" fmla="val 16667"/>
              </a:avLst>
            </a:prstGeom>
            <a:gradFill rotWithShape="1">
              <a:gsLst>
                <a:gs pos="0">
                  <a:schemeClr val="tx2"/>
                </a:gs>
                <a:gs pos="50000">
                  <a:schemeClr val="accent1"/>
                </a:gs>
                <a:gs pos="100000">
                  <a:schemeClr val="tx2"/>
                </a:gs>
              </a:gsLst>
              <a:lin ang="5400000" scaled="1"/>
            </a:gradFill>
            <a:ln w="9525">
              <a:noFill/>
              <a:round/>
              <a:headEnd/>
              <a:tailEnd/>
            </a:ln>
            <a:effectLst/>
          </p:spPr>
          <p:txBody>
            <a:bodyPr wrap="none" anchor="ctr"/>
            <a:lstStyle/>
            <a:p>
              <a:pPr eaLnBrk="1" hangingPunct="1">
                <a:defRPr/>
              </a:pPr>
              <a:endParaRPr lang="de-DE" sz="2000"/>
            </a:p>
          </p:txBody>
        </p:sp>
      </p:grpSp>
    </p:spTree>
    <p:extLst>
      <p:ext uri="{BB962C8B-B14F-4D97-AF65-F5344CB8AC3E}">
        <p14:creationId xmlns:p14="http://schemas.microsoft.com/office/powerpoint/2010/main" val="173528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283078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7710" y="145771"/>
            <a:ext cx="8513520" cy="488708"/>
          </a:xfrm>
        </p:spPr>
        <p:txBody>
          <a:bodyPr/>
          <a:lstStyle/>
          <a:p>
            <a:r>
              <a:rPr lang="en-US" dirty="0" smtClean="0"/>
              <a:t>Trend &amp; Event Data Contains Little Context</a:t>
            </a:r>
            <a:endParaRPr lang="en-US" dirty="0"/>
          </a:p>
        </p:txBody>
      </p:sp>
      <p:pic>
        <p:nvPicPr>
          <p:cNvPr id="4" name="Picture 3"/>
          <p:cNvPicPr>
            <a:picLocks noChangeAspect="1"/>
          </p:cNvPicPr>
          <p:nvPr/>
        </p:nvPicPr>
        <p:blipFill>
          <a:blip r:embed="rId3"/>
          <a:stretch>
            <a:fillRect/>
          </a:stretch>
        </p:blipFill>
        <p:spPr>
          <a:xfrm>
            <a:off x="297710" y="1208409"/>
            <a:ext cx="8513520" cy="2746162"/>
          </a:xfrm>
          <a:prstGeom prst="rect">
            <a:avLst/>
          </a:prstGeom>
        </p:spPr>
      </p:pic>
      <p:pic>
        <p:nvPicPr>
          <p:cNvPr id="5" name="Picture 2" descr="3-program-screenshot.jpg (500×357)"/>
          <p:cNvPicPr>
            <a:picLocks noChangeAspect="1" noChangeArrowheads="1"/>
          </p:cNvPicPr>
          <p:nvPr/>
        </p:nvPicPr>
        <p:blipFill rotWithShape="1">
          <a:blip r:embed="rId4">
            <a:extLst>
              <a:ext uri="{28A0092B-C50C-407E-A947-70E740481C1C}">
                <a14:useLocalDpi xmlns:a14="http://schemas.microsoft.com/office/drawing/2010/main" val="0"/>
              </a:ext>
            </a:extLst>
          </a:blip>
          <a:srcRect l="28099" t="14308" r="655" b="64817"/>
          <a:stretch/>
        </p:blipFill>
        <p:spPr bwMode="auto">
          <a:xfrm>
            <a:off x="2740351" y="4134801"/>
            <a:ext cx="6070879" cy="127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710" y="5585031"/>
            <a:ext cx="5338321" cy="523220"/>
          </a:xfrm>
          <a:prstGeom prst="rect">
            <a:avLst/>
          </a:prstGeom>
          <a:solidFill>
            <a:schemeClr val="bg1"/>
          </a:solidFill>
          <a:ln>
            <a:solidFill>
              <a:schemeClr val="accent1"/>
            </a:solidFill>
          </a:ln>
        </p:spPr>
        <p:txBody>
          <a:bodyPr wrap="none" rtlCol="0">
            <a:spAutoFit/>
          </a:bodyPr>
          <a:lstStyle/>
          <a:p>
            <a:r>
              <a:rPr lang="en-US" sz="2800" b="1" dirty="0" smtClean="0">
                <a:solidFill>
                  <a:srgbClr val="FF0000"/>
                </a:solidFill>
              </a:rPr>
              <a:t>A mental model is required</a:t>
            </a:r>
            <a:endParaRPr lang="en-US" sz="2800" b="1" dirty="0">
              <a:solidFill>
                <a:srgbClr val="FF0000"/>
              </a:solidFill>
            </a:endParaRPr>
          </a:p>
        </p:txBody>
      </p:sp>
    </p:spTree>
    <p:extLst>
      <p:ext uri="{BB962C8B-B14F-4D97-AF65-F5344CB8AC3E}">
        <p14:creationId xmlns:p14="http://schemas.microsoft.com/office/powerpoint/2010/main" val="326983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P&amp;IDs Add Context</a:t>
            </a:r>
            <a:endParaRPr lang="en-US" dirty="0"/>
          </a:p>
        </p:txBody>
      </p:sp>
      <p:pic>
        <p:nvPicPr>
          <p:cNvPr id="4" name="Picture 3"/>
          <p:cNvPicPr>
            <a:picLocks noChangeAspect="1"/>
          </p:cNvPicPr>
          <p:nvPr/>
        </p:nvPicPr>
        <p:blipFill>
          <a:blip r:embed="rId2"/>
          <a:stretch>
            <a:fillRect/>
          </a:stretch>
        </p:blipFill>
        <p:spPr>
          <a:xfrm>
            <a:off x="462810" y="800099"/>
            <a:ext cx="8008090" cy="5553997"/>
          </a:xfrm>
          <a:prstGeom prst="rect">
            <a:avLst/>
          </a:prstGeom>
        </p:spPr>
      </p:pic>
      <p:sp>
        <p:nvSpPr>
          <p:cNvPr id="3" name="TextBox 2"/>
          <p:cNvSpPr txBox="1"/>
          <p:nvPr/>
        </p:nvSpPr>
        <p:spPr>
          <a:xfrm>
            <a:off x="885196" y="5143500"/>
            <a:ext cx="5399427" cy="954107"/>
          </a:xfrm>
          <a:prstGeom prst="rect">
            <a:avLst/>
          </a:prstGeom>
          <a:solidFill>
            <a:schemeClr val="bg1"/>
          </a:solidFill>
          <a:ln>
            <a:solidFill>
              <a:schemeClr val="accent1"/>
            </a:solidFill>
          </a:ln>
        </p:spPr>
        <p:txBody>
          <a:bodyPr wrap="none" rtlCol="0">
            <a:spAutoFit/>
          </a:bodyPr>
          <a:lstStyle/>
          <a:p>
            <a:r>
              <a:rPr lang="en-US" sz="2800" b="1" dirty="0">
                <a:solidFill>
                  <a:srgbClr val="FF0000"/>
                </a:solidFill>
              </a:rPr>
              <a:t>b</a:t>
            </a:r>
            <a:r>
              <a:rPr lang="en-US" sz="2800" b="1" dirty="0" smtClean="0">
                <a:solidFill>
                  <a:srgbClr val="FF0000"/>
                </a:solidFill>
              </a:rPr>
              <a:t>ut are isolated documents</a:t>
            </a:r>
          </a:p>
          <a:p>
            <a:r>
              <a:rPr lang="en-US" sz="2800" b="1" dirty="0" smtClean="0">
                <a:solidFill>
                  <a:srgbClr val="FF0000"/>
                </a:solidFill>
              </a:rPr>
              <a:t>That are rarely maintained</a:t>
            </a:r>
            <a:endParaRPr lang="en-US" sz="2800" b="1" dirty="0">
              <a:solidFill>
                <a:srgbClr val="FF0000"/>
              </a:solidFill>
            </a:endParaRPr>
          </a:p>
        </p:txBody>
      </p:sp>
    </p:spTree>
    <p:extLst>
      <p:ext uri="{BB962C8B-B14F-4D97-AF65-F5344CB8AC3E}">
        <p14:creationId xmlns:p14="http://schemas.microsoft.com/office/powerpoint/2010/main" val="295494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Operators are shown context</a:t>
            </a:r>
            <a:endParaRPr lang="en-US" dirty="0"/>
          </a:p>
        </p:txBody>
      </p:sp>
      <p:pic>
        <p:nvPicPr>
          <p:cNvPr id="3" name="Picture 2"/>
          <p:cNvPicPr>
            <a:picLocks noChangeAspect="1"/>
          </p:cNvPicPr>
          <p:nvPr/>
        </p:nvPicPr>
        <p:blipFill>
          <a:blip r:embed="rId2"/>
          <a:stretch>
            <a:fillRect/>
          </a:stretch>
        </p:blipFill>
        <p:spPr>
          <a:xfrm>
            <a:off x="447312" y="1018903"/>
            <a:ext cx="7894020" cy="4792520"/>
          </a:xfrm>
          <a:prstGeom prst="rect">
            <a:avLst/>
          </a:prstGeom>
        </p:spPr>
      </p:pic>
      <p:pic>
        <p:nvPicPr>
          <p:cNvPr id="4" name="Picture 3"/>
          <p:cNvPicPr>
            <a:picLocks noChangeAspect="1"/>
          </p:cNvPicPr>
          <p:nvPr/>
        </p:nvPicPr>
        <p:blipFill>
          <a:blip r:embed="rId3"/>
          <a:stretch>
            <a:fillRect/>
          </a:stretch>
        </p:blipFill>
        <p:spPr>
          <a:xfrm>
            <a:off x="691411" y="4178300"/>
            <a:ext cx="1635112" cy="2411033"/>
          </a:xfrm>
          <a:prstGeom prst="rect">
            <a:avLst/>
          </a:prstGeom>
        </p:spPr>
      </p:pic>
      <p:sp>
        <p:nvSpPr>
          <p:cNvPr id="5" name="TextBox 4"/>
          <p:cNvSpPr txBox="1"/>
          <p:nvPr/>
        </p:nvSpPr>
        <p:spPr>
          <a:xfrm>
            <a:off x="207964" y="1018903"/>
            <a:ext cx="4948236" cy="954107"/>
          </a:xfrm>
          <a:prstGeom prst="rect">
            <a:avLst/>
          </a:prstGeom>
          <a:solidFill>
            <a:schemeClr val="bg1"/>
          </a:solidFill>
          <a:ln>
            <a:solidFill>
              <a:schemeClr val="accent1"/>
            </a:solidFill>
          </a:ln>
        </p:spPr>
        <p:txBody>
          <a:bodyPr wrap="square" rtlCol="0">
            <a:spAutoFit/>
          </a:bodyPr>
          <a:lstStyle/>
          <a:p>
            <a:r>
              <a:rPr lang="en-US" sz="2800" b="1" dirty="0">
                <a:solidFill>
                  <a:srgbClr val="FF0000"/>
                </a:solidFill>
              </a:rPr>
              <a:t>b</a:t>
            </a:r>
            <a:r>
              <a:rPr lang="en-US" sz="2800" b="1" dirty="0" smtClean="0">
                <a:solidFill>
                  <a:srgbClr val="FF0000"/>
                </a:solidFill>
              </a:rPr>
              <a:t>ut must be manually designed and maintained</a:t>
            </a:r>
            <a:endParaRPr lang="en-US" sz="2800" b="1" dirty="0">
              <a:solidFill>
                <a:srgbClr val="FF0000"/>
              </a:solidFill>
            </a:endParaRPr>
          </a:p>
        </p:txBody>
      </p:sp>
    </p:spTree>
    <p:extLst>
      <p:ext uri="{BB962C8B-B14F-4D97-AF65-F5344CB8AC3E}">
        <p14:creationId xmlns:p14="http://schemas.microsoft.com/office/powerpoint/2010/main" val="2673027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7710" y="145771"/>
            <a:ext cx="6750790" cy="488708"/>
          </a:xfrm>
        </p:spPr>
        <p:txBody>
          <a:bodyPr/>
          <a:lstStyle/>
          <a:p>
            <a:r>
              <a:rPr lang="en-US" dirty="0" smtClean="0"/>
              <a:t>Process Models contain context</a:t>
            </a:r>
            <a:endParaRPr lang="en-US" dirty="0"/>
          </a:p>
        </p:txBody>
      </p:sp>
      <p:pic>
        <p:nvPicPr>
          <p:cNvPr id="4" name="Picture 3"/>
          <p:cNvPicPr>
            <a:picLocks noChangeAspect="1"/>
          </p:cNvPicPr>
          <p:nvPr/>
        </p:nvPicPr>
        <p:blipFill>
          <a:blip r:embed="rId3"/>
          <a:stretch>
            <a:fillRect/>
          </a:stretch>
        </p:blipFill>
        <p:spPr>
          <a:xfrm>
            <a:off x="297710" y="860425"/>
            <a:ext cx="8305800" cy="5391150"/>
          </a:xfrm>
          <a:prstGeom prst="rect">
            <a:avLst/>
          </a:prstGeom>
        </p:spPr>
      </p:pic>
      <p:sp>
        <p:nvSpPr>
          <p:cNvPr id="5" name="TextBox 4"/>
          <p:cNvSpPr txBox="1"/>
          <p:nvPr/>
        </p:nvSpPr>
        <p:spPr>
          <a:xfrm>
            <a:off x="3929064" y="850628"/>
            <a:ext cx="4948236" cy="954107"/>
          </a:xfrm>
          <a:prstGeom prst="rect">
            <a:avLst/>
          </a:prstGeom>
          <a:solidFill>
            <a:schemeClr val="bg1"/>
          </a:solidFill>
          <a:ln>
            <a:solidFill>
              <a:schemeClr val="accent1"/>
            </a:solidFill>
          </a:ln>
        </p:spPr>
        <p:txBody>
          <a:bodyPr wrap="square" rtlCol="0">
            <a:spAutoFit/>
          </a:bodyPr>
          <a:lstStyle/>
          <a:p>
            <a:r>
              <a:rPr lang="en-US" sz="2800" b="1" dirty="0">
                <a:solidFill>
                  <a:srgbClr val="FF0000"/>
                </a:solidFill>
              </a:rPr>
              <a:t>b</a:t>
            </a:r>
            <a:r>
              <a:rPr lang="en-US" sz="2800" b="1" dirty="0" smtClean="0">
                <a:solidFill>
                  <a:srgbClr val="FF0000"/>
                </a:solidFill>
              </a:rPr>
              <a:t>ut must be manually designed and maintained</a:t>
            </a:r>
            <a:endParaRPr lang="en-US" sz="2800" b="1" dirty="0">
              <a:solidFill>
                <a:srgbClr val="FF0000"/>
              </a:solidFill>
            </a:endParaRPr>
          </a:p>
        </p:txBody>
      </p:sp>
    </p:spTree>
    <p:extLst>
      <p:ext uri="{BB962C8B-B14F-4D97-AF65-F5344CB8AC3E}">
        <p14:creationId xmlns:p14="http://schemas.microsoft.com/office/powerpoint/2010/main" val="24244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7710" y="145771"/>
            <a:ext cx="7881090" cy="488708"/>
          </a:xfrm>
        </p:spPr>
        <p:txBody>
          <a:bodyPr/>
          <a:lstStyle/>
          <a:p>
            <a:r>
              <a:rPr lang="en-US" dirty="0" smtClean="0"/>
              <a:t>Plant Lifecycles Create &amp; Lose Context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816100"/>
            <a:ext cx="5715000" cy="3810000"/>
          </a:xfrm>
          <a:prstGeom prst="rect">
            <a:avLst/>
          </a:prstGeom>
        </p:spPr>
      </p:pic>
      <p:sp>
        <p:nvSpPr>
          <p:cNvPr id="12" name="Chevron 11"/>
          <p:cNvSpPr/>
          <p:nvPr/>
        </p:nvSpPr>
        <p:spPr>
          <a:xfrm>
            <a:off x="114300" y="944290"/>
            <a:ext cx="1451995" cy="668685"/>
          </a:xfrm>
          <a:prstGeom prst="chevron">
            <a:avLst>
              <a:gd name="adj" fmla="val 2691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Planning</a:t>
            </a:r>
            <a:endParaRPr lang="en-US" sz="1400" b="1" dirty="0">
              <a:solidFill>
                <a:schemeClr val="tx1"/>
              </a:solidFill>
            </a:endParaRPr>
          </a:p>
        </p:txBody>
      </p:sp>
      <p:sp>
        <p:nvSpPr>
          <p:cNvPr id="13" name="Chevron 12"/>
          <p:cNvSpPr/>
          <p:nvPr/>
        </p:nvSpPr>
        <p:spPr>
          <a:xfrm>
            <a:off x="1356084" y="944215"/>
            <a:ext cx="1451995" cy="668685"/>
          </a:xfrm>
          <a:prstGeom prst="chevron">
            <a:avLst>
              <a:gd name="adj" fmla="val 2691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Design</a:t>
            </a:r>
            <a:endParaRPr lang="en-US" sz="1400" b="1" dirty="0">
              <a:solidFill>
                <a:schemeClr val="tx1"/>
              </a:solidFill>
            </a:endParaRPr>
          </a:p>
        </p:txBody>
      </p:sp>
      <p:sp>
        <p:nvSpPr>
          <p:cNvPr id="14" name="Chevron 13"/>
          <p:cNvSpPr/>
          <p:nvPr/>
        </p:nvSpPr>
        <p:spPr>
          <a:xfrm>
            <a:off x="2597868" y="944290"/>
            <a:ext cx="1451995" cy="668685"/>
          </a:xfrm>
          <a:prstGeom prst="chevron">
            <a:avLst>
              <a:gd name="adj" fmla="val 2691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Procure</a:t>
            </a:r>
            <a:endParaRPr lang="en-US" sz="1400" b="1" dirty="0">
              <a:solidFill>
                <a:schemeClr val="tx1"/>
              </a:solidFill>
            </a:endParaRPr>
          </a:p>
        </p:txBody>
      </p:sp>
      <p:sp>
        <p:nvSpPr>
          <p:cNvPr id="15" name="Chevron 14"/>
          <p:cNvSpPr/>
          <p:nvPr/>
        </p:nvSpPr>
        <p:spPr>
          <a:xfrm>
            <a:off x="3839652" y="944215"/>
            <a:ext cx="1451995" cy="668685"/>
          </a:xfrm>
          <a:prstGeom prst="chevron">
            <a:avLst>
              <a:gd name="adj" fmla="val 2691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smtClean="0">
                <a:solidFill>
                  <a:schemeClr val="tx1"/>
                </a:solidFill>
              </a:rPr>
              <a:t>Construct</a:t>
            </a:r>
            <a:endParaRPr lang="en-US" sz="1400" b="1" dirty="0">
              <a:solidFill>
                <a:schemeClr val="tx1"/>
              </a:solidFill>
            </a:endParaRPr>
          </a:p>
        </p:txBody>
      </p:sp>
      <p:sp>
        <p:nvSpPr>
          <p:cNvPr id="16" name="Chevron 15"/>
          <p:cNvSpPr/>
          <p:nvPr/>
        </p:nvSpPr>
        <p:spPr>
          <a:xfrm>
            <a:off x="5081436" y="944238"/>
            <a:ext cx="1451995" cy="668685"/>
          </a:xfrm>
          <a:prstGeom prst="chevron">
            <a:avLst>
              <a:gd name="adj" fmla="val 2691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Com-mission</a:t>
            </a:r>
            <a:endParaRPr lang="en-US" sz="1400" b="1" dirty="0">
              <a:solidFill>
                <a:schemeClr val="tx1"/>
              </a:solidFill>
            </a:endParaRPr>
          </a:p>
        </p:txBody>
      </p:sp>
      <p:sp>
        <p:nvSpPr>
          <p:cNvPr id="17" name="Chevron 16"/>
          <p:cNvSpPr/>
          <p:nvPr/>
        </p:nvSpPr>
        <p:spPr>
          <a:xfrm>
            <a:off x="6323220" y="944163"/>
            <a:ext cx="1451995" cy="668685"/>
          </a:xfrm>
          <a:prstGeom prst="chevron">
            <a:avLst>
              <a:gd name="adj" fmla="val 2691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Operate</a:t>
            </a:r>
            <a:endParaRPr lang="en-US" sz="1400" b="1" dirty="0">
              <a:solidFill>
                <a:schemeClr val="tx1"/>
              </a:solidFill>
            </a:endParaRPr>
          </a:p>
        </p:txBody>
      </p:sp>
      <p:sp>
        <p:nvSpPr>
          <p:cNvPr id="18" name="Chevron 17"/>
          <p:cNvSpPr/>
          <p:nvPr/>
        </p:nvSpPr>
        <p:spPr>
          <a:xfrm>
            <a:off x="7565005" y="944044"/>
            <a:ext cx="1451995" cy="668685"/>
          </a:xfrm>
          <a:prstGeom prst="chevron">
            <a:avLst>
              <a:gd name="adj" fmla="val 2691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Decom-mission</a:t>
            </a:r>
            <a:endParaRPr lang="en-US" sz="1400" b="1" dirty="0">
              <a:solidFill>
                <a:schemeClr val="tx1"/>
              </a:solidFill>
            </a:endParaRPr>
          </a:p>
        </p:txBody>
      </p:sp>
      <p:sp>
        <p:nvSpPr>
          <p:cNvPr id="19" name="TextBox 18"/>
          <p:cNvSpPr txBox="1"/>
          <p:nvPr/>
        </p:nvSpPr>
        <p:spPr>
          <a:xfrm>
            <a:off x="636047" y="5199846"/>
            <a:ext cx="7859203" cy="954107"/>
          </a:xfrm>
          <a:prstGeom prst="rect">
            <a:avLst/>
          </a:prstGeom>
          <a:solidFill>
            <a:schemeClr val="bg1"/>
          </a:solidFill>
          <a:ln>
            <a:solidFill>
              <a:schemeClr val="accent1"/>
            </a:solidFill>
          </a:ln>
        </p:spPr>
        <p:txBody>
          <a:bodyPr wrap="square" rtlCol="0">
            <a:spAutoFit/>
          </a:bodyPr>
          <a:lstStyle/>
          <a:p>
            <a:pPr algn="ctr"/>
            <a:r>
              <a:rPr lang="en-US" sz="2800" b="1" dirty="0" smtClean="0">
                <a:solidFill>
                  <a:srgbClr val="FF0000"/>
                </a:solidFill>
              </a:rPr>
              <a:t>Each lifecycle phase creates context that is not available to downstream phases</a:t>
            </a:r>
            <a:endParaRPr lang="en-US" sz="2800" b="1" dirty="0">
              <a:solidFill>
                <a:srgbClr val="FF0000"/>
              </a:solidFill>
            </a:endParaRPr>
          </a:p>
        </p:txBody>
      </p:sp>
    </p:spTree>
    <p:extLst>
      <p:ext uri="{BB962C8B-B14F-4D97-AF65-F5344CB8AC3E}">
        <p14:creationId xmlns:p14="http://schemas.microsoft.com/office/powerpoint/2010/main" val="94128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Silos Horde Context </a:t>
            </a:r>
            <a:endParaRPr lang="en-US" dirty="0"/>
          </a:p>
        </p:txBody>
      </p:sp>
      <p:pic>
        <p:nvPicPr>
          <p:cNvPr id="4" name="Picture 2" descr="http://upload.wikimedia.org/wikipedia/commons/f/fb/Ralls_Texas_Grain_Silos_20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90" b="10177"/>
          <a:stretch/>
        </p:blipFill>
        <p:spPr bwMode="auto">
          <a:xfrm>
            <a:off x="-12701" y="1127774"/>
            <a:ext cx="9156701" cy="50444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6047" y="1491446"/>
            <a:ext cx="7859203" cy="954107"/>
          </a:xfrm>
          <a:prstGeom prst="rect">
            <a:avLst/>
          </a:prstGeom>
          <a:solidFill>
            <a:schemeClr val="bg1"/>
          </a:solidFill>
          <a:ln>
            <a:solidFill>
              <a:schemeClr val="accent1"/>
            </a:solidFill>
          </a:ln>
        </p:spPr>
        <p:txBody>
          <a:bodyPr wrap="square" rtlCol="0">
            <a:spAutoFit/>
          </a:bodyPr>
          <a:lstStyle>
            <a:defPPr>
              <a:defRPr lang="ja-JP"/>
            </a:defPPr>
            <a:lvl1pPr algn="ctr">
              <a:defRPr sz="2800" b="1">
                <a:solidFill>
                  <a:srgbClr val="FF0000"/>
                </a:solidFill>
              </a:defRPr>
            </a:lvl1pPr>
          </a:lstStyle>
          <a:p>
            <a:r>
              <a:rPr lang="en-US" dirty="0"/>
              <a:t>Interoperability is required</a:t>
            </a:r>
          </a:p>
          <a:p>
            <a:r>
              <a:rPr lang="en-US" dirty="0"/>
              <a:t>vertical </a:t>
            </a:r>
            <a:r>
              <a:rPr lang="en-US" dirty="0" smtClean="0"/>
              <a:t>silos must </a:t>
            </a:r>
            <a:r>
              <a:rPr lang="en-US" dirty="0"/>
              <a:t>interoperate</a:t>
            </a:r>
          </a:p>
        </p:txBody>
      </p:sp>
    </p:spTree>
    <p:extLst>
      <p:ext uri="{BB962C8B-B14F-4D97-AF65-F5344CB8AC3E}">
        <p14:creationId xmlns:p14="http://schemas.microsoft.com/office/powerpoint/2010/main" val="1735055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smtClean="0"/>
              <a:t>Context Dissipates</a:t>
            </a:r>
            <a:endParaRPr lang="en-US" dirty="0"/>
          </a:p>
        </p:txBody>
      </p:sp>
      <p:pic>
        <p:nvPicPr>
          <p:cNvPr id="7170" name="Picture 2" descr="Image result for hands cupping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344" y="2086297"/>
            <a:ext cx="6357311" cy="42303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10335"/>
            <a:ext cx="9144000" cy="954107"/>
          </a:xfrm>
          <a:prstGeom prst="rect">
            <a:avLst/>
          </a:prstGeom>
        </p:spPr>
        <p:txBody>
          <a:bodyPr wrap="square">
            <a:spAutoFit/>
          </a:bodyPr>
          <a:lstStyle/>
          <a:p>
            <a:pPr algn="ctr"/>
            <a:r>
              <a:rPr lang="en-US" sz="2800" b="1" dirty="0" smtClean="0"/>
              <a:t>Computer files, documents, mental models</a:t>
            </a:r>
          </a:p>
          <a:p>
            <a:pPr algn="ctr"/>
            <a:r>
              <a:rPr lang="en-US" sz="2800" b="1" dirty="0" smtClean="0"/>
              <a:t>are forgotten, fade, become dated,…</a:t>
            </a:r>
          </a:p>
        </p:txBody>
      </p:sp>
    </p:spTree>
    <p:extLst>
      <p:ext uri="{BB962C8B-B14F-4D97-AF65-F5344CB8AC3E}">
        <p14:creationId xmlns:p14="http://schemas.microsoft.com/office/powerpoint/2010/main" val="39236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5Yjv2.sORUqFg.KNz76ZL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MJX6xkSqTEGMfiJnfgs8f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5Yjv2.sORUqFg.KNz76ZL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MJX6xkSqTEGMfiJnfgs8f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5Yjv2.sORUqFg.KNz76ZL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JX6xkSqTEGMfiJnfgs8fA"/>
</p:tagLst>
</file>

<file path=ppt/theme/theme1.xml><?xml version="1.0" encoding="utf-8"?>
<a:theme xmlns:a="http://schemas.openxmlformats.org/drawingml/2006/main" name="Office ​​テーマ">
  <a:themeElements>
    <a:clrScheme name="ユーザー設定 14">
      <a:dk1>
        <a:sysClr val="windowText" lastClr="000000"/>
      </a:dk1>
      <a:lt1>
        <a:sysClr val="window" lastClr="FFFFFF"/>
      </a:lt1>
      <a:dk2>
        <a:srgbClr val="004F9B"/>
      </a:dk2>
      <a:lt2>
        <a:srgbClr val="FFEF00"/>
      </a:lt2>
      <a:accent1>
        <a:srgbClr val="00316C"/>
      </a:accent1>
      <a:accent2>
        <a:srgbClr val="F1BC1A"/>
      </a:accent2>
      <a:accent3>
        <a:srgbClr val="00316C"/>
      </a:accent3>
      <a:accent4>
        <a:srgbClr val="00694C"/>
      </a:accent4>
      <a:accent5>
        <a:srgbClr val="CE4E21"/>
      </a:accent5>
      <a:accent6>
        <a:srgbClr val="5A707B"/>
      </a:accent6>
      <a:hlink>
        <a:srgbClr val="000000"/>
      </a:hlink>
      <a:folHlink>
        <a:srgbClr val="000000"/>
      </a:folHlink>
    </a:clrScheme>
    <a:fontScheme name="CIT16_Japanes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1759F276-E0AE-47D7-8905-83E688E7469A}" vid="{3143BBB3-7CF4-467B-B05A-890F07E8A806}"/>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32930783E8F34387A2F20506B5722D" ma:contentTypeVersion="2" ma:contentTypeDescription="Create a new document." ma:contentTypeScope="" ma:versionID="54e5f8f76060552f51559f5e8dfda7ba">
  <xsd:schema xmlns:xsd="http://www.w3.org/2001/XMLSchema" xmlns:xs="http://www.w3.org/2001/XMLSchema" xmlns:p="http://schemas.microsoft.com/office/2006/metadata/properties" xmlns:ns2="d9a34a4a-6e5b-49c6-b64f-21be61bf2526" targetNamespace="http://schemas.microsoft.com/office/2006/metadata/properties" ma:root="true" ma:fieldsID="90ef470ef63318edc557a8d2d9435a77" ns2:_="">
    <xsd:import namespace="d9a34a4a-6e5b-49c6-b64f-21be61bf252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a34a4a-6e5b-49c6-b64f-21be61bf25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d9a34a4a-6e5b-49c6-b64f-21be61bf2526">VJNQHAQYKRRW-37-14</_dlc_DocId>
    <_dlc_DocIdUrl xmlns="d9a34a4a-6e5b-49c6-b64f-21be61bf2526">
      <Url>https://mynet2015.us.yokogawa.com/sites/Kb/_layouts/15/DocIdRedir.aspx?ID=VJNQHAQYKRRW-37-14</Url>
      <Description>VJNQHAQYKRRW-37-14</Description>
    </_dlc_DocIdUrl>
  </documentManagement>
</p:properties>
</file>

<file path=customXml/itemProps1.xml><?xml version="1.0" encoding="utf-8"?>
<ds:datastoreItem xmlns:ds="http://schemas.openxmlformats.org/officeDocument/2006/customXml" ds:itemID="{21CDA00C-C4E2-46D2-BBE7-5A6E6A2B6A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a34a4a-6e5b-49c6-b64f-21be61bf25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D89133-2293-4950-8A07-70C8E5752EB8}">
  <ds:schemaRefs>
    <ds:schemaRef ds:uri="http://schemas.microsoft.com/sharepoint/v3/contenttype/forms"/>
  </ds:schemaRefs>
</ds:datastoreItem>
</file>

<file path=customXml/itemProps3.xml><?xml version="1.0" encoding="utf-8"?>
<ds:datastoreItem xmlns:ds="http://schemas.openxmlformats.org/officeDocument/2006/customXml" ds:itemID="{3F808197-9665-4C6E-9AD7-2016BE396A9F}">
  <ds:schemaRefs>
    <ds:schemaRef ds:uri="http://schemas.microsoft.com/sharepoint/events"/>
  </ds:schemaRefs>
</ds:datastoreItem>
</file>

<file path=customXml/itemProps4.xml><?xml version="1.0" encoding="utf-8"?>
<ds:datastoreItem xmlns:ds="http://schemas.openxmlformats.org/officeDocument/2006/customXml" ds:itemID="{E788A5E9-D97F-4299-9271-C4CF046C3F38}">
  <ds:schemaRef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 ds:uri="http://schemas.microsoft.com/office/2006/documentManagement/types"/>
    <ds:schemaRef ds:uri="http://schemas.microsoft.com/office/infopath/2007/PartnerControls"/>
    <ds:schemaRef ds:uri="d9a34a4a-6e5b-49c6-b64f-21be61bf2526"/>
  </ds:schemaRefs>
</ds:datastoreItem>
</file>

<file path=docProps/app.xml><?xml version="1.0" encoding="utf-8"?>
<Properties xmlns="http://schemas.openxmlformats.org/officeDocument/2006/extended-properties" xmlns:vt="http://schemas.openxmlformats.org/officeDocument/2006/docPropsVTypes">
  <Template>blank</Template>
  <TotalTime>2540</TotalTime>
  <Words>1180</Words>
  <Application>Microsoft Office PowerPoint</Application>
  <PresentationFormat>On-screen Show (4:3)</PresentationFormat>
  <Paragraphs>261</Paragraphs>
  <Slides>29</Slides>
  <Notes>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Meiryo UI</vt:lpstr>
      <vt:lpstr>ＭＳ Ｐゴシック</vt:lpstr>
      <vt:lpstr>ＭＳ Ｐ明朝</vt:lpstr>
      <vt:lpstr>Arial</vt:lpstr>
      <vt:lpstr>Calibri</vt:lpstr>
      <vt:lpstr>Symbol</vt:lpstr>
      <vt:lpstr>Wingdings</vt:lpstr>
      <vt:lpstr>Office ​​テーマ</vt:lpstr>
      <vt:lpstr>Visio</vt:lpstr>
      <vt:lpstr>OPC Unified Architecture A Platform for Automation  The Power of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Yokogawa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OPC Unified Architecture as a  Platform for Automation</dc:title>
  <dc:creator>Dave Emerson</dc:creator>
  <cp:lastModifiedBy>Dave Emerson</cp:lastModifiedBy>
  <cp:revision>154</cp:revision>
  <cp:lastPrinted>2016-09-16T19:59:54Z</cp:lastPrinted>
  <dcterms:created xsi:type="dcterms:W3CDTF">2016-07-29T18:59:18Z</dcterms:created>
  <dcterms:modified xsi:type="dcterms:W3CDTF">2016-09-28T16:04:07Z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0x0101002A32930783E8F34387A2F20506B5722D</vt:lpwstr>
  </property>
  <property fmtid="{D5CDD505-2E9C-101B-9397-08002B2CF9AE}" pid="3" name="_dlc_DocIdItemGuid">
    <vt:lpwstr>a291b631-864c-46e5-87f4-d997c79fc4b9</vt:lpwstr>
  </property>
</Properties>
</file>