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7" r:id="rId2"/>
    <p:sldId id="375" r:id="rId3"/>
    <p:sldId id="376" r:id="rId4"/>
    <p:sldId id="377" r:id="rId5"/>
    <p:sldId id="378" r:id="rId6"/>
    <p:sldId id="380" r:id="rId7"/>
    <p:sldId id="381" r:id="rId8"/>
    <p:sldId id="383" r:id="rId9"/>
    <p:sldId id="386" r:id="rId10"/>
    <p:sldId id="397" r:id="rId11"/>
    <p:sldId id="413" r:id="rId12"/>
    <p:sldId id="411" r:id="rId13"/>
    <p:sldId id="415" r:id="rId14"/>
    <p:sldId id="410" r:id="rId15"/>
    <p:sldId id="420" r:id="rId16"/>
    <p:sldId id="416" r:id="rId17"/>
    <p:sldId id="417" r:id="rId18"/>
    <p:sldId id="41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14" r:id="rId30"/>
    <p:sldId id="374" r:id="rId31"/>
    <p:sldId id="398" r:id="rId32"/>
    <p:sldId id="387" r:id="rId33"/>
    <p:sldId id="388" r:id="rId34"/>
    <p:sldId id="389" r:id="rId35"/>
    <p:sldId id="390" r:id="rId36"/>
    <p:sldId id="391" r:id="rId37"/>
    <p:sldId id="392" r:id="rId38"/>
    <p:sldId id="409" r:id="rId39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8080"/>
    <a:srgbClr val="C0C0C0"/>
    <a:srgbClr val="0033CC"/>
    <a:srgbClr val="FFFF99"/>
    <a:srgbClr val="00FF00"/>
    <a:srgbClr val="00CC00"/>
    <a:srgbClr val="00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3" autoAdjust="0"/>
    <p:restoredTop sz="94608" autoAdjust="0"/>
  </p:normalViewPr>
  <p:slideViewPr>
    <p:cSldViewPr>
      <p:cViewPr>
        <p:scale>
          <a:sx n="100" d="100"/>
          <a:sy n="100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02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6932A83-AFDF-40D0-89A0-6389D6F54BC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7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30029-9615-44D2-9EF9-9D1495133B1C}" type="slidenum">
              <a:rPr lang="sv-SE"/>
              <a:pPr/>
              <a:t>1</a:t>
            </a:fld>
            <a:endParaRPr lang="sv-S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82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99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662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29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366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8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719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8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8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8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84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276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794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813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04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935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433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79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34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91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B09AD8-013A-44D9-A85A-3A678E3A294B}" type="slidenum">
              <a:rPr lang="sv-SE"/>
              <a:pPr eaLnBrk="1" hangingPunct="1"/>
              <a:t>9</a:t>
            </a:fld>
            <a:endParaRPr lang="sv-S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79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2A83-AFDF-40D0-89A0-6389D6F54BC5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79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C011C-321E-4228-996A-0883BEB13834}" type="slidenum">
              <a:rPr lang="sv-SE" altLang="en-US"/>
              <a:pPr/>
              <a:t>15</a:t>
            </a:fld>
            <a:endParaRPr lang="sv-SE" alt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8363"/>
            <a:ext cx="4625975" cy="3468687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1783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ED145-5A77-4358-BAE4-3759847578F3}" type="slidenum">
              <a:rPr lang="sv-SE" altLang="en-US"/>
              <a:pPr/>
              <a:t>16</a:t>
            </a:fld>
            <a:endParaRPr lang="sv-SE" alt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8363"/>
            <a:ext cx="4625975" cy="3468687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1783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750" y="1143000"/>
            <a:ext cx="6425602" cy="1504950"/>
          </a:xfrm>
        </p:spPr>
        <p:txBody>
          <a:bodyPr/>
          <a:lstStyle>
            <a:lvl1pPr algn="ctr">
              <a:defRPr sz="3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8788" y="3789040"/>
            <a:ext cx="3097212" cy="1026467"/>
          </a:xfrm>
        </p:spPr>
        <p:txBody>
          <a:bodyPr/>
          <a:lstStyle>
            <a:lvl1pPr marL="0" indent="0" algn="ctr">
              <a:buFontTx/>
              <a:buNone/>
              <a:defRPr sz="14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127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248400"/>
            <a:ext cx="1141413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6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7529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7529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4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3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7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47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9" name="Rectangle 9"/>
          <p:cNvSpPr>
            <a:spLocks noChangeArrowheads="1"/>
          </p:cNvSpPr>
          <p:nvPr userDrawn="1"/>
        </p:nvSpPr>
        <p:spPr bwMode="auto">
          <a:xfrm>
            <a:off x="146050" y="6553200"/>
            <a:ext cx="185178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081D58"/>
                </a:solidFill>
                <a:latin typeface="Arial" charset="0"/>
              </a:rPr>
              <a:t>K. Forsman, </a:t>
            </a:r>
            <a:r>
              <a:rPr lang="en-US" sz="900" smtClean="0">
                <a:solidFill>
                  <a:srgbClr val="081D58"/>
                </a:solidFill>
                <a:latin typeface="Arial" charset="0"/>
              </a:rPr>
              <a:t>2016-09-29, </a:t>
            </a:r>
            <a:r>
              <a:rPr lang="en-US" sz="900">
                <a:solidFill>
                  <a:srgbClr val="081D58"/>
                </a:solidFill>
                <a:latin typeface="Arial" charset="0"/>
              </a:rPr>
              <a:t>No. </a:t>
            </a:r>
            <a:fld id="{72E49CC2-2A3A-4D9F-8359-B6B54BC63B4B}" type="slidenum">
              <a:rPr lang="en-US" sz="900">
                <a:solidFill>
                  <a:srgbClr val="081D58"/>
                </a:solidFill>
                <a:latin typeface="Arial" charset="0"/>
              </a:rPr>
              <a:pPr eaLnBrk="0" hangingPunct="0"/>
              <a:t>‹#›</a:t>
            </a:fld>
            <a:endParaRPr lang="en-US" sz="900">
              <a:solidFill>
                <a:srgbClr val="081D58"/>
              </a:solidFill>
              <a:latin typeface="Arial" charset="0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248400"/>
            <a:ext cx="1141413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9" r:id="rId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77200" cy="1066800"/>
          </a:xfrm>
        </p:spPr>
        <p:txBody>
          <a:bodyPr/>
          <a:lstStyle/>
          <a:p>
            <a:r>
              <a:rPr lang="sv-SE" sz="3600" smtClean="0"/>
              <a:t>On PWC for chemical plants</a:t>
            </a:r>
            <a:endParaRPr lang="en-US" sz="360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286000"/>
            <a:ext cx="3097213" cy="762000"/>
          </a:xfrm>
          <a:noFill/>
          <a:ln/>
        </p:spPr>
        <p:txBody>
          <a:bodyPr/>
          <a:lstStyle/>
          <a:p>
            <a:r>
              <a:rPr lang="en-US" b="0"/>
              <a:t>Krister Forsman</a:t>
            </a:r>
          </a:p>
          <a:p>
            <a:r>
              <a:rPr lang="en-US" b="0" smtClean="0"/>
              <a:t>2016-09-29</a:t>
            </a:r>
            <a:endParaRPr lang="en-US" b="0"/>
          </a:p>
        </p:txBody>
      </p:sp>
      <p:pic>
        <p:nvPicPr>
          <p:cNvPr id="5" name="Picture 4" descr="F:\Forsman\PerstorpGlobal\Pictures\Flashy\Perstorp_2014_62_0_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601"/>
            <a:ext cx="2508399" cy="25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8" y="2291913"/>
            <a:ext cx="7632846" cy="119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006800"/>
                </a:solidFill>
              </a:defRPr>
            </a:lvl2pPr>
            <a:lvl3pPr>
              <a:defRPr sz="2800" b="1">
                <a:solidFill>
                  <a:srgbClr val="006800"/>
                </a:solidFill>
              </a:defRPr>
            </a:lvl3pPr>
            <a:lvl4pPr>
              <a:defRPr sz="2800" b="1">
                <a:solidFill>
                  <a:srgbClr val="006800"/>
                </a:solidFill>
              </a:defRPr>
            </a:lvl4pPr>
            <a:lvl5pPr>
              <a:defRPr sz="2800" b="1">
                <a:solidFill>
                  <a:srgbClr val="0068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9pPr>
          </a:lstStyle>
          <a:p>
            <a:pPr algn="ctr"/>
            <a:r>
              <a:rPr lang="en-GB" sz="5400" smtClean="0"/>
              <a:t>Degrees of freedom</a:t>
            </a:r>
            <a:endParaRPr lang="en-GB" sz="5400"/>
          </a:p>
        </p:txBody>
      </p:sp>
    </p:spTree>
    <p:extLst>
      <p:ext uri="{BB962C8B-B14F-4D97-AF65-F5344CB8AC3E}">
        <p14:creationId xmlns:p14="http://schemas.microsoft.com/office/powerpoint/2010/main" val="27267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06" name="Text Box 130"/>
          <p:cNvSpPr txBox="1">
            <a:spLocks noChangeArrowheads="1"/>
          </p:cNvSpPr>
          <p:nvPr/>
        </p:nvSpPr>
        <p:spPr bwMode="auto">
          <a:xfrm>
            <a:off x="163459" y="101600"/>
            <a:ext cx="27539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smtClean="0">
                <a:latin typeface="+mn-lt"/>
              </a:rPr>
              <a:t>Catalytic incineration of VOC</a:t>
            </a:r>
            <a:endParaRPr lang="sv-SE" sz="1600" smtClean="0">
              <a:latin typeface="+mn-lt"/>
            </a:endParaRPr>
          </a:p>
          <a:p>
            <a:r>
              <a:rPr lang="sv-SE" sz="1600" smtClean="0">
                <a:latin typeface="+mn-lt"/>
              </a:rPr>
              <a:t>    5 </a:t>
            </a:r>
            <a:r>
              <a:rPr lang="sv-SE" sz="1600" smtClean="0">
                <a:latin typeface="+mn-lt"/>
              </a:rPr>
              <a:t>manipulated variables</a:t>
            </a:r>
            <a:endParaRPr lang="sv-SE" sz="1600" smtClean="0">
              <a:latin typeface="+mn-lt"/>
            </a:endParaRPr>
          </a:p>
          <a:p>
            <a:r>
              <a:rPr lang="sv-SE" sz="1600" smtClean="0">
                <a:latin typeface="+mn-lt"/>
              </a:rPr>
              <a:t>  11 </a:t>
            </a:r>
            <a:r>
              <a:rPr lang="sv-SE" sz="1600" smtClean="0">
                <a:latin typeface="+mn-lt"/>
              </a:rPr>
              <a:t>process variables</a:t>
            </a:r>
            <a:endParaRPr lang="sv-SE" sz="1600" smtClean="0">
              <a:latin typeface="+mn-lt"/>
            </a:endParaRPr>
          </a:p>
          <a:p>
            <a:r>
              <a:rPr lang="sv-SE" sz="1600" smtClean="0">
                <a:latin typeface="+mn-lt"/>
              </a:rPr>
              <a:t>What to control?  How?</a:t>
            </a:r>
            <a:endParaRPr lang="sv-SE" sz="1600">
              <a:latin typeface="+mn-lt"/>
            </a:endParaRP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212725" y="3471863"/>
            <a:ext cx="1597025" cy="2160587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 rot="-21600000">
            <a:off x="644525" y="3513138"/>
            <a:ext cx="7540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>
                <a:latin typeface="Tahoma" pitchFamily="34" charset="0"/>
              </a:rPr>
              <a:t>Reactor</a:t>
            </a:r>
          </a:p>
        </p:txBody>
      </p:sp>
      <p:grpSp>
        <p:nvGrpSpPr>
          <p:cNvPr id="280685" name="Group 109"/>
          <p:cNvGrpSpPr>
            <a:grpSpLocks/>
          </p:cNvGrpSpPr>
          <p:nvPr/>
        </p:nvGrpSpPr>
        <p:grpSpPr bwMode="auto">
          <a:xfrm>
            <a:off x="212725" y="3859213"/>
            <a:ext cx="1597025" cy="1557337"/>
            <a:chOff x="340" y="2476"/>
            <a:chExt cx="1006" cy="303"/>
          </a:xfrm>
        </p:grpSpPr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>
              <a:off x="675" y="2476"/>
              <a:ext cx="336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 flipV="1">
              <a:off x="675" y="2476"/>
              <a:ext cx="336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 flipH="1">
              <a:off x="677" y="2476"/>
              <a:ext cx="18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 flipH="1">
              <a:off x="831" y="2629"/>
              <a:ext cx="18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6" name="Line 10"/>
            <p:cNvSpPr>
              <a:spLocks noChangeShapeType="1"/>
            </p:cNvSpPr>
            <p:nvPr/>
          </p:nvSpPr>
          <p:spPr bwMode="auto">
            <a:xfrm>
              <a:off x="829" y="2476"/>
              <a:ext cx="18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7" name="Line 11"/>
            <p:cNvSpPr>
              <a:spLocks noChangeShapeType="1"/>
            </p:cNvSpPr>
            <p:nvPr/>
          </p:nvSpPr>
          <p:spPr bwMode="auto">
            <a:xfrm>
              <a:off x="677" y="2629"/>
              <a:ext cx="18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8" name="Line 12"/>
            <p:cNvSpPr>
              <a:spLocks noChangeShapeType="1"/>
            </p:cNvSpPr>
            <p:nvPr/>
          </p:nvSpPr>
          <p:spPr bwMode="auto">
            <a:xfrm>
              <a:off x="340" y="2476"/>
              <a:ext cx="335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9" name="Line 13"/>
            <p:cNvSpPr>
              <a:spLocks noChangeShapeType="1"/>
            </p:cNvSpPr>
            <p:nvPr/>
          </p:nvSpPr>
          <p:spPr bwMode="auto">
            <a:xfrm flipV="1">
              <a:off x="340" y="2476"/>
              <a:ext cx="335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0" name="Line 14"/>
            <p:cNvSpPr>
              <a:spLocks noChangeShapeType="1"/>
            </p:cNvSpPr>
            <p:nvPr/>
          </p:nvSpPr>
          <p:spPr bwMode="auto">
            <a:xfrm flipH="1">
              <a:off x="341" y="2476"/>
              <a:ext cx="18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1" name="Line 15"/>
            <p:cNvSpPr>
              <a:spLocks noChangeShapeType="1"/>
            </p:cNvSpPr>
            <p:nvPr/>
          </p:nvSpPr>
          <p:spPr bwMode="auto">
            <a:xfrm flipH="1">
              <a:off x="495" y="2629"/>
              <a:ext cx="18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2" name="Line 16"/>
            <p:cNvSpPr>
              <a:spLocks noChangeShapeType="1"/>
            </p:cNvSpPr>
            <p:nvPr/>
          </p:nvSpPr>
          <p:spPr bwMode="auto">
            <a:xfrm>
              <a:off x="494" y="2476"/>
              <a:ext cx="18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3" name="Line 17"/>
            <p:cNvSpPr>
              <a:spLocks noChangeShapeType="1"/>
            </p:cNvSpPr>
            <p:nvPr/>
          </p:nvSpPr>
          <p:spPr bwMode="auto">
            <a:xfrm>
              <a:off x="341" y="2629"/>
              <a:ext cx="18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4" name="Line 18"/>
            <p:cNvSpPr>
              <a:spLocks noChangeShapeType="1"/>
            </p:cNvSpPr>
            <p:nvPr/>
          </p:nvSpPr>
          <p:spPr bwMode="auto">
            <a:xfrm>
              <a:off x="1011" y="2476"/>
              <a:ext cx="335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5" name="Line 19"/>
            <p:cNvSpPr>
              <a:spLocks noChangeShapeType="1"/>
            </p:cNvSpPr>
            <p:nvPr/>
          </p:nvSpPr>
          <p:spPr bwMode="auto">
            <a:xfrm flipV="1">
              <a:off x="1011" y="2476"/>
              <a:ext cx="335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6" name="Line 20"/>
            <p:cNvSpPr>
              <a:spLocks noChangeShapeType="1"/>
            </p:cNvSpPr>
            <p:nvPr/>
          </p:nvSpPr>
          <p:spPr bwMode="auto">
            <a:xfrm flipH="1">
              <a:off x="1012" y="2476"/>
              <a:ext cx="18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7" name="Line 21"/>
            <p:cNvSpPr>
              <a:spLocks noChangeShapeType="1"/>
            </p:cNvSpPr>
            <p:nvPr/>
          </p:nvSpPr>
          <p:spPr bwMode="auto">
            <a:xfrm flipH="1">
              <a:off x="1166" y="2629"/>
              <a:ext cx="18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8" name="Line 22"/>
            <p:cNvSpPr>
              <a:spLocks noChangeShapeType="1"/>
            </p:cNvSpPr>
            <p:nvPr/>
          </p:nvSpPr>
          <p:spPr bwMode="auto">
            <a:xfrm>
              <a:off x="1165" y="2476"/>
              <a:ext cx="18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9" name="Line 23"/>
            <p:cNvSpPr>
              <a:spLocks noChangeShapeType="1"/>
            </p:cNvSpPr>
            <p:nvPr/>
          </p:nvSpPr>
          <p:spPr bwMode="auto">
            <a:xfrm>
              <a:off x="1012" y="2629"/>
              <a:ext cx="18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0" name="Line 24"/>
            <p:cNvSpPr>
              <a:spLocks noChangeShapeType="1"/>
            </p:cNvSpPr>
            <p:nvPr/>
          </p:nvSpPr>
          <p:spPr bwMode="auto">
            <a:xfrm>
              <a:off x="340" y="2476"/>
              <a:ext cx="1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1" name="Line 25"/>
            <p:cNvSpPr>
              <a:spLocks noChangeShapeType="1"/>
            </p:cNvSpPr>
            <p:nvPr/>
          </p:nvSpPr>
          <p:spPr bwMode="auto">
            <a:xfrm>
              <a:off x="340" y="2779"/>
              <a:ext cx="1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603" name="Rectangle 27"/>
          <p:cNvSpPr>
            <a:spLocks noChangeArrowheads="1"/>
          </p:cNvSpPr>
          <p:nvPr/>
        </p:nvSpPr>
        <p:spPr bwMode="auto">
          <a:xfrm>
            <a:off x="2162175" y="1716088"/>
            <a:ext cx="1363663" cy="842962"/>
          </a:xfrm>
          <a:prstGeom prst="rect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10" name="Text Box 34"/>
          <p:cNvSpPr txBox="1">
            <a:spLocks noChangeArrowheads="1"/>
          </p:cNvSpPr>
          <p:nvPr/>
        </p:nvSpPr>
        <p:spPr bwMode="auto">
          <a:xfrm rot="-21600000">
            <a:off x="2157413" y="1428750"/>
            <a:ext cx="120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>
                <a:latin typeface="Tahoma" pitchFamily="34" charset="0"/>
              </a:rPr>
              <a:t>Electric heater</a:t>
            </a:r>
          </a:p>
        </p:txBody>
      </p:sp>
      <p:grpSp>
        <p:nvGrpSpPr>
          <p:cNvPr id="280687" name="Group 111"/>
          <p:cNvGrpSpPr>
            <a:grpSpLocks/>
          </p:cNvGrpSpPr>
          <p:nvPr/>
        </p:nvGrpSpPr>
        <p:grpSpPr bwMode="auto">
          <a:xfrm flipV="1">
            <a:off x="2327275" y="1831975"/>
            <a:ext cx="911225" cy="915988"/>
            <a:chOff x="1954" y="785"/>
            <a:chExt cx="521" cy="577"/>
          </a:xfrm>
        </p:grpSpPr>
        <p:sp>
          <p:nvSpPr>
            <p:cNvPr id="280604" name="Line 28"/>
            <p:cNvSpPr>
              <a:spLocks noChangeShapeType="1"/>
            </p:cNvSpPr>
            <p:nvPr/>
          </p:nvSpPr>
          <p:spPr bwMode="auto">
            <a:xfrm>
              <a:off x="1954" y="785"/>
              <a:ext cx="0" cy="5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5" name="Line 29"/>
            <p:cNvSpPr>
              <a:spLocks noChangeShapeType="1"/>
            </p:cNvSpPr>
            <p:nvPr/>
          </p:nvSpPr>
          <p:spPr bwMode="auto">
            <a:xfrm flipV="1">
              <a:off x="1954" y="947"/>
              <a:ext cx="130" cy="4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6" name="Line 30"/>
            <p:cNvSpPr>
              <a:spLocks noChangeShapeType="1"/>
            </p:cNvSpPr>
            <p:nvPr/>
          </p:nvSpPr>
          <p:spPr bwMode="auto">
            <a:xfrm flipH="1" flipV="1">
              <a:off x="2084" y="947"/>
              <a:ext cx="130" cy="4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7" name="Line 31"/>
            <p:cNvSpPr>
              <a:spLocks noChangeShapeType="1"/>
            </p:cNvSpPr>
            <p:nvPr/>
          </p:nvSpPr>
          <p:spPr bwMode="auto">
            <a:xfrm flipV="1">
              <a:off x="2214" y="947"/>
              <a:ext cx="129" cy="4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8" name="Line 32"/>
            <p:cNvSpPr>
              <a:spLocks noChangeShapeType="1"/>
            </p:cNvSpPr>
            <p:nvPr/>
          </p:nvSpPr>
          <p:spPr bwMode="auto">
            <a:xfrm flipH="1" flipV="1">
              <a:off x="2343" y="947"/>
              <a:ext cx="130" cy="4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9" name="Line 33"/>
            <p:cNvSpPr>
              <a:spLocks noChangeShapeType="1"/>
            </p:cNvSpPr>
            <p:nvPr/>
          </p:nvSpPr>
          <p:spPr bwMode="auto">
            <a:xfrm>
              <a:off x="2475" y="785"/>
              <a:ext cx="0" cy="5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11" name="Line 35"/>
            <p:cNvSpPr>
              <a:spLocks noChangeShapeType="1"/>
            </p:cNvSpPr>
            <p:nvPr/>
          </p:nvSpPr>
          <p:spPr bwMode="auto">
            <a:xfrm>
              <a:off x="1954" y="785"/>
              <a:ext cx="52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613" name="Oval 37"/>
          <p:cNvSpPr>
            <a:spLocks noChangeArrowheads="1"/>
          </p:cNvSpPr>
          <p:nvPr/>
        </p:nvSpPr>
        <p:spPr bwMode="auto">
          <a:xfrm rot="-21600000">
            <a:off x="7566025" y="3521075"/>
            <a:ext cx="355600" cy="3524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0618" name="Group 42"/>
          <p:cNvGrpSpPr>
            <a:grpSpLocks/>
          </p:cNvGrpSpPr>
          <p:nvPr/>
        </p:nvGrpSpPr>
        <p:grpSpPr bwMode="auto">
          <a:xfrm rot="10800000">
            <a:off x="5211763" y="1820863"/>
            <a:ext cx="1698625" cy="671512"/>
            <a:chOff x="3506" y="1684"/>
            <a:chExt cx="816" cy="295"/>
          </a:xfrm>
        </p:grpSpPr>
        <p:sp>
          <p:nvSpPr>
            <p:cNvPr id="280619" name="Oval 43"/>
            <p:cNvSpPr>
              <a:spLocks noChangeArrowheads="1"/>
            </p:cNvSpPr>
            <p:nvPr/>
          </p:nvSpPr>
          <p:spPr bwMode="auto">
            <a:xfrm>
              <a:off x="3506" y="1684"/>
              <a:ext cx="272" cy="29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20" name="Oval 44"/>
            <p:cNvSpPr>
              <a:spLocks noChangeArrowheads="1"/>
            </p:cNvSpPr>
            <p:nvPr/>
          </p:nvSpPr>
          <p:spPr bwMode="auto">
            <a:xfrm>
              <a:off x="4050" y="1684"/>
              <a:ext cx="272" cy="29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>
                <a:lnSpc>
                  <a:spcPct val="90000"/>
                </a:lnSpc>
              </a:pPr>
              <a:endParaRPr lang="en-US" sz="900">
                <a:latin typeface="Tahoma" pitchFamily="34" charset="0"/>
              </a:endParaRPr>
            </a:p>
          </p:txBody>
        </p:sp>
        <p:sp>
          <p:nvSpPr>
            <p:cNvPr id="280621" name="Rectangle 45"/>
            <p:cNvSpPr>
              <a:spLocks noChangeArrowheads="1"/>
            </p:cNvSpPr>
            <p:nvPr/>
          </p:nvSpPr>
          <p:spPr bwMode="auto">
            <a:xfrm>
              <a:off x="3642" y="1684"/>
              <a:ext cx="544" cy="29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0624" name="Group 48"/>
          <p:cNvGrpSpPr>
            <a:grpSpLocks/>
          </p:cNvGrpSpPr>
          <p:nvPr/>
        </p:nvGrpSpPr>
        <p:grpSpPr bwMode="auto">
          <a:xfrm rot="5400000" flipH="1">
            <a:off x="6673056" y="2388394"/>
            <a:ext cx="1217613" cy="708025"/>
            <a:chOff x="308" y="550"/>
            <a:chExt cx="2291" cy="295"/>
          </a:xfrm>
        </p:grpSpPr>
        <p:sp>
          <p:nvSpPr>
            <p:cNvPr id="280625" name="Line 49"/>
            <p:cNvSpPr>
              <a:spLocks noChangeShapeType="1"/>
            </p:cNvSpPr>
            <p:nvPr/>
          </p:nvSpPr>
          <p:spPr bwMode="auto">
            <a:xfrm>
              <a:off x="2599" y="550"/>
              <a:ext cx="0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26" name="Line 50"/>
            <p:cNvSpPr>
              <a:spLocks noChangeShapeType="1"/>
            </p:cNvSpPr>
            <p:nvPr/>
          </p:nvSpPr>
          <p:spPr bwMode="auto">
            <a:xfrm flipH="1">
              <a:off x="308" y="550"/>
              <a:ext cx="22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633" name="Text Box 57"/>
          <p:cNvSpPr txBox="1">
            <a:spLocks noChangeArrowheads="1"/>
          </p:cNvSpPr>
          <p:nvPr/>
        </p:nvSpPr>
        <p:spPr bwMode="auto">
          <a:xfrm>
            <a:off x="6248400" y="4016375"/>
            <a:ext cx="554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>
                <a:latin typeface="Tahoma" pitchFamily="34" charset="0"/>
              </a:rPr>
              <a:t>Atm.</a:t>
            </a:r>
          </a:p>
        </p:txBody>
      </p:sp>
      <p:sp>
        <p:nvSpPr>
          <p:cNvPr id="280637" name="Line 61"/>
          <p:cNvSpPr>
            <a:spLocks noChangeShapeType="1"/>
          </p:cNvSpPr>
          <p:nvPr/>
        </p:nvSpPr>
        <p:spPr bwMode="auto">
          <a:xfrm rot="5400000" flipH="1">
            <a:off x="7455694" y="4153694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38" name="Line 62"/>
          <p:cNvSpPr>
            <a:spLocks noChangeShapeType="1"/>
          </p:cNvSpPr>
          <p:nvPr/>
        </p:nvSpPr>
        <p:spPr bwMode="auto">
          <a:xfrm rot="5400000" flipH="1">
            <a:off x="7137400" y="5048251"/>
            <a:ext cx="1216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0" name="Line 74"/>
          <p:cNvSpPr>
            <a:spLocks noChangeShapeType="1"/>
          </p:cNvSpPr>
          <p:nvPr/>
        </p:nvSpPr>
        <p:spPr bwMode="auto">
          <a:xfrm flipH="1" flipV="1">
            <a:off x="6767513" y="4178300"/>
            <a:ext cx="968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1" name="AutoShape 75"/>
          <p:cNvSpPr>
            <a:spLocks noChangeArrowheads="1"/>
          </p:cNvSpPr>
          <p:nvPr/>
        </p:nvSpPr>
        <p:spPr bwMode="auto">
          <a:xfrm rot="-16200000">
            <a:off x="6978650" y="4070350"/>
            <a:ext cx="107950" cy="222250"/>
          </a:xfrm>
          <a:prstGeom prst="flowChartCollat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0652" name="Group 76"/>
          <p:cNvGrpSpPr>
            <a:grpSpLocks/>
          </p:cNvGrpSpPr>
          <p:nvPr/>
        </p:nvGrpSpPr>
        <p:grpSpPr bwMode="auto">
          <a:xfrm flipH="1">
            <a:off x="1076325" y="2108200"/>
            <a:ext cx="1081088" cy="1363663"/>
            <a:chOff x="308" y="550"/>
            <a:chExt cx="2291" cy="295"/>
          </a:xfrm>
        </p:grpSpPr>
        <p:sp>
          <p:nvSpPr>
            <p:cNvPr id="280653" name="Line 77"/>
            <p:cNvSpPr>
              <a:spLocks noChangeShapeType="1"/>
            </p:cNvSpPr>
            <p:nvPr/>
          </p:nvSpPr>
          <p:spPr bwMode="auto">
            <a:xfrm>
              <a:off x="2599" y="550"/>
              <a:ext cx="0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54" name="Line 78"/>
            <p:cNvSpPr>
              <a:spLocks noChangeShapeType="1"/>
            </p:cNvSpPr>
            <p:nvPr/>
          </p:nvSpPr>
          <p:spPr bwMode="auto">
            <a:xfrm flipH="1">
              <a:off x="308" y="550"/>
              <a:ext cx="22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0655" name="Group 79"/>
          <p:cNvGrpSpPr>
            <a:grpSpLocks/>
          </p:cNvGrpSpPr>
          <p:nvPr/>
        </p:nvGrpSpPr>
        <p:grpSpPr bwMode="auto">
          <a:xfrm flipV="1">
            <a:off x="1004888" y="2493963"/>
            <a:ext cx="4681537" cy="3929062"/>
            <a:chOff x="308" y="550"/>
            <a:chExt cx="2291" cy="295"/>
          </a:xfrm>
        </p:grpSpPr>
        <p:sp>
          <p:nvSpPr>
            <p:cNvPr id="280656" name="Line 80"/>
            <p:cNvSpPr>
              <a:spLocks noChangeShapeType="1"/>
            </p:cNvSpPr>
            <p:nvPr/>
          </p:nvSpPr>
          <p:spPr bwMode="auto">
            <a:xfrm>
              <a:off x="2599" y="550"/>
              <a:ext cx="0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57" name="Line 81"/>
            <p:cNvSpPr>
              <a:spLocks noChangeShapeType="1"/>
            </p:cNvSpPr>
            <p:nvPr/>
          </p:nvSpPr>
          <p:spPr bwMode="auto">
            <a:xfrm flipH="1">
              <a:off x="308" y="550"/>
              <a:ext cx="22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658" name="Line 82"/>
          <p:cNvSpPr>
            <a:spLocks noChangeShapeType="1"/>
          </p:cNvSpPr>
          <p:nvPr/>
        </p:nvSpPr>
        <p:spPr bwMode="auto">
          <a:xfrm flipV="1">
            <a:off x="1004888" y="56308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9" name="Line 83"/>
          <p:cNvSpPr>
            <a:spLocks noChangeShapeType="1"/>
          </p:cNvSpPr>
          <p:nvPr/>
        </p:nvSpPr>
        <p:spPr bwMode="auto">
          <a:xfrm rot="5400000" flipH="1">
            <a:off x="5073650" y="1190626"/>
            <a:ext cx="1260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0" name="Text Box 84"/>
          <p:cNvSpPr txBox="1">
            <a:spLocks noChangeArrowheads="1"/>
          </p:cNvSpPr>
          <p:nvPr/>
        </p:nvSpPr>
        <p:spPr bwMode="auto">
          <a:xfrm>
            <a:off x="6799263" y="436563"/>
            <a:ext cx="1141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smtClean="0">
                <a:latin typeface="Tahoma" pitchFamily="34" charset="0"/>
              </a:rPr>
              <a:t>Atmosphere</a:t>
            </a:r>
            <a:endParaRPr lang="sv-SE" sz="1200">
              <a:latin typeface="Tahoma" pitchFamily="34" charset="0"/>
            </a:endParaRPr>
          </a:p>
        </p:txBody>
      </p:sp>
      <p:grpSp>
        <p:nvGrpSpPr>
          <p:cNvPr id="280661" name="Group 85"/>
          <p:cNvGrpSpPr>
            <a:grpSpLocks/>
          </p:cNvGrpSpPr>
          <p:nvPr/>
        </p:nvGrpSpPr>
        <p:grpSpPr bwMode="auto">
          <a:xfrm flipH="1" flipV="1">
            <a:off x="4533900" y="1050925"/>
            <a:ext cx="1169988" cy="2787650"/>
            <a:chOff x="308" y="550"/>
            <a:chExt cx="2291" cy="295"/>
          </a:xfrm>
        </p:grpSpPr>
        <p:sp>
          <p:nvSpPr>
            <p:cNvPr id="280662" name="Line 86"/>
            <p:cNvSpPr>
              <a:spLocks noChangeShapeType="1"/>
            </p:cNvSpPr>
            <p:nvPr/>
          </p:nvSpPr>
          <p:spPr bwMode="auto">
            <a:xfrm>
              <a:off x="2599" y="550"/>
              <a:ext cx="0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63" name="Line 87"/>
            <p:cNvSpPr>
              <a:spLocks noChangeShapeType="1"/>
            </p:cNvSpPr>
            <p:nvPr/>
          </p:nvSpPr>
          <p:spPr bwMode="auto">
            <a:xfrm flipH="1">
              <a:off x="308" y="550"/>
              <a:ext cx="22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664" name="Line 88"/>
          <p:cNvSpPr>
            <a:spLocks noChangeShapeType="1"/>
          </p:cNvSpPr>
          <p:nvPr/>
        </p:nvSpPr>
        <p:spPr bwMode="auto">
          <a:xfrm>
            <a:off x="4540250" y="1050925"/>
            <a:ext cx="1163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5" name="Arc 89"/>
          <p:cNvSpPr>
            <a:spLocks/>
          </p:cNvSpPr>
          <p:nvPr/>
        </p:nvSpPr>
        <p:spPr bwMode="auto">
          <a:xfrm>
            <a:off x="4513263" y="2012950"/>
            <a:ext cx="90487" cy="177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5"/>
              <a:gd name="T2" fmla="*/ 470 w 21600"/>
              <a:gd name="T3" fmla="*/ 43195 h 43195"/>
              <a:gd name="T4" fmla="*/ 0 w 21600"/>
              <a:gd name="T5" fmla="*/ 21600 h 4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46"/>
                  <a:pt x="12213" y="42939"/>
                  <a:pt x="469" y="43194"/>
                </a:cubicBezTo>
              </a:path>
              <a:path w="21600" h="4319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46"/>
                  <a:pt x="12213" y="42939"/>
                  <a:pt x="469" y="43194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66" name="AutoShape 90"/>
          <p:cNvSpPr>
            <a:spLocks noChangeArrowheads="1"/>
          </p:cNvSpPr>
          <p:nvPr/>
        </p:nvSpPr>
        <p:spPr bwMode="auto">
          <a:xfrm rot="-10800000">
            <a:off x="5649913" y="1243013"/>
            <a:ext cx="100012" cy="239712"/>
          </a:xfrm>
          <a:prstGeom prst="flowChartCollat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67" name="AutoShape 91"/>
          <p:cNvSpPr>
            <a:spLocks noChangeArrowheads="1"/>
          </p:cNvSpPr>
          <p:nvPr/>
        </p:nvSpPr>
        <p:spPr bwMode="auto">
          <a:xfrm rot="-10800000">
            <a:off x="4478338" y="2870200"/>
            <a:ext cx="100012" cy="239713"/>
          </a:xfrm>
          <a:prstGeom prst="flowChartCollat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68" name="Oval 92"/>
          <p:cNvSpPr>
            <a:spLocks noChangeArrowheads="1"/>
          </p:cNvSpPr>
          <p:nvPr/>
        </p:nvSpPr>
        <p:spPr bwMode="auto">
          <a:xfrm>
            <a:off x="1633538" y="3640138"/>
            <a:ext cx="412750" cy="4079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01</a:t>
            </a:r>
          </a:p>
        </p:txBody>
      </p:sp>
      <p:sp>
        <p:nvSpPr>
          <p:cNvPr id="280678" name="Oval 102"/>
          <p:cNvSpPr>
            <a:spLocks noChangeArrowheads="1"/>
          </p:cNvSpPr>
          <p:nvPr/>
        </p:nvSpPr>
        <p:spPr bwMode="auto">
          <a:xfrm>
            <a:off x="860425" y="2419350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16</a:t>
            </a:r>
          </a:p>
        </p:txBody>
      </p:sp>
      <p:sp>
        <p:nvSpPr>
          <p:cNvPr id="280679" name="Oval 103"/>
          <p:cNvSpPr>
            <a:spLocks noChangeArrowheads="1"/>
          </p:cNvSpPr>
          <p:nvPr/>
        </p:nvSpPr>
        <p:spPr bwMode="auto">
          <a:xfrm>
            <a:off x="788988" y="5846763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04</a:t>
            </a:r>
          </a:p>
        </p:txBody>
      </p:sp>
      <p:sp>
        <p:nvSpPr>
          <p:cNvPr id="280680" name="Oval 104"/>
          <p:cNvSpPr>
            <a:spLocks noChangeArrowheads="1"/>
          </p:cNvSpPr>
          <p:nvPr/>
        </p:nvSpPr>
        <p:spPr bwMode="auto">
          <a:xfrm>
            <a:off x="3309938" y="2246313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13</a:t>
            </a:r>
          </a:p>
        </p:txBody>
      </p:sp>
      <p:sp>
        <p:nvSpPr>
          <p:cNvPr id="280682" name="Oval 106"/>
          <p:cNvSpPr>
            <a:spLocks noChangeArrowheads="1"/>
          </p:cNvSpPr>
          <p:nvPr/>
        </p:nvSpPr>
        <p:spPr bwMode="auto">
          <a:xfrm>
            <a:off x="7427913" y="2500313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11</a:t>
            </a:r>
          </a:p>
        </p:txBody>
      </p:sp>
      <p:sp>
        <p:nvSpPr>
          <p:cNvPr id="280683" name="Oval 107"/>
          <p:cNvSpPr>
            <a:spLocks noChangeArrowheads="1"/>
          </p:cNvSpPr>
          <p:nvPr/>
        </p:nvSpPr>
        <p:spPr bwMode="auto">
          <a:xfrm>
            <a:off x="7540625" y="5041900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FT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14</a:t>
            </a:r>
          </a:p>
        </p:txBody>
      </p:sp>
      <p:sp>
        <p:nvSpPr>
          <p:cNvPr id="280686" name="Text Box 110"/>
          <p:cNvSpPr txBox="1">
            <a:spLocks noChangeArrowheads="1"/>
          </p:cNvSpPr>
          <p:nvPr/>
        </p:nvSpPr>
        <p:spPr bwMode="auto">
          <a:xfrm>
            <a:off x="6515100" y="5648325"/>
            <a:ext cx="2555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>
                <a:latin typeface="Tahoma" pitchFamily="34" charset="0"/>
              </a:rPr>
              <a:t>Waste gases from</a:t>
            </a:r>
          </a:p>
          <a:p>
            <a:pPr algn="ctr"/>
            <a:r>
              <a:rPr lang="sv-SE" sz="1200">
                <a:latin typeface="Tahoma" pitchFamily="34" charset="0"/>
              </a:rPr>
              <a:t>reactor, distillation, evaporation, vacuum system etc</a:t>
            </a:r>
          </a:p>
        </p:txBody>
      </p:sp>
      <p:sp>
        <p:nvSpPr>
          <p:cNvPr id="280623" name="Line 47"/>
          <p:cNvSpPr>
            <a:spLocks noChangeShapeType="1"/>
          </p:cNvSpPr>
          <p:nvPr/>
        </p:nvSpPr>
        <p:spPr bwMode="auto">
          <a:xfrm flipH="1">
            <a:off x="3525838" y="2108200"/>
            <a:ext cx="1682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94" name="Text Box 118"/>
          <p:cNvSpPr txBox="1">
            <a:spLocks noChangeArrowheads="1"/>
          </p:cNvSpPr>
          <p:nvPr/>
        </p:nvSpPr>
        <p:spPr bwMode="auto">
          <a:xfrm rot="-21600000">
            <a:off x="5397500" y="1887538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>
                <a:latin typeface="Tahoma" pitchFamily="34" charset="0"/>
              </a:rPr>
              <a:t>Heat exchanger</a:t>
            </a:r>
          </a:p>
        </p:txBody>
      </p:sp>
      <p:sp>
        <p:nvSpPr>
          <p:cNvPr id="280695" name="AutoShape 119"/>
          <p:cNvSpPr>
            <a:spLocks noChangeArrowheads="1"/>
          </p:cNvSpPr>
          <p:nvPr/>
        </p:nvSpPr>
        <p:spPr bwMode="auto">
          <a:xfrm flipV="1">
            <a:off x="7573963" y="3359150"/>
            <a:ext cx="133350" cy="28575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701" name="Oval 125"/>
          <p:cNvSpPr>
            <a:spLocks noChangeArrowheads="1"/>
          </p:cNvSpPr>
          <p:nvPr/>
        </p:nvSpPr>
        <p:spPr bwMode="auto">
          <a:xfrm>
            <a:off x="1633538" y="4308475"/>
            <a:ext cx="412750" cy="4079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03</a:t>
            </a:r>
          </a:p>
        </p:txBody>
      </p:sp>
      <p:sp>
        <p:nvSpPr>
          <p:cNvPr id="280702" name="Text Box 126"/>
          <p:cNvSpPr txBox="1">
            <a:spLocks noChangeArrowheads="1"/>
          </p:cNvSpPr>
          <p:nvPr/>
        </p:nvSpPr>
        <p:spPr bwMode="auto">
          <a:xfrm>
            <a:off x="7891463" y="3422650"/>
            <a:ext cx="1169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200" smtClean="0">
                <a:latin typeface="Tahoma" pitchFamily="34" charset="0"/>
              </a:rPr>
              <a:t>Variable</a:t>
            </a:r>
            <a:r>
              <a:rPr lang="sv-SE" sz="1200">
                <a:latin typeface="Tahoma" pitchFamily="34" charset="0"/>
              </a:rPr>
              <a:t> </a:t>
            </a:r>
            <a:r>
              <a:rPr lang="sv-SE" sz="1200" smtClean="0">
                <a:latin typeface="Tahoma" pitchFamily="34" charset="0"/>
              </a:rPr>
              <a:t>speed fan</a:t>
            </a:r>
          </a:p>
        </p:txBody>
      </p:sp>
      <p:sp>
        <p:nvSpPr>
          <p:cNvPr id="280681" name="Oval 105"/>
          <p:cNvSpPr>
            <a:spLocks noChangeArrowheads="1"/>
          </p:cNvSpPr>
          <p:nvPr/>
        </p:nvSpPr>
        <p:spPr bwMode="auto">
          <a:xfrm>
            <a:off x="4691063" y="1906588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12</a:t>
            </a:r>
          </a:p>
        </p:txBody>
      </p:sp>
      <p:sp>
        <p:nvSpPr>
          <p:cNvPr id="280704" name="Line 128"/>
          <p:cNvSpPr>
            <a:spLocks noChangeShapeType="1"/>
          </p:cNvSpPr>
          <p:nvPr/>
        </p:nvSpPr>
        <p:spPr bwMode="auto">
          <a:xfrm>
            <a:off x="5689600" y="568325"/>
            <a:ext cx="1163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705" name="Oval 129"/>
          <p:cNvSpPr>
            <a:spLocks noChangeArrowheads="1"/>
          </p:cNvSpPr>
          <p:nvPr/>
        </p:nvSpPr>
        <p:spPr bwMode="auto">
          <a:xfrm>
            <a:off x="6011863" y="376238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05</a:t>
            </a:r>
          </a:p>
        </p:txBody>
      </p:sp>
      <p:sp>
        <p:nvSpPr>
          <p:cNvPr id="105" name="Oval 125"/>
          <p:cNvSpPr>
            <a:spLocks noChangeArrowheads="1"/>
          </p:cNvSpPr>
          <p:nvPr/>
        </p:nvSpPr>
        <p:spPr bwMode="auto">
          <a:xfrm>
            <a:off x="1633538" y="5056043"/>
            <a:ext cx="412750" cy="4079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>
                <a:latin typeface="Tahoma" pitchFamily="34" charset="0"/>
              </a:rPr>
              <a:t>TT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900" smtClean="0">
                <a:latin typeface="Tahoma" pitchFamily="34" charset="0"/>
              </a:rPr>
              <a:t>02</a:t>
            </a:r>
            <a:endParaRPr lang="en-US" sz="900">
              <a:latin typeface="Tahoma" pitchFamily="34" charset="0"/>
            </a:endParaRPr>
          </a:p>
        </p:txBody>
      </p:sp>
      <p:sp>
        <p:nvSpPr>
          <p:cNvPr id="106" name="Oval 107"/>
          <p:cNvSpPr>
            <a:spLocks noChangeArrowheads="1"/>
          </p:cNvSpPr>
          <p:nvPr/>
        </p:nvSpPr>
        <p:spPr bwMode="auto">
          <a:xfrm>
            <a:off x="7527925" y="4525168"/>
            <a:ext cx="412750" cy="406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900" smtClean="0">
                <a:latin typeface="Tahoma" pitchFamily="34" charset="0"/>
              </a:rPr>
              <a:t>PT</a:t>
            </a:r>
            <a:endParaRPr lang="en-US" sz="900"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900" smtClean="0">
                <a:latin typeface="Tahoma" pitchFamily="34" charset="0"/>
              </a:rPr>
              <a:t>15</a:t>
            </a:r>
            <a:endParaRPr lang="en-US" sz="9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DoF central concept in PWC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923"/>
          </a:xfrm>
        </p:spPr>
        <p:txBody>
          <a:bodyPr/>
          <a:lstStyle/>
          <a:p>
            <a:r>
              <a:rPr lang="sv-SE" smtClean="0"/>
              <a:t>Control engineering point of veiw: Number of independent manipulated variables</a:t>
            </a:r>
          </a:p>
          <a:p>
            <a:pPr lvl="1"/>
            <a:r>
              <a:rPr lang="sv-SE" smtClean="0"/>
              <a:t>Typically: number of valves. Causality important.</a:t>
            </a:r>
          </a:p>
          <a:p>
            <a:pPr lvl="1"/>
            <a:endParaRPr lang="sv-SE" smtClean="0"/>
          </a:p>
          <a:p>
            <a:r>
              <a:rPr lang="sv-SE" smtClean="0"/>
              <a:t>Chemical engineering point of view: Number of independent variables in steady state</a:t>
            </a:r>
          </a:p>
          <a:p>
            <a:pPr lvl="1"/>
            <a:endParaRPr lang="sv-SE"/>
          </a:p>
          <a:p>
            <a:r>
              <a:rPr lang="sv-SE" smtClean="0"/>
              <a:t>The number of controlled variables = number of DoF</a:t>
            </a:r>
          </a:p>
          <a:p>
            <a:endParaRPr lang="sv-SE"/>
          </a:p>
          <a:p>
            <a:r>
              <a:rPr lang="sv-SE" smtClean="0"/>
              <a:t>Differ between dynamic and static DoF</a:t>
            </a:r>
          </a:p>
          <a:p>
            <a:pPr lvl="1"/>
            <a:r>
              <a:rPr lang="sv-SE" smtClean="0"/>
              <a:t>Inventories have to be controlled. Each one consumes a dynamic DoF.</a:t>
            </a:r>
          </a:p>
          <a:p>
            <a:pPr lvl="1"/>
            <a:r>
              <a:rPr lang="sv-SE" smtClean="0"/>
              <a:t>The remaining ones quantify the static behavior of the process.</a:t>
            </a:r>
          </a:p>
          <a:p>
            <a:pPr lvl="1"/>
            <a:endParaRPr lang="sv-SE"/>
          </a:p>
          <a:p>
            <a:r>
              <a:rPr lang="sv-SE" smtClean="0"/>
              <a:t>Most expositions lack a rigorous mathematical definition.</a:t>
            </a:r>
          </a:p>
          <a:p>
            <a:pPr lvl="1"/>
            <a:r>
              <a:rPr lang="sv-SE" smtClean="0"/>
              <a:t>This should be possible using algebraic concepts, such as transcendence degree of extension fields.</a:t>
            </a:r>
          </a:p>
          <a:p>
            <a:endParaRPr lang="sv-SE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smtClean="0"/>
              <a:t>Different competencies for different levels in the structure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074"/>
            <a:ext cx="8229600" cy="674687"/>
          </a:xfrm>
        </p:spPr>
        <p:txBody>
          <a:bodyPr/>
          <a:lstStyle/>
          <a:p>
            <a:r>
              <a:rPr lang="en-GB" smtClean="0"/>
              <a:t>Closing a loop does not reduce the #DoF. We have to choose setpoint.</a:t>
            </a:r>
          </a:p>
          <a:p>
            <a:r>
              <a:rPr lang="en-GB" smtClean="0"/>
              <a:t>Moving DOFs upwards in the hierarchy requires several competencies.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02815" y="5758962"/>
            <a:ext cx="1170080" cy="307777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815" y="4844563"/>
            <a:ext cx="1170080" cy="307777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815" y="3912637"/>
            <a:ext cx="1170080" cy="307777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4" idx="0"/>
            <a:endCxn id="5" idx="2"/>
          </p:cNvCxnSpPr>
          <p:nvPr/>
        </p:nvCxnSpPr>
        <p:spPr bwMode="auto">
          <a:xfrm flipV="1">
            <a:off x="2487855" y="5152340"/>
            <a:ext cx="0" cy="606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487855" y="4220414"/>
            <a:ext cx="0" cy="624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11560" y="5337016"/>
            <a:ext cx="1149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PI-controller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378600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Cascade control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487855" y="3350043"/>
            <a:ext cx="0" cy="562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902815" y="3046968"/>
            <a:ext cx="1170080" cy="307777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LC.SP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3477452"/>
            <a:ext cx="171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Buffert optimization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4280" y="5337016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engineer</a:t>
            </a:r>
            <a:endParaRPr lang="en-GB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4281" y="437860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engineer</a:t>
            </a:r>
            <a:endParaRPr lang="en-GB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3481" y="3477452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engineer</a:t>
            </a:r>
            <a:endParaRPr lang="en-GB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429" y="236513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3382" y="4998451"/>
            <a:ext cx="1170080" cy="307777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3382" y="4084052"/>
            <a:ext cx="1170080" cy="307777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3382" y="3152126"/>
            <a:ext cx="1170080" cy="307777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TC.SP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stCxn id="28" idx="0"/>
            <a:endCxn id="29" idx="2"/>
          </p:cNvCxnSpPr>
          <p:nvPr/>
        </p:nvCxnSpPr>
        <p:spPr bwMode="auto">
          <a:xfrm flipV="1">
            <a:off x="6888422" y="4391829"/>
            <a:ext cx="0" cy="606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9" idx="0"/>
            <a:endCxn id="30" idx="2"/>
          </p:cNvCxnSpPr>
          <p:nvPr/>
        </p:nvCxnSpPr>
        <p:spPr bwMode="auto">
          <a:xfrm flipV="1">
            <a:off x="6888422" y="3459903"/>
            <a:ext cx="0" cy="624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940995" y="4576505"/>
            <a:ext cx="1149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PI-controller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995" y="3659940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Crystallization theory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4848" y="4576505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engineer</a:t>
            </a:r>
            <a:endParaRPr lang="en-GB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54048" y="365994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engineer</a:t>
            </a:r>
            <a:endParaRPr lang="en-GB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2996" y="236513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821" y="548680"/>
            <a:ext cx="6780360" cy="119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006800"/>
                </a:solidFill>
              </a:defRPr>
            </a:lvl2pPr>
            <a:lvl3pPr>
              <a:defRPr sz="2800" b="1">
                <a:solidFill>
                  <a:srgbClr val="006800"/>
                </a:solidFill>
              </a:defRPr>
            </a:lvl3pPr>
            <a:lvl4pPr>
              <a:defRPr sz="2800" b="1">
                <a:solidFill>
                  <a:srgbClr val="006800"/>
                </a:solidFill>
              </a:defRPr>
            </a:lvl4pPr>
            <a:lvl5pPr>
              <a:defRPr sz="2800" b="1">
                <a:solidFill>
                  <a:srgbClr val="0068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9pPr>
          </a:lstStyle>
          <a:p>
            <a:pPr algn="ctr"/>
            <a:r>
              <a:rPr lang="en-GB" b="0" smtClean="0"/>
              <a:t>Aspects of</a:t>
            </a:r>
            <a:endParaRPr lang="en-GB" sz="5400" b="0" smtClean="0"/>
          </a:p>
          <a:p>
            <a:pPr algn="ctr"/>
            <a:r>
              <a:rPr lang="en-GB" sz="5400" smtClean="0"/>
              <a:t>Plant </a:t>
            </a:r>
            <a:r>
              <a:rPr lang="en-GB" sz="5400"/>
              <a:t>wide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0430" y="4321083"/>
            <a:ext cx="4418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smtClean="0">
                <a:solidFill>
                  <a:schemeClr val="accent1">
                    <a:lumMod val="75000"/>
                  </a:schemeClr>
                </a:solidFill>
              </a:rPr>
              <a:t>The throughput</a:t>
            </a:r>
          </a:p>
          <a:p>
            <a:pPr algn="ctr"/>
            <a:r>
              <a:rPr lang="en-GB" sz="4800" smtClean="0">
                <a:solidFill>
                  <a:schemeClr val="accent1">
                    <a:lumMod val="75000"/>
                  </a:schemeClr>
                </a:solidFill>
              </a:rPr>
              <a:t>manipulator</a:t>
            </a:r>
            <a:endParaRPr lang="en-GB" sz="4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F:\Forsman\Training\Perstorp\Academy\Modul4\Topics\cruise_cont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92" y="2132856"/>
            <a:ext cx="4986068" cy="18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smtClean="0"/>
              <a:t>Throughput manipulator determines production rate</a:t>
            </a:r>
            <a:endParaRPr lang="en-US" altLang="en-US" sz="2400" b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00150"/>
            <a:ext cx="8523288" cy="4610100"/>
          </a:xfrm>
        </p:spPr>
        <p:txBody>
          <a:bodyPr/>
          <a:lstStyle/>
          <a:p>
            <a:r>
              <a:rPr lang="en-US" altLang="en-US" smtClean="0"/>
              <a:t>A plant always has a variable that determines the troughput rate:</a:t>
            </a:r>
          </a:p>
          <a:p>
            <a:pPr lvl="1"/>
            <a:r>
              <a:rPr lang="en-US" altLang="en-US" smtClean="0"/>
              <a:t>It is normally a flow, the “master flow</a:t>
            </a:r>
            <a:r>
              <a:rPr lang="en-US" altLang="en-US"/>
              <a:t>”. The “gas pedal”</a:t>
            </a:r>
            <a:endParaRPr lang="en-US" altLang="en-US" smtClean="0"/>
          </a:p>
          <a:p>
            <a:pPr lvl="1"/>
            <a:r>
              <a:rPr lang="en-US" altLang="en-US" smtClean="0"/>
              <a:t>Called TPM = throughput manipulator</a:t>
            </a:r>
          </a:p>
          <a:p>
            <a:pPr lvl="1"/>
            <a:r>
              <a:rPr lang="en-US" altLang="en-US"/>
              <a:t>If you have </a:t>
            </a:r>
            <a:r>
              <a:rPr lang="en-US" altLang="en-US" smtClean="0"/>
              <a:t>very large </a:t>
            </a:r>
            <a:r>
              <a:rPr lang="en-US" altLang="en-US"/>
              <a:t>buffers between process </a:t>
            </a:r>
            <a:r>
              <a:rPr lang="en-US" altLang="en-US" smtClean="0"/>
              <a:t>areas, where level is not controlled, </a:t>
            </a:r>
            <a:r>
              <a:rPr lang="en-US" altLang="en-US"/>
              <a:t>you may in fact have several TPMs</a:t>
            </a:r>
            <a:r>
              <a:rPr lang="en-US" altLang="en-US" smtClean="0"/>
              <a:t>.</a:t>
            </a:r>
            <a:endParaRPr lang="en-US" altLang="en-US"/>
          </a:p>
          <a:p>
            <a:r>
              <a:rPr lang="en-US" altLang="en-US" smtClean="0"/>
              <a:t>The operator gives the setpoint for the TPM.</a:t>
            </a:r>
            <a:endParaRPr lang="en-US" altLang="en-US"/>
          </a:p>
          <a:p>
            <a:r>
              <a:rPr lang="en-US" altLang="en-US" smtClean="0"/>
              <a:t>All other flows are given indirectly by the master flow, typically through level controls.</a:t>
            </a:r>
            <a:endParaRPr lang="en-US" altLang="en-US"/>
          </a:p>
          <a:p>
            <a:r>
              <a:rPr lang="en-US" altLang="en-US" smtClean="0"/>
              <a:t>You have to select a variable that is TPM: the choice is either deliberate or inadvertent.</a:t>
            </a:r>
          </a:p>
          <a:p>
            <a:endParaRPr lang="en-US" altLang="en-US"/>
          </a:p>
          <a:p>
            <a:endParaRPr lang="en-US" altLang="en-US" smtClean="0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smtClean="0"/>
              <a:t>Choice of TPM: Bottle neck or minimum variation</a:t>
            </a:r>
            <a:endParaRPr lang="en-US" altLang="en-US" b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3600450"/>
          </a:xfrm>
        </p:spPr>
        <p:txBody>
          <a:bodyPr/>
          <a:lstStyle/>
          <a:p>
            <a:r>
              <a:rPr lang="en-US" altLang="en-US" smtClean="0"/>
              <a:t>The two most common ways of selecting which variable is TPM:</a:t>
            </a:r>
            <a:endParaRPr lang="en-US" altLang="en-US"/>
          </a:p>
          <a:p>
            <a:pPr lvl="1"/>
            <a:r>
              <a:rPr lang="en-US" altLang="en-US" smtClean="0"/>
              <a:t>The flow closest to the </a:t>
            </a:r>
            <a:r>
              <a:rPr lang="en-US" altLang="en-US" b="1" smtClean="0"/>
              <a:t>bottle neck</a:t>
            </a:r>
            <a:r>
              <a:rPr lang="en-US" altLang="en-US" smtClean="0"/>
              <a:t>.</a:t>
            </a:r>
            <a:endParaRPr lang="en-US" altLang="en-US"/>
          </a:p>
          <a:p>
            <a:pPr lvl="1"/>
            <a:r>
              <a:rPr lang="en-US" altLang="en-US" smtClean="0"/>
              <a:t>The flow most important to </a:t>
            </a:r>
            <a:r>
              <a:rPr lang="en-US" altLang="en-US" b="1" smtClean="0"/>
              <a:t>keep constant</a:t>
            </a:r>
            <a:r>
              <a:rPr lang="en-US" altLang="en-US" smtClean="0"/>
              <a:t>.</a:t>
            </a:r>
            <a:endParaRPr lang="en-US" altLang="en-US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Reason:  The TPM flow will be the “most constant” one.</a:t>
            </a:r>
            <a:endParaRPr lang="en-US" altLang="en-US" smtClean="0"/>
          </a:p>
          <a:p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  <a:p>
            <a:r>
              <a:rPr lang="en-US" altLang="en-US" smtClean="0"/>
              <a:t>If </a:t>
            </a:r>
            <a:r>
              <a:rPr lang="en-US" altLang="en-US"/>
              <a:t>no thought is given to the choice, then often the first flow in the plant </a:t>
            </a:r>
            <a:r>
              <a:rPr lang="en-US" altLang="en-US" smtClean="0"/>
              <a:t>becomes TPM.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8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06437"/>
          </a:xfrm>
        </p:spPr>
        <p:txBody>
          <a:bodyPr/>
          <a:lstStyle/>
          <a:p>
            <a:r>
              <a:rPr lang="en-US" altLang="en-US" sz="2000" smtClean="0"/>
              <a:t>Unconsidered choice of TPM gives suboptimal operation</a:t>
            </a:r>
            <a:endParaRPr lang="en-US" altLang="en-US" sz="20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5913" y="1063625"/>
            <a:ext cx="852328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mtClean="0"/>
              <a:t>Example: In a plant the feed of reactant 1 was chosen as TPM.</a:t>
            </a:r>
            <a:endParaRPr lang="en-US" altLang="en-US"/>
          </a:p>
          <a:p>
            <a:r>
              <a:rPr lang="en-US" altLang="en-US" smtClean="0"/>
              <a:t>The filtration step is the bottle neck.</a:t>
            </a:r>
            <a:endParaRPr lang="en-US" altLang="en-US"/>
          </a:p>
          <a:p>
            <a:r>
              <a:rPr lang="en-US" altLang="en-US" smtClean="0"/>
              <a:t>Which variable should be master flow in order to give maximum production with minimum number of SP changes?</a:t>
            </a:r>
            <a:endParaRPr lang="en-US" alt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263962" y="3996856"/>
            <a:ext cx="928688" cy="1019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Reactor</a:t>
            </a:r>
            <a:endParaRPr lang="en-US" altLang="en-US" sz="1400" b="0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193569" y="3996856"/>
            <a:ext cx="930408" cy="1019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Post</a:t>
            </a:r>
            <a:endParaRPr lang="en-US" altLang="en-US" sz="1400" b="0"/>
          </a:p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reaction</a:t>
            </a:r>
            <a:endParaRPr lang="en-US" altLang="en-US" sz="1400" b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107698" y="3996856"/>
            <a:ext cx="930407" cy="1019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Filtration</a:t>
            </a:r>
            <a:endParaRPr lang="en-US" altLang="en-US" sz="1400" b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7982271" y="3996856"/>
            <a:ext cx="930407" cy="1019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Storage</a:t>
            </a:r>
            <a:endParaRPr lang="en-US" altLang="en-US" sz="1400" b="0"/>
          </a:p>
        </p:txBody>
      </p:sp>
      <p:cxnSp>
        <p:nvCxnSpPr>
          <p:cNvPr id="32" name="AutoShape 8"/>
          <p:cNvCxnSpPr>
            <a:cxnSpLocks noChangeShapeType="1"/>
            <a:stCxn id="28" idx="3"/>
            <a:endCxn id="29" idx="1"/>
          </p:cNvCxnSpPr>
          <p:nvPr/>
        </p:nvCxnSpPr>
        <p:spPr bwMode="auto">
          <a:xfrm>
            <a:off x="3192650" y="4506443"/>
            <a:ext cx="100091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9"/>
          <p:cNvCxnSpPr>
            <a:cxnSpLocks noChangeShapeType="1"/>
            <a:stCxn id="29" idx="3"/>
            <a:endCxn id="30" idx="1"/>
          </p:cNvCxnSpPr>
          <p:nvPr/>
        </p:nvCxnSpPr>
        <p:spPr bwMode="auto">
          <a:xfrm>
            <a:off x="5123977" y="4506443"/>
            <a:ext cx="9837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0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7038105" y="4506443"/>
            <a:ext cx="94416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3536608" y="4357216"/>
            <a:ext cx="311283" cy="287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FC3</a:t>
            </a:r>
            <a:endParaRPr lang="en-US" altLang="en-US" sz="900" b="0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2286320" y="4087341"/>
            <a:ext cx="75671" cy="76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7" name="AutoShape 13"/>
          <p:cNvCxnSpPr>
            <a:cxnSpLocks noChangeShapeType="1"/>
            <a:stCxn id="50" idx="3"/>
            <a:endCxn id="36" idx="2"/>
          </p:cNvCxnSpPr>
          <p:nvPr/>
        </p:nvCxnSpPr>
        <p:spPr bwMode="auto">
          <a:xfrm flipV="1">
            <a:off x="1140828" y="4125441"/>
            <a:ext cx="1145492" cy="67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498831" y="3982566"/>
            <a:ext cx="311283" cy="287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FC1</a:t>
            </a:r>
            <a:endParaRPr lang="en-US" altLang="en-US" sz="900" b="0"/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2286320" y="4833466"/>
            <a:ext cx="75671" cy="76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0" name="AutoShape 16"/>
          <p:cNvCxnSpPr>
            <a:cxnSpLocks noChangeShapeType="1"/>
            <a:stCxn id="51" idx="3"/>
            <a:endCxn id="39" idx="2"/>
          </p:cNvCxnSpPr>
          <p:nvPr/>
        </p:nvCxnSpPr>
        <p:spPr bwMode="auto">
          <a:xfrm flipV="1">
            <a:off x="1140828" y="4871566"/>
            <a:ext cx="1145492" cy="67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1498831" y="4728691"/>
            <a:ext cx="311283" cy="287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FC2</a:t>
            </a:r>
            <a:endParaRPr lang="en-US" altLang="en-US" sz="900" b="0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1134939" y="3439641"/>
            <a:ext cx="103906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Operator SP</a:t>
            </a:r>
            <a:endParaRPr lang="en-US" altLang="en-US" sz="1200" b="0"/>
          </a:p>
        </p:txBody>
      </p:sp>
      <p:cxnSp>
        <p:nvCxnSpPr>
          <p:cNvPr id="43" name="AutoShape 19"/>
          <p:cNvCxnSpPr>
            <a:cxnSpLocks noChangeShapeType="1"/>
          </p:cNvCxnSpPr>
          <p:nvPr/>
        </p:nvCxnSpPr>
        <p:spPr bwMode="auto">
          <a:xfrm>
            <a:off x="1654472" y="3698173"/>
            <a:ext cx="0" cy="28439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20"/>
          <p:cNvCxnSpPr>
            <a:cxnSpLocks noChangeShapeType="1"/>
          </p:cNvCxnSpPr>
          <p:nvPr/>
        </p:nvCxnSpPr>
        <p:spPr bwMode="auto">
          <a:xfrm>
            <a:off x="1654472" y="4269904"/>
            <a:ext cx="0" cy="4587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eform 21"/>
          <p:cNvSpPr>
            <a:spLocks/>
          </p:cNvSpPr>
          <p:nvPr/>
        </p:nvSpPr>
        <p:spPr bwMode="auto">
          <a:xfrm>
            <a:off x="3213288" y="4071467"/>
            <a:ext cx="448866" cy="244475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5476533" y="4357216"/>
            <a:ext cx="311283" cy="287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FC4</a:t>
            </a:r>
            <a:endParaRPr lang="en-US" altLang="en-US" sz="900" b="0"/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5153213" y="4071467"/>
            <a:ext cx="452306" cy="244475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7423337" y="4357216"/>
            <a:ext cx="311283" cy="287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FC5</a:t>
            </a:r>
            <a:endParaRPr lang="en-US" altLang="en-US" sz="900" b="0"/>
          </a:p>
        </p:txBody>
      </p:sp>
      <p:sp>
        <p:nvSpPr>
          <p:cNvPr id="49" name="Freeform 25"/>
          <p:cNvSpPr>
            <a:spLocks/>
          </p:cNvSpPr>
          <p:nvPr/>
        </p:nvSpPr>
        <p:spPr bwMode="auto">
          <a:xfrm>
            <a:off x="7067341" y="4071467"/>
            <a:ext cx="481542" cy="244475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213971" y="3996854"/>
            <a:ext cx="92685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Reactant </a:t>
            </a:r>
            <a:r>
              <a:rPr lang="en-US" altLang="en-US" sz="1200" b="0"/>
              <a:t>1</a:t>
            </a: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213971" y="4742979"/>
            <a:ext cx="92685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Reactant </a:t>
            </a:r>
            <a:r>
              <a:rPr lang="en-US" altLang="en-US" sz="1200" b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22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06437"/>
          </a:xfrm>
        </p:spPr>
        <p:txBody>
          <a:bodyPr/>
          <a:lstStyle/>
          <a:p>
            <a:r>
              <a:rPr lang="en-US" altLang="en-US" smtClean="0"/>
              <a:t>Solution: Filter feed = TPM</a:t>
            </a:r>
            <a:endParaRPr lang="en-US" altLang="en-US"/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315913" y="1230957"/>
            <a:ext cx="852328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mtClean="0"/>
              <a:t>The setpoint for the filter feed flow is set by operator / plant manager.</a:t>
            </a:r>
            <a:endParaRPr lang="en-US" altLang="en-US"/>
          </a:p>
          <a:p>
            <a:pPr>
              <a:spcAft>
                <a:spcPct val="20000"/>
              </a:spcAft>
            </a:pPr>
            <a:r>
              <a:rPr lang="en-US" altLang="en-US" smtClean="0"/>
              <a:t>Other flows are a consequence of level controls or similar.</a:t>
            </a:r>
            <a:endParaRPr lang="en-US" altLang="en-US"/>
          </a:p>
        </p:txBody>
      </p:sp>
      <p:cxnSp>
        <p:nvCxnSpPr>
          <p:cNvPr id="28" name="AutoShape 4"/>
          <p:cNvCxnSpPr>
            <a:cxnSpLocks noChangeShapeType="1"/>
            <a:stCxn id="71" idx="2"/>
            <a:endCxn id="50" idx="0"/>
          </p:cNvCxnSpPr>
          <p:nvPr/>
        </p:nvCxnSpPr>
        <p:spPr bwMode="auto">
          <a:xfrm>
            <a:off x="5583209" y="3752470"/>
            <a:ext cx="0" cy="59900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5"/>
          <p:cNvSpPr>
            <a:spLocks/>
          </p:cNvSpPr>
          <p:nvPr/>
        </p:nvSpPr>
        <p:spPr bwMode="auto">
          <a:xfrm>
            <a:off x="1576661" y="3781763"/>
            <a:ext cx="990705" cy="198807"/>
          </a:xfrm>
          <a:custGeom>
            <a:avLst/>
            <a:gdLst>
              <a:gd name="T0" fmla="*/ 624 w 624"/>
              <a:gd name="T1" fmla="*/ 134 h 134"/>
              <a:gd name="T2" fmla="*/ 624 w 624"/>
              <a:gd name="T3" fmla="*/ 0 h 134"/>
              <a:gd name="T4" fmla="*/ 0 w 624"/>
              <a:gd name="T5" fmla="*/ 0 h 134"/>
              <a:gd name="T6" fmla="*/ 0 w 624"/>
              <a:gd name="T7" fmla="*/ 12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134">
                <a:moveTo>
                  <a:pt x="624" y="134"/>
                </a:moveTo>
                <a:lnTo>
                  <a:pt x="624" y="0"/>
                </a:lnTo>
                <a:lnTo>
                  <a:pt x="0" y="0"/>
                </a:lnTo>
                <a:lnTo>
                  <a:pt x="0" y="12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29193" y="4001340"/>
            <a:ext cx="930374" cy="10118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Reactor</a:t>
            </a:r>
            <a:endParaRPr lang="en-US" altLang="en-US" sz="1400" b="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4159798" y="4001340"/>
            <a:ext cx="930374" cy="10118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Post</a:t>
            </a:r>
            <a:endParaRPr lang="en-US" altLang="en-US" sz="1400" b="0"/>
          </a:p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reaction</a:t>
            </a:r>
            <a:endParaRPr lang="en-US" altLang="en-US" sz="1400" b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074527" y="4001340"/>
            <a:ext cx="930374" cy="10118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Filtration</a:t>
            </a:r>
            <a:endParaRPr lang="en-US" altLang="en-US" sz="1400" b="0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7949564" y="4001340"/>
            <a:ext cx="930374" cy="10118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400" b="0" smtClean="0"/>
              <a:t>Storage</a:t>
            </a:r>
            <a:endParaRPr lang="en-US" altLang="en-US" sz="1400" b="0"/>
          </a:p>
        </p:txBody>
      </p:sp>
      <p:cxnSp>
        <p:nvCxnSpPr>
          <p:cNvPr id="37" name="AutoShape 10"/>
          <p:cNvCxnSpPr>
            <a:cxnSpLocks noChangeShapeType="1"/>
            <a:stCxn id="33" idx="3"/>
            <a:endCxn id="34" idx="1"/>
          </p:cNvCxnSpPr>
          <p:nvPr/>
        </p:nvCxnSpPr>
        <p:spPr bwMode="auto">
          <a:xfrm>
            <a:off x="3159567" y="4507258"/>
            <a:ext cx="100023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1"/>
          <p:cNvCxnSpPr>
            <a:cxnSpLocks noChangeShapeType="1"/>
            <a:stCxn id="34" idx="3"/>
            <a:endCxn id="35" idx="1"/>
          </p:cNvCxnSpPr>
          <p:nvPr/>
        </p:nvCxnSpPr>
        <p:spPr bwMode="auto">
          <a:xfrm>
            <a:off x="5090172" y="4507258"/>
            <a:ext cx="98435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2"/>
          <p:cNvCxnSpPr>
            <a:cxnSpLocks noChangeShapeType="1"/>
            <a:stCxn id="35" idx="3"/>
            <a:endCxn id="36" idx="1"/>
          </p:cNvCxnSpPr>
          <p:nvPr/>
        </p:nvCxnSpPr>
        <p:spPr bwMode="auto">
          <a:xfrm>
            <a:off x="7004901" y="4507258"/>
            <a:ext cx="944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13"/>
          <p:cNvSpPr>
            <a:spLocks noChangeAspect="1" noChangeArrowheads="1"/>
          </p:cNvSpPr>
          <p:nvPr/>
        </p:nvSpPr>
        <p:spPr bwMode="auto">
          <a:xfrm>
            <a:off x="3469162" y="4351478"/>
            <a:ext cx="322297" cy="2996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FC3</a:t>
            </a:r>
            <a:endParaRPr lang="en-US" altLang="en-US" sz="900" b="0"/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2251419" y="4115579"/>
            <a:ext cx="76208" cy="71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2" name="AutoShape 15"/>
          <p:cNvCxnSpPr>
            <a:cxnSpLocks noChangeShapeType="1"/>
            <a:stCxn id="53" idx="3"/>
            <a:endCxn id="41" idx="2"/>
          </p:cNvCxnSpPr>
          <p:nvPr/>
        </p:nvCxnSpPr>
        <p:spPr bwMode="auto">
          <a:xfrm flipV="1">
            <a:off x="1106369" y="4151186"/>
            <a:ext cx="1145050" cy="909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6"/>
          <p:cNvSpPr>
            <a:spLocks noChangeAspect="1" noChangeArrowheads="1"/>
          </p:cNvSpPr>
          <p:nvPr/>
        </p:nvSpPr>
        <p:spPr bwMode="auto">
          <a:xfrm>
            <a:off x="1403605" y="4001341"/>
            <a:ext cx="322297" cy="2996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FC1</a:t>
            </a:r>
            <a:endParaRPr lang="en-US" altLang="en-US" sz="900" b="0"/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2251419" y="4812886"/>
            <a:ext cx="76208" cy="71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5" name="AutoShape 18"/>
          <p:cNvCxnSpPr>
            <a:cxnSpLocks noChangeShapeType="1"/>
            <a:stCxn id="70" idx="3"/>
            <a:endCxn id="44" idx="2"/>
          </p:cNvCxnSpPr>
          <p:nvPr/>
        </p:nvCxnSpPr>
        <p:spPr bwMode="auto">
          <a:xfrm flipV="1">
            <a:off x="1106369" y="4848493"/>
            <a:ext cx="1145050" cy="909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19"/>
          <p:cNvSpPr>
            <a:spLocks noChangeAspect="1" noChangeArrowheads="1"/>
          </p:cNvSpPr>
          <p:nvPr/>
        </p:nvSpPr>
        <p:spPr bwMode="auto">
          <a:xfrm>
            <a:off x="1403605" y="4698647"/>
            <a:ext cx="322297" cy="2996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FC2</a:t>
            </a:r>
            <a:endParaRPr lang="en-US" altLang="en-US" sz="900" b="0"/>
          </a:p>
        </p:txBody>
      </p:sp>
      <p:cxnSp>
        <p:nvCxnSpPr>
          <p:cNvPr id="47" name="AutoShape 20"/>
          <p:cNvCxnSpPr>
            <a:cxnSpLocks noChangeShapeType="1"/>
            <a:stCxn id="43" idx="4"/>
            <a:endCxn id="46" idx="0"/>
          </p:cNvCxnSpPr>
          <p:nvPr/>
        </p:nvCxnSpPr>
        <p:spPr bwMode="auto">
          <a:xfrm>
            <a:off x="1565547" y="4301034"/>
            <a:ext cx="0" cy="3976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21"/>
          <p:cNvSpPr>
            <a:spLocks/>
          </p:cNvSpPr>
          <p:nvPr/>
        </p:nvSpPr>
        <p:spPr bwMode="auto">
          <a:xfrm flipH="1">
            <a:off x="3631103" y="4100744"/>
            <a:ext cx="512818" cy="228479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Oval 22"/>
          <p:cNvSpPr>
            <a:spLocks noChangeAspect="1" noChangeArrowheads="1"/>
          </p:cNvSpPr>
          <p:nvPr/>
        </p:nvSpPr>
        <p:spPr bwMode="auto">
          <a:xfrm>
            <a:off x="5422060" y="4351478"/>
            <a:ext cx="322297" cy="2996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FC4</a:t>
            </a:r>
            <a:endParaRPr lang="en-US" altLang="en-US" sz="900" b="0"/>
          </a:p>
        </p:txBody>
      </p:sp>
      <p:sp>
        <p:nvSpPr>
          <p:cNvPr id="51" name="Oval 23"/>
          <p:cNvSpPr>
            <a:spLocks noChangeAspect="1" noChangeArrowheads="1"/>
          </p:cNvSpPr>
          <p:nvPr/>
        </p:nvSpPr>
        <p:spPr bwMode="auto">
          <a:xfrm>
            <a:off x="7355776" y="4351478"/>
            <a:ext cx="322297" cy="2996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/>
              <a:t>FC</a:t>
            </a:r>
            <a:r>
              <a:rPr lang="en-US" altLang="en-US" sz="900" b="0"/>
              <a:t>5</a:t>
            </a:r>
          </a:p>
        </p:txBody>
      </p:sp>
      <p:sp>
        <p:nvSpPr>
          <p:cNvPr id="52" name="Freeform 24"/>
          <p:cNvSpPr>
            <a:spLocks/>
          </p:cNvSpPr>
          <p:nvPr/>
        </p:nvSpPr>
        <p:spPr bwMode="auto">
          <a:xfrm>
            <a:off x="7035066" y="4100744"/>
            <a:ext cx="481064" cy="228479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179512" y="4031012"/>
            <a:ext cx="92685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Reactant </a:t>
            </a:r>
            <a:r>
              <a:rPr lang="en-US" altLang="en-US" sz="1200" b="0"/>
              <a:t>1</a:t>
            </a:r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179512" y="4728319"/>
            <a:ext cx="92685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Reactant </a:t>
            </a:r>
            <a:r>
              <a:rPr lang="en-US" altLang="en-US" sz="1200" b="0"/>
              <a:t>2</a:t>
            </a: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5063675" y="3493938"/>
            <a:ext cx="103906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Operator SP</a:t>
            </a:r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5480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4"/>
          <p:cNvCxnSpPr>
            <a:cxnSpLocks noChangeShapeType="1"/>
            <a:endCxn id="12" idx="0"/>
          </p:cNvCxnSpPr>
          <p:nvPr/>
        </p:nvCxnSpPr>
        <p:spPr bwMode="auto">
          <a:xfrm>
            <a:off x="5606387" y="3698590"/>
            <a:ext cx="0" cy="51097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630891" y="3841697"/>
            <a:ext cx="576064" cy="1053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3</a:t>
            </a:r>
            <a:endParaRPr lang="en-US" altLang="en-US" sz="1400" b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37570" y="3841697"/>
            <a:ext cx="576064" cy="1053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4</a:t>
            </a:r>
            <a:endParaRPr lang="en-US" altLang="en-US" sz="1400" b="0"/>
          </a:p>
        </p:txBody>
      </p:sp>
      <p:cxnSp>
        <p:nvCxnSpPr>
          <p:cNvPr id="7" name="AutoShape 10"/>
          <p:cNvCxnSpPr>
            <a:cxnSpLocks noChangeShapeType="1"/>
            <a:stCxn id="33" idx="3"/>
            <a:endCxn id="4" idx="1"/>
          </p:cNvCxnSpPr>
          <p:nvPr/>
        </p:nvCxnSpPr>
        <p:spPr bwMode="auto">
          <a:xfrm>
            <a:off x="3950890" y="4368385"/>
            <a:ext cx="68000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1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5206955" y="4368385"/>
            <a:ext cx="83061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2"/>
          <p:cNvCxnSpPr>
            <a:cxnSpLocks noChangeShapeType="1"/>
            <a:stCxn id="5" idx="3"/>
          </p:cNvCxnSpPr>
          <p:nvPr/>
        </p:nvCxnSpPr>
        <p:spPr bwMode="auto">
          <a:xfrm>
            <a:off x="6613634" y="4368385"/>
            <a:ext cx="735509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5444387" y="4209560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FC4</a:t>
            </a:r>
            <a:endParaRPr lang="en-US" altLang="en-US" sz="900" b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367224" y="3436883"/>
            <a:ext cx="510076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TPM</a:t>
            </a:r>
            <a:endParaRPr lang="en-US" altLang="en-US" sz="1200" b="0"/>
          </a:p>
        </p:txBody>
      </p:sp>
      <p:cxnSp>
        <p:nvCxnSpPr>
          <p:cNvPr id="15" name="AutoShape 10"/>
          <p:cNvCxnSpPr>
            <a:cxnSpLocks noChangeShapeType="1"/>
            <a:stCxn id="41" idx="3"/>
            <a:endCxn id="33" idx="1"/>
          </p:cNvCxnSpPr>
          <p:nvPr/>
        </p:nvCxnSpPr>
        <p:spPr bwMode="auto">
          <a:xfrm>
            <a:off x="2532609" y="4368385"/>
            <a:ext cx="7567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1"/>
          <p:cNvSpPr>
            <a:spLocks/>
          </p:cNvSpPr>
          <p:nvPr/>
        </p:nvSpPr>
        <p:spPr bwMode="auto">
          <a:xfrm flipH="1">
            <a:off x="4284725" y="3967489"/>
            <a:ext cx="346166" cy="238896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6610263" y="3989000"/>
            <a:ext cx="346166" cy="233278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 flipH="1">
            <a:off x="2871301" y="3698590"/>
            <a:ext cx="446643" cy="507795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3289371" y="3619215"/>
            <a:ext cx="661519" cy="14983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2</a:t>
            </a:r>
            <a:endParaRPr lang="en-US" altLang="en-US" sz="1400" b="0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6783346" y="4210992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FC5</a:t>
            </a:r>
            <a:endParaRPr lang="en-US" altLang="en-US" sz="900" b="0"/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4128890" y="4206385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FC3</a:t>
            </a:r>
            <a:endParaRPr lang="en-US" altLang="en-US" sz="900" b="0"/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2709303" y="4206385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FC2</a:t>
            </a:r>
            <a:endParaRPr lang="en-US" altLang="en-US" sz="900" b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291453" y="4133205"/>
            <a:ext cx="241156" cy="4703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1</a:t>
            </a:r>
            <a:endParaRPr lang="en-US" altLang="en-US" sz="1400" b="0"/>
          </a:p>
        </p:txBody>
      </p:sp>
      <p:cxnSp>
        <p:nvCxnSpPr>
          <p:cNvPr id="42" name="AutoShape 10"/>
          <p:cNvCxnSpPr>
            <a:cxnSpLocks noChangeShapeType="1"/>
            <a:endCxn id="41" idx="1"/>
          </p:cNvCxnSpPr>
          <p:nvPr/>
        </p:nvCxnSpPr>
        <p:spPr bwMode="auto">
          <a:xfrm>
            <a:off x="1601758" y="4368385"/>
            <a:ext cx="68969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Oval 22"/>
          <p:cNvSpPr>
            <a:spLocks noChangeArrowheads="1"/>
          </p:cNvSpPr>
          <p:nvPr/>
        </p:nvSpPr>
        <p:spPr bwMode="auto">
          <a:xfrm>
            <a:off x="1775852" y="4206385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FC1</a:t>
            </a:r>
            <a:endParaRPr lang="en-US" altLang="en-US" sz="900" b="0"/>
          </a:p>
        </p:txBody>
      </p:sp>
      <p:cxnSp>
        <p:nvCxnSpPr>
          <p:cNvPr id="53" name="Elbow Connector 52"/>
          <p:cNvCxnSpPr>
            <a:stCxn id="41" idx="0"/>
            <a:endCxn id="50" idx="0"/>
          </p:cNvCxnSpPr>
          <p:nvPr/>
        </p:nvCxnSpPr>
        <p:spPr>
          <a:xfrm rot="16200000" flipH="1" flipV="1">
            <a:off x="2138352" y="3932705"/>
            <a:ext cx="73180" cy="474179"/>
          </a:xfrm>
          <a:prstGeom prst="bentConnector3">
            <a:avLst>
              <a:gd name="adj1" fmla="val -312380"/>
            </a:avLst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Inventory controls; real example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1635654"/>
          </a:xfrm>
        </p:spPr>
        <p:txBody>
          <a:bodyPr/>
          <a:lstStyle/>
          <a:p>
            <a:r>
              <a:rPr lang="sv-SE" smtClean="0"/>
              <a:t>Four tanks in series. One thruput manipulator (TPM). Level controllers.</a:t>
            </a:r>
          </a:p>
          <a:p>
            <a:r>
              <a:rPr lang="sv-SE" smtClean="0"/>
              <a:t>The ”radiating rule” gives the control topology below.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Short facts about specialty chemicals industry and Perstorp</a:t>
            </a:r>
          </a:p>
          <a:p>
            <a:r>
              <a:rPr lang="sv-SE" smtClean="0"/>
              <a:t>Plantwide control:</a:t>
            </a:r>
          </a:p>
          <a:p>
            <a:pPr lvl="1"/>
            <a:r>
              <a:rPr lang="sv-SE" smtClean="0"/>
              <a:t>Degrees of freedom</a:t>
            </a:r>
          </a:p>
          <a:p>
            <a:pPr lvl="1"/>
            <a:r>
              <a:rPr lang="sv-SE" smtClean="0"/>
              <a:t>Throughput </a:t>
            </a:r>
            <a:r>
              <a:rPr lang="sv-SE" smtClean="0"/>
              <a:t>manipulator </a:t>
            </a:r>
            <a:r>
              <a:rPr lang="sv-SE" smtClean="0"/>
              <a:t>selection</a:t>
            </a:r>
          </a:p>
          <a:p>
            <a:r>
              <a:rPr lang="sv-SE"/>
              <a:t>Specifying control objectives</a:t>
            </a:r>
          </a:p>
          <a:p>
            <a:endParaRPr lang="sv-SE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4"/>
          <p:cNvCxnSpPr>
            <a:cxnSpLocks noChangeShapeType="1"/>
            <a:endCxn id="12" idx="0"/>
          </p:cNvCxnSpPr>
          <p:nvPr/>
        </p:nvCxnSpPr>
        <p:spPr bwMode="auto">
          <a:xfrm>
            <a:off x="5469346" y="3778959"/>
            <a:ext cx="0" cy="51097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93850" y="3922066"/>
            <a:ext cx="576064" cy="1053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3</a:t>
            </a:r>
            <a:endParaRPr lang="en-US" altLang="en-US" sz="1400" b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900529" y="3922066"/>
            <a:ext cx="576064" cy="1053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4</a:t>
            </a:r>
            <a:endParaRPr lang="en-US" altLang="en-US" sz="1400" b="0"/>
          </a:p>
        </p:txBody>
      </p:sp>
      <p:cxnSp>
        <p:nvCxnSpPr>
          <p:cNvPr id="7" name="AutoShape 10"/>
          <p:cNvCxnSpPr>
            <a:cxnSpLocks noChangeShapeType="1"/>
            <a:stCxn id="33" idx="3"/>
            <a:endCxn id="4" idx="1"/>
          </p:cNvCxnSpPr>
          <p:nvPr/>
        </p:nvCxnSpPr>
        <p:spPr bwMode="auto">
          <a:xfrm>
            <a:off x="3813849" y="4448754"/>
            <a:ext cx="68000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1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5069914" y="4448754"/>
            <a:ext cx="83061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2"/>
          <p:cNvCxnSpPr>
            <a:cxnSpLocks noChangeShapeType="1"/>
            <a:stCxn id="5" idx="3"/>
          </p:cNvCxnSpPr>
          <p:nvPr/>
        </p:nvCxnSpPr>
        <p:spPr bwMode="auto">
          <a:xfrm>
            <a:off x="6476593" y="4448754"/>
            <a:ext cx="735509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5307346" y="4289929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FC4</a:t>
            </a:r>
            <a:endParaRPr lang="en-US" altLang="en-US" sz="900" b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230183" y="3517252"/>
            <a:ext cx="510076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0" smtClean="0"/>
              <a:t>TPM</a:t>
            </a:r>
            <a:endParaRPr lang="en-US" altLang="en-US" sz="1200" b="0"/>
          </a:p>
        </p:txBody>
      </p:sp>
      <p:cxnSp>
        <p:nvCxnSpPr>
          <p:cNvPr id="15" name="AutoShape 10"/>
          <p:cNvCxnSpPr>
            <a:cxnSpLocks noChangeShapeType="1"/>
            <a:stCxn id="41" idx="3"/>
            <a:endCxn id="33" idx="1"/>
          </p:cNvCxnSpPr>
          <p:nvPr/>
        </p:nvCxnSpPr>
        <p:spPr bwMode="auto">
          <a:xfrm>
            <a:off x="2395568" y="4448754"/>
            <a:ext cx="7567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1"/>
          <p:cNvSpPr>
            <a:spLocks/>
          </p:cNvSpPr>
          <p:nvPr/>
        </p:nvSpPr>
        <p:spPr bwMode="auto">
          <a:xfrm flipH="1">
            <a:off x="4147684" y="4047858"/>
            <a:ext cx="346166" cy="238896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6473222" y="4069369"/>
            <a:ext cx="346166" cy="233278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 flipH="1">
            <a:off x="1800809" y="3778959"/>
            <a:ext cx="1380093" cy="507795"/>
          </a:xfrm>
          <a:custGeom>
            <a:avLst/>
            <a:gdLst>
              <a:gd name="T0" fmla="*/ 0 w 327"/>
              <a:gd name="T1" fmla="*/ 0 h 192"/>
              <a:gd name="T2" fmla="*/ 327 w 327"/>
              <a:gd name="T3" fmla="*/ 0 h 192"/>
              <a:gd name="T4" fmla="*/ 327 w 327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92">
                <a:moveTo>
                  <a:pt x="0" y="0"/>
                </a:moveTo>
                <a:lnTo>
                  <a:pt x="327" y="0"/>
                </a:lnTo>
                <a:lnTo>
                  <a:pt x="327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3152330" y="3699584"/>
            <a:ext cx="661519" cy="14983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2</a:t>
            </a:r>
            <a:endParaRPr lang="en-US" altLang="en-US" sz="1400" b="0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6646305" y="4291361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FC5</a:t>
            </a:r>
            <a:endParaRPr lang="en-US" altLang="en-US" sz="900" b="0"/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3991849" y="4286754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FC3</a:t>
            </a:r>
            <a:endParaRPr lang="en-US" altLang="en-US" sz="900" b="0"/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2572262" y="4286754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FC2</a:t>
            </a:r>
            <a:endParaRPr lang="en-US" altLang="en-US" sz="900" b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154412" y="4213574"/>
            <a:ext cx="241156" cy="4703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1400" b="0" smtClean="0"/>
              <a:t>1</a:t>
            </a:r>
            <a:endParaRPr lang="en-US" altLang="en-US" sz="1400" b="0"/>
          </a:p>
        </p:txBody>
      </p:sp>
      <p:cxnSp>
        <p:nvCxnSpPr>
          <p:cNvPr id="42" name="AutoShape 10"/>
          <p:cNvCxnSpPr>
            <a:cxnSpLocks noChangeShapeType="1"/>
            <a:endCxn id="41" idx="1"/>
          </p:cNvCxnSpPr>
          <p:nvPr/>
        </p:nvCxnSpPr>
        <p:spPr bwMode="auto">
          <a:xfrm>
            <a:off x="1464717" y="4448754"/>
            <a:ext cx="68969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Oval 22"/>
          <p:cNvSpPr>
            <a:spLocks noChangeArrowheads="1"/>
          </p:cNvSpPr>
          <p:nvPr/>
        </p:nvSpPr>
        <p:spPr bwMode="auto">
          <a:xfrm>
            <a:off x="1638811" y="4286754"/>
            <a:ext cx="324000" cy="3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sv-SE" altLang="en-US" sz="900" b="0" smtClean="0"/>
              <a:t>FC1</a:t>
            </a:r>
            <a:endParaRPr lang="en-US" altLang="en-US" sz="900" b="0"/>
          </a:p>
        </p:txBody>
      </p:sp>
      <p:cxnSp>
        <p:nvCxnSpPr>
          <p:cNvPr id="53" name="Elbow Connector 52"/>
          <p:cNvCxnSpPr>
            <a:stCxn id="41" idx="0"/>
            <a:endCxn id="39" idx="0"/>
          </p:cNvCxnSpPr>
          <p:nvPr/>
        </p:nvCxnSpPr>
        <p:spPr>
          <a:xfrm rot="16200000" flipH="1">
            <a:off x="2468036" y="4020528"/>
            <a:ext cx="73180" cy="459272"/>
          </a:xfrm>
          <a:prstGeom prst="bentConnector3">
            <a:avLst>
              <a:gd name="adj1" fmla="val -312380"/>
            </a:avLst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Radiating rule is not mandatory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677987"/>
          </a:xfrm>
        </p:spPr>
        <p:txBody>
          <a:bodyPr/>
          <a:lstStyle/>
          <a:p>
            <a:r>
              <a:rPr lang="sv-SE" smtClean="0"/>
              <a:t>The topology below will also work.</a:t>
            </a:r>
          </a:p>
          <a:p>
            <a:pPr lvl="1"/>
            <a:r>
              <a:rPr lang="sv-SE" smtClean="0"/>
              <a:t>Easy to realize that the entire process can be stabilized using only PI controllers.</a:t>
            </a:r>
          </a:p>
          <a:p>
            <a:r>
              <a:rPr lang="sv-SE" smtClean="0"/>
              <a:t>Disadvantage: LC2 won’t work if LC1 is in manual.</a:t>
            </a:r>
          </a:p>
          <a:p>
            <a:r>
              <a:rPr lang="sv-SE" smtClean="0"/>
              <a:t>However, it has an advantage too...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91680" y="2994915"/>
            <a:ext cx="5747385" cy="1680672"/>
            <a:chOff x="1712116" y="2344861"/>
            <a:chExt cx="5747385" cy="1680672"/>
          </a:xfrm>
        </p:grpSpPr>
        <p:cxnSp>
          <p:nvCxnSpPr>
            <p:cNvPr id="2" name="AutoShape 4"/>
            <p:cNvCxnSpPr>
              <a:cxnSpLocks noChangeShapeType="1"/>
              <a:endCxn id="12" idx="0"/>
            </p:cNvCxnSpPr>
            <p:nvPr/>
          </p:nvCxnSpPr>
          <p:spPr bwMode="auto">
            <a:xfrm>
              <a:off x="5716745" y="2606568"/>
              <a:ext cx="0" cy="51097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741249" y="2749675"/>
              <a:ext cx="576064" cy="1053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3</a:t>
              </a:r>
              <a:endParaRPr lang="en-US" altLang="en-US" sz="1400" b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6147928" y="2749675"/>
              <a:ext cx="576064" cy="1053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4</a:t>
              </a:r>
              <a:endParaRPr lang="en-US" altLang="en-US" sz="1400" b="0"/>
            </a:p>
          </p:txBody>
        </p:sp>
        <p:cxnSp>
          <p:nvCxnSpPr>
            <p:cNvPr id="7" name="AutoShape 10"/>
            <p:cNvCxnSpPr>
              <a:cxnSpLocks noChangeShapeType="1"/>
              <a:stCxn id="33" idx="3"/>
              <a:endCxn id="4" idx="1"/>
            </p:cNvCxnSpPr>
            <p:nvPr/>
          </p:nvCxnSpPr>
          <p:spPr bwMode="auto">
            <a:xfrm>
              <a:off x="4061248" y="3276363"/>
              <a:ext cx="680001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1"/>
            <p:cNvCxnSpPr>
              <a:cxnSpLocks noChangeShapeType="1"/>
              <a:stCxn id="4" idx="3"/>
              <a:endCxn id="5" idx="1"/>
            </p:cNvCxnSpPr>
            <p:nvPr/>
          </p:nvCxnSpPr>
          <p:spPr bwMode="auto">
            <a:xfrm>
              <a:off x="5317313" y="3276363"/>
              <a:ext cx="8306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12"/>
            <p:cNvCxnSpPr>
              <a:cxnSpLocks noChangeShapeType="1"/>
              <a:stCxn id="5" idx="3"/>
            </p:cNvCxnSpPr>
            <p:nvPr/>
          </p:nvCxnSpPr>
          <p:spPr bwMode="auto">
            <a:xfrm>
              <a:off x="6723992" y="3276363"/>
              <a:ext cx="73550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5554745" y="3117538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FC4</a:t>
              </a:r>
              <a:endParaRPr lang="en-US" altLang="en-US" sz="900" b="0"/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5477582" y="2344861"/>
              <a:ext cx="478016" cy="25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altLang="en-US" sz="1200" b="0" smtClean="0"/>
                <a:t>TPM</a:t>
              </a:r>
              <a:endParaRPr lang="en-US" altLang="en-US" sz="1200" b="0"/>
            </a:p>
          </p:txBody>
        </p:sp>
        <p:cxnSp>
          <p:nvCxnSpPr>
            <p:cNvPr id="15" name="AutoShape 10"/>
            <p:cNvCxnSpPr>
              <a:cxnSpLocks noChangeShapeType="1"/>
              <a:stCxn id="41" idx="3"/>
              <a:endCxn id="33" idx="1"/>
            </p:cNvCxnSpPr>
            <p:nvPr/>
          </p:nvCxnSpPr>
          <p:spPr bwMode="auto">
            <a:xfrm>
              <a:off x="2642967" y="3276363"/>
              <a:ext cx="75676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Freeform 21"/>
            <p:cNvSpPr>
              <a:spLocks/>
            </p:cNvSpPr>
            <p:nvPr/>
          </p:nvSpPr>
          <p:spPr bwMode="auto">
            <a:xfrm flipH="1">
              <a:off x="4395083" y="2875467"/>
              <a:ext cx="346166" cy="238896"/>
            </a:xfrm>
            <a:custGeom>
              <a:avLst/>
              <a:gdLst>
                <a:gd name="T0" fmla="*/ 0 w 327"/>
                <a:gd name="T1" fmla="*/ 0 h 192"/>
                <a:gd name="T2" fmla="*/ 327 w 327"/>
                <a:gd name="T3" fmla="*/ 0 h 192"/>
                <a:gd name="T4" fmla="*/ 327 w 327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192">
                  <a:moveTo>
                    <a:pt x="0" y="0"/>
                  </a:moveTo>
                  <a:lnTo>
                    <a:pt x="327" y="0"/>
                  </a:lnTo>
                  <a:lnTo>
                    <a:pt x="327" y="19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6720621" y="2896978"/>
              <a:ext cx="346166" cy="233278"/>
            </a:xfrm>
            <a:custGeom>
              <a:avLst/>
              <a:gdLst>
                <a:gd name="T0" fmla="*/ 0 w 327"/>
                <a:gd name="T1" fmla="*/ 0 h 192"/>
                <a:gd name="T2" fmla="*/ 327 w 327"/>
                <a:gd name="T3" fmla="*/ 0 h 192"/>
                <a:gd name="T4" fmla="*/ 327 w 327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192">
                  <a:moveTo>
                    <a:pt x="0" y="0"/>
                  </a:moveTo>
                  <a:lnTo>
                    <a:pt x="327" y="0"/>
                  </a:lnTo>
                  <a:lnTo>
                    <a:pt x="327" y="19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3399729" y="2527193"/>
              <a:ext cx="661519" cy="14983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2</a:t>
              </a:r>
              <a:endParaRPr lang="en-US" altLang="en-US" sz="1400" b="0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6893704" y="3118970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FC5</a:t>
              </a:r>
              <a:endParaRPr lang="en-US" altLang="en-US" sz="900" b="0"/>
            </a:p>
          </p:txBody>
        </p:sp>
        <p:sp>
          <p:nvSpPr>
            <p:cNvPr id="34" name="Oval 22"/>
            <p:cNvSpPr>
              <a:spLocks noChangeArrowheads="1"/>
            </p:cNvSpPr>
            <p:nvPr/>
          </p:nvSpPr>
          <p:spPr bwMode="auto">
            <a:xfrm>
              <a:off x="4239248" y="3114363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FC3</a:t>
              </a:r>
              <a:endParaRPr lang="en-US" altLang="en-US" sz="900" b="0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2819661" y="3114363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FC2</a:t>
              </a:r>
              <a:endParaRPr lang="en-US" altLang="en-US" sz="900" b="0"/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2401811" y="3041183"/>
              <a:ext cx="241156" cy="470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1</a:t>
              </a:r>
              <a:endParaRPr lang="en-US" altLang="en-US" sz="1400" b="0"/>
            </a:p>
          </p:txBody>
        </p:sp>
        <p:cxnSp>
          <p:nvCxnSpPr>
            <p:cNvPr id="42" name="AutoShape 10"/>
            <p:cNvCxnSpPr>
              <a:cxnSpLocks noChangeShapeType="1"/>
              <a:endCxn id="41" idx="1"/>
            </p:cNvCxnSpPr>
            <p:nvPr/>
          </p:nvCxnSpPr>
          <p:spPr bwMode="auto">
            <a:xfrm>
              <a:off x="1712116" y="3276363"/>
              <a:ext cx="68969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Oval 22"/>
            <p:cNvSpPr>
              <a:spLocks noChangeArrowheads="1"/>
            </p:cNvSpPr>
            <p:nvPr/>
          </p:nvSpPr>
          <p:spPr bwMode="auto">
            <a:xfrm>
              <a:off x="1886210" y="3114363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FC1</a:t>
              </a:r>
              <a:endParaRPr lang="en-US" altLang="en-US" sz="900" b="0"/>
            </a:p>
          </p:txBody>
        </p:sp>
        <p:cxnSp>
          <p:nvCxnSpPr>
            <p:cNvPr id="53" name="Elbow Connector 52"/>
            <p:cNvCxnSpPr>
              <a:stCxn id="41" idx="0"/>
              <a:endCxn id="39" idx="0"/>
            </p:cNvCxnSpPr>
            <p:nvPr/>
          </p:nvCxnSpPr>
          <p:spPr>
            <a:xfrm rot="16200000" flipH="1">
              <a:off x="2715435" y="2848137"/>
              <a:ext cx="73180" cy="459272"/>
            </a:xfrm>
            <a:prstGeom prst="bentConnector3">
              <a:avLst>
                <a:gd name="adj1" fmla="val -312380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2056963" y="2606568"/>
              <a:ext cx="0" cy="51097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789225" y="2344861"/>
              <a:ext cx="478016" cy="25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altLang="en-US" sz="1200" b="0" smtClean="0"/>
                <a:t>TPM</a:t>
              </a:r>
              <a:endParaRPr lang="en-US" altLang="en-US" sz="1200" b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1680" y="4877824"/>
            <a:ext cx="5747385" cy="1691826"/>
            <a:chOff x="1723767" y="4545901"/>
            <a:chExt cx="5747385" cy="1691826"/>
          </a:xfrm>
        </p:grpSpPr>
        <p:cxnSp>
          <p:nvCxnSpPr>
            <p:cNvPr id="25" name="AutoShape 4"/>
            <p:cNvCxnSpPr>
              <a:cxnSpLocks noChangeShapeType="1"/>
              <a:endCxn id="31" idx="0"/>
            </p:cNvCxnSpPr>
            <p:nvPr/>
          </p:nvCxnSpPr>
          <p:spPr bwMode="auto">
            <a:xfrm>
              <a:off x="5728396" y="4818762"/>
              <a:ext cx="0" cy="51097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752900" y="4961869"/>
              <a:ext cx="576064" cy="1053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3</a:t>
              </a:r>
              <a:endParaRPr lang="en-US" altLang="en-US" sz="1400" b="0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6159579" y="4961869"/>
              <a:ext cx="576064" cy="1053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4</a:t>
              </a:r>
              <a:endParaRPr lang="en-US" altLang="en-US" sz="1400" b="0"/>
            </a:p>
          </p:txBody>
        </p:sp>
        <p:cxnSp>
          <p:nvCxnSpPr>
            <p:cNvPr id="28" name="AutoShape 10"/>
            <p:cNvCxnSpPr>
              <a:cxnSpLocks noChangeShapeType="1"/>
              <a:stCxn id="44" idx="3"/>
              <a:endCxn id="26" idx="1"/>
            </p:cNvCxnSpPr>
            <p:nvPr/>
          </p:nvCxnSpPr>
          <p:spPr bwMode="auto">
            <a:xfrm>
              <a:off x="4072899" y="5488557"/>
              <a:ext cx="680001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11"/>
            <p:cNvCxnSpPr>
              <a:cxnSpLocks noChangeShapeType="1"/>
              <a:stCxn id="26" idx="3"/>
              <a:endCxn id="27" idx="1"/>
            </p:cNvCxnSpPr>
            <p:nvPr/>
          </p:nvCxnSpPr>
          <p:spPr bwMode="auto">
            <a:xfrm>
              <a:off x="5328964" y="5488557"/>
              <a:ext cx="8306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2"/>
            <p:cNvCxnSpPr>
              <a:cxnSpLocks noChangeShapeType="1"/>
              <a:stCxn id="27" idx="3"/>
            </p:cNvCxnSpPr>
            <p:nvPr/>
          </p:nvCxnSpPr>
          <p:spPr bwMode="auto">
            <a:xfrm>
              <a:off x="6735643" y="5488557"/>
              <a:ext cx="73550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5566396" y="5329732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FC4</a:t>
              </a:r>
              <a:endParaRPr lang="en-US" altLang="en-US" sz="900" b="0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5489233" y="4557055"/>
              <a:ext cx="510076" cy="25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altLang="en-US" sz="1200" b="0" smtClean="0"/>
                <a:t>TPM</a:t>
              </a:r>
              <a:endParaRPr lang="en-US" altLang="en-US" sz="1200" b="0"/>
            </a:p>
          </p:txBody>
        </p:sp>
        <p:cxnSp>
          <p:nvCxnSpPr>
            <p:cNvPr id="36" name="AutoShape 10"/>
            <p:cNvCxnSpPr>
              <a:cxnSpLocks noChangeShapeType="1"/>
              <a:stCxn id="48" idx="3"/>
              <a:endCxn id="44" idx="1"/>
            </p:cNvCxnSpPr>
            <p:nvPr/>
          </p:nvCxnSpPr>
          <p:spPr bwMode="auto">
            <a:xfrm>
              <a:off x="2654618" y="5488557"/>
              <a:ext cx="75676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Freeform 21"/>
            <p:cNvSpPr>
              <a:spLocks/>
            </p:cNvSpPr>
            <p:nvPr/>
          </p:nvSpPr>
          <p:spPr bwMode="auto">
            <a:xfrm flipH="1">
              <a:off x="4406734" y="5087661"/>
              <a:ext cx="346166" cy="238896"/>
            </a:xfrm>
            <a:custGeom>
              <a:avLst/>
              <a:gdLst>
                <a:gd name="T0" fmla="*/ 0 w 327"/>
                <a:gd name="T1" fmla="*/ 0 h 192"/>
                <a:gd name="T2" fmla="*/ 327 w 327"/>
                <a:gd name="T3" fmla="*/ 0 h 192"/>
                <a:gd name="T4" fmla="*/ 327 w 327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192">
                  <a:moveTo>
                    <a:pt x="0" y="0"/>
                  </a:moveTo>
                  <a:lnTo>
                    <a:pt x="327" y="0"/>
                  </a:lnTo>
                  <a:lnTo>
                    <a:pt x="327" y="19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32272" y="5109172"/>
              <a:ext cx="346166" cy="233278"/>
            </a:xfrm>
            <a:custGeom>
              <a:avLst/>
              <a:gdLst>
                <a:gd name="T0" fmla="*/ 0 w 327"/>
                <a:gd name="T1" fmla="*/ 0 h 192"/>
                <a:gd name="T2" fmla="*/ 327 w 327"/>
                <a:gd name="T3" fmla="*/ 0 h 192"/>
                <a:gd name="T4" fmla="*/ 327 w 327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192">
                  <a:moveTo>
                    <a:pt x="0" y="0"/>
                  </a:moveTo>
                  <a:lnTo>
                    <a:pt x="327" y="0"/>
                  </a:lnTo>
                  <a:lnTo>
                    <a:pt x="327" y="19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 flipH="1">
              <a:off x="2993310" y="4818762"/>
              <a:ext cx="446643" cy="507795"/>
            </a:xfrm>
            <a:custGeom>
              <a:avLst/>
              <a:gdLst>
                <a:gd name="T0" fmla="*/ 0 w 327"/>
                <a:gd name="T1" fmla="*/ 0 h 192"/>
                <a:gd name="T2" fmla="*/ 327 w 327"/>
                <a:gd name="T3" fmla="*/ 0 h 192"/>
                <a:gd name="T4" fmla="*/ 327 w 327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192">
                  <a:moveTo>
                    <a:pt x="0" y="0"/>
                  </a:moveTo>
                  <a:lnTo>
                    <a:pt x="327" y="0"/>
                  </a:lnTo>
                  <a:lnTo>
                    <a:pt x="327" y="19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3411380" y="4739387"/>
              <a:ext cx="661519" cy="14983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2</a:t>
              </a:r>
              <a:endParaRPr lang="en-US" altLang="en-US" sz="1400" b="0"/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>
              <a:off x="6905355" y="5331164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FC5</a:t>
              </a:r>
              <a:endParaRPr lang="en-US" altLang="en-US" sz="900" b="0"/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4250899" y="5326557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FC3</a:t>
              </a:r>
              <a:endParaRPr lang="en-US" altLang="en-US" sz="900" b="0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2831312" y="5326557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FC2</a:t>
              </a:r>
              <a:endParaRPr lang="en-US" altLang="en-US" sz="900" b="0"/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2413462" y="5253377"/>
              <a:ext cx="241156" cy="470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1400" b="0" smtClean="0"/>
                <a:t>1</a:t>
              </a:r>
              <a:endParaRPr lang="en-US" altLang="en-US" sz="1400" b="0"/>
            </a:p>
          </p:txBody>
        </p:sp>
        <p:cxnSp>
          <p:nvCxnSpPr>
            <p:cNvPr id="49" name="AutoShape 10"/>
            <p:cNvCxnSpPr>
              <a:cxnSpLocks noChangeShapeType="1"/>
              <a:endCxn id="48" idx="1"/>
            </p:cNvCxnSpPr>
            <p:nvPr/>
          </p:nvCxnSpPr>
          <p:spPr bwMode="auto">
            <a:xfrm>
              <a:off x="1723767" y="5488557"/>
              <a:ext cx="68969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1897861" y="5326557"/>
              <a:ext cx="324000" cy="32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sv-SE" altLang="en-US" sz="900" b="0" smtClean="0"/>
                <a:t>FC1</a:t>
              </a:r>
              <a:endParaRPr lang="en-US" altLang="en-US" sz="900" b="0"/>
            </a:p>
          </p:txBody>
        </p:sp>
        <p:cxnSp>
          <p:nvCxnSpPr>
            <p:cNvPr id="54" name="AutoShape 4"/>
            <p:cNvCxnSpPr>
              <a:cxnSpLocks noChangeShapeType="1"/>
            </p:cNvCxnSpPr>
            <p:nvPr/>
          </p:nvCxnSpPr>
          <p:spPr bwMode="auto">
            <a:xfrm>
              <a:off x="2061725" y="4807608"/>
              <a:ext cx="0" cy="51097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1793987" y="4545901"/>
              <a:ext cx="478016" cy="25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altLang="en-US" sz="1200" b="0" smtClean="0"/>
                <a:t>TPM</a:t>
              </a:r>
              <a:endParaRPr lang="en-US" altLang="en-US" sz="1200" b="0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FC1 sometimes fixed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1368498"/>
          </a:xfrm>
        </p:spPr>
        <p:txBody>
          <a:bodyPr/>
          <a:lstStyle/>
          <a:p>
            <a:r>
              <a:rPr lang="sv-SE" smtClean="0"/>
              <a:t>At times, the operator needs to run flow 1 with fixed SP.</a:t>
            </a:r>
          </a:p>
          <a:p>
            <a:r>
              <a:rPr lang="sv-SE" smtClean="0"/>
              <a:t>Since tank 1 is much smaller than tank 2, it is easier to handle the process if level 1 is still controlled automatically, and FC1 is used to manually control level 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15730" r="1960" b="21767"/>
          <a:stretch/>
        </p:blipFill>
        <p:spPr bwMode="auto">
          <a:xfrm>
            <a:off x="898039" y="2528029"/>
            <a:ext cx="797325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370" y="296007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TPM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This can be made to work too...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017587"/>
          </a:xfrm>
        </p:spPr>
        <p:txBody>
          <a:bodyPr/>
          <a:lstStyle/>
          <a:p>
            <a:r>
              <a:rPr lang="sv-SE" smtClean="0"/>
              <a:t>...meaning all levels can be stabilized using only PI-controllers.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0"/>
          <p:cNvSpPr>
            <a:spLocks noChangeArrowheads="1"/>
          </p:cNvSpPr>
          <p:nvPr/>
        </p:nvSpPr>
        <p:spPr bwMode="auto">
          <a:xfrm>
            <a:off x="2700651" y="3739279"/>
            <a:ext cx="1133382" cy="1033218"/>
          </a:xfrm>
          <a:prstGeom prst="can">
            <a:avLst>
              <a:gd name="adj" fmla="val 7514"/>
            </a:avLst>
          </a:prstGeom>
          <a:gradFill rotWithShape="0">
            <a:gsLst>
              <a:gs pos="0">
                <a:schemeClr val="bg1">
                  <a:gamma/>
                  <a:shade val="7568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5686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v-SE" sz="20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0"/>
          <p:cNvSpPr>
            <a:spLocks noChangeArrowheads="1"/>
          </p:cNvSpPr>
          <p:nvPr/>
        </p:nvSpPr>
        <p:spPr bwMode="auto">
          <a:xfrm>
            <a:off x="4934092" y="3739279"/>
            <a:ext cx="1133382" cy="1033218"/>
          </a:xfrm>
          <a:prstGeom prst="can">
            <a:avLst>
              <a:gd name="adj" fmla="val 7514"/>
            </a:avLst>
          </a:prstGeom>
          <a:gradFill rotWithShape="0">
            <a:gsLst>
              <a:gs pos="0">
                <a:schemeClr val="bg1">
                  <a:gamma/>
                  <a:shade val="7568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5686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v-SE" sz="20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97"/>
          <p:cNvSpPr>
            <a:spLocks noChangeShapeType="1"/>
          </p:cNvSpPr>
          <p:nvPr/>
        </p:nvSpPr>
        <p:spPr bwMode="auto">
          <a:xfrm>
            <a:off x="1792084" y="4555909"/>
            <a:ext cx="10833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Line 105"/>
          <p:cNvSpPr>
            <a:spLocks noChangeShapeType="1"/>
          </p:cNvSpPr>
          <p:nvPr/>
        </p:nvSpPr>
        <p:spPr bwMode="auto">
          <a:xfrm>
            <a:off x="3760020" y="4555909"/>
            <a:ext cx="13756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" name="Line 105"/>
          <p:cNvSpPr>
            <a:spLocks noChangeShapeType="1"/>
          </p:cNvSpPr>
          <p:nvPr/>
        </p:nvSpPr>
        <p:spPr bwMode="auto">
          <a:xfrm>
            <a:off x="5872961" y="4555909"/>
            <a:ext cx="133903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4091674" y="417639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mtClean="0">
                <a:latin typeface="Times New Roman" pitchFamily="18" charset="0"/>
                <a:cs typeface="Times New Roman" pitchFamily="18" charset="0"/>
              </a:rPr>
              <a:t>TPM</a:t>
            </a:r>
            <a:endParaRPr lang="en-GB" sz="16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38220" y="4756742"/>
            <a:ext cx="3244317" cy="531714"/>
          </a:xfrm>
          <a:custGeom>
            <a:avLst/>
            <a:gdLst>
              <a:gd name="connsiteX0" fmla="*/ 0 w 3147802"/>
              <a:gd name="connsiteY0" fmla="*/ 97105 h 1092425"/>
              <a:gd name="connsiteX1" fmla="*/ 0 w 3147802"/>
              <a:gd name="connsiteY1" fmla="*/ 1092425 h 1092425"/>
              <a:gd name="connsiteX2" fmla="*/ 3147802 w 3147802"/>
              <a:gd name="connsiteY2" fmla="*/ 1092425 h 1092425"/>
              <a:gd name="connsiteX3" fmla="*/ 3147802 w 3147802"/>
              <a:gd name="connsiteY3" fmla="*/ 0 h 109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802" h="1092425">
                <a:moveTo>
                  <a:pt x="0" y="97105"/>
                </a:moveTo>
                <a:lnTo>
                  <a:pt x="0" y="1092425"/>
                </a:lnTo>
                <a:lnTo>
                  <a:pt x="3147802" y="1092425"/>
                </a:lnTo>
                <a:lnTo>
                  <a:pt x="314780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Oval 113"/>
          <p:cNvSpPr>
            <a:spLocks noChangeArrowheads="1"/>
          </p:cNvSpPr>
          <p:nvPr/>
        </p:nvSpPr>
        <p:spPr bwMode="auto">
          <a:xfrm>
            <a:off x="3594383" y="5077164"/>
            <a:ext cx="401668" cy="40166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smtClean="0"/>
              <a:t>LC1</a:t>
            </a:r>
            <a:endParaRPr lang="en-US" sz="1200"/>
          </a:p>
        </p:txBody>
      </p:sp>
      <p:sp>
        <p:nvSpPr>
          <p:cNvPr id="12" name="Freeform 11"/>
          <p:cNvSpPr/>
          <p:nvPr/>
        </p:nvSpPr>
        <p:spPr>
          <a:xfrm flipH="1">
            <a:off x="2223594" y="4756743"/>
            <a:ext cx="3277187" cy="1091270"/>
          </a:xfrm>
          <a:custGeom>
            <a:avLst/>
            <a:gdLst>
              <a:gd name="connsiteX0" fmla="*/ 0 w 3147802"/>
              <a:gd name="connsiteY0" fmla="*/ 97105 h 1092425"/>
              <a:gd name="connsiteX1" fmla="*/ 0 w 3147802"/>
              <a:gd name="connsiteY1" fmla="*/ 1092425 h 1092425"/>
              <a:gd name="connsiteX2" fmla="*/ 3147802 w 3147802"/>
              <a:gd name="connsiteY2" fmla="*/ 1092425 h 1092425"/>
              <a:gd name="connsiteX3" fmla="*/ 3147802 w 3147802"/>
              <a:gd name="connsiteY3" fmla="*/ 0 h 109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802" h="1092425">
                <a:moveTo>
                  <a:pt x="0" y="97105"/>
                </a:moveTo>
                <a:lnTo>
                  <a:pt x="0" y="1092425"/>
                </a:lnTo>
                <a:lnTo>
                  <a:pt x="3147802" y="1092425"/>
                </a:lnTo>
                <a:lnTo>
                  <a:pt x="314780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4846807" y="5647179"/>
            <a:ext cx="401668" cy="40166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smtClean="0"/>
              <a:t>LC2</a:t>
            </a:r>
            <a:endParaRPr lang="en-US" sz="1200"/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6381703" y="4355075"/>
            <a:ext cx="401668" cy="40166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smtClean="0"/>
              <a:t>FC2</a:t>
            </a:r>
            <a:endParaRPr lang="en-US" sz="1200"/>
          </a:p>
        </p:txBody>
      </p:sp>
      <p:sp>
        <p:nvSpPr>
          <p:cNvPr id="15" name="Oval 113"/>
          <p:cNvSpPr>
            <a:spLocks noChangeArrowheads="1"/>
          </p:cNvSpPr>
          <p:nvPr/>
        </p:nvSpPr>
        <p:spPr bwMode="auto">
          <a:xfrm>
            <a:off x="2022764" y="4355075"/>
            <a:ext cx="401668" cy="40166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smtClean="0"/>
              <a:t>FC1</a:t>
            </a:r>
            <a:endParaRPr lang="en-US" sz="12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Even this ”works”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1729084"/>
          </a:xfrm>
        </p:spPr>
        <p:txBody>
          <a:bodyPr/>
          <a:lstStyle/>
          <a:p>
            <a:r>
              <a:rPr lang="sv-SE" smtClean="0"/>
              <a:t>But not if both LCs are PI-ctrl. One has to be a PID.</a:t>
            </a:r>
          </a:p>
          <a:p>
            <a:endParaRPr lang="sv-SE" smtClean="0"/>
          </a:p>
          <a:p>
            <a:r>
              <a:rPr lang="sv-SE" smtClean="0"/>
              <a:t>Maybe this can be made into a general indicator?</a:t>
            </a:r>
          </a:p>
          <a:p>
            <a:pPr lvl="1"/>
            <a:r>
              <a:rPr lang="sv-SE" smtClean="0"/>
              <a:t>If you can’t stabilize the plant without resorting to using derivative action, the structure is not ”good”.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4169" y="2659221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4169" y="4239227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47592" y="2659221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4169" y="5810807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4384707" y="3034208"/>
            <a:ext cx="116288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31675" y="3034208"/>
            <a:ext cx="10524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84438" y="3417623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48130" y="3034208"/>
            <a:ext cx="9835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84438" y="4989203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1"/>
            <a:endCxn id="3" idx="1"/>
          </p:cNvCxnSpPr>
          <p:nvPr/>
        </p:nvCxnSpPr>
        <p:spPr>
          <a:xfrm rot="10800000">
            <a:off x="3584169" y="4614215"/>
            <a:ext cx="9597" cy="1571580"/>
          </a:xfrm>
          <a:prstGeom prst="bentConnector3">
            <a:avLst>
              <a:gd name="adj1" fmla="val 5751220"/>
            </a:avLst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3"/>
            <a:endCxn id="4" idx="2"/>
          </p:cNvCxnSpPr>
          <p:nvPr/>
        </p:nvCxnSpPr>
        <p:spPr>
          <a:xfrm flipV="1">
            <a:off x="4384707" y="3409196"/>
            <a:ext cx="1563154" cy="120501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2827407" y="2903634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4890949" y="2892861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15" name="Oval 113"/>
          <p:cNvSpPr>
            <a:spLocks noChangeArrowheads="1"/>
          </p:cNvSpPr>
          <p:nvPr/>
        </p:nvSpPr>
        <p:spPr bwMode="auto">
          <a:xfrm>
            <a:off x="3843990" y="3625892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16" name="Oval 113"/>
          <p:cNvSpPr>
            <a:spLocks noChangeArrowheads="1"/>
          </p:cNvSpPr>
          <p:nvPr/>
        </p:nvSpPr>
        <p:spPr bwMode="auto">
          <a:xfrm>
            <a:off x="6723618" y="2892861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17" name="Oval 113"/>
          <p:cNvSpPr>
            <a:spLocks noChangeArrowheads="1"/>
          </p:cNvSpPr>
          <p:nvPr/>
        </p:nvSpPr>
        <p:spPr bwMode="auto">
          <a:xfrm>
            <a:off x="5807414" y="3840721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18" name="Oval 113"/>
          <p:cNvSpPr>
            <a:spLocks noChangeArrowheads="1"/>
          </p:cNvSpPr>
          <p:nvPr/>
        </p:nvSpPr>
        <p:spPr bwMode="auto">
          <a:xfrm>
            <a:off x="3843991" y="5202783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19" name="Oval 113"/>
          <p:cNvSpPr>
            <a:spLocks noChangeArrowheads="1"/>
          </p:cNvSpPr>
          <p:nvPr/>
        </p:nvSpPr>
        <p:spPr bwMode="auto">
          <a:xfrm>
            <a:off x="2917474" y="5202783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TPM selection and consistency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232747"/>
          </a:xfrm>
        </p:spPr>
        <p:txBody>
          <a:bodyPr/>
          <a:lstStyle/>
          <a:p>
            <a:r>
              <a:rPr lang="sv-SE" smtClean="0"/>
              <a:t>How many of the flows can be set independently?</a:t>
            </a:r>
          </a:p>
          <a:p>
            <a:r>
              <a:rPr lang="sv-SE" smtClean="0"/>
              <a:t>Which combinations of flows?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637" y="4329608"/>
            <a:ext cx="432048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6321" y="2683259"/>
            <a:ext cx="432048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8748" y="1798257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78748" y="3378263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22948" y="1798257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8748" y="4949843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4479285" y="2173244"/>
            <a:ext cx="915229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26254" y="2173244"/>
            <a:ext cx="10524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79017" y="2556659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23485" y="2173244"/>
            <a:ext cx="9835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79017" y="4128239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1"/>
            <a:endCxn id="5" idx="1"/>
          </p:cNvCxnSpPr>
          <p:nvPr/>
        </p:nvCxnSpPr>
        <p:spPr>
          <a:xfrm rot="10800000">
            <a:off x="3678748" y="3753251"/>
            <a:ext cx="9597" cy="1571580"/>
          </a:xfrm>
          <a:prstGeom prst="bentConnector3">
            <a:avLst>
              <a:gd name="adj1" fmla="val 5751220"/>
            </a:avLst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3"/>
            <a:endCxn id="6" idx="2"/>
          </p:cNvCxnSpPr>
          <p:nvPr/>
        </p:nvCxnSpPr>
        <p:spPr>
          <a:xfrm flipV="1">
            <a:off x="4479285" y="2548233"/>
            <a:ext cx="1343932" cy="1205018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13"/>
          <p:cNvSpPr>
            <a:spLocks noChangeArrowheads="1"/>
          </p:cNvSpPr>
          <p:nvPr/>
        </p:nvSpPr>
        <p:spPr bwMode="auto">
          <a:xfrm>
            <a:off x="2921986" y="2042670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13"/>
          <p:cNvSpPr>
            <a:spLocks noChangeArrowheads="1"/>
          </p:cNvSpPr>
          <p:nvPr/>
        </p:nvSpPr>
        <p:spPr bwMode="auto">
          <a:xfrm>
            <a:off x="4796451" y="2031897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13"/>
          <p:cNvSpPr>
            <a:spLocks noChangeArrowheads="1"/>
          </p:cNvSpPr>
          <p:nvPr/>
        </p:nvSpPr>
        <p:spPr bwMode="auto">
          <a:xfrm>
            <a:off x="3938569" y="2764928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13"/>
          <p:cNvSpPr>
            <a:spLocks noChangeArrowheads="1"/>
          </p:cNvSpPr>
          <p:nvPr/>
        </p:nvSpPr>
        <p:spPr bwMode="auto">
          <a:xfrm>
            <a:off x="6598973" y="2031897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13"/>
          <p:cNvSpPr>
            <a:spLocks noChangeArrowheads="1"/>
          </p:cNvSpPr>
          <p:nvPr/>
        </p:nvSpPr>
        <p:spPr bwMode="auto">
          <a:xfrm>
            <a:off x="5687066" y="2979757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smtClean="0"/>
              <a:t>FC</a:t>
            </a:r>
            <a:endParaRPr lang="en-US" sz="1100"/>
          </a:p>
        </p:txBody>
      </p:sp>
      <p:sp>
        <p:nvSpPr>
          <p:cNvPr id="20" name="Oval 113"/>
          <p:cNvSpPr>
            <a:spLocks noChangeArrowheads="1"/>
          </p:cNvSpPr>
          <p:nvPr/>
        </p:nvSpPr>
        <p:spPr bwMode="auto">
          <a:xfrm>
            <a:off x="3938570" y="4341819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113"/>
          <p:cNvSpPr>
            <a:spLocks noChangeArrowheads="1"/>
          </p:cNvSpPr>
          <p:nvPr/>
        </p:nvSpPr>
        <p:spPr bwMode="auto">
          <a:xfrm>
            <a:off x="3012053" y="4341819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0139" y="1486060"/>
            <a:ext cx="6445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v-SE" sz="1400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79"/>
          <p:cNvSpPr>
            <a:spLocks/>
          </p:cNvSpPr>
          <p:nvPr/>
        </p:nvSpPr>
        <p:spPr bwMode="auto">
          <a:xfrm rot="10800000" flipH="1" flipV="1">
            <a:off x="6294529" y="1798257"/>
            <a:ext cx="444892" cy="244413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v-S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113"/>
          <p:cNvSpPr>
            <a:spLocks noChangeArrowheads="1"/>
          </p:cNvSpPr>
          <p:nvPr/>
        </p:nvSpPr>
        <p:spPr bwMode="auto">
          <a:xfrm>
            <a:off x="6071085" y="1641437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25" name="Freeform 79"/>
          <p:cNvSpPr>
            <a:spLocks/>
          </p:cNvSpPr>
          <p:nvPr/>
        </p:nvSpPr>
        <p:spPr bwMode="auto">
          <a:xfrm rot="5400000" flipH="1" flipV="1">
            <a:off x="4988891" y="2596731"/>
            <a:ext cx="198847" cy="1197503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v-S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113"/>
          <p:cNvSpPr>
            <a:spLocks noChangeArrowheads="1"/>
          </p:cNvSpPr>
          <p:nvPr/>
        </p:nvSpPr>
        <p:spPr bwMode="auto">
          <a:xfrm>
            <a:off x="4337164" y="3256197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27" name="Oval 113"/>
          <p:cNvSpPr>
            <a:spLocks noChangeArrowheads="1"/>
          </p:cNvSpPr>
          <p:nvPr/>
        </p:nvSpPr>
        <p:spPr bwMode="auto">
          <a:xfrm>
            <a:off x="3526348" y="4797443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28" name="Freeform 79"/>
          <p:cNvSpPr>
            <a:spLocks/>
          </p:cNvSpPr>
          <p:nvPr/>
        </p:nvSpPr>
        <p:spPr bwMode="auto">
          <a:xfrm rot="16200000" flipV="1">
            <a:off x="3342274" y="4429851"/>
            <a:ext cx="288857" cy="393685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v-S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79"/>
          <p:cNvSpPr>
            <a:spLocks/>
          </p:cNvSpPr>
          <p:nvPr/>
        </p:nvSpPr>
        <p:spPr bwMode="auto">
          <a:xfrm rot="10800000" flipH="1" flipV="1">
            <a:off x="4479285" y="1798257"/>
            <a:ext cx="444892" cy="244413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v-S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113"/>
          <p:cNvSpPr>
            <a:spLocks noChangeArrowheads="1"/>
          </p:cNvSpPr>
          <p:nvPr/>
        </p:nvSpPr>
        <p:spPr bwMode="auto">
          <a:xfrm>
            <a:off x="4326885" y="1645857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749" y="1734205"/>
            <a:ext cx="432048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1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This 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5785" y="1963390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05785" y="3543396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49985" y="1963390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5785" y="5114976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 flipV="1">
            <a:off x="4206322" y="2338377"/>
            <a:ext cx="915229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53291" y="2338377"/>
            <a:ext cx="10524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06054" y="2721792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50522" y="2338377"/>
            <a:ext cx="9835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06054" y="4293372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1"/>
            <a:endCxn id="3" idx="1"/>
          </p:cNvCxnSpPr>
          <p:nvPr/>
        </p:nvCxnSpPr>
        <p:spPr>
          <a:xfrm rot="10800000">
            <a:off x="3405785" y="3918384"/>
            <a:ext cx="9597" cy="1571580"/>
          </a:xfrm>
          <a:prstGeom prst="bentConnector3">
            <a:avLst>
              <a:gd name="adj1" fmla="val 5751220"/>
            </a:avLst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3"/>
            <a:endCxn id="4" idx="2"/>
          </p:cNvCxnSpPr>
          <p:nvPr/>
        </p:nvCxnSpPr>
        <p:spPr>
          <a:xfrm flipV="1">
            <a:off x="4206322" y="2713366"/>
            <a:ext cx="1343932" cy="1205018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2649023" y="2207803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4523488" y="2197030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13"/>
          <p:cNvSpPr>
            <a:spLocks noChangeArrowheads="1"/>
          </p:cNvSpPr>
          <p:nvPr/>
        </p:nvSpPr>
        <p:spPr bwMode="auto">
          <a:xfrm>
            <a:off x="3665606" y="2930061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13"/>
          <p:cNvSpPr>
            <a:spLocks noChangeArrowheads="1"/>
          </p:cNvSpPr>
          <p:nvPr/>
        </p:nvSpPr>
        <p:spPr bwMode="auto">
          <a:xfrm>
            <a:off x="6326010" y="2197030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13"/>
          <p:cNvSpPr>
            <a:spLocks noChangeArrowheads="1"/>
          </p:cNvSpPr>
          <p:nvPr/>
        </p:nvSpPr>
        <p:spPr bwMode="auto">
          <a:xfrm>
            <a:off x="5414103" y="3144890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13"/>
          <p:cNvSpPr>
            <a:spLocks noChangeArrowheads="1"/>
          </p:cNvSpPr>
          <p:nvPr/>
        </p:nvSpPr>
        <p:spPr bwMode="auto">
          <a:xfrm>
            <a:off x="3665607" y="4506952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13"/>
          <p:cNvSpPr>
            <a:spLocks noChangeArrowheads="1"/>
          </p:cNvSpPr>
          <p:nvPr/>
        </p:nvSpPr>
        <p:spPr bwMode="auto">
          <a:xfrm>
            <a:off x="2739090" y="4506952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0800" y="1884637"/>
            <a:ext cx="6445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v-SE" sz="1400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7176" y="1884637"/>
            <a:ext cx="6445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v-SE" sz="1400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755" y="2916619"/>
            <a:ext cx="6445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v-SE" sz="1400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This is inconsistent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193" y="1711752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0193" y="3291758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4393" y="1711752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0193" y="4863338"/>
            <a:ext cx="800537" cy="74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 flipV="1">
            <a:off x="3910730" y="2086739"/>
            <a:ext cx="915229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699" y="2086739"/>
            <a:ext cx="10524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10462" y="2470154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54930" y="2086739"/>
            <a:ext cx="9835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10462" y="4041734"/>
            <a:ext cx="0" cy="8216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1"/>
            <a:endCxn id="3" idx="1"/>
          </p:cNvCxnSpPr>
          <p:nvPr/>
        </p:nvCxnSpPr>
        <p:spPr>
          <a:xfrm rot="10800000">
            <a:off x="3110193" y="3666746"/>
            <a:ext cx="9597" cy="1571580"/>
          </a:xfrm>
          <a:prstGeom prst="bentConnector3">
            <a:avLst>
              <a:gd name="adj1" fmla="val 5751220"/>
            </a:avLst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3"/>
            <a:endCxn id="4" idx="2"/>
          </p:cNvCxnSpPr>
          <p:nvPr/>
        </p:nvCxnSpPr>
        <p:spPr>
          <a:xfrm flipV="1">
            <a:off x="3910730" y="2461728"/>
            <a:ext cx="1343932" cy="1205018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2353431" y="1956165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4227896" y="1945392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13"/>
          <p:cNvSpPr>
            <a:spLocks noChangeArrowheads="1"/>
          </p:cNvSpPr>
          <p:nvPr/>
        </p:nvSpPr>
        <p:spPr bwMode="auto">
          <a:xfrm>
            <a:off x="3370014" y="2678423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13"/>
          <p:cNvSpPr>
            <a:spLocks noChangeArrowheads="1"/>
          </p:cNvSpPr>
          <p:nvPr/>
        </p:nvSpPr>
        <p:spPr bwMode="auto">
          <a:xfrm>
            <a:off x="6030418" y="1945392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13"/>
          <p:cNvSpPr>
            <a:spLocks noChangeArrowheads="1"/>
          </p:cNvSpPr>
          <p:nvPr/>
        </p:nvSpPr>
        <p:spPr bwMode="auto">
          <a:xfrm>
            <a:off x="5118511" y="2893252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13"/>
          <p:cNvSpPr>
            <a:spLocks noChangeArrowheads="1"/>
          </p:cNvSpPr>
          <p:nvPr/>
        </p:nvSpPr>
        <p:spPr bwMode="auto">
          <a:xfrm>
            <a:off x="3370015" y="4255314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13"/>
          <p:cNvSpPr>
            <a:spLocks noChangeArrowheads="1"/>
          </p:cNvSpPr>
          <p:nvPr/>
        </p:nvSpPr>
        <p:spPr bwMode="auto">
          <a:xfrm>
            <a:off x="2443498" y="4255314"/>
            <a:ext cx="280895" cy="2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5831" y="2879810"/>
            <a:ext cx="6445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v-SE" sz="1400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1584" y="1632999"/>
            <a:ext cx="6445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v-SE" sz="1400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8436" y="2664981"/>
            <a:ext cx="6445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v-SE" sz="1400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This is also inconsistent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Algorithm for finding all consistent schemes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43777" r="13562" b="31332"/>
          <a:stretch/>
        </p:blipFill>
        <p:spPr bwMode="auto">
          <a:xfrm>
            <a:off x="241658" y="1193682"/>
            <a:ext cx="8601639" cy="165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20128" y="3357861"/>
            <a:ext cx="617538" cy="579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>
                <a:solidFill>
                  <a:srgbClr val="FF0000"/>
                </a:solidFill>
              </a:rPr>
              <a:t>1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0128" y="4578648"/>
            <a:ext cx="617538" cy="579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>
                <a:solidFill>
                  <a:srgbClr val="FF0000"/>
                </a:solidFill>
              </a:rPr>
              <a:t>3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6191" y="3357861"/>
            <a:ext cx="619125" cy="579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>
                <a:solidFill>
                  <a:srgbClr val="FF0000"/>
                </a:solidFill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0128" y="5791498"/>
            <a:ext cx="617538" cy="579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>
                <a:solidFill>
                  <a:srgbClr val="FF0000"/>
                </a:solidFill>
              </a:rPr>
              <a:t>4</a:t>
            </a:r>
            <a:endParaRPr lang="en-US" sz="120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2637666" y="3646786"/>
            <a:ext cx="8985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21603" y="3646786"/>
            <a:ext cx="8985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29691" y="3943648"/>
            <a:ext cx="0" cy="635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55316" y="3646786"/>
            <a:ext cx="8985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29691" y="5158086"/>
            <a:ext cx="0" cy="63341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1"/>
            <a:endCxn id="9" idx="1"/>
          </p:cNvCxnSpPr>
          <p:nvPr/>
        </p:nvCxnSpPr>
        <p:spPr>
          <a:xfrm rot="10800000">
            <a:off x="2020128" y="4867573"/>
            <a:ext cx="7938" cy="1214438"/>
          </a:xfrm>
          <a:prstGeom prst="bentConnector3">
            <a:avLst>
              <a:gd name="adj1" fmla="val 5751220"/>
            </a:avLst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0" idx="2"/>
          </p:cNvCxnSpPr>
          <p:nvPr/>
        </p:nvCxnSpPr>
        <p:spPr>
          <a:xfrm flipV="1">
            <a:off x="2637666" y="3937298"/>
            <a:ext cx="1208087" cy="93027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342266" y="3229273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alt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v-SE" altLang="en-US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2785303" y="3229273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alt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v-SE" alt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333116" y="3229273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alt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v-SE" altLang="en-US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2328103" y="407699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alt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v-SE" altLang="en-US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3926716" y="407699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alt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v-SE" altLang="en-US" baseline="-25000"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113666" y="5289848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alt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v-SE" altLang="en-US" baseline="-25000"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2329691" y="5289848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alt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v-SE" altLang="en-US" baseline="-25000"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27315"/>
              </p:ext>
            </p:extLst>
          </p:nvPr>
        </p:nvGraphicFramePr>
        <p:xfrm>
          <a:off x="5868144" y="4227528"/>
          <a:ext cx="2631196" cy="135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Slide" r:id="rId5" imgW="4564486" imgH="3422740" progId="PowerPoint.Slide.8">
                  <p:embed/>
                </p:oleObj>
              </mc:Choice>
              <mc:Fallback>
                <p:oleObj name="Slide" r:id="rId5" imgW="4564486" imgH="3422740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5754" b="69521"/>
                      <a:stretch>
                        <a:fillRect/>
                      </a:stretch>
                    </p:blipFill>
                    <p:spPr bwMode="auto">
                      <a:xfrm>
                        <a:off x="5868144" y="4227528"/>
                        <a:ext cx="2631196" cy="1352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5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Most plants have several TPMs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This is possible because there are intermediate buffers inside the plant.</a:t>
            </a:r>
          </a:p>
          <a:p>
            <a:endParaRPr lang="sv-SE" smtClean="0"/>
          </a:p>
          <a:p>
            <a:r>
              <a:rPr lang="sv-SE" smtClean="0"/>
              <a:t>An indicator of this is that there is a large number of setpoint changes for some of the flows.</a:t>
            </a:r>
          </a:p>
          <a:p>
            <a:pPr lvl="1"/>
            <a:r>
              <a:rPr lang="sv-SE" smtClean="0"/>
              <a:t>Visible e.g. in operator action statistics.</a:t>
            </a:r>
            <a:endParaRPr lang="sv-SE"/>
          </a:p>
          <a:p>
            <a:endParaRPr lang="sv-SE"/>
          </a:p>
          <a:p>
            <a:r>
              <a:rPr lang="sv-SE" smtClean="0"/>
              <a:t>Why not have a completely automated plant where buffer levels are controlled automatically (by P-controllers)?</a:t>
            </a:r>
          </a:p>
          <a:p>
            <a:pPr lvl="1"/>
            <a:r>
              <a:rPr lang="sv-SE" smtClean="0"/>
              <a:t>”Bullwhip” effect</a:t>
            </a:r>
          </a:p>
          <a:p>
            <a:pPr lvl="1"/>
            <a:r>
              <a:rPr lang="sv-SE" smtClean="0"/>
              <a:t>Difficult to foresee all possible scenarios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7926" y="1447800"/>
            <a:ext cx="7619250" cy="1504950"/>
          </a:xfrm>
        </p:spPr>
        <p:txBody>
          <a:bodyPr/>
          <a:lstStyle/>
          <a:p>
            <a:r>
              <a:rPr lang="en-GB" sz="3200" b="1" smtClean="0"/>
              <a:t>Characteristics of chemical plants</a:t>
            </a:r>
            <a:endParaRPr lang="en-GB" sz="3200" b="1"/>
          </a:p>
        </p:txBody>
      </p:sp>
      <p:sp>
        <p:nvSpPr>
          <p:cNvPr id="6" name="TextBox 5"/>
          <p:cNvSpPr txBox="1"/>
          <p:nvPr/>
        </p:nvSpPr>
        <p:spPr>
          <a:xfrm>
            <a:off x="2079812" y="4905292"/>
            <a:ext cx="508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chemeClr val="bg2">
                    <a:lumMod val="75000"/>
                  </a:schemeClr>
                </a:solidFill>
              </a:rPr>
              <a:t>(A view slightly biased by Perstorp experience)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 overlooked issue in TPM selection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800547"/>
          </a:xfrm>
        </p:spPr>
        <p:txBody>
          <a:bodyPr/>
          <a:lstStyle/>
          <a:p>
            <a:r>
              <a:rPr lang="en-GB" smtClean="0"/>
              <a:t>The choice of TPM affects the precision in production planning:</a:t>
            </a:r>
          </a:p>
          <a:p>
            <a:pPr lvl="1"/>
            <a:r>
              <a:rPr lang="en-GB" smtClean="0"/>
              <a:t>If the TPM is located far away from the point where production is measured, it becomes more difficult to adhere to the production plan.</a:t>
            </a:r>
          </a:p>
          <a:p>
            <a:pPr lvl="1"/>
            <a:r>
              <a:rPr lang="en-GB" smtClean="0"/>
              <a:t>Plant management / operator has to guess what “speed” to choose in order to produce the right number of tons.</a:t>
            </a:r>
            <a:endParaRPr lang="en-GB"/>
          </a:p>
        </p:txBody>
      </p:sp>
      <p:pic>
        <p:nvPicPr>
          <p:cNvPr id="4" name="Picture 2" descr="F:\Forsman\Warrington\Projects\TargetRateVsProduced\Stats2013_R1_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5956" r="7789" b="9941"/>
          <a:stretch/>
        </p:blipFill>
        <p:spPr bwMode="auto">
          <a:xfrm>
            <a:off x="2483768" y="2708920"/>
            <a:ext cx="5112568" cy="3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515647" y="4261079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/>
              <a:t>Tons produced</a:t>
            </a:r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4366318" y="6505599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/>
              <a:t>TPM setpoint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6777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smtClean="0"/>
              <a:t>PWC issues should be included in control projects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414"/>
            <a:ext cx="8373533" cy="4201054"/>
          </a:xfrm>
        </p:spPr>
        <p:txBody>
          <a:bodyPr/>
          <a:lstStyle/>
          <a:p>
            <a:r>
              <a:rPr lang="sv-SE" smtClean="0"/>
              <a:t>The plant-wide control strategy is a very important tool for making a plant operate efficiently.</a:t>
            </a:r>
          </a:p>
          <a:p>
            <a:pPr lvl="1"/>
            <a:r>
              <a:rPr lang="sv-SE" smtClean="0"/>
              <a:t>Degrees-of-freedom analysis for enumerating all possible PWC schemes</a:t>
            </a:r>
          </a:p>
          <a:p>
            <a:pPr lvl="1"/>
            <a:r>
              <a:rPr lang="sv-SE" smtClean="0"/>
              <a:t>Thruput manipulator selection</a:t>
            </a:r>
          </a:p>
          <a:p>
            <a:endParaRPr lang="sv-SE" smtClean="0"/>
          </a:p>
          <a:p>
            <a:r>
              <a:rPr lang="sv-SE" smtClean="0"/>
              <a:t>Unfortunately PWC is often not taught in courses.</a:t>
            </a:r>
          </a:p>
          <a:p>
            <a:pPr lvl="1"/>
            <a:r>
              <a:rPr lang="sv-SE" smtClean="0"/>
              <a:t>Somehow falls between chemical engineering and control theory.</a:t>
            </a:r>
          </a:p>
          <a:p>
            <a:pPr lvl="1"/>
            <a:endParaRPr lang="sv-SE"/>
          </a:p>
          <a:p>
            <a:r>
              <a:rPr lang="sv-SE" smtClean="0"/>
              <a:t>Process engineers rarely use a systematic approach to choose PWC strategy.</a:t>
            </a:r>
          </a:p>
          <a:p>
            <a:endParaRPr lang="sv-SE"/>
          </a:p>
          <a:p>
            <a:r>
              <a:rPr lang="sv-SE" smtClean="0"/>
              <a:t>But ”PWC thinking” should be a part of all investment projects and control projects.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5" y="2525917"/>
            <a:ext cx="8246850" cy="180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006800"/>
                </a:solidFill>
              </a:defRPr>
            </a:lvl2pPr>
            <a:lvl3pPr>
              <a:defRPr sz="2800" b="1">
                <a:solidFill>
                  <a:srgbClr val="006800"/>
                </a:solidFill>
              </a:defRPr>
            </a:lvl3pPr>
            <a:lvl4pPr>
              <a:defRPr sz="2800" b="1">
                <a:solidFill>
                  <a:srgbClr val="006800"/>
                </a:solidFill>
              </a:defRPr>
            </a:lvl4pPr>
            <a:lvl5pPr>
              <a:defRPr sz="2800" b="1">
                <a:solidFill>
                  <a:srgbClr val="0068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9pPr>
          </a:lstStyle>
          <a:p>
            <a:pPr algn="ctr"/>
            <a:r>
              <a:rPr lang="en-GB" sz="5400" smtClean="0"/>
              <a:t>Control</a:t>
            </a:r>
          </a:p>
          <a:p>
            <a:pPr algn="ctr"/>
            <a:r>
              <a:rPr lang="en-GB" sz="5400" smtClean="0"/>
              <a:t>specifications</a:t>
            </a:r>
            <a:endParaRPr lang="en-GB" sz="5400"/>
          </a:p>
        </p:txBody>
      </p:sp>
    </p:spTree>
    <p:extLst>
      <p:ext uri="{BB962C8B-B14F-4D97-AF65-F5344CB8AC3E}">
        <p14:creationId xmlns:p14="http://schemas.microsoft.com/office/powerpoint/2010/main" val="28714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Specifying control 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Examples of control specifications are</a:t>
            </a:r>
          </a:p>
          <a:p>
            <a:pPr lvl="1"/>
            <a:r>
              <a:rPr lang="sv-SE" smtClean="0"/>
              <a:t>Keep the PV as close as possible to the setpoint when there are disturbances, while not moving the MV too much.</a:t>
            </a:r>
          </a:p>
          <a:p>
            <a:pPr lvl="1"/>
            <a:r>
              <a:rPr lang="sv-SE"/>
              <a:t>The controller should be possible to run in Auto during startups.</a:t>
            </a:r>
          </a:p>
          <a:p>
            <a:pPr lvl="1"/>
            <a:r>
              <a:rPr lang="sv-SE" smtClean="0"/>
              <a:t>Minimize outlet flow variations while keeping the level within some limits.</a:t>
            </a:r>
          </a:p>
          <a:p>
            <a:pPr lvl="1"/>
            <a:r>
              <a:rPr lang="sv-SE" smtClean="0"/>
              <a:t>Maximize reactor throughput while keeping temperature within limits.</a:t>
            </a:r>
          </a:p>
          <a:p>
            <a:pPr lvl="1"/>
            <a:endParaRPr lang="sv-SE"/>
          </a:p>
          <a:p>
            <a:pPr lvl="1"/>
            <a:endParaRPr lang="sv-SE" smtClean="0"/>
          </a:p>
          <a:p>
            <a:r>
              <a:rPr lang="sv-SE" smtClean="0"/>
              <a:t>It is often hard to obtain a scientific description of the control objectives.</a:t>
            </a:r>
          </a:p>
          <a:p>
            <a:pPr lvl="1"/>
            <a:r>
              <a:rPr lang="sv-SE" smtClean="0"/>
              <a:t>There may be implicit requirements.</a:t>
            </a:r>
          </a:p>
          <a:p>
            <a:r>
              <a:rPr lang="sv-SE" smtClean="0"/>
              <a:t>Control engineers don’t always have a deep understanding of the process.</a:t>
            </a:r>
          </a:p>
          <a:p>
            <a:r>
              <a:rPr lang="sv-SE" smtClean="0"/>
              <a:t>Process engineers are normally not used to specifying control objectives.</a:t>
            </a:r>
          </a:p>
          <a:p>
            <a:pPr lvl="1"/>
            <a:r>
              <a:rPr lang="sv-SE" smtClean="0"/>
              <a:t>What are constraints and what is target function?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38"/>
          <p:cNvSpPr>
            <a:spLocks noChangeShapeType="1"/>
          </p:cNvSpPr>
          <p:nvPr/>
        </p:nvSpPr>
        <p:spPr bwMode="auto">
          <a:xfrm>
            <a:off x="1736429" y="3814789"/>
            <a:ext cx="4572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3" name="Group 12"/>
          <p:cNvGrpSpPr/>
          <p:nvPr/>
        </p:nvGrpSpPr>
        <p:grpSpPr>
          <a:xfrm>
            <a:off x="3679298" y="3714725"/>
            <a:ext cx="304800" cy="192881"/>
            <a:chOff x="4929188" y="6429375"/>
            <a:chExt cx="304800" cy="192881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" name="Oval 113"/>
          <p:cNvSpPr>
            <a:spLocks noChangeAspect="1" noChangeArrowheads="1"/>
          </p:cNvSpPr>
          <p:nvPr/>
        </p:nvSpPr>
        <p:spPr bwMode="auto">
          <a:xfrm>
            <a:off x="2744740" y="3646065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113"/>
          <p:cNvSpPr>
            <a:spLocks noChangeAspect="1" noChangeArrowheads="1"/>
          </p:cNvSpPr>
          <p:nvPr/>
        </p:nvSpPr>
        <p:spPr bwMode="auto">
          <a:xfrm>
            <a:off x="3258163" y="3170589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FC1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125"/>
          <p:cNvSpPr>
            <a:spLocks/>
          </p:cNvSpPr>
          <p:nvPr/>
        </p:nvSpPr>
        <p:spPr bwMode="auto">
          <a:xfrm>
            <a:off x="3618163" y="3361518"/>
            <a:ext cx="213534" cy="448458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" name="Freeform 125"/>
          <p:cNvSpPr>
            <a:spLocks/>
          </p:cNvSpPr>
          <p:nvPr/>
        </p:nvSpPr>
        <p:spPr bwMode="auto">
          <a:xfrm rot="16200000">
            <a:off x="2941141" y="3341746"/>
            <a:ext cx="298423" cy="335622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" name="Freeform 125"/>
          <p:cNvSpPr>
            <a:spLocks/>
          </p:cNvSpPr>
          <p:nvPr/>
        </p:nvSpPr>
        <p:spPr bwMode="auto">
          <a:xfrm rot="16200000" flipH="1">
            <a:off x="4782575" y="3360696"/>
            <a:ext cx="1058566" cy="1994655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40" name="Group 39"/>
          <p:cNvGrpSpPr/>
          <p:nvPr/>
        </p:nvGrpSpPr>
        <p:grpSpPr>
          <a:xfrm>
            <a:off x="5539671" y="3714725"/>
            <a:ext cx="304800" cy="192881"/>
            <a:chOff x="4929188" y="6429375"/>
            <a:chExt cx="304800" cy="192881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39671" y="4790866"/>
            <a:ext cx="304800" cy="192881"/>
            <a:chOff x="4929188" y="6429375"/>
            <a:chExt cx="304800" cy="192881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48" name="Oval 113"/>
          <p:cNvSpPr>
            <a:spLocks noChangeAspect="1" noChangeArrowheads="1"/>
          </p:cNvSpPr>
          <p:nvPr/>
        </p:nvSpPr>
        <p:spPr bwMode="auto">
          <a:xfrm>
            <a:off x="4609066" y="3640190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FT2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113"/>
          <p:cNvSpPr>
            <a:spLocks noChangeAspect="1" noChangeArrowheads="1"/>
          </p:cNvSpPr>
          <p:nvPr/>
        </p:nvSpPr>
        <p:spPr bwMode="auto">
          <a:xfrm>
            <a:off x="4609066" y="4718872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FT3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38"/>
          <p:cNvGrpSpPr>
            <a:grpSpLocks/>
          </p:cNvGrpSpPr>
          <p:nvPr/>
        </p:nvGrpSpPr>
        <p:grpSpPr bwMode="auto">
          <a:xfrm rot="-16200000">
            <a:off x="1909010" y="3611140"/>
            <a:ext cx="400048" cy="400050"/>
            <a:chOff x="1877" y="2328"/>
            <a:chExt cx="326" cy="326"/>
          </a:xfrm>
        </p:grpSpPr>
        <p:sp>
          <p:nvSpPr>
            <p:cNvPr id="58" name="Oval 36"/>
            <p:cNvSpPr>
              <a:spLocks noChangeArrowheads="1"/>
            </p:cNvSpPr>
            <p:nvPr/>
          </p:nvSpPr>
          <p:spPr bwMode="auto">
            <a:xfrm>
              <a:off x="1877" y="2328"/>
              <a:ext cx="326" cy="3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9" name="AutoShape 37"/>
            <p:cNvSpPr>
              <a:spLocks noChangeArrowheads="1"/>
            </p:cNvSpPr>
            <p:nvPr/>
          </p:nvSpPr>
          <p:spPr bwMode="auto">
            <a:xfrm>
              <a:off x="1914" y="2332"/>
              <a:ext cx="252" cy="25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901346" y="3907606"/>
            <a:ext cx="888972" cy="26161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sv-SE" sz="1100" smtClean="0"/>
              <a:t>Stream 1</a:t>
            </a:r>
            <a:endParaRPr lang="en-US" sz="1100"/>
          </a:p>
        </p:txBody>
      </p:sp>
      <p:sp>
        <p:nvSpPr>
          <p:cNvPr id="61" name="TextBox 60"/>
          <p:cNvSpPr txBox="1"/>
          <p:nvPr/>
        </p:nvSpPr>
        <p:spPr>
          <a:xfrm>
            <a:off x="5901346" y="4950178"/>
            <a:ext cx="888972" cy="26161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sv-SE" sz="1100" smtClean="0"/>
              <a:t>Stream 2</a:t>
            </a:r>
            <a:endParaRPr lang="en-US" sz="1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Example: Split flow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1364720"/>
          </a:xfrm>
        </p:spPr>
        <p:txBody>
          <a:bodyPr/>
          <a:lstStyle/>
          <a:p>
            <a:r>
              <a:rPr lang="sv-SE" smtClean="0"/>
              <a:t>Liquid (incompressible) flow. The total flow is controlled by FC1.</a:t>
            </a:r>
          </a:p>
          <a:p>
            <a:pPr lvl="1"/>
            <a:r>
              <a:rPr lang="sv-SE" smtClean="0"/>
              <a:t>Introduce a way to split the flow between stream 1 and stream 2.</a:t>
            </a:r>
          </a:p>
          <a:p>
            <a:pPr lvl="1"/>
            <a:r>
              <a:rPr lang="sv-SE" smtClean="0"/>
              <a:t>Of course, controlling both flow 2 and flow 3 is impossible.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38"/>
          <p:cNvSpPr>
            <a:spLocks noChangeShapeType="1"/>
          </p:cNvSpPr>
          <p:nvPr/>
        </p:nvSpPr>
        <p:spPr bwMode="auto">
          <a:xfrm>
            <a:off x="1410921" y="4211207"/>
            <a:ext cx="51879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3" name="Group 12"/>
          <p:cNvGrpSpPr/>
          <p:nvPr/>
        </p:nvGrpSpPr>
        <p:grpSpPr>
          <a:xfrm>
            <a:off x="3342404" y="4111143"/>
            <a:ext cx="304800" cy="192881"/>
            <a:chOff x="4929188" y="6429375"/>
            <a:chExt cx="304800" cy="192881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" name="Oval 113"/>
          <p:cNvSpPr>
            <a:spLocks noChangeAspect="1" noChangeArrowheads="1"/>
          </p:cNvSpPr>
          <p:nvPr/>
        </p:nvSpPr>
        <p:spPr bwMode="auto">
          <a:xfrm>
            <a:off x="2336027" y="4032323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113"/>
          <p:cNvSpPr>
            <a:spLocks noChangeAspect="1" noChangeArrowheads="1"/>
          </p:cNvSpPr>
          <p:nvPr/>
        </p:nvSpPr>
        <p:spPr bwMode="auto">
          <a:xfrm>
            <a:off x="2850082" y="3582699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FC1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125"/>
          <p:cNvSpPr>
            <a:spLocks/>
          </p:cNvSpPr>
          <p:nvPr/>
        </p:nvSpPr>
        <p:spPr bwMode="auto">
          <a:xfrm>
            <a:off x="3210082" y="3757936"/>
            <a:ext cx="283898" cy="448458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4" name="Freeform 125"/>
          <p:cNvSpPr>
            <a:spLocks/>
          </p:cNvSpPr>
          <p:nvPr/>
        </p:nvSpPr>
        <p:spPr bwMode="auto">
          <a:xfrm rot="16200000">
            <a:off x="2545276" y="3727515"/>
            <a:ext cx="275559" cy="334055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" name="Freeform 125"/>
          <p:cNvSpPr>
            <a:spLocks/>
          </p:cNvSpPr>
          <p:nvPr/>
        </p:nvSpPr>
        <p:spPr bwMode="auto">
          <a:xfrm rot="16200000" flipH="1">
            <a:off x="4300301" y="3967398"/>
            <a:ext cx="2040809" cy="2556336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40" name="Group 39"/>
          <p:cNvGrpSpPr/>
          <p:nvPr/>
        </p:nvGrpSpPr>
        <p:grpSpPr>
          <a:xfrm>
            <a:off x="5829890" y="4111143"/>
            <a:ext cx="304800" cy="192881"/>
            <a:chOff x="4929188" y="6429375"/>
            <a:chExt cx="304800" cy="192881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29890" y="6168658"/>
            <a:ext cx="304800" cy="192881"/>
            <a:chOff x="4929188" y="6429375"/>
            <a:chExt cx="304800" cy="192881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48" name="Oval 113"/>
          <p:cNvSpPr>
            <a:spLocks noChangeAspect="1" noChangeArrowheads="1"/>
          </p:cNvSpPr>
          <p:nvPr/>
        </p:nvSpPr>
        <p:spPr bwMode="auto">
          <a:xfrm>
            <a:off x="4472939" y="404227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FT2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78"/>
          <p:cNvSpPr>
            <a:spLocks noChangeAspect="1" noChangeArrowheads="1"/>
          </p:cNvSpPr>
          <p:nvPr/>
        </p:nvSpPr>
        <p:spPr bwMode="auto">
          <a:xfrm>
            <a:off x="5154696" y="5450173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FC3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113"/>
          <p:cNvSpPr>
            <a:spLocks noChangeAspect="1" noChangeArrowheads="1"/>
          </p:cNvSpPr>
          <p:nvPr/>
        </p:nvSpPr>
        <p:spPr bwMode="auto">
          <a:xfrm>
            <a:off x="4472939" y="6103014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FT3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125"/>
          <p:cNvSpPr>
            <a:spLocks/>
          </p:cNvSpPr>
          <p:nvPr/>
        </p:nvSpPr>
        <p:spPr bwMode="auto">
          <a:xfrm rot="16200000" flipH="1">
            <a:off x="4658633" y="4386629"/>
            <a:ext cx="490370" cy="501757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" name="Rectangle 90"/>
          <p:cNvSpPr>
            <a:spLocks noChangeArrowheads="1"/>
          </p:cNvSpPr>
          <p:nvPr/>
        </p:nvSpPr>
        <p:spPr bwMode="auto">
          <a:xfrm>
            <a:off x="5154696" y="4686050"/>
            <a:ext cx="360000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54000" anchor="ctr"/>
          <a:lstStyle/>
          <a:p>
            <a:pPr algn="ctr">
              <a:lnSpc>
                <a:spcPct val="100000"/>
              </a:lnSpc>
            </a:pPr>
            <a:r>
              <a:rPr lang="en-US" sz="1600"/>
              <a:t>x</a:t>
            </a:r>
          </a:p>
        </p:txBody>
      </p:sp>
      <p:sp>
        <p:nvSpPr>
          <p:cNvPr id="54" name="Line 75"/>
          <p:cNvSpPr>
            <a:spLocks noChangeShapeType="1"/>
          </p:cNvSpPr>
          <p:nvPr/>
        </p:nvSpPr>
        <p:spPr bwMode="auto">
          <a:xfrm flipH="1">
            <a:off x="5334173" y="5046051"/>
            <a:ext cx="0" cy="4041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" name="Line 75"/>
          <p:cNvSpPr>
            <a:spLocks noChangeShapeType="1"/>
          </p:cNvSpPr>
          <p:nvPr/>
        </p:nvSpPr>
        <p:spPr bwMode="auto">
          <a:xfrm rot="5400000">
            <a:off x="5733300" y="4695714"/>
            <a:ext cx="0" cy="37395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6" name="TextBox 55"/>
          <p:cNvSpPr txBox="1"/>
          <p:nvPr/>
        </p:nvSpPr>
        <p:spPr>
          <a:xfrm>
            <a:off x="5920278" y="4661038"/>
            <a:ext cx="1106804" cy="41125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sv-SE" sz="1100" smtClean="0"/>
              <a:t>Ratio entered</a:t>
            </a:r>
          </a:p>
          <a:p>
            <a:pPr algn="ctr"/>
            <a:r>
              <a:rPr lang="sv-SE" sz="1100"/>
              <a:t>by </a:t>
            </a:r>
            <a:r>
              <a:rPr lang="sv-SE" sz="1100" smtClean="0"/>
              <a:t>operator</a:t>
            </a:r>
            <a:endParaRPr lang="en-US" sz="1100"/>
          </a:p>
        </p:txBody>
      </p:sp>
      <p:grpSp>
        <p:nvGrpSpPr>
          <p:cNvPr id="28" name="Group 38"/>
          <p:cNvGrpSpPr>
            <a:grpSpLocks/>
          </p:cNvGrpSpPr>
          <p:nvPr/>
        </p:nvGrpSpPr>
        <p:grpSpPr bwMode="auto">
          <a:xfrm rot="-16200000">
            <a:off x="1672316" y="4007558"/>
            <a:ext cx="400048" cy="400050"/>
            <a:chOff x="1877" y="2328"/>
            <a:chExt cx="326" cy="326"/>
          </a:xfrm>
        </p:grpSpPr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1877" y="2328"/>
              <a:ext cx="326" cy="3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>
              <a:off x="1914" y="2332"/>
              <a:ext cx="252" cy="25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6" name="Freeform 125"/>
          <p:cNvSpPr>
            <a:spLocks/>
          </p:cNvSpPr>
          <p:nvPr/>
        </p:nvSpPr>
        <p:spPr bwMode="auto">
          <a:xfrm rot="16200000">
            <a:off x="4670552" y="5618869"/>
            <a:ext cx="471782" cy="496507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7" name="Freeform 125"/>
          <p:cNvSpPr>
            <a:spLocks/>
          </p:cNvSpPr>
          <p:nvPr/>
        </p:nvSpPr>
        <p:spPr bwMode="auto">
          <a:xfrm>
            <a:off x="5514696" y="5631231"/>
            <a:ext cx="467594" cy="615413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5775283" y="3850958"/>
            <a:ext cx="444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FV2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75283" y="6367423"/>
            <a:ext cx="444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FV3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Simple solution: ratio control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1864254"/>
          </a:xfrm>
        </p:spPr>
        <p:txBody>
          <a:bodyPr/>
          <a:lstStyle/>
          <a:p>
            <a:r>
              <a:rPr lang="sv-SE" smtClean="0"/>
              <a:t>Traditional ratio control (below) lets the operator specify flow 3 as a factor of flow 2.  FV2 is fixed (but not closed).</a:t>
            </a:r>
          </a:p>
          <a:p>
            <a:pPr lvl="1"/>
            <a:r>
              <a:rPr lang="sv-SE" smtClean="0"/>
              <a:t>This solution was not accepted by operational staff.</a:t>
            </a:r>
          </a:p>
          <a:p>
            <a:pPr lvl="1"/>
            <a:r>
              <a:rPr lang="sv-SE" smtClean="0"/>
              <a:t>They sometimes have to set flow 2 as a factor of flow 3.</a:t>
            </a:r>
          </a:p>
          <a:p>
            <a:pPr lvl="1"/>
            <a:r>
              <a:rPr lang="sv-SE" smtClean="0"/>
              <a:t>Total pressure drop should be as small as possible</a:t>
            </a:r>
          </a:p>
          <a:p>
            <a:r>
              <a:rPr lang="sv-SE" smtClean="0"/>
              <a:t>Which structure can we use now?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38"/>
          <p:cNvSpPr>
            <a:spLocks noChangeShapeType="1"/>
          </p:cNvSpPr>
          <p:nvPr/>
        </p:nvSpPr>
        <p:spPr bwMode="auto">
          <a:xfrm>
            <a:off x="1499606" y="1974135"/>
            <a:ext cx="554442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" name="Freeform 125"/>
          <p:cNvSpPr>
            <a:spLocks/>
          </p:cNvSpPr>
          <p:nvPr/>
        </p:nvSpPr>
        <p:spPr bwMode="auto">
          <a:xfrm rot="16200000" flipH="1">
            <a:off x="3986495" y="1923342"/>
            <a:ext cx="2978855" cy="3108346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40" name="Group 39"/>
          <p:cNvGrpSpPr/>
          <p:nvPr/>
        </p:nvGrpSpPr>
        <p:grpSpPr>
          <a:xfrm>
            <a:off x="6306440" y="1874071"/>
            <a:ext cx="304800" cy="192881"/>
            <a:chOff x="4929188" y="6429375"/>
            <a:chExt cx="304800" cy="192881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06440" y="4868793"/>
            <a:ext cx="304800" cy="192881"/>
            <a:chOff x="4929188" y="6429375"/>
            <a:chExt cx="304800" cy="192881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48" name="Oval 113"/>
          <p:cNvSpPr>
            <a:spLocks noChangeAspect="1" noChangeArrowheads="1"/>
          </p:cNvSpPr>
          <p:nvPr/>
        </p:nvSpPr>
        <p:spPr bwMode="auto">
          <a:xfrm>
            <a:off x="4317310" y="4813135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FT3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113"/>
          <p:cNvSpPr>
            <a:spLocks noChangeAspect="1" noChangeArrowheads="1"/>
          </p:cNvSpPr>
          <p:nvPr/>
        </p:nvSpPr>
        <p:spPr bwMode="auto">
          <a:xfrm>
            <a:off x="4317310" y="1801645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FT2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113"/>
          <p:cNvSpPr>
            <a:spLocks noChangeAspect="1" noChangeArrowheads="1"/>
          </p:cNvSpPr>
          <p:nvPr/>
        </p:nvSpPr>
        <p:spPr bwMode="auto">
          <a:xfrm>
            <a:off x="5664277" y="3224013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FC4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113"/>
          <p:cNvSpPr>
            <a:spLocks noChangeArrowheads="1"/>
          </p:cNvSpPr>
          <p:nvPr/>
        </p:nvSpPr>
        <p:spPr bwMode="auto">
          <a:xfrm>
            <a:off x="4344910" y="3251613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>
            <a:stCxn id="49" idx="4"/>
            <a:endCxn id="51" idx="0"/>
          </p:cNvCxnSpPr>
          <p:nvPr/>
        </p:nvCxnSpPr>
        <p:spPr>
          <a:xfrm>
            <a:off x="4497310" y="2161645"/>
            <a:ext cx="0" cy="1089968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8" idx="0"/>
            <a:endCxn id="51" idx="4"/>
          </p:cNvCxnSpPr>
          <p:nvPr/>
        </p:nvCxnSpPr>
        <p:spPr>
          <a:xfrm flipV="1">
            <a:off x="4497310" y="3556413"/>
            <a:ext cx="0" cy="125672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>
          <a:xfrm flipV="1">
            <a:off x="5107892" y="3556413"/>
            <a:ext cx="0" cy="41357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51" idx="6"/>
            <a:endCxn id="84" idx="1"/>
          </p:cNvCxnSpPr>
          <p:nvPr/>
        </p:nvCxnSpPr>
        <p:spPr>
          <a:xfrm flipV="1">
            <a:off x="4649710" y="3403068"/>
            <a:ext cx="294822" cy="94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4753500" y="4021039"/>
            <a:ext cx="708784" cy="57708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050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</a:p>
          <a:p>
            <a:pPr algn="ctr"/>
            <a:r>
              <a:rPr lang="en-GB" sz="1050" smtClean="0">
                <a:latin typeface="Arial" panose="020B0604020202020204" pitchFamily="34" charset="0"/>
                <a:cs typeface="Arial" panose="020B0604020202020204" pitchFamily="34" charset="0"/>
              </a:rPr>
              <a:t>split</a:t>
            </a:r>
          </a:p>
          <a:p>
            <a:pPr algn="ctr"/>
            <a:r>
              <a:rPr lang="en-GB" sz="1050" smtClean="0">
                <a:latin typeface="Arial" panose="020B0604020202020204" pitchFamily="34" charset="0"/>
                <a:cs typeface="Arial" panose="020B0604020202020204" pitchFamily="34" charset="0"/>
              </a:rPr>
              <a:t>0-1</a:t>
            </a:r>
            <a:endParaRPr lang="en-GB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58"/>
          <p:cNvCxnSpPr>
            <a:endCxn id="42" idx="1"/>
          </p:cNvCxnSpPr>
          <p:nvPr/>
        </p:nvCxnSpPr>
        <p:spPr>
          <a:xfrm flipH="1" flipV="1">
            <a:off x="6458840" y="1969322"/>
            <a:ext cx="7798" cy="384647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84" idx="3"/>
            <a:endCxn id="50" idx="2"/>
          </p:cNvCxnSpPr>
          <p:nvPr/>
        </p:nvCxnSpPr>
        <p:spPr>
          <a:xfrm>
            <a:off x="5271252" y="3403068"/>
            <a:ext cx="393025" cy="94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49" idx="5"/>
            <a:endCxn id="50" idx="1"/>
          </p:cNvCxnSpPr>
          <p:nvPr/>
        </p:nvCxnSpPr>
        <p:spPr>
          <a:xfrm>
            <a:off x="4624589" y="2108924"/>
            <a:ext cx="1092409" cy="116781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reeform 125"/>
          <p:cNvSpPr>
            <a:spLocks/>
          </p:cNvSpPr>
          <p:nvPr/>
        </p:nvSpPr>
        <p:spPr bwMode="auto">
          <a:xfrm rot="10800000" flipH="1">
            <a:off x="6024277" y="2910019"/>
            <a:ext cx="442360" cy="485159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cxnSp>
        <p:nvCxnSpPr>
          <p:cNvPr id="64" name="Straight Arrow Connector 63"/>
          <p:cNvCxnSpPr/>
          <p:nvPr/>
        </p:nvCxnSpPr>
        <p:spPr>
          <a:xfrm rot="10800000" flipV="1">
            <a:off x="6466638" y="4543791"/>
            <a:ext cx="0" cy="411758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62" idx="1"/>
            <a:endCxn id="63" idx="0"/>
          </p:cNvCxnSpPr>
          <p:nvPr/>
        </p:nvCxnSpPr>
        <p:spPr>
          <a:xfrm>
            <a:off x="6466637" y="3395178"/>
            <a:ext cx="1" cy="60481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5500914" y="2908763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28305" y="3424787"/>
            <a:ext cx="242621" cy="22659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10734" y="3178566"/>
            <a:ext cx="257049" cy="22659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5290" y="2381633"/>
            <a:ext cx="927100" cy="521372"/>
            <a:chOff x="5222619" y="1317296"/>
            <a:chExt cx="927100" cy="721113"/>
          </a:xfrm>
        </p:grpSpPr>
        <p:sp>
          <p:nvSpPr>
            <p:cNvPr id="57" name="Rectangle 56"/>
            <p:cNvSpPr/>
            <p:nvPr/>
          </p:nvSpPr>
          <p:spPr>
            <a:xfrm>
              <a:off x="5222619" y="1317296"/>
              <a:ext cx="927100" cy="7211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285506" y="1475772"/>
              <a:ext cx="776162" cy="462766"/>
            </a:xfrm>
            <a:custGeom>
              <a:avLst/>
              <a:gdLst>
                <a:gd name="connsiteX0" fmla="*/ 0 w 1485900"/>
                <a:gd name="connsiteY0" fmla="*/ 647700 h 647700"/>
                <a:gd name="connsiteX1" fmla="*/ 647700 w 1485900"/>
                <a:gd name="connsiteY1" fmla="*/ 0 h 647700"/>
                <a:gd name="connsiteX2" fmla="*/ 1485900 w 1485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0" h="647700">
                  <a:moveTo>
                    <a:pt x="0" y="647700"/>
                  </a:moveTo>
                  <a:lnTo>
                    <a:pt x="647700" y="0"/>
                  </a:lnTo>
                  <a:lnTo>
                    <a:pt x="14859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03088" y="3999990"/>
            <a:ext cx="927100" cy="521372"/>
            <a:chOff x="5222619" y="3008294"/>
            <a:chExt cx="927100" cy="721113"/>
          </a:xfrm>
        </p:grpSpPr>
        <p:sp>
          <p:nvSpPr>
            <p:cNvPr id="63" name="Rectangle 62"/>
            <p:cNvSpPr/>
            <p:nvPr/>
          </p:nvSpPr>
          <p:spPr>
            <a:xfrm>
              <a:off x="5222619" y="3008294"/>
              <a:ext cx="927100" cy="7211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 flipH="1">
              <a:off x="5285506" y="3139230"/>
              <a:ext cx="776162" cy="462766"/>
            </a:xfrm>
            <a:custGeom>
              <a:avLst/>
              <a:gdLst>
                <a:gd name="connsiteX0" fmla="*/ 0 w 1485900"/>
                <a:gd name="connsiteY0" fmla="*/ 647700 h 647700"/>
                <a:gd name="connsiteX1" fmla="*/ 647700 w 1485900"/>
                <a:gd name="connsiteY1" fmla="*/ 0 h 647700"/>
                <a:gd name="connsiteX2" fmla="*/ 1485900 w 14859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0" h="647700">
                  <a:moveTo>
                    <a:pt x="0" y="647700"/>
                  </a:moveTo>
                  <a:lnTo>
                    <a:pt x="647700" y="0"/>
                  </a:lnTo>
                  <a:lnTo>
                    <a:pt x="14859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0257" y="1874071"/>
            <a:ext cx="304800" cy="192881"/>
            <a:chOff x="4929188" y="6429375"/>
            <a:chExt cx="304800" cy="192881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929188" y="6429375"/>
              <a:ext cx="304800" cy="1928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AutoShape 13"/>
            <p:cNvSpPr>
              <a:spLocks noChangeArrowheads="1"/>
            </p:cNvSpPr>
            <p:nvPr/>
          </p:nvSpPr>
          <p:spPr bwMode="auto">
            <a:xfrm rot="-5400000">
              <a:off x="5005388" y="6372226"/>
              <a:ext cx="152400" cy="304800"/>
            </a:xfrm>
            <a:prstGeom prst="flowChartCollat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4" name="Oval 113"/>
          <p:cNvSpPr>
            <a:spLocks noChangeAspect="1" noChangeArrowheads="1"/>
          </p:cNvSpPr>
          <p:nvPr/>
        </p:nvSpPr>
        <p:spPr bwMode="auto">
          <a:xfrm>
            <a:off x="2341099" y="1799061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113"/>
          <p:cNvSpPr>
            <a:spLocks noChangeAspect="1" noChangeArrowheads="1"/>
          </p:cNvSpPr>
          <p:nvPr/>
        </p:nvSpPr>
        <p:spPr bwMode="auto">
          <a:xfrm>
            <a:off x="2829122" y="1344649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ctr"/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FC1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125"/>
          <p:cNvSpPr>
            <a:spLocks/>
          </p:cNvSpPr>
          <p:nvPr/>
        </p:nvSpPr>
        <p:spPr bwMode="auto">
          <a:xfrm>
            <a:off x="3189122" y="1520864"/>
            <a:ext cx="213534" cy="448458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7" name="Freeform 125"/>
          <p:cNvSpPr>
            <a:spLocks/>
          </p:cNvSpPr>
          <p:nvPr/>
        </p:nvSpPr>
        <p:spPr bwMode="auto">
          <a:xfrm rot="16200000">
            <a:off x="2549714" y="1491078"/>
            <a:ext cx="250795" cy="308022"/>
          </a:xfrm>
          <a:custGeom>
            <a:avLst/>
            <a:gdLst>
              <a:gd name="T0" fmla="*/ 0 w 624"/>
              <a:gd name="T1" fmla="*/ 0 h 336"/>
              <a:gd name="T2" fmla="*/ 624 w 624"/>
              <a:gd name="T3" fmla="*/ 0 h 336"/>
              <a:gd name="T4" fmla="*/ 624 w 62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36">
                <a:moveTo>
                  <a:pt x="0" y="0"/>
                </a:moveTo>
                <a:lnTo>
                  <a:pt x="624" y="0"/>
                </a:lnTo>
                <a:lnTo>
                  <a:pt x="624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78" name="Group 38"/>
          <p:cNvGrpSpPr>
            <a:grpSpLocks/>
          </p:cNvGrpSpPr>
          <p:nvPr/>
        </p:nvGrpSpPr>
        <p:grpSpPr bwMode="auto">
          <a:xfrm rot="-16200000">
            <a:off x="1738086" y="1770486"/>
            <a:ext cx="400048" cy="400050"/>
            <a:chOff x="1877" y="2328"/>
            <a:chExt cx="326" cy="326"/>
          </a:xfrm>
        </p:grpSpPr>
        <p:sp>
          <p:nvSpPr>
            <p:cNvPr id="79" name="Oval 36"/>
            <p:cNvSpPr>
              <a:spLocks noChangeArrowheads="1"/>
            </p:cNvSpPr>
            <p:nvPr/>
          </p:nvSpPr>
          <p:spPr bwMode="auto">
            <a:xfrm>
              <a:off x="1877" y="2328"/>
              <a:ext cx="326" cy="3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0" name="AutoShape 37"/>
            <p:cNvSpPr>
              <a:spLocks noChangeArrowheads="1"/>
            </p:cNvSpPr>
            <p:nvPr/>
          </p:nvSpPr>
          <p:spPr bwMode="auto">
            <a:xfrm>
              <a:off x="1914" y="2332"/>
              <a:ext cx="252" cy="25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22353" y="1625619"/>
            <a:ext cx="444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FV2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222353" y="5061674"/>
            <a:ext cx="444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FV3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auto">
          <a:xfrm>
            <a:off x="4944532" y="3239708"/>
            <a:ext cx="326720" cy="326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54000" anchor="ctr"/>
          <a:lstStyle/>
          <a:p>
            <a:pPr algn="ctr">
              <a:lnSpc>
                <a:spcPct val="100000"/>
              </a:lnSpc>
            </a:pPr>
            <a:r>
              <a:rPr lang="en-US" sz="1600"/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This solves the split control problem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1682" y="5723075"/>
            <a:ext cx="586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Desired split FT2/Total is entered by the operator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Some things should be left to the operators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Complex control solutions make it hard for the operator to know which situations are handled automatically.</a:t>
            </a:r>
          </a:p>
          <a:p>
            <a:endParaRPr lang="sv-SE" smtClean="0"/>
          </a:p>
          <a:p>
            <a:r>
              <a:rPr lang="sv-SE" smtClean="0"/>
              <a:t>Sometimes the control solution does not cover all the scenarios that the operator has to handle.</a:t>
            </a:r>
          </a:p>
          <a:p>
            <a:pPr lvl="1"/>
            <a:r>
              <a:rPr lang="sv-SE" smtClean="0"/>
              <a:t>Some requirements were forgotten in the specifications.</a:t>
            </a:r>
          </a:p>
          <a:p>
            <a:pPr lvl="1"/>
            <a:endParaRPr lang="sv-SE"/>
          </a:p>
          <a:p>
            <a:r>
              <a:rPr lang="sv-SE" smtClean="0"/>
              <a:t>More automation may increase the cognitive load on the operator.</a:t>
            </a:r>
          </a:p>
          <a:p>
            <a:pPr lvl="1"/>
            <a:endParaRPr lang="sv-SE" smtClean="0"/>
          </a:p>
          <a:p>
            <a:endParaRPr lang="sv-SE"/>
          </a:p>
          <a:p>
            <a:endParaRPr lang="sv-SE" smtClean="0"/>
          </a:p>
          <a:p>
            <a:r>
              <a:rPr lang="sv-SE" smtClean="0"/>
              <a:t>Compare: Adaptive cruise control</a:t>
            </a:r>
            <a:endParaRPr lang="en-US"/>
          </a:p>
        </p:txBody>
      </p:sp>
      <p:pic>
        <p:nvPicPr>
          <p:cNvPr id="4" name="Picture 12" descr="F:\Forsman\PerstorpGlobal\Pictures\Flashy\Perstorp_2010_361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165250"/>
            <a:ext cx="1691680" cy="26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820" y="2170728"/>
            <a:ext cx="6780360" cy="119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006800"/>
                </a:solidFill>
              </a:defRPr>
            </a:lvl2pPr>
            <a:lvl3pPr>
              <a:defRPr sz="2800" b="1">
                <a:solidFill>
                  <a:srgbClr val="006800"/>
                </a:solidFill>
              </a:defRPr>
            </a:lvl3pPr>
            <a:lvl4pPr>
              <a:defRPr sz="2800" b="1">
                <a:solidFill>
                  <a:srgbClr val="006800"/>
                </a:solidFill>
              </a:defRPr>
            </a:lvl4pPr>
            <a:lvl5pPr>
              <a:defRPr sz="2800" b="1">
                <a:solidFill>
                  <a:srgbClr val="0068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800"/>
                </a:solidFill>
              </a:defRPr>
            </a:lvl9pPr>
          </a:lstStyle>
          <a:p>
            <a:pPr algn="ctr"/>
            <a:r>
              <a:rPr lang="en-GB" sz="5400" smtClean="0"/>
              <a:t>Thank you!</a:t>
            </a:r>
            <a:endParaRPr lang="en-GB" sz="5400"/>
          </a:p>
        </p:txBody>
      </p:sp>
    </p:spTree>
    <p:extLst>
      <p:ext uri="{BB962C8B-B14F-4D97-AF65-F5344CB8AC3E}">
        <p14:creationId xmlns:p14="http://schemas.microsoft.com/office/powerpoint/2010/main" val="19681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Control: What differs between different industries?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3336925"/>
          </a:xfrm>
        </p:spPr>
        <p:txBody>
          <a:bodyPr/>
          <a:lstStyle/>
          <a:p>
            <a:r>
              <a:rPr lang="en-US"/>
              <a:t>For mature processes, with a large installed base, there are standard solutions; often quite </a:t>
            </a:r>
            <a:r>
              <a:rPr lang="en-US" smtClean="0"/>
              <a:t>advanced. Often packaged by control system suppliers.</a:t>
            </a:r>
          </a:p>
          <a:p>
            <a:pPr lvl="1"/>
            <a:r>
              <a:rPr lang="en-US" smtClean="0"/>
              <a:t>Oil </a:t>
            </a:r>
            <a:r>
              <a:rPr lang="en-US"/>
              <a:t>refineries (~800 world wide)</a:t>
            </a:r>
          </a:p>
          <a:p>
            <a:pPr lvl="1"/>
            <a:r>
              <a:rPr lang="en-US"/>
              <a:t>Paper machines (2000)</a:t>
            </a:r>
          </a:p>
          <a:p>
            <a:pPr lvl="1"/>
            <a:endParaRPr lang="en-US"/>
          </a:p>
          <a:p>
            <a:r>
              <a:rPr lang="en-US"/>
              <a:t>For specialized processes, that are fairly unique, local expertise has to design the </a:t>
            </a:r>
            <a:r>
              <a:rPr lang="en-US" smtClean="0"/>
              <a:t>controls.</a:t>
            </a:r>
          </a:p>
          <a:p>
            <a:pPr lvl="1"/>
            <a:r>
              <a:rPr lang="sv-SE" smtClean="0"/>
              <a:t>Only a handful of plants in the whole world</a:t>
            </a:r>
          </a:p>
          <a:p>
            <a:pPr lvl="1"/>
            <a:r>
              <a:rPr lang="sv-SE" smtClean="0"/>
              <a:t>Often confidential processes</a:t>
            </a:r>
            <a:endParaRPr lang="en-US" smtClean="0"/>
          </a:p>
        </p:txBody>
      </p:sp>
      <p:pic>
        <p:nvPicPr>
          <p:cNvPr id="5" name="Picture 3" descr="F:\Forsman\PerstorpGlobal\Pictures\Flashy\Perstorp_2014_66_9_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39" y="4278840"/>
            <a:ext cx="2579161" cy="25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v-SE" sz="2400"/>
              <a:t>Characteristics of typical specialty </a:t>
            </a:r>
            <a:r>
              <a:rPr lang="sv-SE" sz="2400" smtClean="0"/>
              <a:t>chemicals </a:t>
            </a:r>
            <a:r>
              <a:rPr lang="sv-SE" sz="2400"/>
              <a:t>plants</a:t>
            </a: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3837" y="1052512"/>
            <a:ext cx="8409175" cy="4947694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1200"/>
              </a:spcBef>
            </a:pPr>
            <a:r>
              <a:rPr lang="sv-SE" smtClean="0"/>
              <a:t>Synthesis (reaction) followed by a large number of separation steps.</a:t>
            </a:r>
          </a:p>
          <a:p>
            <a:pPr>
              <a:spcBef>
                <a:spcPts val="1200"/>
              </a:spcBef>
            </a:pPr>
            <a:r>
              <a:rPr lang="sv-SE" smtClean="0"/>
              <a:t>Reaction is often batch-wise, and separation continuous.</a:t>
            </a:r>
          </a:p>
          <a:p>
            <a:pPr>
              <a:spcBef>
                <a:spcPts val="1200"/>
              </a:spcBef>
            </a:pPr>
            <a:r>
              <a:rPr lang="sv-SE" smtClean="0"/>
              <a:t>Separation can be a number of sequential distillations, evaporations, crystallizations, filtrations, centrifuges, decanters, etc.</a:t>
            </a:r>
          </a:p>
          <a:p>
            <a:pPr>
              <a:spcBef>
                <a:spcPts val="1200"/>
              </a:spcBef>
            </a:pPr>
            <a:r>
              <a:rPr lang="sv-SE" smtClean="0"/>
              <a:t>High value side streams (byproducts); many recycle loops</a:t>
            </a:r>
          </a:p>
          <a:p>
            <a:pPr lvl="1">
              <a:spcBef>
                <a:spcPts val="600"/>
              </a:spcBef>
            </a:pPr>
            <a:r>
              <a:rPr lang="en-GB" smtClean="0"/>
              <a:t>The separation </a:t>
            </a:r>
            <a:r>
              <a:rPr lang="en-GB"/>
              <a:t>part of the plant is </a:t>
            </a:r>
            <a:r>
              <a:rPr lang="en-GB" smtClean="0"/>
              <a:t>much </a:t>
            </a:r>
            <a:r>
              <a:rPr lang="en-GB"/>
              <a:t>more complex than the </a:t>
            </a:r>
            <a:r>
              <a:rPr lang="en-GB" smtClean="0"/>
              <a:t>synthesis.</a:t>
            </a:r>
          </a:p>
          <a:p>
            <a:pPr lvl="1">
              <a:spcBef>
                <a:spcPts val="600"/>
              </a:spcBef>
            </a:pPr>
            <a:r>
              <a:rPr lang="sv-SE"/>
              <a:t>Complex topologies</a:t>
            </a:r>
          </a:p>
          <a:p>
            <a:pPr lvl="1">
              <a:spcBef>
                <a:spcPts val="600"/>
              </a:spcBef>
            </a:pPr>
            <a:r>
              <a:rPr lang="sv-SE"/>
              <a:t>Many internal </a:t>
            </a:r>
            <a:r>
              <a:rPr lang="sv-SE" smtClean="0"/>
              <a:t>buffers</a:t>
            </a:r>
          </a:p>
          <a:p>
            <a:pPr>
              <a:spcBef>
                <a:spcPts val="1200"/>
              </a:spcBef>
            </a:pPr>
            <a:r>
              <a:rPr lang="sv-SE" smtClean="0"/>
              <a:t>Plants operate 24/7</a:t>
            </a:r>
          </a:p>
          <a:p>
            <a:pPr>
              <a:spcBef>
                <a:spcPts val="1200"/>
              </a:spcBef>
            </a:pPr>
            <a:r>
              <a:rPr lang="sv-SE" smtClean="0"/>
              <a:t>Controlled by computerized control systems</a:t>
            </a:r>
          </a:p>
          <a:p>
            <a:pPr>
              <a:spcBef>
                <a:spcPts val="1200"/>
              </a:spcBef>
            </a:pPr>
            <a:r>
              <a:rPr lang="sv-SE" smtClean="0"/>
              <a:t>Products are liquid, solid or gas</a:t>
            </a:r>
          </a:p>
        </p:txBody>
      </p:sp>
      <p:pic>
        <p:nvPicPr>
          <p:cNvPr id="454665" name="Picture 9" descr="MG_5931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6830"/>
            <a:ext cx="1828800" cy="27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2559367">
            <a:off x="2591682" y="2852698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Topology for plant with multiple separations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51062" y="2771216"/>
            <a:ext cx="98483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Reaction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9116" y="2771216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Separation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2123144"/>
            <a:ext cx="1368152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Raw material 1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752350"/>
            <a:ext cx="1368152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Raw material 2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3356992"/>
            <a:ext cx="1368152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Raw material 3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12" idx="2"/>
          </p:cNvCxnSpPr>
          <p:nvPr/>
        </p:nvCxnSpPr>
        <p:spPr>
          <a:xfrm>
            <a:off x="1835696" y="2375172"/>
            <a:ext cx="794088" cy="5239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12" idx="3"/>
          </p:cNvCxnSpPr>
          <p:nvPr/>
        </p:nvCxnSpPr>
        <p:spPr>
          <a:xfrm flipV="1">
            <a:off x="1835696" y="3002604"/>
            <a:ext cx="756106" cy="17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12" idx="4"/>
          </p:cNvCxnSpPr>
          <p:nvPr/>
        </p:nvCxnSpPr>
        <p:spPr>
          <a:xfrm flipV="1">
            <a:off x="1835696" y="3102628"/>
            <a:ext cx="802417" cy="5063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3635896" y="3023244"/>
            <a:ext cx="62322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0"/>
            <a:endCxn id="7" idx="0"/>
          </p:cNvCxnSpPr>
          <p:nvPr/>
        </p:nvCxnSpPr>
        <p:spPr>
          <a:xfrm rot="16200000" flipV="1">
            <a:off x="2651362" y="623402"/>
            <a:ext cx="648072" cy="3647556"/>
          </a:xfrm>
          <a:prstGeom prst="bentConnector3">
            <a:avLst>
              <a:gd name="adj1" fmla="val 135274"/>
            </a:avLst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8" idx="1"/>
          </p:cNvCxnSpPr>
          <p:nvPr/>
        </p:nvCxnSpPr>
        <p:spPr>
          <a:xfrm>
            <a:off x="5364088" y="3023244"/>
            <a:ext cx="6528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16910" y="2771216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Separation</a:t>
            </a:r>
          </a:p>
        </p:txBody>
      </p:sp>
      <p:cxnSp>
        <p:nvCxnSpPr>
          <p:cNvPr id="30" name="Straight Arrow Connector 29"/>
          <p:cNvCxnSpPr>
            <a:stCxn id="28" idx="3"/>
            <a:endCxn id="33" idx="1"/>
          </p:cNvCxnSpPr>
          <p:nvPr/>
        </p:nvCxnSpPr>
        <p:spPr>
          <a:xfrm>
            <a:off x="7097030" y="3023244"/>
            <a:ext cx="49930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96336" y="2771216"/>
            <a:ext cx="1080120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Product 1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16910" y="5301208"/>
            <a:ext cx="1080120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Main product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41" idx="0"/>
          </p:cNvCxnSpPr>
          <p:nvPr/>
        </p:nvCxnSpPr>
        <p:spPr>
          <a:xfrm>
            <a:off x="6554595" y="3275272"/>
            <a:ext cx="2375" cy="12644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596336" y="4539765"/>
            <a:ext cx="1080120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Product 2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16910" y="4539765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Separation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097030" y="4791793"/>
            <a:ext cx="49930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532199" y="4539765"/>
            <a:ext cx="1080120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Product 3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1" idx="2"/>
            <a:endCxn id="38" idx="0"/>
          </p:cNvCxnSpPr>
          <p:nvPr/>
        </p:nvCxnSpPr>
        <p:spPr>
          <a:xfrm>
            <a:off x="6556970" y="5043821"/>
            <a:ext cx="0" cy="2573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1"/>
            <a:endCxn id="55" idx="3"/>
          </p:cNvCxnSpPr>
          <p:nvPr/>
        </p:nvCxnSpPr>
        <p:spPr>
          <a:xfrm flipH="1">
            <a:off x="5339236" y="4791793"/>
            <a:ext cx="67767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259116" y="4539765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Separation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612319" y="4791793"/>
            <a:ext cx="63645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5" idx="2"/>
            <a:endCxn id="38" idx="1"/>
          </p:cNvCxnSpPr>
          <p:nvPr/>
        </p:nvCxnSpPr>
        <p:spPr>
          <a:xfrm rot="16200000" flipH="1">
            <a:off x="5153336" y="4689661"/>
            <a:ext cx="509415" cy="1217734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014535" y="1692947"/>
            <a:ext cx="1080120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Waste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28" idx="0"/>
            <a:endCxn id="67" idx="2"/>
          </p:cNvCxnSpPr>
          <p:nvPr/>
        </p:nvCxnSpPr>
        <p:spPr>
          <a:xfrm flipH="1" flipV="1">
            <a:off x="6554595" y="2197003"/>
            <a:ext cx="2375" cy="5742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259116" y="3753035"/>
            <a:ext cx="1080120" cy="5040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Waste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/>
          <p:cNvCxnSpPr>
            <a:stCxn id="55" idx="0"/>
            <a:endCxn id="73" idx="2"/>
          </p:cNvCxnSpPr>
          <p:nvPr/>
        </p:nvCxnSpPr>
        <p:spPr>
          <a:xfrm flipV="1">
            <a:off x="4799176" y="4257091"/>
            <a:ext cx="0" cy="2826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63308" y="1027475"/>
            <a:ext cx="314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(Loosely based on a true story)</a:t>
            </a:r>
            <a:endParaRPr lang="en-GB" sz="1600"/>
          </a:p>
        </p:txBody>
      </p:sp>
      <p:sp>
        <p:nvSpPr>
          <p:cNvPr id="37" name="Rectangle 36"/>
          <p:cNvSpPr/>
          <p:nvPr/>
        </p:nvSpPr>
        <p:spPr>
          <a:xfrm>
            <a:off x="6016910" y="6237312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Bagging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7584" y="4539764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Bagging</a:t>
            </a:r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9" idx="1"/>
            <a:endCxn id="42" idx="3"/>
          </p:cNvCxnSpPr>
          <p:nvPr/>
        </p:nvCxnSpPr>
        <p:spPr>
          <a:xfrm flipH="1" flipV="1">
            <a:off x="1907704" y="4791792"/>
            <a:ext cx="624495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  <a:endCxn id="37" idx="0"/>
          </p:cNvCxnSpPr>
          <p:nvPr/>
        </p:nvCxnSpPr>
        <p:spPr>
          <a:xfrm>
            <a:off x="6556970" y="580526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rsman\Reglerteknik\Conferences\Dycops_2016\Pedeid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r="1965"/>
          <a:stretch/>
        </p:blipFill>
        <p:spPr bwMode="auto">
          <a:xfrm>
            <a:off x="326715" y="980728"/>
            <a:ext cx="8407400" cy="40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 reality, much more complicated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531398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How many throughput manipulators?</a:t>
            </a:r>
          </a:p>
          <a:p>
            <a:r>
              <a:rPr lang="sv-SE" smtClean="0"/>
              <a:t>What is the production rate?</a:t>
            </a:r>
          </a:p>
          <a:p>
            <a:r>
              <a:rPr lang="sv-SE" smtClean="0"/>
              <a:t>What does ”shutdown” mean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291"/>
            <a:ext cx="8147050" cy="7064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/>
              <a:t>The Perstorp group – short facts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125785"/>
            <a:ext cx="8523287" cy="4607472"/>
          </a:xfrm>
        </p:spPr>
        <p:txBody>
          <a:bodyPr/>
          <a:lstStyle/>
          <a:p>
            <a:r>
              <a:rPr lang="sv-SE"/>
              <a:t>Specialty chemicals company with focus on organic chemistry</a:t>
            </a:r>
          </a:p>
          <a:p>
            <a:pPr lvl="1" eaLnBrk="1" hangingPunct="1"/>
            <a:r>
              <a:rPr lang="sv-SE" smtClean="0"/>
              <a:t>Turnover 2015:  ~1200 MEUR</a:t>
            </a:r>
          </a:p>
          <a:p>
            <a:pPr lvl="1" eaLnBrk="1" hangingPunct="1"/>
            <a:r>
              <a:rPr lang="sv-SE" smtClean="0"/>
              <a:t>Profit 2015: ~180 MEUR</a:t>
            </a:r>
          </a:p>
          <a:p>
            <a:pPr lvl="1" eaLnBrk="1" hangingPunct="1"/>
            <a:r>
              <a:rPr lang="sv-SE" smtClean="0"/>
              <a:t>Main owner: PAI Partners, a French equity company</a:t>
            </a:r>
          </a:p>
          <a:p>
            <a:pPr lvl="1" eaLnBrk="1" hangingPunct="1"/>
            <a:r>
              <a:rPr lang="sv-SE" smtClean="0"/>
              <a:t>1500 employees</a:t>
            </a:r>
          </a:p>
          <a:p>
            <a:pPr>
              <a:spcBef>
                <a:spcPct val="50000"/>
              </a:spcBef>
            </a:pPr>
            <a:r>
              <a:rPr lang="sv-SE" sz="1600"/>
              <a:t>Products: Mainly additives for other chemical industries</a:t>
            </a:r>
          </a:p>
          <a:p>
            <a:pPr lvl="1"/>
            <a:r>
              <a:rPr lang="sv-SE"/>
              <a:t>Additives in </a:t>
            </a:r>
            <a:r>
              <a:rPr lang="en-US"/>
              <a:t>paints and coatings, plastic-processing and automotive industries</a:t>
            </a:r>
            <a:endParaRPr lang="sv-SE"/>
          </a:p>
          <a:p>
            <a:pPr lvl="1"/>
            <a:r>
              <a:rPr lang="sv-SE"/>
              <a:t>Thermoplastics, plasticizers, </a:t>
            </a:r>
            <a:r>
              <a:rPr lang="sv-SE" smtClean="0"/>
              <a:t>solvents</a:t>
            </a:r>
            <a:r>
              <a:rPr lang="sv-SE"/>
              <a:t>, bleaching agents, etc</a:t>
            </a:r>
          </a:p>
          <a:p>
            <a:pPr>
              <a:buFontTx/>
              <a:buNone/>
            </a:pPr>
            <a:r>
              <a:rPr lang="sv-SE" sz="1600"/>
              <a:t>      but also end products like feed additives and bio-diesel</a:t>
            </a:r>
            <a:r>
              <a:rPr lang="sv-SE" sz="1600" smtClean="0"/>
              <a:t>.</a:t>
            </a:r>
          </a:p>
          <a:p>
            <a:pPr>
              <a:buFontTx/>
              <a:buNone/>
            </a:pPr>
            <a:endParaRPr lang="sv-SE" sz="1600" smtClean="0"/>
          </a:p>
          <a:p>
            <a:pPr>
              <a:buFontTx/>
              <a:buNone/>
            </a:pPr>
            <a:endParaRPr lang="sv-SE" sz="1600"/>
          </a:p>
          <a:p>
            <a:pPr>
              <a:buFontTx/>
              <a:buNone/>
            </a:pPr>
            <a:endParaRPr lang="sv-SE" sz="1600"/>
          </a:p>
          <a:p>
            <a:r>
              <a:rPr lang="sv-SE" sz="1600" smtClean="0"/>
              <a:t>Global Technology has a group of 4-5 people working full time on</a:t>
            </a:r>
            <a:br>
              <a:rPr lang="sv-SE" sz="1600" smtClean="0"/>
            </a:br>
            <a:r>
              <a:rPr lang="sv-SE" sz="1600" smtClean="0"/>
              <a:t>proces control and industrial IT.</a:t>
            </a:r>
          </a:p>
        </p:txBody>
      </p:sp>
      <p:pic>
        <p:nvPicPr>
          <p:cNvPr id="6148" name="Picture 5" descr="Perstorp_2010_273_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4" y="4128438"/>
            <a:ext cx="1819275" cy="272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65259" y="5606362"/>
            <a:ext cx="6978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mtClean="0">
                <a:latin typeface="Tahoma" charset="0"/>
              </a:rPr>
              <a:t>Totally ca </a:t>
            </a:r>
            <a:r>
              <a:rPr lang="sv-SE">
                <a:latin typeface="Tahoma" charset="0"/>
              </a:rPr>
              <a:t>40 </a:t>
            </a:r>
            <a:r>
              <a:rPr lang="sv-SE" smtClean="0">
                <a:latin typeface="Tahoma" charset="0"/>
              </a:rPr>
              <a:t>plants     ~50 </a:t>
            </a:r>
            <a:r>
              <a:rPr lang="sv-SE">
                <a:latin typeface="Tahoma" charset="0"/>
              </a:rPr>
              <a:t>000 </a:t>
            </a:r>
            <a:r>
              <a:rPr lang="sv-SE" smtClean="0">
                <a:latin typeface="Tahoma" charset="0"/>
              </a:rPr>
              <a:t>variables       ~5 000 control loops</a:t>
            </a:r>
            <a:endParaRPr lang="sv-SE">
              <a:latin typeface="Tahoma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1955213" y="957282"/>
            <a:ext cx="7045325" cy="3360738"/>
            <a:chOff x="358" y="1257"/>
            <a:chExt cx="4438" cy="2090"/>
          </a:xfrm>
        </p:grpSpPr>
        <p:sp>
          <p:nvSpPr>
            <p:cNvPr id="8617" name="Freeform 5"/>
            <p:cNvSpPr>
              <a:spLocks/>
            </p:cNvSpPr>
            <p:nvPr/>
          </p:nvSpPr>
          <p:spPr bwMode="auto">
            <a:xfrm>
              <a:off x="3292" y="2861"/>
              <a:ext cx="62" cy="62"/>
            </a:xfrm>
            <a:custGeom>
              <a:avLst/>
              <a:gdLst>
                <a:gd name="T0" fmla="*/ 62 w 62"/>
                <a:gd name="T1" fmla="*/ 30 h 62"/>
                <a:gd name="T2" fmla="*/ 62 w 62"/>
                <a:gd name="T3" fmla="*/ 30 h 62"/>
                <a:gd name="T4" fmla="*/ 62 w 62"/>
                <a:gd name="T5" fmla="*/ 38 h 62"/>
                <a:gd name="T6" fmla="*/ 60 w 62"/>
                <a:gd name="T7" fmla="*/ 44 h 62"/>
                <a:gd name="T8" fmla="*/ 54 w 62"/>
                <a:gd name="T9" fmla="*/ 54 h 62"/>
                <a:gd name="T10" fmla="*/ 44 w 62"/>
                <a:gd name="T11" fmla="*/ 60 h 62"/>
                <a:gd name="T12" fmla="*/ 38 w 62"/>
                <a:gd name="T13" fmla="*/ 62 h 62"/>
                <a:gd name="T14" fmla="*/ 32 w 62"/>
                <a:gd name="T15" fmla="*/ 62 h 62"/>
                <a:gd name="T16" fmla="*/ 32 w 62"/>
                <a:gd name="T17" fmla="*/ 62 h 62"/>
                <a:gd name="T18" fmla="*/ 26 w 62"/>
                <a:gd name="T19" fmla="*/ 62 h 62"/>
                <a:gd name="T20" fmla="*/ 20 w 62"/>
                <a:gd name="T21" fmla="*/ 60 h 62"/>
                <a:gd name="T22" fmla="*/ 10 w 62"/>
                <a:gd name="T23" fmla="*/ 54 h 62"/>
                <a:gd name="T24" fmla="*/ 2 w 62"/>
                <a:gd name="T25" fmla="*/ 44 h 62"/>
                <a:gd name="T26" fmla="*/ 2 w 62"/>
                <a:gd name="T27" fmla="*/ 38 h 62"/>
                <a:gd name="T28" fmla="*/ 0 w 62"/>
                <a:gd name="T29" fmla="*/ 30 h 62"/>
                <a:gd name="T30" fmla="*/ 0 w 62"/>
                <a:gd name="T31" fmla="*/ 30 h 62"/>
                <a:gd name="T32" fmla="*/ 2 w 62"/>
                <a:gd name="T33" fmla="*/ 24 h 62"/>
                <a:gd name="T34" fmla="*/ 2 w 62"/>
                <a:gd name="T35" fmla="*/ 18 h 62"/>
                <a:gd name="T36" fmla="*/ 10 w 62"/>
                <a:gd name="T37" fmla="*/ 8 h 62"/>
                <a:gd name="T38" fmla="*/ 20 w 62"/>
                <a:gd name="T39" fmla="*/ 2 h 62"/>
                <a:gd name="T40" fmla="*/ 26 w 62"/>
                <a:gd name="T41" fmla="*/ 0 h 62"/>
                <a:gd name="T42" fmla="*/ 32 w 62"/>
                <a:gd name="T43" fmla="*/ 0 h 62"/>
                <a:gd name="T44" fmla="*/ 32 w 62"/>
                <a:gd name="T45" fmla="*/ 0 h 62"/>
                <a:gd name="T46" fmla="*/ 38 w 62"/>
                <a:gd name="T47" fmla="*/ 0 h 62"/>
                <a:gd name="T48" fmla="*/ 44 w 62"/>
                <a:gd name="T49" fmla="*/ 2 h 62"/>
                <a:gd name="T50" fmla="*/ 54 w 62"/>
                <a:gd name="T51" fmla="*/ 8 h 62"/>
                <a:gd name="T52" fmla="*/ 60 w 62"/>
                <a:gd name="T53" fmla="*/ 18 h 62"/>
                <a:gd name="T54" fmla="*/ 62 w 62"/>
                <a:gd name="T55" fmla="*/ 24 h 62"/>
                <a:gd name="T56" fmla="*/ 62 w 62"/>
                <a:gd name="T57" fmla="*/ 30 h 62"/>
                <a:gd name="T58" fmla="*/ 62 w 62"/>
                <a:gd name="T59" fmla="*/ 3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62">
                  <a:moveTo>
                    <a:pt x="62" y="30"/>
                  </a:moveTo>
                  <a:lnTo>
                    <a:pt x="62" y="30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8"/>
                  </a:lnTo>
                  <a:lnTo>
                    <a:pt x="60" y="18"/>
                  </a:lnTo>
                  <a:lnTo>
                    <a:pt x="62" y="24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8" name="Freeform 6"/>
            <p:cNvSpPr>
              <a:spLocks/>
            </p:cNvSpPr>
            <p:nvPr/>
          </p:nvSpPr>
          <p:spPr bwMode="auto">
            <a:xfrm>
              <a:off x="422" y="1999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2 h 8"/>
                <a:gd name="T4" fmla="*/ 8 w 8"/>
                <a:gd name="T5" fmla="*/ 6 h 8"/>
                <a:gd name="T6" fmla="*/ 6 w 8"/>
                <a:gd name="T7" fmla="*/ 8 h 8"/>
                <a:gd name="T8" fmla="*/ 0 w 8"/>
                <a:gd name="T9" fmla="*/ 2 h 8"/>
                <a:gd name="T10" fmla="*/ 4 w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9" name="Freeform 7"/>
            <p:cNvSpPr>
              <a:spLocks/>
            </p:cNvSpPr>
            <p:nvPr/>
          </p:nvSpPr>
          <p:spPr bwMode="auto">
            <a:xfrm>
              <a:off x="778" y="2265"/>
              <a:ext cx="16" cy="28"/>
            </a:xfrm>
            <a:custGeom>
              <a:avLst/>
              <a:gdLst>
                <a:gd name="T0" fmla="*/ 0 w 16"/>
                <a:gd name="T1" fmla="*/ 0 h 28"/>
                <a:gd name="T2" fmla="*/ 2 w 16"/>
                <a:gd name="T3" fmla="*/ 0 h 28"/>
                <a:gd name="T4" fmla="*/ 10 w 16"/>
                <a:gd name="T5" fmla="*/ 12 h 28"/>
                <a:gd name="T6" fmla="*/ 16 w 16"/>
                <a:gd name="T7" fmla="*/ 26 h 28"/>
                <a:gd name="T8" fmla="*/ 14 w 16"/>
                <a:gd name="T9" fmla="*/ 28 h 28"/>
                <a:gd name="T10" fmla="*/ 0 w 16"/>
                <a:gd name="T11" fmla="*/ 14 h 28"/>
                <a:gd name="T12" fmla="*/ 0 w 16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8">
                  <a:moveTo>
                    <a:pt x="0" y="0"/>
                  </a:moveTo>
                  <a:lnTo>
                    <a:pt x="2" y="0"/>
                  </a:lnTo>
                  <a:lnTo>
                    <a:pt x="10" y="12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0" name="Freeform 8"/>
            <p:cNvSpPr>
              <a:spLocks/>
            </p:cNvSpPr>
            <p:nvPr/>
          </p:nvSpPr>
          <p:spPr bwMode="auto">
            <a:xfrm>
              <a:off x="778" y="2285"/>
              <a:ext cx="8" cy="10"/>
            </a:xfrm>
            <a:custGeom>
              <a:avLst/>
              <a:gdLst>
                <a:gd name="T0" fmla="*/ 4 w 8"/>
                <a:gd name="T1" fmla="*/ 0 h 10"/>
                <a:gd name="T2" fmla="*/ 8 w 8"/>
                <a:gd name="T3" fmla="*/ 8 h 10"/>
                <a:gd name="T4" fmla="*/ 6 w 8"/>
                <a:gd name="T5" fmla="*/ 10 h 10"/>
                <a:gd name="T6" fmla="*/ 0 w 8"/>
                <a:gd name="T7" fmla="*/ 2 h 10"/>
                <a:gd name="T8" fmla="*/ 4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8" y="8"/>
                  </a:lnTo>
                  <a:lnTo>
                    <a:pt x="6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1" name="Freeform 9"/>
            <p:cNvSpPr>
              <a:spLocks/>
            </p:cNvSpPr>
            <p:nvPr/>
          </p:nvSpPr>
          <p:spPr bwMode="auto">
            <a:xfrm>
              <a:off x="766" y="2249"/>
              <a:ext cx="4" cy="18"/>
            </a:xfrm>
            <a:custGeom>
              <a:avLst/>
              <a:gdLst>
                <a:gd name="T0" fmla="*/ 0 w 4"/>
                <a:gd name="T1" fmla="*/ 4 h 18"/>
                <a:gd name="T2" fmla="*/ 2 w 4"/>
                <a:gd name="T3" fmla="*/ 0 h 18"/>
                <a:gd name="T4" fmla="*/ 4 w 4"/>
                <a:gd name="T5" fmla="*/ 4 h 18"/>
                <a:gd name="T6" fmla="*/ 4 w 4"/>
                <a:gd name="T7" fmla="*/ 18 h 18"/>
                <a:gd name="T8" fmla="*/ 2 w 4"/>
                <a:gd name="T9" fmla="*/ 16 h 18"/>
                <a:gd name="T10" fmla="*/ 0 w 4"/>
                <a:gd name="T11" fmla="*/ 4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8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2" name="Freeform 10"/>
            <p:cNvSpPr>
              <a:spLocks/>
            </p:cNvSpPr>
            <p:nvPr/>
          </p:nvSpPr>
          <p:spPr bwMode="auto">
            <a:xfrm>
              <a:off x="756" y="2247"/>
              <a:ext cx="6" cy="16"/>
            </a:xfrm>
            <a:custGeom>
              <a:avLst/>
              <a:gdLst>
                <a:gd name="T0" fmla="*/ 4 w 6"/>
                <a:gd name="T1" fmla="*/ 0 h 16"/>
                <a:gd name="T2" fmla="*/ 6 w 6"/>
                <a:gd name="T3" fmla="*/ 6 h 16"/>
                <a:gd name="T4" fmla="*/ 6 w 6"/>
                <a:gd name="T5" fmla="*/ 14 h 16"/>
                <a:gd name="T6" fmla="*/ 4 w 6"/>
                <a:gd name="T7" fmla="*/ 16 h 16"/>
                <a:gd name="T8" fmla="*/ 0 w 6"/>
                <a:gd name="T9" fmla="*/ 6 h 16"/>
                <a:gd name="T10" fmla="*/ 4 w 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6">
                  <a:moveTo>
                    <a:pt x="4" y="0"/>
                  </a:moveTo>
                  <a:lnTo>
                    <a:pt x="6" y="6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3" name="Freeform 11"/>
            <p:cNvSpPr>
              <a:spLocks/>
            </p:cNvSpPr>
            <p:nvPr/>
          </p:nvSpPr>
          <p:spPr bwMode="auto">
            <a:xfrm>
              <a:off x="764" y="2223"/>
              <a:ext cx="6" cy="22"/>
            </a:xfrm>
            <a:custGeom>
              <a:avLst/>
              <a:gdLst>
                <a:gd name="T0" fmla="*/ 0 w 6"/>
                <a:gd name="T1" fmla="*/ 0 h 22"/>
                <a:gd name="T2" fmla="*/ 0 w 6"/>
                <a:gd name="T3" fmla="*/ 2 h 22"/>
                <a:gd name="T4" fmla="*/ 0 w 6"/>
                <a:gd name="T5" fmla="*/ 22 h 22"/>
                <a:gd name="T6" fmla="*/ 2 w 6"/>
                <a:gd name="T7" fmla="*/ 22 h 22"/>
                <a:gd name="T8" fmla="*/ 6 w 6"/>
                <a:gd name="T9" fmla="*/ 18 h 22"/>
                <a:gd name="T10" fmla="*/ 6 w 6"/>
                <a:gd name="T11" fmla="*/ 6 h 22"/>
                <a:gd name="T12" fmla="*/ 0 w 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22">
                  <a:moveTo>
                    <a:pt x="0" y="0"/>
                  </a:moveTo>
                  <a:lnTo>
                    <a:pt x="0" y="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4" name="Freeform 12"/>
            <p:cNvSpPr>
              <a:spLocks/>
            </p:cNvSpPr>
            <p:nvPr/>
          </p:nvSpPr>
          <p:spPr bwMode="auto">
            <a:xfrm>
              <a:off x="740" y="2219"/>
              <a:ext cx="18" cy="20"/>
            </a:xfrm>
            <a:custGeom>
              <a:avLst/>
              <a:gdLst>
                <a:gd name="T0" fmla="*/ 8 w 18"/>
                <a:gd name="T1" fmla="*/ 18 h 20"/>
                <a:gd name="T2" fmla="*/ 4 w 18"/>
                <a:gd name="T3" fmla="*/ 14 h 20"/>
                <a:gd name="T4" fmla="*/ 0 w 18"/>
                <a:gd name="T5" fmla="*/ 6 h 20"/>
                <a:gd name="T6" fmla="*/ 0 w 18"/>
                <a:gd name="T7" fmla="*/ 4 h 20"/>
                <a:gd name="T8" fmla="*/ 10 w 18"/>
                <a:gd name="T9" fmla="*/ 0 h 20"/>
                <a:gd name="T10" fmla="*/ 14 w 18"/>
                <a:gd name="T11" fmla="*/ 2 h 20"/>
                <a:gd name="T12" fmla="*/ 18 w 18"/>
                <a:gd name="T13" fmla="*/ 4 h 20"/>
                <a:gd name="T14" fmla="*/ 18 w 18"/>
                <a:gd name="T15" fmla="*/ 6 h 20"/>
                <a:gd name="T16" fmla="*/ 14 w 18"/>
                <a:gd name="T17" fmla="*/ 6 h 20"/>
                <a:gd name="T18" fmla="*/ 14 w 18"/>
                <a:gd name="T19" fmla="*/ 8 h 20"/>
                <a:gd name="T20" fmla="*/ 18 w 18"/>
                <a:gd name="T21" fmla="*/ 14 h 20"/>
                <a:gd name="T22" fmla="*/ 16 w 18"/>
                <a:gd name="T23" fmla="*/ 16 h 20"/>
                <a:gd name="T24" fmla="*/ 10 w 18"/>
                <a:gd name="T25" fmla="*/ 10 h 20"/>
                <a:gd name="T26" fmla="*/ 8 w 18"/>
                <a:gd name="T27" fmla="*/ 12 h 20"/>
                <a:gd name="T28" fmla="*/ 10 w 18"/>
                <a:gd name="T29" fmla="*/ 20 h 20"/>
                <a:gd name="T30" fmla="*/ 8 w 18"/>
                <a:gd name="T31" fmla="*/ 1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0">
                  <a:moveTo>
                    <a:pt x="8" y="18"/>
                  </a:moveTo>
                  <a:lnTo>
                    <a:pt x="4" y="1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5" name="Freeform 13"/>
            <p:cNvSpPr>
              <a:spLocks/>
            </p:cNvSpPr>
            <p:nvPr/>
          </p:nvSpPr>
          <p:spPr bwMode="auto">
            <a:xfrm>
              <a:off x="772" y="2247"/>
              <a:ext cx="10" cy="10"/>
            </a:xfrm>
            <a:custGeom>
              <a:avLst/>
              <a:gdLst>
                <a:gd name="T0" fmla="*/ 2 w 10"/>
                <a:gd name="T1" fmla="*/ 10 h 10"/>
                <a:gd name="T2" fmla="*/ 0 w 10"/>
                <a:gd name="T3" fmla="*/ 2 h 10"/>
                <a:gd name="T4" fmla="*/ 2 w 10"/>
                <a:gd name="T5" fmla="*/ 0 h 10"/>
                <a:gd name="T6" fmla="*/ 6 w 10"/>
                <a:gd name="T7" fmla="*/ 2 h 10"/>
                <a:gd name="T8" fmla="*/ 10 w 10"/>
                <a:gd name="T9" fmla="*/ 6 h 10"/>
                <a:gd name="T10" fmla="*/ 10 w 10"/>
                <a:gd name="T11" fmla="*/ 8 h 10"/>
                <a:gd name="T12" fmla="*/ 6 w 10"/>
                <a:gd name="T13" fmla="*/ 6 h 10"/>
                <a:gd name="T14" fmla="*/ 6 w 10"/>
                <a:gd name="T15" fmla="*/ 10 h 10"/>
                <a:gd name="T16" fmla="*/ 2 w 10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6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6" name="Freeform 14"/>
            <p:cNvSpPr>
              <a:spLocks/>
            </p:cNvSpPr>
            <p:nvPr/>
          </p:nvSpPr>
          <p:spPr bwMode="auto">
            <a:xfrm>
              <a:off x="364" y="2171"/>
              <a:ext cx="20" cy="18"/>
            </a:xfrm>
            <a:custGeom>
              <a:avLst/>
              <a:gdLst>
                <a:gd name="T0" fmla="*/ 12 w 20"/>
                <a:gd name="T1" fmla="*/ 0 h 18"/>
                <a:gd name="T2" fmla="*/ 20 w 20"/>
                <a:gd name="T3" fmla="*/ 4 h 18"/>
                <a:gd name="T4" fmla="*/ 20 w 20"/>
                <a:gd name="T5" fmla="*/ 12 h 18"/>
                <a:gd name="T6" fmla="*/ 16 w 20"/>
                <a:gd name="T7" fmla="*/ 14 h 18"/>
                <a:gd name="T8" fmla="*/ 12 w 20"/>
                <a:gd name="T9" fmla="*/ 18 h 18"/>
                <a:gd name="T10" fmla="*/ 4 w 20"/>
                <a:gd name="T11" fmla="*/ 12 h 18"/>
                <a:gd name="T12" fmla="*/ 0 w 20"/>
                <a:gd name="T13" fmla="*/ 10 h 18"/>
                <a:gd name="T14" fmla="*/ 0 w 20"/>
                <a:gd name="T15" fmla="*/ 6 h 18"/>
                <a:gd name="T16" fmla="*/ 8 w 20"/>
                <a:gd name="T17" fmla="*/ 4 h 18"/>
                <a:gd name="T18" fmla="*/ 12 w 20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18">
                  <a:moveTo>
                    <a:pt x="12" y="0"/>
                  </a:moveTo>
                  <a:lnTo>
                    <a:pt x="20" y="4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8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7" name="Freeform 15"/>
            <p:cNvSpPr>
              <a:spLocks/>
            </p:cNvSpPr>
            <p:nvPr/>
          </p:nvSpPr>
          <p:spPr bwMode="auto">
            <a:xfrm>
              <a:off x="600" y="2173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8 w 12"/>
                <a:gd name="T3" fmla="*/ 0 h 12"/>
                <a:gd name="T4" fmla="*/ 2 w 12"/>
                <a:gd name="T5" fmla="*/ 8 h 12"/>
                <a:gd name="T6" fmla="*/ 0 w 12"/>
                <a:gd name="T7" fmla="*/ 12 h 12"/>
                <a:gd name="T8" fmla="*/ 6 w 12"/>
                <a:gd name="T9" fmla="*/ 12 h 12"/>
                <a:gd name="T10" fmla="*/ 12 w 12"/>
                <a:gd name="T11" fmla="*/ 2 h 12"/>
                <a:gd name="T12" fmla="*/ 12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8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8" name="Freeform 16"/>
            <p:cNvSpPr>
              <a:spLocks/>
            </p:cNvSpPr>
            <p:nvPr/>
          </p:nvSpPr>
          <p:spPr bwMode="auto">
            <a:xfrm>
              <a:off x="616" y="2167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4 h 6"/>
                <a:gd name="T8" fmla="*/ 2 w 6"/>
                <a:gd name="T9" fmla="*/ 6 h 6"/>
                <a:gd name="T10" fmla="*/ 0 w 6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29" name="Freeform 17"/>
            <p:cNvSpPr>
              <a:spLocks/>
            </p:cNvSpPr>
            <p:nvPr/>
          </p:nvSpPr>
          <p:spPr bwMode="auto">
            <a:xfrm>
              <a:off x="534" y="2217"/>
              <a:ext cx="18" cy="8"/>
            </a:xfrm>
            <a:custGeom>
              <a:avLst/>
              <a:gdLst>
                <a:gd name="T0" fmla="*/ 2 w 18"/>
                <a:gd name="T1" fmla="*/ 8 h 8"/>
                <a:gd name="T2" fmla="*/ 16 w 18"/>
                <a:gd name="T3" fmla="*/ 6 h 8"/>
                <a:gd name="T4" fmla="*/ 18 w 18"/>
                <a:gd name="T5" fmla="*/ 4 h 8"/>
                <a:gd name="T6" fmla="*/ 12 w 18"/>
                <a:gd name="T7" fmla="*/ 0 h 8"/>
                <a:gd name="T8" fmla="*/ 2 w 18"/>
                <a:gd name="T9" fmla="*/ 2 h 8"/>
                <a:gd name="T10" fmla="*/ 0 w 18"/>
                <a:gd name="T11" fmla="*/ 4 h 8"/>
                <a:gd name="T12" fmla="*/ 2 w 1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">
                  <a:moveTo>
                    <a:pt x="2" y="8"/>
                  </a:moveTo>
                  <a:lnTo>
                    <a:pt x="16" y="6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0" name="Freeform 18"/>
            <p:cNvSpPr>
              <a:spLocks/>
            </p:cNvSpPr>
            <p:nvPr/>
          </p:nvSpPr>
          <p:spPr bwMode="auto">
            <a:xfrm>
              <a:off x="518" y="2231"/>
              <a:ext cx="32" cy="20"/>
            </a:xfrm>
            <a:custGeom>
              <a:avLst/>
              <a:gdLst>
                <a:gd name="T0" fmla="*/ 2 w 32"/>
                <a:gd name="T1" fmla="*/ 4 h 20"/>
                <a:gd name="T2" fmla="*/ 10 w 32"/>
                <a:gd name="T3" fmla="*/ 4 h 20"/>
                <a:gd name="T4" fmla="*/ 16 w 32"/>
                <a:gd name="T5" fmla="*/ 0 h 20"/>
                <a:gd name="T6" fmla="*/ 30 w 32"/>
                <a:gd name="T7" fmla="*/ 0 h 20"/>
                <a:gd name="T8" fmla="*/ 32 w 32"/>
                <a:gd name="T9" fmla="*/ 4 h 20"/>
                <a:gd name="T10" fmla="*/ 28 w 32"/>
                <a:gd name="T11" fmla="*/ 6 h 20"/>
                <a:gd name="T12" fmla="*/ 20 w 32"/>
                <a:gd name="T13" fmla="*/ 12 h 20"/>
                <a:gd name="T14" fmla="*/ 20 w 32"/>
                <a:gd name="T15" fmla="*/ 16 h 20"/>
                <a:gd name="T16" fmla="*/ 12 w 32"/>
                <a:gd name="T17" fmla="*/ 16 h 20"/>
                <a:gd name="T18" fmla="*/ 10 w 32"/>
                <a:gd name="T19" fmla="*/ 20 h 20"/>
                <a:gd name="T20" fmla="*/ 4 w 32"/>
                <a:gd name="T21" fmla="*/ 18 h 20"/>
                <a:gd name="T22" fmla="*/ 4 w 32"/>
                <a:gd name="T23" fmla="*/ 14 h 20"/>
                <a:gd name="T24" fmla="*/ 0 w 32"/>
                <a:gd name="T25" fmla="*/ 12 h 20"/>
                <a:gd name="T26" fmla="*/ 0 w 32"/>
                <a:gd name="T27" fmla="*/ 6 h 20"/>
                <a:gd name="T28" fmla="*/ 2 w 32"/>
                <a:gd name="T29" fmla="*/ 4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0">
                  <a:moveTo>
                    <a:pt x="2" y="4"/>
                  </a:moveTo>
                  <a:lnTo>
                    <a:pt x="10" y="4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1" name="Freeform 19"/>
            <p:cNvSpPr>
              <a:spLocks/>
            </p:cNvSpPr>
            <p:nvPr/>
          </p:nvSpPr>
          <p:spPr bwMode="auto">
            <a:xfrm>
              <a:off x="600" y="2167"/>
              <a:ext cx="4" cy="6"/>
            </a:xfrm>
            <a:custGeom>
              <a:avLst/>
              <a:gdLst>
                <a:gd name="T0" fmla="*/ 4 w 4"/>
                <a:gd name="T1" fmla="*/ 4 h 6"/>
                <a:gd name="T2" fmla="*/ 2 w 4"/>
                <a:gd name="T3" fmla="*/ 6 h 6"/>
                <a:gd name="T4" fmla="*/ 0 w 4"/>
                <a:gd name="T5" fmla="*/ 2 h 6"/>
                <a:gd name="T6" fmla="*/ 2 w 4"/>
                <a:gd name="T7" fmla="*/ 0 h 6"/>
                <a:gd name="T8" fmla="*/ 4 w 4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2" name="Freeform 20"/>
            <p:cNvSpPr>
              <a:spLocks/>
            </p:cNvSpPr>
            <p:nvPr/>
          </p:nvSpPr>
          <p:spPr bwMode="auto">
            <a:xfrm>
              <a:off x="598" y="2175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4 h 4"/>
                <a:gd name="T4" fmla="*/ 0 w 2"/>
                <a:gd name="T5" fmla="*/ 2 h 4"/>
                <a:gd name="T6" fmla="*/ 0 w 2"/>
                <a:gd name="T7" fmla="*/ 0 h 4"/>
                <a:gd name="T8" fmla="*/ 2 w 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3" name="Freeform 21"/>
            <p:cNvSpPr>
              <a:spLocks/>
            </p:cNvSpPr>
            <p:nvPr/>
          </p:nvSpPr>
          <p:spPr bwMode="auto">
            <a:xfrm>
              <a:off x="444" y="2285"/>
              <a:ext cx="4" cy="6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2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4" name="Freeform 22"/>
            <p:cNvSpPr>
              <a:spLocks/>
            </p:cNvSpPr>
            <p:nvPr/>
          </p:nvSpPr>
          <p:spPr bwMode="auto">
            <a:xfrm>
              <a:off x="450" y="2289"/>
              <a:ext cx="6" cy="6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0 h 6"/>
                <a:gd name="T4" fmla="*/ 6 w 6"/>
                <a:gd name="T5" fmla="*/ 2 h 6"/>
                <a:gd name="T6" fmla="*/ 2 w 6"/>
                <a:gd name="T7" fmla="*/ 6 h 6"/>
                <a:gd name="T8" fmla="*/ 0 w 6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5" name="Freeform 23"/>
            <p:cNvSpPr>
              <a:spLocks/>
            </p:cNvSpPr>
            <p:nvPr/>
          </p:nvSpPr>
          <p:spPr bwMode="auto">
            <a:xfrm>
              <a:off x="358" y="1845"/>
              <a:ext cx="462" cy="462"/>
            </a:xfrm>
            <a:custGeom>
              <a:avLst/>
              <a:gdLst>
                <a:gd name="T0" fmla="*/ 414 w 462"/>
                <a:gd name="T1" fmla="*/ 364 h 462"/>
                <a:gd name="T2" fmla="*/ 370 w 462"/>
                <a:gd name="T3" fmla="*/ 354 h 462"/>
                <a:gd name="T4" fmla="*/ 326 w 462"/>
                <a:gd name="T5" fmla="*/ 322 h 462"/>
                <a:gd name="T6" fmla="*/ 306 w 462"/>
                <a:gd name="T7" fmla="*/ 44 h 462"/>
                <a:gd name="T8" fmla="*/ 252 w 462"/>
                <a:gd name="T9" fmla="*/ 42 h 462"/>
                <a:gd name="T10" fmla="*/ 196 w 462"/>
                <a:gd name="T11" fmla="*/ 34 h 462"/>
                <a:gd name="T12" fmla="*/ 176 w 462"/>
                <a:gd name="T13" fmla="*/ 14 h 462"/>
                <a:gd name="T14" fmla="*/ 146 w 462"/>
                <a:gd name="T15" fmla="*/ 18 h 462"/>
                <a:gd name="T16" fmla="*/ 120 w 462"/>
                <a:gd name="T17" fmla="*/ 16 h 462"/>
                <a:gd name="T18" fmla="*/ 82 w 462"/>
                <a:gd name="T19" fmla="*/ 36 h 462"/>
                <a:gd name="T20" fmla="*/ 44 w 462"/>
                <a:gd name="T21" fmla="*/ 88 h 462"/>
                <a:gd name="T22" fmla="*/ 24 w 462"/>
                <a:gd name="T23" fmla="*/ 112 h 462"/>
                <a:gd name="T24" fmla="*/ 58 w 462"/>
                <a:gd name="T25" fmla="*/ 146 h 462"/>
                <a:gd name="T26" fmla="*/ 72 w 462"/>
                <a:gd name="T27" fmla="*/ 156 h 462"/>
                <a:gd name="T28" fmla="*/ 100 w 462"/>
                <a:gd name="T29" fmla="*/ 162 h 462"/>
                <a:gd name="T30" fmla="*/ 78 w 462"/>
                <a:gd name="T31" fmla="*/ 174 h 462"/>
                <a:gd name="T32" fmla="*/ 48 w 462"/>
                <a:gd name="T33" fmla="*/ 164 h 462"/>
                <a:gd name="T34" fmla="*/ 12 w 462"/>
                <a:gd name="T35" fmla="*/ 180 h 462"/>
                <a:gd name="T36" fmla="*/ 18 w 462"/>
                <a:gd name="T37" fmla="*/ 198 h 462"/>
                <a:gd name="T38" fmla="*/ 34 w 462"/>
                <a:gd name="T39" fmla="*/ 218 h 462"/>
                <a:gd name="T40" fmla="*/ 72 w 462"/>
                <a:gd name="T41" fmla="*/ 212 h 462"/>
                <a:gd name="T42" fmla="*/ 78 w 462"/>
                <a:gd name="T43" fmla="*/ 222 h 462"/>
                <a:gd name="T44" fmla="*/ 62 w 462"/>
                <a:gd name="T45" fmla="*/ 254 h 462"/>
                <a:gd name="T46" fmla="*/ 30 w 462"/>
                <a:gd name="T47" fmla="*/ 278 h 462"/>
                <a:gd name="T48" fmla="*/ 32 w 462"/>
                <a:gd name="T49" fmla="*/ 310 h 462"/>
                <a:gd name="T50" fmla="*/ 54 w 462"/>
                <a:gd name="T51" fmla="*/ 340 h 462"/>
                <a:gd name="T52" fmla="*/ 70 w 462"/>
                <a:gd name="T53" fmla="*/ 346 h 462"/>
                <a:gd name="T54" fmla="*/ 94 w 462"/>
                <a:gd name="T55" fmla="*/ 362 h 462"/>
                <a:gd name="T56" fmla="*/ 116 w 462"/>
                <a:gd name="T57" fmla="*/ 364 h 462"/>
                <a:gd name="T58" fmla="*/ 126 w 462"/>
                <a:gd name="T59" fmla="*/ 382 h 462"/>
                <a:gd name="T60" fmla="*/ 92 w 462"/>
                <a:gd name="T61" fmla="*/ 420 h 462"/>
                <a:gd name="T62" fmla="*/ 64 w 462"/>
                <a:gd name="T63" fmla="*/ 436 h 462"/>
                <a:gd name="T64" fmla="*/ 38 w 462"/>
                <a:gd name="T65" fmla="*/ 458 h 462"/>
                <a:gd name="T66" fmla="*/ 60 w 462"/>
                <a:gd name="T67" fmla="*/ 450 h 462"/>
                <a:gd name="T68" fmla="*/ 86 w 462"/>
                <a:gd name="T69" fmla="*/ 438 h 462"/>
                <a:gd name="T70" fmla="*/ 132 w 462"/>
                <a:gd name="T71" fmla="*/ 408 h 462"/>
                <a:gd name="T72" fmla="*/ 166 w 462"/>
                <a:gd name="T73" fmla="*/ 378 h 462"/>
                <a:gd name="T74" fmla="*/ 166 w 462"/>
                <a:gd name="T75" fmla="*/ 352 h 462"/>
                <a:gd name="T76" fmla="*/ 206 w 462"/>
                <a:gd name="T77" fmla="*/ 300 h 462"/>
                <a:gd name="T78" fmla="*/ 212 w 462"/>
                <a:gd name="T79" fmla="*/ 308 h 462"/>
                <a:gd name="T80" fmla="*/ 198 w 462"/>
                <a:gd name="T81" fmla="*/ 342 h 462"/>
                <a:gd name="T82" fmla="*/ 204 w 462"/>
                <a:gd name="T83" fmla="*/ 352 h 462"/>
                <a:gd name="T84" fmla="*/ 238 w 462"/>
                <a:gd name="T85" fmla="*/ 320 h 462"/>
                <a:gd name="T86" fmla="*/ 244 w 462"/>
                <a:gd name="T87" fmla="*/ 312 h 462"/>
                <a:gd name="T88" fmla="*/ 280 w 462"/>
                <a:gd name="T89" fmla="*/ 322 h 462"/>
                <a:gd name="T90" fmla="*/ 310 w 462"/>
                <a:gd name="T91" fmla="*/ 336 h 462"/>
                <a:gd name="T92" fmla="*/ 344 w 462"/>
                <a:gd name="T93" fmla="*/ 348 h 462"/>
                <a:gd name="T94" fmla="*/ 382 w 462"/>
                <a:gd name="T95" fmla="*/ 366 h 462"/>
                <a:gd name="T96" fmla="*/ 398 w 462"/>
                <a:gd name="T97" fmla="*/ 358 h 462"/>
                <a:gd name="T98" fmla="*/ 420 w 462"/>
                <a:gd name="T99" fmla="*/ 400 h 462"/>
                <a:gd name="T100" fmla="*/ 436 w 462"/>
                <a:gd name="T101" fmla="*/ 432 h 462"/>
                <a:gd name="T102" fmla="*/ 452 w 462"/>
                <a:gd name="T103" fmla="*/ 448 h 4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2" h="462">
                  <a:moveTo>
                    <a:pt x="462" y="424"/>
                  </a:moveTo>
                  <a:lnTo>
                    <a:pt x="446" y="414"/>
                  </a:lnTo>
                  <a:lnTo>
                    <a:pt x="436" y="404"/>
                  </a:lnTo>
                  <a:lnTo>
                    <a:pt x="422" y="370"/>
                  </a:lnTo>
                  <a:lnTo>
                    <a:pt x="414" y="364"/>
                  </a:lnTo>
                  <a:lnTo>
                    <a:pt x="404" y="348"/>
                  </a:lnTo>
                  <a:lnTo>
                    <a:pt x="396" y="342"/>
                  </a:lnTo>
                  <a:lnTo>
                    <a:pt x="386" y="344"/>
                  </a:lnTo>
                  <a:lnTo>
                    <a:pt x="376" y="354"/>
                  </a:lnTo>
                  <a:lnTo>
                    <a:pt x="370" y="354"/>
                  </a:lnTo>
                  <a:lnTo>
                    <a:pt x="352" y="326"/>
                  </a:lnTo>
                  <a:lnTo>
                    <a:pt x="346" y="320"/>
                  </a:lnTo>
                  <a:lnTo>
                    <a:pt x="342" y="324"/>
                  </a:lnTo>
                  <a:lnTo>
                    <a:pt x="340" y="332"/>
                  </a:lnTo>
                  <a:lnTo>
                    <a:pt x="326" y="322"/>
                  </a:lnTo>
                  <a:lnTo>
                    <a:pt x="326" y="60"/>
                  </a:lnTo>
                  <a:lnTo>
                    <a:pt x="312" y="50"/>
                  </a:lnTo>
                  <a:lnTo>
                    <a:pt x="308" y="48"/>
                  </a:lnTo>
                  <a:lnTo>
                    <a:pt x="306" y="44"/>
                  </a:lnTo>
                  <a:lnTo>
                    <a:pt x="294" y="44"/>
                  </a:lnTo>
                  <a:lnTo>
                    <a:pt x="278" y="48"/>
                  </a:lnTo>
                  <a:lnTo>
                    <a:pt x="264" y="40"/>
                  </a:lnTo>
                  <a:lnTo>
                    <a:pt x="256" y="40"/>
                  </a:lnTo>
                  <a:lnTo>
                    <a:pt x="252" y="42"/>
                  </a:lnTo>
                  <a:lnTo>
                    <a:pt x="238" y="38"/>
                  </a:lnTo>
                  <a:lnTo>
                    <a:pt x="230" y="30"/>
                  </a:lnTo>
                  <a:lnTo>
                    <a:pt x="218" y="28"/>
                  </a:lnTo>
                  <a:lnTo>
                    <a:pt x="206" y="32"/>
                  </a:lnTo>
                  <a:lnTo>
                    <a:pt x="196" y="34"/>
                  </a:lnTo>
                  <a:lnTo>
                    <a:pt x="190" y="32"/>
                  </a:lnTo>
                  <a:lnTo>
                    <a:pt x="196" y="26"/>
                  </a:lnTo>
                  <a:lnTo>
                    <a:pt x="184" y="22"/>
                  </a:lnTo>
                  <a:lnTo>
                    <a:pt x="188" y="14"/>
                  </a:lnTo>
                  <a:lnTo>
                    <a:pt x="176" y="14"/>
                  </a:lnTo>
                  <a:lnTo>
                    <a:pt x="168" y="20"/>
                  </a:lnTo>
                  <a:lnTo>
                    <a:pt x="158" y="10"/>
                  </a:lnTo>
                  <a:lnTo>
                    <a:pt x="152" y="12"/>
                  </a:lnTo>
                  <a:lnTo>
                    <a:pt x="150" y="18"/>
                  </a:lnTo>
                  <a:lnTo>
                    <a:pt x="146" y="18"/>
                  </a:lnTo>
                  <a:lnTo>
                    <a:pt x="140" y="12"/>
                  </a:lnTo>
                  <a:lnTo>
                    <a:pt x="148" y="6"/>
                  </a:lnTo>
                  <a:lnTo>
                    <a:pt x="144" y="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08" y="18"/>
                  </a:lnTo>
                  <a:lnTo>
                    <a:pt x="106" y="16"/>
                  </a:lnTo>
                  <a:lnTo>
                    <a:pt x="94" y="26"/>
                  </a:lnTo>
                  <a:lnTo>
                    <a:pt x="90" y="30"/>
                  </a:lnTo>
                  <a:lnTo>
                    <a:pt x="82" y="36"/>
                  </a:lnTo>
                  <a:lnTo>
                    <a:pt x="78" y="36"/>
                  </a:lnTo>
                  <a:lnTo>
                    <a:pt x="66" y="44"/>
                  </a:lnTo>
                  <a:lnTo>
                    <a:pt x="58" y="54"/>
                  </a:lnTo>
                  <a:lnTo>
                    <a:pt x="54" y="76"/>
                  </a:lnTo>
                  <a:lnTo>
                    <a:pt x="44" y="88"/>
                  </a:lnTo>
                  <a:lnTo>
                    <a:pt x="18" y="88"/>
                  </a:lnTo>
                  <a:lnTo>
                    <a:pt x="18" y="10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12"/>
                  </a:lnTo>
                  <a:lnTo>
                    <a:pt x="36" y="118"/>
                  </a:lnTo>
                  <a:lnTo>
                    <a:pt x="46" y="132"/>
                  </a:lnTo>
                  <a:lnTo>
                    <a:pt x="48" y="144"/>
                  </a:lnTo>
                  <a:lnTo>
                    <a:pt x="52" y="146"/>
                  </a:lnTo>
                  <a:lnTo>
                    <a:pt x="58" y="146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8" y="148"/>
                  </a:lnTo>
                  <a:lnTo>
                    <a:pt x="76" y="152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86" y="158"/>
                  </a:lnTo>
                  <a:lnTo>
                    <a:pt x="90" y="158"/>
                  </a:lnTo>
                  <a:lnTo>
                    <a:pt x="96" y="158"/>
                  </a:lnTo>
                  <a:lnTo>
                    <a:pt x="100" y="162"/>
                  </a:lnTo>
                  <a:lnTo>
                    <a:pt x="96" y="164"/>
                  </a:lnTo>
                  <a:lnTo>
                    <a:pt x="90" y="166"/>
                  </a:lnTo>
                  <a:lnTo>
                    <a:pt x="84" y="166"/>
                  </a:lnTo>
                  <a:lnTo>
                    <a:pt x="82" y="174"/>
                  </a:lnTo>
                  <a:lnTo>
                    <a:pt x="78" y="174"/>
                  </a:lnTo>
                  <a:lnTo>
                    <a:pt x="72" y="178"/>
                  </a:lnTo>
                  <a:lnTo>
                    <a:pt x="58" y="174"/>
                  </a:lnTo>
                  <a:lnTo>
                    <a:pt x="46" y="176"/>
                  </a:lnTo>
                  <a:lnTo>
                    <a:pt x="46" y="170"/>
                  </a:lnTo>
                  <a:lnTo>
                    <a:pt x="48" y="164"/>
                  </a:lnTo>
                  <a:lnTo>
                    <a:pt x="36" y="166"/>
                  </a:lnTo>
                  <a:lnTo>
                    <a:pt x="26" y="168"/>
                  </a:lnTo>
                  <a:lnTo>
                    <a:pt x="22" y="174"/>
                  </a:lnTo>
                  <a:lnTo>
                    <a:pt x="14" y="174"/>
                  </a:lnTo>
                  <a:lnTo>
                    <a:pt x="12" y="180"/>
                  </a:lnTo>
                  <a:lnTo>
                    <a:pt x="8" y="182"/>
                  </a:lnTo>
                  <a:lnTo>
                    <a:pt x="0" y="190"/>
                  </a:lnTo>
                  <a:lnTo>
                    <a:pt x="6" y="196"/>
                  </a:lnTo>
                  <a:lnTo>
                    <a:pt x="10" y="196"/>
                  </a:lnTo>
                  <a:lnTo>
                    <a:pt x="18" y="198"/>
                  </a:lnTo>
                  <a:lnTo>
                    <a:pt x="22" y="200"/>
                  </a:lnTo>
                  <a:lnTo>
                    <a:pt x="18" y="202"/>
                  </a:lnTo>
                  <a:lnTo>
                    <a:pt x="10" y="202"/>
                  </a:lnTo>
                  <a:lnTo>
                    <a:pt x="22" y="218"/>
                  </a:lnTo>
                  <a:lnTo>
                    <a:pt x="34" y="218"/>
                  </a:lnTo>
                  <a:lnTo>
                    <a:pt x="42" y="216"/>
                  </a:lnTo>
                  <a:lnTo>
                    <a:pt x="50" y="220"/>
                  </a:lnTo>
                  <a:lnTo>
                    <a:pt x="60" y="220"/>
                  </a:lnTo>
                  <a:lnTo>
                    <a:pt x="66" y="214"/>
                  </a:lnTo>
                  <a:lnTo>
                    <a:pt x="72" y="212"/>
                  </a:lnTo>
                  <a:lnTo>
                    <a:pt x="76" y="208"/>
                  </a:lnTo>
                  <a:lnTo>
                    <a:pt x="86" y="212"/>
                  </a:lnTo>
                  <a:lnTo>
                    <a:pt x="86" y="218"/>
                  </a:lnTo>
                  <a:lnTo>
                    <a:pt x="80" y="218"/>
                  </a:lnTo>
                  <a:lnTo>
                    <a:pt x="78" y="222"/>
                  </a:lnTo>
                  <a:lnTo>
                    <a:pt x="86" y="230"/>
                  </a:lnTo>
                  <a:lnTo>
                    <a:pt x="88" y="240"/>
                  </a:lnTo>
                  <a:lnTo>
                    <a:pt x="76" y="254"/>
                  </a:lnTo>
                  <a:lnTo>
                    <a:pt x="70" y="250"/>
                  </a:lnTo>
                  <a:lnTo>
                    <a:pt x="62" y="254"/>
                  </a:lnTo>
                  <a:lnTo>
                    <a:pt x="50" y="260"/>
                  </a:lnTo>
                  <a:lnTo>
                    <a:pt x="46" y="254"/>
                  </a:lnTo>
                  <a:lnTo>
                    <a:pt x="36" y="266"/>
                  </a:lnTo>
                  <a:lnTo>
                    <a:pt x="34" y="274"/>
                  </a:lnTo>
                  <a:lnTo>
                    <a:pt x="30" y="278"/>
                  </a:lnTo>
                  <a:lnTo>
                    <a:pt x="24" y="292"/>
                  </a:lnTo>
                  <a:lnTo>
                    <a:pt x="22" y="294"/>
                  </a:lnTo>
                  <a:lnTo>
                    <a:pt x="24" y="302"/>
                  </a:lnTo>
                  <a:lnTo>
                    <a:pt x="28" y="310"/>
                  </a:lnTo>
                  <a:lnTo>
                    <a:pt x="32" y="310"/>
                  </a:lnTo>
                  <a:lnTo>
                    <a:pt x="34" y="312"/>
                  </a:lnTo>
                  <a:lnTo>
                    <a:pt x="32" y="322"/>
                  </a:lnTo>
                  <a:lnTo>
                    <a:pt x="28" y="322"/>
                  </a:lnTo>
                  <a:lnTo>
                    <a:pt x="46" y="340"/>
                  </a:lnTo>
                  <a:lnTo>
                    <a:pt x="54" y="340"/>
                  </a:lnTo>
                  <a:lnTo>
                    <a:pt x="64" y="336"/>
                  </a:lnTo>
                  <a:lnTo>
                    <a:pt x="64" y="332"/>
                  </a:lnTo>
                  <a:lnTo>
                    <a:pt x="68" y="330"/>
                  </a:lnTo>
                  <a:lnTo>
                    <a:pt x="68" y="338"/>
                  </a:lnTo>
                  <a:lnTo>
                    <a:pt x="70" y="346"/>
                  </a:lnTo>
                  <a:lnTo>
                    <a:pt x="72" y="358"/>
                  </a:lnTo>
                  <a:lnTo>
                    <a:pt x="70" y="368"/>
                  </a:lnTo>
                  <a:lnTo>
                    <a:pt x="78" y="366"/>
                  </a:lnTo>
                  <a:lnTo>
                    <a:pt x="90" y="358"/>
                  </a:lnTo>
                  <a:lnTo>
                    <a:pt x="94" y="362"/>
                  </a:lnTo>
                  <a:lnTo>
                    <a:pt x="100" y="364"/>
                  </a:lnTo>
                  <a:lnTo>
                    <a:pt x="104" y="370"/>
                  </a:lnTo>
                  <a:lnTo>
                    <a:pt x="108" y="372"/>
                  </a:lnTo>
                  <a:lnTo>
                    <a:pt x="110" y="362"/>
                  </a:lnTo>
                  <a:lnTo>
                    <a:pt x="116" y="364"/>
                  </a:lnTo>
                  <a:lnTo>
                    <a:pt x="120" y="366"/>
                  </a:lnTo>
                  <a:lnTo>
                    <a:pt x="126" y="364"/>
                  </a:lnTo>
                  <a:lnTo>
                    <a:pt x="132" y="360"/>
                  </a:lnTo>
                  <a:lnTo>
                    <a:pt x="132" y="364"/>
                  </a:lnTo>
                  <a:lnTo>
                    <a:pt x="126" y="382"/>
                  </a:lnTo>
                  <a:lnTo>
                    <a:pt x="126" y="394"/>
                  </a:lnTo>
                  <a:lnTo>
                    <a:pt x="116" y="396"/>
                  </a:lnTo>
                  <a:lnTo>
                    <a:pt x="108" y="408"/>
                  </a:lnTo>
                  <a:lnTo>
                    <a:pt x="96" y="416"/>
                  </a:lnTo>
                  <a:lnTo>
                    <a:pt x="92" y="420"/>
                  </a:lnTo>
                  <a:lnTo>
                    <a:pt x="90" y="428"/>
                  </a:lnTo>
                  <a:lnTo>
                    <a:pt x="86" y="430"/>
                  </a:lnTo>
                  <a:lnTo>
                    <a:pt x="82" y="426"/>
                  </a:lnTo>
                  <a:lnTo>
                    <a:pt x="74" y="428"/>
                  </a:lnTo>
                  <a:lnTo>
                    <a:pt x="64" y="436"/>
                  </a:lnTo>
                  <a:lnTo>
                    <a:pt x="58" y="444"/>
                  </a:lnTo>
                  <a:lnTo>
                    <a:pt x="52" y="448"/>
                  </a:lnTo>
                  <a:lnTo>
                    <a:pt x="48" y="448"/>
                  </a:lnTo>
                  <a:lnTo>
                    <a:pt x="40" y="452"/>
                  </a:lnTo>
                  <a:lnTo>
                    <a:pt x="38" y="458"/>
                  </a:lnTo>
                  <a:lnTo>
                    <a:pt x="38" y="462"/>
                  </a:lnTo>
                  <a:lnTo>
                    <a:pt x="48" y="460"/>
                  </a:lnTo>
                  <a:lnTo>
                    <a:pt x="54" y="454"/>
                  </a:lnTo>
                  <a:lnTo>
                    <a:pt x="56" y="450"/>
                  </a:lnTo>
                  <a:lnTo>
                    <a:pt x="60" y="450"/>
                  </a:lnTo>
                  <a:lnTo>
                    <a:pt x="72" y="444"/>
                  </a:lnTo>
                  <a:lnTo>
                    <a:pt x="74" y="436"/>
                  </a:lnTo>
                  <a:lnTo>
                    <a:pt x="78" y="436"/>
                  </a:lnTo>
                  <a:lnTo>
                    <a:pt x="80" y="438"/>
                  </a:lnTo>
                  <a:lnTo>
                    <a:pt x="86" y="438"/>
                  </a:lnTo>
                  <a:lnTo>
                    <a:pt x="98" y="432"/>
                  </a:lnTo>
                  <a:lnTo>
                    <a:pt x="104" y="428"/>
                  </a:lnTo>
                  <a:lnTo>
                    <a:pt x="112" y="426"/>
                  </a:lnTo>
                  <a:lnTo>
                    <a:pt x="114" y="422"/>
                  </a:lnTo>
                  <a:lnTo>
                    <a:pt x="132" y="408"/>
                  </a:lnTo>
                  <a:lnTo>
                    <a:pt x="138" y="402"/>
                  </a:lnTo>
                  <a:lnTo>
                    <a:pt x="138" y="396"/>
                  </a:lnTo>
                  <a:lnTo>
                    <a:pt x="148" y="390"/>
                  </a:lnTo>
                  <a:lnTo>
                    <a:pt x="156" y="382"/>
                  </a:lnTo>
                  <a:lnTo>
                    <a:pt x="166" y="378"/>
                  </a:lnTo>
                  <a:lnTo>
                    <a:pt x="168" y="368"/>
                  </a:lnTo>
                  <a:lnTo>
                    <a:pt x="174" y="366"/>
                  </a:lnTo>
                  <a:lnTo>
                    <a:pt x="172" y="356"/>
                  </a:lnTo>
                  <a:lnTo>
                    <a:pt x="166" y="356"/>
                  </a:lnTo>
                  <a:lnTo>
                    <a:pt x="166" y="352"/>
                  </a:lnTo>
                  <a:lnTo>
                    <a:pt x="172" y="344"/>
                  </a:lnTo>
                  <a:lnTo>
                    <a:pt x="180" y="344"/>
                  </a:lnTo>
                  <a:lnTo>
                    <a:pt x="186" y="336"/>
                  </a:lnTo>
                  <a:lnTo>
                    <a:pt x="184" y="328"/>
                  </a:lnTo>
                  <a:lnTo>
                    <a:pt x="206" y="300"/>
                  </a:lnTo>
                  <a:lnTo>
                    <a:pt x="214" y="302"/>
                  </a:lnTo>
                  <a:lnTo>
                    <a:pt x="218" y="296"/>
                  </a:lnTo>
                  <a:lnTo>
                    <a:pt x="224" y="296"/>
                  </a:lnTo>
                  <a:lnTo>
                    <a:pt x="220" y="310"/>
                  </a:lnTo>
                  <a:lnTo>
                    <a:pt x="212" y="308"/>
                  </a:lnTo>
                  <a:lnTo>
                    <a:pt x="200" y="316"/>
                  </a:lnTo>
                  <a:lnTo>
                    <a:pt x="202" y="322"/>
                  </a:lnTo>
                  <a:lnTo>
                    <a:pt x="194" y="340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4"/>
                  </a:lnTo>
                  <a:lnTo>
                    <a:pt x="198" y="346"/>
                  </a:lnTo>
                  <a:lnTo>
                    <a:pt x="194" y="348"/>
                  </a:lnTo>
                  <a:lnTo>
                    <a:pt x="194" y="352"/>
                  </a:lnTo>
                  <a:lnTo>
                    <a:pt x="204" y="352"/>
                  </a:lnTo>
                  <a:lnTo>
                    <a:pt x="216" y="344"/>
                  </a:lnTo>
                  <a:lnTo>
                    <a:pt x="222" y="334"/>
                  </a:lnTo>
                  <a:lnTo>
                    <a:pt x="236" y="334"/>
                  </a:lnTo>
                  <a:lnTo>
                    <a:pt x="238" y="324"/>
                  </a:lnTo>
                  <a:lnTo>
                    <a:pt x="238" y="320"/>
                  </a:lnTo>
                  <a:lnTo>
                    <a:pt x="238" y="316"/>
                  </a:lnTo>
                  <a:lnTo>
                    <a:pt x="234" y="316"/>
                  </a:lnTo>
                  <a:lnTo>
                    <a:pt x="244" y="306"/>
                  </a:lnTo>
                  <a:lnTo>
                    <a:pt x="246" y="306"/>
                  </a:lnTo>
                  <a:lnTo>
                    <a:pt x="244" y="312"/>
                  </a:lnTo>
                  <a:lnTo>
                    <a:pt x="250" y="312"/>
                  </a:lnTo>
                  <a:lnTo>
                    <a:pt x="258" y="310"/>
                  </a:lnTo>
                  <a:lnTo>
                    <a:pt x="260" y="316"/>
                  </a:lnTo>
                  <a:lnTo>
                    <a:pt x="272" y="322"/>
                  </a:lnTo>
                  <a:lnTo>
                    <a:pt x="280" y="322"/>
                  </a:lnTo>
                  <a:lnTo>
                    <a:pt x="282" y="324"/>
                  </a:lnTo>
                  <a:lnTo>
                    <a:pt x="284" y="334"/>
                  </a:lnTo>
                  <a:lnTo>
                    <a:pt x="298" y="334"/>
                  </a:lnTo>
                  <a:lnTo>
                    <a:pt x="306" y="334"/>
                  </a:lnTo>
                  <a:lnTo>
                    <a:pt x="310" y="336"/>
                  </a:lnTo>
                  <a:lnTo>
                    <a:pt x="322" y="336"/>
                  </a:lnTo>
                  <a:lnTo>
                    <a:pt x="324" y="338"/>
                  </a:lnTo>
                  <a:lnTo>
                    <a:pt x="336" y="340"/>
                  </a:lnTo>
                  <a:lnTo>
                    <a:pt x="344" y="336"/>
                  </a:lnTo>
                  <a:lnTo>
                    <a:pt x="344" y="348"/>
                  </a:lnTo>
                  <a:lnTo>
                    <a:pt x="360" y="354"/>
                  </a:lnTo>
                  <a:lnTo>
                    <a:pt x="364" y="364"/>
                  </a:lnTo>
                  <a:lnTo>
                    <a:pt x="372" y="372"/>
                  </a:lnTo>
                  <a:lnTo>
                    <a:pt x="386" y="370"/>
                  </a:lnTo>
                  <a:lnTo>
                    <a:pt x="382" y="366"/>
                  </a:lnTo>
                  <a:lnTo>
                    <a:pt x="382" y="364"/>
                  </a:lnTo>
                  <a:lnTo>
                    <a:pt x="386" y="364"/>
                  </a:lnTo>
                  <a:lnTo>
                    <a:pt x="392" y="370"/>
                  </a:lnTo>
                  <a:lnTo>
                    <a:pt x="394" y="370"/>
                  </a:lnTo>
                  <a:lnTo>
                    <a:pt x="398" y="358"/>
                  </a:lnTo>
                  <a:lnTo>
                    <a:pt x="400" y="368"/>
                  </a:lnTo>
                  <a:lnTo>
                    <a:pt x="406" y="370"/>
                  </a:lnTo>
                  <a:lnTo>
                    <a:pt x="410" y="372"/>
                  </a:lnTo>
                  <a:lnTo>
                    <a:pt x="418" y="390"/>
                  </a:lnTo>
                  <a:lnTo>
                    <a:pt x="420" y="400"/>
                  </a:lnTo>
                  <a:lnTo>
                    <a:pt x="426" y="406"/>
                  </a:lnTo>
                  <a:lnTo>
                    <a:pt x="430" y="408"/>
                  </a:lnTo>
                  <a:lnTo>
                    <a:pt x="430" y="420"/>
                  </a:lnTo>
                  <a:lnTo>
                    <a:pt x="434" y="426"/>
                  </a:lnTo>
                  <a:lnTo>
                    <a:pt x="436" y="432"/>
                  </a:lnTo>
                  <a:lnTo>
                    <a:pt x="438" y="432"/>
                  </a:lnTo>
                  <a:lnTo>
                    <a:pt x="440" y="438"/>
                  </a:lnTo>
                  <a:lnTo>
                    <a:pt x="448" y="438"/>
                  </a:lnTo>
                  <a:lnTo>
                    <a:pt x="450" y="448"/>
                  </a:lnTo>
                  <a:lnTo>
                    <a:pt x="452" y="448"/>
                  </a:lnTo>
                  <a:lnTo>
                    <a:pt x="458" y="450"/>
                  </a:lnTo>
                  <a:lnTo>
                    <a:pt x="460" y="444"/>
                  </a:lnTo>
                  <a:lnTo>
                    <a:pt x="460" y="436"/>
                  </a:lnTo>
                  <a:lnTo>
                    <a:pt x="462" y="42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6" name="Freeform 24"/>
            <p:cNvSpPr>
              <a:spLocks/>
            </p:cNvSpPr>
            <p:nvPr/>
          </p:nvSpPr>
          <p:spPr bwMode="auto">
            <a:xfrm>
              <a:off x="4784" y="2285"/>
              <a:ext cx="4" cy="6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2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7" name="Freeform 25"/>
            <p:cNvSpPr>
              <a:spLocks/>
            </p:cNvSpPr>
            <p:nvPr/>
          </p:nvSpPr>
          <p:spPr bwMode="auto">
            <a:xfrm>
              <a:off x="4648" y="2089"/>
              <a:ext cx="40" cy="16"/>
            </a:xfrm>
            <a:custGeom>
              <a:avLst/>
              <a:gdLst>
                <a:gd name="T0" fmla="*/ 0 w 40"/>
                <a:gd name="T1" fmla="*/ 0 h 16"/>
                <a:gd name="T2" fmla="*/ 10 w 40"/>
                <a:gd name="T3" fmla="*/ 0 h 16"/>
                <a:gd name="T4" fmla="*/ 22 w 40"/>
                <a:gd name="T5" fmla="*/ 0 h 16"/>
                <a:gd name="T6" fmla="*/ 34 w 40"/>
                <a:gd name="T7" fmla="*/ 8 h 16"/>
                <a:gd name="T8" fmla="*/ 40 w 40"/>
                <a:gd name="T9" fmla="*/ 8 h 16"/>
                <a:gd name="T10" fmla="*/ 40 w 40"/>
                <a:gd name="T11" fmla="*/ 12 h 16"/>
                <a:gd name="T12" fmla="*/ 32 w 40"/>
                <a:gd name="T13" fmla="*/ 14 h 16"/>
                <a:gd name="T14" fmla="*/ 26 w 40"/>
                <a:gd name="T15" fmla="*/ 16 h 16"/>
                <a:gd name="T16" fmla="*/ 14 w 40"/>
                <a:gd name="T17" fmla="*/ 8 h 16"/>
                <a:gd name="T18" fmla="*/ 2 w 40"/>
                <a:gd name="T19" fmla="*/ 12 h 16"/>
                <a:gd name="T20" fmla="*/ 0 w 40"/>
                <a:gd name="T21" fmla="*/ 6 h 16"/>
                <a:gd name="T22" fmla="*/ 0 w 40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6">
                  <a:moveTo>
                    <a:pt x="0" y="0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14" y="8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8" name="Freeform 26"/>
            <p:cNvSpPr>
              <a:spLocks/>
            </p:cNvSpPr>
            <p:nvPr/>
          </p:nvSpPr>
          <p:spPr bwMode="auto">
            <a:xfrm>
              <a:off x="4792" y="2289"/>
              <a:ext cx="4" cy="6"/>
            </a:xfrm>
            <a:custGeom>
              <a:avLst/>
              <a:gdLst>
                <a:gd name="T0" fmla="*/ 0 w 4"/>
                <a:gd name="T1" fmla="*/ 2 h 6"/>
                <a:gd name="T2" fmla="*/ 2 w 4"/>
                <a:gd name="T3" fmla="*/ 0 h 6"/>
                <a:gd name="T4" fmla="*/ 4 w 4"/>
                <a:gd name="T5" fmla="*/ 2 h 6"/>
                <a:gd name="T6" fmla="*/ 0 w 4"/>
                <a:gd name="T7" fmla="*/ 6 h 6"/>
                <a:gd name="T8" fmla="*/ 0 w 4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9" name="Freeform 27"/>
            <p:cNvSpPr>
              <a:spLocks/>
            </p:cNvSpPr>
            <p:nvPr/>
          </p:nvSpPr>
          <p:spPr bwMode="auto">
            <a:xfrm>
              <a:off x="2538" y="2583"/>
              <a:ext cx="36" cy="22"/>
            </a:xfrm>
            <a:custGeom>
              <a:avLst/>
              <a:gdLst>
                <a:gd name="T0" fmla="*/ 36 w 36"/>
                <a:gd name="T1" fmla="*/ 0 h 22"/>
                <a:gd name="T2" fmla="*/ 32 w 36"/>
                <a:gd name="T3" fmla="*/ 8 h 22"/>
                <a:gd name="T4" fmla="*/ 32 w 36"/>
                <a:gd name="T5" fmla="*/ 22 h 22"/>
                <a:gd name="T6" fmla="*/ 16 w 36"/>
                <a:gd name="T7" fmla="*/ 16 h 22"/>
                <a:gd name="T8" fmla="*/ 10 w 36"/>
                <a:gd name="T9" fmla="*/ 10 h 22"/>
                <a:gd name="T10" fmla="*/ 2 w 36"/>
                <a:gd name="T11" fmla="*/ 8 h 22"/>
                <a:gd name="T12" fmla="*/ 0 w 36"/>
                <a:gd name="T13" fmla="*/ 6 h 22"/>
                <a:gd name="T14" fmla="*/ 4 w 36"/>
                <a:gd name="T15" fmla="*/ 2 h 22"/>
                <a:gd name="T16" fmla="*/ 10 w 36"/>
                <a:gd name="T17" fmla="*/ 2 h 22"/>
                <a:gd name="T18" fmla="*/ 16 w 36"/>
                <a:gd name="T19" fmla="*/ 4 h 22"/>
                <a:gd name="T20" fmla="*/ 28 w 36"/>
                <a:gd name="T21" fmla="*/ 2 h 22"/>
                <a:gd name="T22" fmla="*/ 36 w 36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lnTo>
                    <a:pt x="32" y="8"/>
                  </a:lnTo>
                  <a:lnTo>
                    <a:pt x="32" y="22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28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0" name="Freeform 28"/>
            <p:cNvSpPr>
              <a:spLocks/>
            </p:cNvSpPr>
            <p:nvPr/>
          </p:nvSpPr>
          <p:spPr bwMode="auto">
            <a:xfrm>
              <a:off x="2490" y="2535"/>
              <a:ext cx="16" cy="36"/>
            </a:xfrm>
            <a:custGeom>
              <a:avLst/>
              <a:gdLst>
                <a:gd name="T0" fmla="*/ 0 w 16"/>
                <a:gd name="T1" fmla="*/ 8 h 36"/>
                <a:gd name="T2" fmla="*/ 8 w 16"/>
                <a:gd name="T3" fmla="*/ 4 h 36"/>
                <a:gd name="T4" fmla="*/ 12 w 16"/>
                <a:gd name="T5" fmla="*/ 0 h 36"/>
                <a:gd name="T6" fmla="*/ 14 w 16"/>
                <a:gd name="T7" fmla="*/ 0 h 36"/>
                <a:gd name="T8" fmla="*/ 14 w 16"/>
                <a:gd name="T9" fmla="*/ 6 h 36"/>
                <a:gd name="T10" fmla="*/ 16 w 16"/>
                <a:gd name="T11" fmla="*/ 10 h 36"/>
                <a:gd name="T12" fmla="*/ 16 w 16"/>
                <a:gd name="T13" fmla="*/ 26 h 36"/>
                <a:gd name="T14" fmla="*/ 14 w 16"/>
                <a:gd name="T15" fmla="*/ 28 h 36"/>
                <a:gd name="T16" fmla="*/ 12 w 16"/>
                <a:gd name="T17" fmla="*/ 32 h 36"/>
                <a:gd name="T18" fmla="*/ 8 w 16"/>
                <a:gd name="T19" fmla="*/ 32 h 36"/>
                <a:gd name="T20" fmla="*/ 4 w 16"/>
                <a:gd name="T21" fmla="*/ 36 h 36"/>
                <a:gd name="T22" fmla="*/ 0 w 16"/>
                <a:gd name="T23" fmla="*/ 34 h 36"/>
                <a:gd name="T24" fmla="*/ 0 w 16"/>
                <a:gd name="T25" fmla="*/ 24 h 36"/>
                <a:gd name="T26" fmla="*/ 0 w 16"/>
                <a:gd name="T27" fmla="*/ 12 h 36"/>
                <a:gd name="T28" fmla="*/ 0 w 16"/>
                <a:gd name="T29" fmla="*/ 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36">
                  <a:moveTo>
                    <a:pt x="0" y="8"/>
                  </a:moveTo>
                  <a:lnTo>
                    <a:pt x="8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1" name="Freeform 29"/>
            <p:cNvSpPr>
              <a:spLocks/>
            </p:cNvSpPr>
            <p:nvPr/>
          </p:nvSpPr>
          <p:spPr bwMode="auto">
            <a:xfrm>
              <a:off x="2494" y="2505"/>
              <a:ext cx="10" cy="26"/>
            </a:xfrm>
            <a:custGeom>
              <a:avLst/>
              <a:gdLst>
                <a:gd name="T0" fmla="*/ 8 w 10"/>
                <a:gd name="T1" fmla="*/ 0 h 26"/>
                <a:gd name="T2" fmla="*/ 8 w 10"/>
                <a:gd name="T3" fmla="*/ 6 h 26"/>
                <a:gd name="T4" fmla="*/ 10 w 10"/>
                <a:gd name="T5" fmla="*/ 10 h 26"/>
                <a:gd name="T6" fmla="*/ 6 w 10"/>
                <a:gd name="T7" fmla="*/ 24 h 26"/>
                <a:gd name="T8" fmla="*/ 4 w 10"/>
                <a:gd name="T9" fmla="*/ 26 h 26"/>
                <a:gd name="T10" fmla="*/ 0 w 10"/>
                <a:gd name="T11" fmla="*/ 22 h 26"/>
                <a:gd name="T12" fmla="*/ 0 w 10"/>
                <a:gd name="T13" fmla="*/ 12 h 26"/>
                <a:gd name="T14" fmla="*/ 2 w 10"/>
                <a:gd name="T15" fmla="*/ 8 h 26"/>
                <a:gd name="T16" fmla="*/ 6 w 10"/>
                <a:gd name="T17" fmla="*/ 6 h 26"/>
                <a:gd name="T18" fmla="*/ 6 w 10"/>
                <a:gd name="T19" fmla="*/ 0 h 26"/>
                <a:gd name="T20" fmla="*/ 8 w 10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26">
                  <a:moveTo>
                    <a:pt x="8" y="0"/>
                  </a:moveTo>
                  <a:lnTo>
                    <a:pt x="8" y="6"/>
                  </a:lnTo>
                  <a:lnTo>
                    <a:pt x="10" y="10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2" name="Freeform 30"/>
            <p:cNvSpPr>
              <a:spLocks/>
            </p:cNvSpPr>
            <p:nvPr/>
          </p:nvSpPr>
          <p:spPr bwMode="auto">
            <a:xfrm>
              <a:off x="2406" y="2569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4 w 6"/>
                <a:gd name="T9" fmla="*/ 6 h 6"/>
                <a:gd name="T10" fmla="*/ 0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3" name="Freeform 31"/>
            <p:cNvSpPr>
              <a:spLocks/>
            </p:cNvSpPr>
            <p:nvPr/>
          </p:nvSpPr>
          <p:spPr bwMode="auto">
            <a:xfrm>
              <a:off x="2420" y="2561"/>
              <a:ext cx="10" cy="10"/>
            </a:xfrm>
            <a:custGeom>
              <a:avLst/>
              <a:gdLst>
                <a:gd name="T0" fmla="*/ 0 w 10"/>
                <a:gd name="T1" fmla="*/ 8 h 10"/>
                <a:gd name="T2" fmla="*/ 0 w 10"/>
                <a:gd name="T3" fmla="*/ 2 h 10"/>
                <a:gd name="T4" fmla="*/ 6 w 10"/>
                <a:gd name="T5" fmla="*/ 0 h 10"/>
                <a:gd name="T6" fmla="*/ 10 w 10"/>
                <a:gd name="T7" fmla="*/ 4 h 10"/>
                <a:gd name="T8" fmla="*/ 8 w 10"/>
                <a:gd name="T9" fmla="*/ 6 h 10"/>
                <a:gd name="T10" fmla="*/ 2 w 10"/>
                <a:gd name="T11" fmla="*/ 10 h 10"/>
                <a:gd name="T12" fmla="*/ 0 w 10"/>
                <a:gd name="T13" fmla="*/ 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0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4" name="Freeform 32"/>
            <p:cNvSpPr>
              <a:spLocks/>
            </p:cNvSpPr>
            <p:nvPr/>
          </p:nvSpPr>
          <p:spPr bwMode="auto">
            <a:xfrm>
              <a:off x="2434" y="2555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2 h 4"/>
                <a:gd name="T4" fmla="*/ 4 w 6"/>
                <a:gd name="T5" fmla="*/ 0 h 4"/>
                <a:gd name="T6" fmla="*/ 6 w 6"/>
                <a:gd name="T7" fmla="*/ 0 h 4"/>
                <a:gd name="T8" fmla="*/ 6 w 6"/>
                <a:gd name="T9" fmla="*/ 4 h 4"/>
                <a:gd name="T10" fmla="*/ 0 w 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5" name="Freeform 33"/>
            <p:cNvSpPr>
              <a:spLocks/>
            </p:cNvSpPr>
            <p:nvPr/>
          </p:nvSpPr>
          <p:spPr bwMode="auto">
            <a:xfrm>
              <a:off x="2280" y="2245"/>
              <a:ext cx="402" cy="374"/>
            </a:xfrm>
            <a:custGeom>
              <a:avLst/>
              <a:gdLst>
                <a:gd name="T0" fmla="*/ 38 w 402"/>
                <a:gd name="T1" fmla="*/ 370 h 374"/>
                <a:gd name="T2" fmla="*/ 72 w 402"/>
                <a:gd name="T3" fmla="*/ 364 h 374"/>
                <a:gd name="T4" fmla="*/ 96 w 402"/>
                <a:gd name="T5" fmla="*/ 352 h 374"/>
                <a:gd name="T6" fmla="*/ 112 w 402"/>
                <a:gd name="T7" fmla="*/ 308 h 374"/>
                <a:gd name="T8" fmla="*/ 144 w 402"/>
                <a:gd name="T9" fmla="*/ 286 h 374"/>
                <a:gd name="T10" fmla="*/ 168 w 402"/>
                <a:gd name="T11" fmla="*/ 258 h 374"/>
                <a:gd name="T12" fmla="*/ 198 w 402"/>
                <a:gd name="T13" fmla="*/ 254 h 374"/>
                <a:gd name="T14" fmla="*/ 236 w 402"/>
                <a:gd name="T15" fmla="*/ 252 h 374"/>
                <a:gd name="T16" fmla="*/ 258 w 402"/>
                <a:gd name="T17" fmla="*/ 282 h 374"/>
                <a:gd name="T18" fmla="*/ 282 w 402"/>
                <a:gd name="T19" fmla="*/ 298 h 374"/>
                <a:gd name="T20" fmla="*/ 300 w 402"/>
                <a:gd name="T21" fmla="*/ 312 h 374"/>
                <a:gd name="T22" fmla="*/ 300 w 402"/>
                <a:gd name="T23" fmla="*/ 340 h 374"/>
                <a:gd name="T24" fmla="*/ 318 w 402"/>
                <a:gd name="T25" fmla="*/ 322 h 374"/>
                <a:gd name="T26" fmla="*/ 332 w 402"/>
                <a:gd name="T27" fmla="*/ 312 h 374"/>
                <a:gd name="T28" fmla="*/ 318 w 402"/>
                <a:gd name="T29" fmla="*/ 292 h 374"/>
                <a:gd name="T30" fmla="*/ 280 w 402"/>
                <a:gd name="T31" fmla="*/ 272 h 374"/>
                <a:gd name="T32" fmla="*/ 258 w 402"/>
                <a:gd name="T33" fmla="*/ 226 h 374"/>
                <a:gd name="T34" fmla="*/ 280 w 402"/>
                <a:gd name="T35" fmla="*/ 230 h 374"/>
                <a:gd name="T36" fmla="*/ 300 w 402"/>
                <a:gd name="T37" fmla="*/ 250 h 374"/>
                <a:gd name="T38" fmla="*/ 340 w 402"/>
                <a:gd name="T39" fmla="*/ 278 h 374"/>
                <a:gd name="T40" fmla="*/ 354 w 402"/>
                <a:gd name="T41" fmla="*/ 316 h 374"/>
                <a:gd name="T42" fmla="*/ 384 w 402"/>
                <a:gd name="T43" fmla="*/ 290 h 374"/>
                <a:gd name="T44" fmla="*/ 382 w 402"/>
                <a:gd name="T45" fmla="*/ 250 h 374"/>
                <a:gd name="T46" fmla="*/ 356 w 402"/>
                <a:gd name="T47" fmla="*/ 208 h 374"/>
                <a:gd name="T48" fmla="*/ 378 w 402"/>
                <a:gd name="T49" fmla="*/ 166 h 374"/>
                <a:gd name="T50" fmla="*/ 400 w 402"/>
                <a:gd name="T51" fmla="*/ 112 h 374"/>
                <a:gd name="T52" fmla="*/ 392 w 402"/>
                <a:gd name="T53" fmla="*/ 58 h 374"/>
                <a:gd name="T54" fmla="*/ 352 w 402"/>
                <a:gd name="T55" fmla="*/ 52 h 374"/>
                <a:gd name="T56" fmla="*/ 320 w 402"/>
                <a:gd name="T57" fmla="*/ 44 h 374"/>
                <a:gd name="T58" fmla="*/ 282 w 402"/>
                <a:gd name="T59" fmla="*/ 64 h 374"/>
                <a:gd name="T60" fmla="*/ 252 w 402"/>
                <a:gd name="T61" fmla="*/ 58 h 374"/>
                <a:gd name="T62" fmla="*/ 224 w 402"/>
                <a:gd name="T63" fmla="*/ 36 h 374"/>
                <a:gd name="T64" fmla="*/ 244 w 402"/>
                <a:gd name="T65" fmla="*/ 12 h 374"/>
                <a:gd name="T66" fmla="*/ 220 w 402"/>
                <a:gd name="T67" fmla="*/ 8 h 374"/>
                <a:gd name="T68" fmla="*/ 212 w 402"/>
                <a:gd name="T69" fmla="*/ 36 h 374"/>
                <a:gd name="T70" fmla="*/ 208 w 402"/>
                <a:gd name="T71" fmla="*/ 70 h 374"/>
                <a:gd name="T72" fmla="*/ 174 w 402"/>
                <a:gd name="T73" fmla="*/ 78 h 374"/>
                <a:gd name="T74" fmla="*/ 170 w 402"/>
                <a:gd name="T75" fmla="*/ 92 h 374"/>
                <a:gd name="T76" fmla="*/ 158 w 402"/>
                <a:gd name="T77" fmla="*/ 104 h 374"/>
                <a:gd name="T78" fmla="*/ 148 w 402"/>
                <a:gd name="T79" fmla="*/ 114 h 374"/>
                <a:gd name="T80" fmla="*/ 116 w 402"/>
                <a:gd name="T81" fmla="*/ 146 h 374"/>
                <a:gd name="T82" fmla="*/ 88 w 402"/>
                <a:gd name="T83" fmla="*/ 148 h 374"/>
                <a:gd name="T84" fmla="*/ 86 w 402"/>
                <a:gd name="T85" fmla="*/ 166 h 374"/>
                <a:gd name="T86" fmla="*/ 58 w 402"/>
                <a:gd name="T87" fmla="*/ 168 h 374"/>
                <a:gd name="T88" fmla="*/ 70 w 402"/>
                <a:gd name="T89" fmla="*/ 184 h 374"/>
                <a:gd name="T90" fmla="*/ 86 w 402"/>
                <a:gd name="T91" fmla="*/ 200 h 374"/>
                <a:gd name="T92" fmla="*/ 98 w 402"/>
                <a:gd name="T93" fmla="*/ 228 h 374"/>
                <a:gd name="T94" fmla="*/ 96 w 402"/>
                <a:gd name="T95" fmla="*/ 248 h 374"/>
                <a:gd name="T96" fmla="*/ 46 w 402"/>
                <a:gd name="T97" fmla="*/ 252 h 374"/>
                <a:gd name="T98" fmla="*/ 14 w 402"/>
                <a:gd name="T99" fmla="*/ 250 h 374"/>
                <a:gd name="T100" fmla="*/ 6 w 402"/>
                <a:gd name="T101" fmla="*/ 280 h 374"/>
                <a:gd name="T102" fmla="*/ 32 w 402"/>
                <a:gd name="T103" fmla="*/ 296 h 374"/>
                <a:gd name="T104" fmla="*/ 26 w 402"/>
                <a:gd name="T105" fmla="*/ 344 h 3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2" h="374">
                  <a:moveTo>
                    <a:pt x="22" y="356"/>
                  </a:moveTo>
                  <a:lnTo>
                    <a:pt x="24" y="356"/>
                  </a:lnTo>
                  <a:lnTo>
                    <a:pt x="30" y="358"/>
                  </a:lnTo>
                  <a:lnTo>
                    <a:pt x="34" y="368"/>
                  </a:lnTo>
                  <a:lnTo>
                    <a:pt x="38" y="370"/>
                  </a:lnTo>
                  <a:lnTo>
                    <a:pt x="40" y="372"/>
                  </a:lnTo>
                  <a:lnTo>
                    <a:pt x="46" y="374"/>
                  </a:lnTo>
                  <a:lnTo>
                    <a:pt x="54" y="366"/>
                  </a:lnTo>
                  <a:lnTo>
                    <a:pt x="64" y="364"/>
                  </a:lnTo>
                  <a:lnTo>
                    <a:pt x="72" y="364"/>
                  </a:lnTo>
                  <a:lnTo>
                    <a:pt x="78" y="368"/>
                  </a:lnTo>
                  <a:lnTo>
                    <a:pt x="86" y="362"/>
                  </a:lnTo>
                  <a:lnTo>
                    <a:pt x="88" y="358"/>
                  </a:lnTo>
                  <a:lnTo>
                    <a:pt x="92" y="356"/>
                  </a:lnTo>
                  <a:lnTo>
                    <a:pt x="96" y="352"/>
                  </a:lnTo>
                  <a:lnTo>
                    <a:pt x="104" y="348"/>
                  </a:lnTo>
                  <a:lnTo>
                    <a:pt x="106" y="340"/>
                  </a:lnTo>
                  <a:lnTo>
                    <a:pt x="112" y="332"/>
                  </a:lnTo>
                  <a:lnTo>
                    <a:pt x="110" y="320"/>
                  </a:lnTo>
                  <a:lnTo>
                    <a:pt x="112" y="308"/>
                  </a:lnTo>
                  <a:lnTo>
                    <a:pt x="118" y="302"/>
                  </a:lnTo>
                  <a:lnTo>
                    <a:pt x="118" y="298"/>
                  </a:lnTo>
                  <a:lnTo>
                    <a:pt x="126" y="292"/>
                  </a:lnTo>
                  <a:lnTo>
                    <a:pt x="132" y="292"/>
                  </a:lnTo>
                  <a:lnTo>
                    <a:pt x="144" y="286"/>
                  </a:lnTo>
                  <a:lnTo>
                    <a:pt x="148" y="278"/>
                  </a:lnTo>
                  <a:lnTo>
                    <a:pt x="146" y="270"/>
                  </a:lnTo>
                  <a:lnTo>
                    <a:pt x="148" y="260"/>
                  </a:lnTo>
                  <a:lnTo>
                    <a:pt x="158" y="254"/>
                  </a:lnTo>
                  <a:lnTo>
                    <a:pt x="168" y="258"/>
                  </a:lnTo>
                  <a:lnTo>
                    <a:pt x="174" y="258"/>
                  </a:lnTo>
                  <a:lnTo>
                    <a:pt x="180" y="260"/>
                  </a:lnTo>
                  <a:lnTo>
                    <a:pt x="186" y="258"/>
                  </a:lnTo>
                  <a:lnTo>
                    <a:pt x="192" y="254"/>
                  </a:lnTo>
                  <a:lnTo>
                    <a:pt x="198" y="254"/>
                  </a:lnTo>
                  <a:lnTo>
                    <a:pt x="204" y="248"/>
                  </a:lnTo>
                  <a:lnTo>
                    <a:pt x="212" y="242"/>
                  </a:lnTo>
                  <a:lnTo>
                    <a:pt x="224" y="238"/>
                  </a:lnTo>
                  <a:lnTo>
                    <a:pt x="230" y="242"/>
                  </a:lnTo>
                  <a:lnTo>
                    <a:pt x="236" y="252"/>
                  </a:lnTo>
                  <a:lnTo>
                    <a:pt x="238" y="264"/>
                  </a:lnTo>
                  <a:lnTo>
                    <a:pt x="246" y="270"/>
                  </a:lnTo>
                  <a:lnTo>
                    <a:pt x="248" y="276"/>
                  </a:lnTo>
                  <a:lnTo>
                    <a:pt x="254" y="280"/>
                  </a:lnTo>
                  <a:lnTo>
                    <a:pt x="258" y="282"/>
                  </a:lnTo>
                  <a:lnTo>
                    <a:pt x="260" y="286"/>
                  </a:lnTo>
                  <a:lnTo>
                    <a:pt x="272" y="292"/>
                  </a:lnTo>
                  <a:lnTo>
                    <a:pt x="274" y="294"/>
                  </a:lnTo>
                  <a:lnTo>
                    <a:pt x="280" y="298"/>
                  </a:lnTo>
                  <a:lnTo>
                    <a:pt x="282" y="298"/>
                  </a:lnTo>
                  <a:lnTo>
                    <a:pt x="286" y="302"/>
                  </a:lnTo>
                  <a:lnTo>
                    <a:pt x="290" y="304"/>
                  </a:lnTo>
                  <a:lnTo>
                    <a:pt x="292" y="308"/>
                  </a:lnTo>
                  <a:lnTo>
                    <a:pt x="296" y="312"/>
                  </a:lnTo>
                  <a:lnTo>
                    <a:pt x="300" y="312"/>
                  </a:lnTo>
                  <a:lnTo>
                    <a:pt x="304" y="316"/>
                  </a:lnTo>
                  <a:lnTo>
                    <a:pt x="304" y="322"/>
                  </a:lnTo>
                  <a:lnTo>
                    <a:pt x="306" y="328"/>
                  </a:lnTo>
                  <a:lnTo>
                    <a:pt x="300" y="336"/>
                  </a:lnTo>
                  <a:lnTo>
                    <a:pt x="300" y="340"/>
                  </a:lnTo>
                  <a:lnTo>
                    <a:pt x="302" y="344"/>
                  </a:lnTo>
                  <a:lnTo>
                    <a:pt x="310" y="338"/>
                  </a:lnTo>
                  <a:lnTo>
                    <a:pt x="312" y="332"/>
                  </a:lnTo>
                  <a:lnTo>
                    <a:pt x="318" y="328"/>
                  </a:lnTo>
                  <a:lnTo>
                    <a:pt x="318" y="322"/>
                  </a:lnTo>
                  <a:lnTo>
                    <a:pt x="312" y="316"/>
                  </a:lnTo>
                  <a:lnTo>
                    <a:pt x="314" y="306"/>
                  </a:lnTo>
                  <a:lnTo>
                    <a:pt x="320" y="306"/>
                  </a:lnTo>
                  <a:lnTo>
                    <a:pt x="324" y="308"/>
                  </a:lnTo>
                  <a:lnTo>
                    <a:pt x="332" y="312"/>
                  </a:lnTo>
                  <a:lnTo>
                    <a:pt x="334" y="312"/>
                  </a:lnTo>
                  <a:lnTo>
                    <a:pt x="334" y="306"/>
                  </a:lnTo>
                  <a:lnTo>
                    <a:pt x="326" y="300"/>
                  </a:lnTo>
                  <a:lnTo>
                    <a:pt x="318" y="296"/>
                  </a:lnTo>
                  <a:lnTo>
                    <a:pt x="318" y="292"/>
                  </a:lnTo>
                  <a:lnTo>
                    <a:pt x="308" y="290"/>
                  </a:lnTo>
                  <a:lnTo>
                    <a:pt x="306" y="288"/>
                  </a:lnTo>
                  <a:lnTo>
                    <a:pt x="302" y="280"/>
                  </a:lnTo>
                  <a:lnTo>
                    <a:pt x="292" y="278"/>
                  </a:lnTo>
                  <a:lnTo>
                    <a:pt x="280" y="272"/>
                  </a:lnTo>
                  <a:lnTo>
                    <a:pt x="274" y="258"/>
                  </a:lnTo>
                  <a:lnTo>
                    <a:pt x="270" y="250"/>
                  </a:lnTo>
                  <a:lnTo>
                    <a:pt x="258" y="242"/>
                  </a:lnTo>
                  <a:lnTo>
                    <a:pt x="258" y="230"/>
                  </a:lnTo>
                  <a:lnTo>
                    <a:pt x="258" y="226"/>
                  </a:lnTo>
                  <a:lnTo>
                    <a:pt x="262" y="222"/>
                  </a:lnTo>
                  <a:lnTo>
                    <a:pt x="274" y="220"/>
                  </a:lnTo>
                  <a:lnTo>
                    <a:pt x="274" y="226"/>
                  </a:lnTo>
                  <a:lnTo>
                    <a:pt x="278" y="234"/>
                  </a:lnTo>
                  <a:lnTo>
                    <a:pt x="280" y="230"/>
                  </a:lnTo>
                  <a:lnTo>
                    <a:pt x="286" y="226"/>
                  </a:lnTo>
                  <a:lnTo>
                    <a:pt x="288" y="234"/>
                  </a:lnTo>
                  <a:lnTo>
                    <a:pt x="292" y="238"/>
                  </a:lnTo>
                  <a:lnTo>
                    <a:pt x="294" y="244"/>
                  </a:lnTo>
                  <a:lnTo>
                    <a:pt x="300" y="250"/>
                  </a:lnTo>
                  <a:lnTo>
                    <a:pt x="310" y="256"/>
                  </a:lnTo>
                  <a:lnTo>
                    <a:pt x="320" y="262"/>
                  </a:lnTo>
                  <a:lnTo>
                    <a:pt x="324" y="268"/>
                  </a:lnTo>
                  <a:lnTo>
                    <a:pt x="332" y="272"/>
                  </a:lnTo>
                  <a:lnTo>
                    <a:pt x="340" y="278"/>
                  </a:lnTo>
                  <a:lnTo>
                    <a:pt x="346" y="282"/>
                  </a:lnTo>
                  <a:lnTo>
                    <a:pt x="346" y="288"/>
                  </a:lnTo>
                  <a:lnTo>
                    <a:pt x="344" y="296"/>
                  </a:lnTo>
                  <a:lnTo>
                    <a:pt x="346" y="306"/>
                  </a:lnTo>
                  <a:lnTo>
                    <a:pt x="354" y="316"/>
                  </a:lnTo>
                  <a:lnTo>
                    <a:pt x="360" y="310"/>
                  </a:lnTo>
                  <a:lnTo>
                    <a:pt x="364" y="302"/>
                  </a:lnTo>
                  <a:lnTo>
                    <a:pt x="364" y="296"/>
                  </a:lnTo>
                  <a:lnTo>
                    <a:pt x="378" y="296"/>
                  </a:lnTo>
                  <a:lnTo>
                    <a:pt x="384" y="290"/>
                  </a:lnTo>
                  <a:lnTo>
                    <a:pt x="390" y="290"/>
                  </a:lnTo>
                  <a:lnTo>
                    <a:pt x="388" y="278"/>
                  </a:lnTo>
                  <a:lnTo>
                    <a:pt x="384" y="268"/>
                  </a:lnTo>
                  <a:lnTo>
                    <a:pt x="390" y="258"/>
                  </a:lnTo>
                  <a:lnTo>
                    <a:pt x="382" y="250"/>
                  </a:lnTo>
                  <a:lnTo>
                    <a:pt x="386" y="242"/>
                  </a:lnTo>
                  <a:lnTo>
                    <a:pt x="380" y="234"/>
                  </a:lnTo>
                  <a:lnTo>
                    <a:pt x="364" y="232"/>
                  </a:lnTo>
                  <a:lnTo>
                    <a:pt x="362" y="218"/>
                  </a:lnTo>
                  <a:lnTo>
                    <a:pt x="356" y="208"/>
                  </a:lnTo>
                  <a:lnTo>
                    <a:pt x="366" y="204"/>
                  </a:lnTo>
                  <a:lnTo>
                    <a:pt x="370" y="192"/>
                  </a:lnTo>
                  <a:lnTo>
                    <a:pt x="378" y="180"/>
                  </a:lnTo>
                  <a:lnTo>
                    <a:pt x="388" y="174"/>
                  </a:lnTo>
                  <a:lnTo>
                    <a:pt x="378" y="166"/>
                  </a:lnTo>
                  <a:lnTo>
                    <a:pt x="380" y="156"/>
                  </a:lnTo>
                  <a:lnTo>
                    <a:pt x="386" y="150"/>
                  </a:lnTo>
                  <a:lnTo>
                    <a:pt x="386" y="146"/>
                  </a:lnTo>
                  <a:lnTo>
                    <a:pt x="402" y="128"/>
                  </a:lnTo>
                  <a:lnTo>
                    <a:pt x="400" y="112"/>
                  </a:lnTo>
                  <a:lnTo>
                    <a:pt x="398" y="102"/>
                  </a:lnTo>
                  <a:lnTo>
                    <a:pt x="390" y="92"/>
                  </a:lnTo>
                  <a:lnTo>
                    <a:pt x="398" y="82"/>
                  </a:lnTo>
                  <a:lnTo>
                    <a:pt x="392" y="70"/>
                  </a:lnTo>
                  <a:lnTo>
                    <a:pt x="392" y="58"/>
                  </a:lnTo>
                  <a:lnTo>
                    <a:pt x="390" y="52"/>
                  </a:lnTo>
                  <a:lnTo>
                    <a:pt x="386" y="54"/>
                  </a:lnTo>
                  <a:lnTo>
                    <a:pt x="368" y="54"/>
                  </a:lnTo>
                  <a:lnTo>
                    <a:pt x="358" y="52"/>
                  </a:lnTo>
                  <a:lnTo>
                    <a:pt x="352" y="52"/>
                  </a:lnTo>
                  <a:lnTo>
                    <a:pt x="348" y="50"/>
                  </a:lnTo>
                  <a:lnTo>
                    <a:pt x="342" y="56"/>
                  </a:lnTo>
                  <a:lnTo>
                    <a:pt x="334" y="54"/>
                  </a:lnTo>
                  <a:lnTo>
                    <a:pt x="332" y="46"/>
                  </a:lnTo>
                  <a:lnTo>
                    <a:pt x="320" y="44"/>
                  </a:lnTo>
                  <a:lnTo>
                    <a:pt x="316" y="48"/>
                  </a:lnTo>
                  <a:lnTo>
                    <a:pt x="308" y="50"/>
                  </a:lnTo>
                  <a:lnTo>
                    <a:pt x="298" y="58"/>
                  </a:lnTo>
                  <a:lnTo>
                    <a:pt x="288" y="60"/>
                  </a:lnTo>
                  <a:lnTo>
                    <a:pt x="282" y="64"/>
                  </a:lnTo>
                  <a:lnTo>
                    <a:pt x="276" y="58"/>
                  </a:lnTo>
                  <a:lnTo>
                    <a:pt x="272" y="56"/>
                  </a:lnTo>
                  <a:lnTo>
                    <a:pt x="272" y="48"/>
                  </a:lnTo>
                  <a:lnTo>
                    <a:pt x="258" y="52"/>
                  </a:lnTo>
                  <a:lnTo>
                    <a:pt x="252" y="58"/>
                  </a:lnTo>
                  <a:lnTo>
                    <a:pt x="242" y="58"/>
                  </a:lnTo>
                  <a:lnTo>
                    <a:pt x="240" y="54"/>
                  </a:lnTo>
                  <a:lnTo>
                    <a:pt x="232" y="54"/>
                  </a:lnTo>
                  <a:lnTo>
                    <a:pt x="226" y="44"/>
                  </a:lnTo>
                  <a:lnTo>
                    <a:pt x="224" y="36"/>
                  </a:lnTo>
                  <a:lnTo>
                    <a:pt x="224" y="28"/>
                  </a:lnTo>
                  <a:lnTo>
                    <a:pt x="232" y="22"/>
                  </a:lnTo>
                  <a:lnTo>
                    <a:pt x="234" y="18"/>
                  </a:lnTo>
                  <a:lnTo>
                    <a:pt x="242" y="16"/>
                  </a:lnTo>
                  <a:lnTo>
                    <a:pt x="244" y="12"/>
                  </a:lnTo>
                  <a:lnTo>
                    <a:pt x="240" y="10"/>
                  </a:lnTo>
                  <a:lnTo>
                    <a:pt x="234" y="8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0" y="8"/>
                  </a:lnTo>
                  <a:lnTo>
                    <a:pt x="216" y="6"/>
                  </a:lnTo>
                  <a:lnTo>
                    <a:pt x="206" y="12"/>
                  </a:lnTo>
                  <a:lnTo>
                    <a:pt x="206" y="20"/>
                  </a:lnTo>
                  <a:lnTo>
                    <a:pt x="208" y="32"/>
                  </a:lnTo>
                  <a:lnTo>
                    <a:pt x="212" y="36"/>
                  </a:lnTo>
                  <a:lnTo>
                    <a:pt x="214" y="46"/>
                  </a:lnTo>
                  <a:lnTo>
                    <a:pt x="216" y="56"/>
                  </a:lnTo>
                  <a:lnTo>
                    <a:pt x="216" y="64"/>
                  </a:lnTo>
                  <a:lnTo>
                    <a:pt x="212" y="68"/>
                  </a:lnTo>
                  <a:lnTo>
                    <a:pt x="208" y="70"/>
                  </a:lnTo>
                  <a:lnTo>
                    <a:pt x="204" y="68"/>
                  </a:lnTo>
                  <a:lnTo>
                    <a:pt x="198" y="68"/>
                  </a:lnTo>
                  <a:lnTo>
                    <a:pt x="192" y="74"/>
                  </a:lnTo>
                  <a:lnTo>
                    <a:pt x="180" y="74"/>
                  </a:lnTo>
                  <a:lnTo>
                    <a:pt x="174" y="78"/>
                  </a:lnTo>
                  <a:lnTo>
                    <a:pt x="174" y="84"/>
                  </a:lnTo>
                  <a:lnTo>
                    <a:pt x="178" y="86"/>
                  </a:lnTo>
                  <a:lnTo>
                    <a:pt x="178" y="92"/>
                  </a:lnTo>
                  <a:lnTo>
                    <a:pt x="172" y="96"/>
                  </a:lnTo>
                  <a:lnTo>
                    <a:pt x="170" y="92"/>
                  </a:lnTo>
                  <a:lnTo>
                    <a:pt x="174" y="88"/>
                  </a:lnTo>
                  <a:lnTo>
                    <a:pt x="172" y="86"/>
                  </a:lnTo>
                  <a:lnTo>
                    <a:pt x="166" y="86"/>
                  </a:lnTo>
                  <a:lnTo>
                    <a:pt x="162" y="96"/>
                  </a:lnTo>
                  <a:lnTo>
                    <a:pt x="158" y="104"/>
                  </a:lnTo>
                  <a:lnTo>
                    <a:pt x="156" y="108"/>
                  </a:lnTo>
                  <a:lnTo>
                    <a:pt x="158" y="110"/>
                  </a:lnTo>
                  <a:lnTo>
                    <a:pt x="156" y="114"/>
                  </a:lnTo>
                  <a:lnTo>
                    <a:pt x="152" y="114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0" y="122"/>
                  </a:lnTo>
                  <a:lnTo>
                    <a:pt x="130" y="124"/>
                  </a:lnTo>
                  <a:lnTo>
                    <a:pt x="126" y="138"/>
                  </a:lnTo>
                  <a:lnTo>
                    <a:pt x="116" y="146"/>
                  </a:lnTo>
                  <a:lnTo>
                    <a:pt x="110" y="148"/>
                  </a:lnTo>
                  <a:lnTo>
                    <a:pt x="110" y="152"/>
                  </a:lnTo>
                  <a:lnTo>
                    <a:pt x="100" y="152"/>
                  </a:lnTo>
                  <a:lnTo>
                    <a:pt x="96" y="148"/>
                  </a:lnTo>
                  <a:lnTo>
                    <a:pt x="88" y="148"/>
                  </a:lnTo>
                  <a:lnTo>
                    <a:pt x="88" y="152"/>
                  </a:lnTo>
                  <a:lnTo>
                    <a:pt x="92" y="158"/>
                  </a:lnTo>
                  <a:lnTo>
                    <a:pt x="94" y="164"/>
                  </a:lnTo>
                  <a:lnTo>
                    <a:pt x="90" y="168"/>
                  </a:lnTo>
                  <a:lnTo>
                    <a:pt x="86" y="166"/>
                  </a:lnTo>
                  <a:lnTo>
                    <a:pt x="82" y="168"/>
                  </a:lnTo>
                  <a:lnTo>
                    <a:pt x="74" y="164"/>
                  </a:lnTo>
                  <a:lnTo>
                    <a:pt x="70" y="164"/>
                  </a:lnTo>
                  <a:lnTo>
                    <a:pt x="64" y="168"/>
                  </a:lnTo>
                  <a:lnTo>
                    <a:pt x="58" y="168"/>
                  </a:lnTo>
                  <a:lnTo>
                    <a:pt x="56" y="172"/>
                  </a:lnTo>
                  <a:lnTo>
                    <a:pt x="58" y="174"/>
                  </a:lnTo>
                  <a:lnTo>
                    <a:pt x="58" y="178"/>
                  </a:lnTo>
                  <a:lnTo>
                    <a:pt x="62" y="182"/>
                  </a:lnTo>
                  <a:lnTo>
                    <a:pt x="70" y="184"/>
                  </a:lnTo>
                  <a:lnTo>
                    <a:pt x="76" y="184"/>
                  </a:lnTo>
                  <a:lnTo>
                    <a:pt x="78" y="188"/>
                  </a:lnTo>
                  <a:lnTo>
                    <a:pt x="82" y="188"/>
                  </a:lnTo>
                  <a:lnTo>
                    <a:pt x="88" y="194"/>
                  </a:lnTo>
                  <a:lnTo>
                    <a:pt x="86" y="200"/>
                  </a:lnTo>
                  <a:lnTo>
                    <a:pt x="98" y="208"/>
                  </a:lnTo>
                  <a:lnTo>
                    <a:pt x="98" y="212"/>
                  </a:lnTo>
                  <a:lnTo>
                    <a:pt x="96" y="212"/>
                  </a:lnTo>
                  <a:lnTo>
                    <a:pt x="96" y="222"/>
                  </a:lnTo>
                  <a:lnTo>
                    <a:pt x="98" y="228"/>
                  </a:lnTo>
                  <a:lnTo>
                    <a:pt x="102" y="230"/>
                  </a:lnTo>
                  <a:lnTo>
                    <a:pt x="102" y="234"/>
                  </a:lnTo>
                  <a:lnTo>
                    <a:pt x="98" y="230"/>
                  </a:lnTo>
                  <a:lnTo>
                    <a:pt x="98" y="238"/>
                  </a:lnTo>
                  <a:lnTo>
                    <a:pt x="96" y="248"/>
                  </a:lnTo>
                  <a:lnTo>
                    <a:pt x="92" y="258"/>
                  </a:lnTo>
                  <a:lnTo>
                    <a:pt x="78" y="258"/>
                  </a:lnTo>
                  <a:lnTo>
                    <a:pt x="66" y="254"/>
                  </a:lnTo>
                  <a:lnTo>
                    <a:pt x="58" y="256"/>
                  </a:lnTo>
                  <a:lnTo>
                    <a:pt x="46" y="252"/>
                  </a:lnTo>
                  <a:lnTo>
                    <a:pt x="40" y="254"/>
                  </a:lnTo>
                  <a:lnTo>
                    <a:pt x="36" y="254"/>
                  </a:lnTo>
                  <a:lnTo>
                    <a:pt x="22" y="254"/>
                  </a:lnTo>
                  <a:lnTo>
                    <a:pt x="20" y="250"/>
                  </a:lnTo>
                  <a:lnTo>
                    <a:pt x="14" y="250"/>
                  </a:lnTo>
                  <a:lnTo>
                    <a:pt x="10" y="256"/>
                  </a:lnTo>
                  <a:lnTo>
                    <a:pt x="4" y="258"/>
                  </a:lnTo>
                  <a:lnTo>
                    <a:pt x="0" y="266"/>
                  </a:lnTo>
                  <a:lnTo>
                    <a:pt x="6" y="274"/>
                  </a:lnTo>
                  <a:lnTo>
                    <a:pt x="6" y="280"/>
                  </a:lnTo>
                  <a:lnTo>
                    <a:pt x="12" y="282"/>
                  </a:lnTo>
                  <a:lnTo>
                    <a:pt x="24" y="282"/>
                  </a:lnTo>
                  <a:lnTo>
                    <a:pt x="30" y="280"/>
                  </a:lnTo>
                  <a:lnTo>
                    <a:pt x="34" y="286"/>
                  </a:lnTo>
                  <a:lnTo>
                    <a:pt x="32" y="296"/>
                  </a:lnTo>
                  <a:lnTo>
                    <a:pt x="28" y="302"/>
                  </a:lnTo>
                  <a:lnTo>
                    <a:pt x="28" y="314"/>
                  </a:lnTo>
                  <a:lnTo>
                    <a:pt x="24" y="318"/>
                  </a:lnTo>
                  <a:lnTo>
                    <a:pt x="28" y="330"/>
                  </a:lnTo>
                  <a:lnTo>
                    <a:pt x="26" y="344"/>
                  </a:lnTo>
                  <a:lnTo>
                    <a:pt x="22" y="350"/>
                  </a:lnTo>
                  <a:lnTo>
                    <a:pt x="22" y="35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6" name="Freeform 34"/>
            <p:cNvSpPr>
              <a:spLocks/>
            </p:cNvSpPr>
            <p:nvPr/>
          </p:nvSpPr>
          <p:spPr bwMode="auto">
            <a:xfrm>
              <a:off x="2658" y="1885"/>
              <a:ext cx="222" cy="596"/>
            </a:xfrm>
            <a:custGeom>
              <a:avLst/>
              <a:gdLst>
                <a:gd name="T0" fmla="*/ 184 w 222"/>
                <a:gd name="T1" fmla="*/ 454 h 596"/>
                <a:gd name="T2" fmla="*/ 192 w 222"/>
                <a:gd name="T3" fmla="*/ 424 h 596"/>
                <a:gd name="T4" fmla="*/ 204 w 222"/>
                <a:gd name="T5" fmla="*/ 382 h 596"/>
                <a:gd name="T6" fmla="*/ 188 w 222"/>
                <a:gd name="T7" fmla="*/ 334 h 596"/>
                <a:gd name="T8" fmla="*/ 152 w 222"/>
                <a:gd name="T9" fmla="*/ 300 h 596"/>
                <a:gd name="T10" fmla="*/ 172 w 222"/>
                <a:gd name="T11" fmla="*/ 248 h 596"/>
                <a:gd name="T12" fmla="*/ 166 w 222"/>
                <a:gd name="T13" fmla="*/ 204 h 596"/>
                <a:gd name="T14" fmla="*/ 146 w 222"/>
                <a:gd name="T15" fmla="*/ 178 h 596"/>
                <a:gd name="T16" fmla="*/ 140 w 222"/>
                <a:gd name="T17" fmla="*/ 148 h 596"/>
                <a:gd name="T18" fmla="*/ 132 w 222"/>
                <a:gd name="T19" fmla="*/ 116 h 596"/>
                <a:gd name="T20" fmla="*/ 132 w 222"/>
                <a:gd name="T21" fmla="*/ 104 h 596"/>
                <a:gd name="T22" fmla="*/ 166 w 222"/>
                <a:gd name="T23" fmla="*/ 118 h 596"/>
                <a:gd name="T24" fmla="*/ 222 w 222"/>
                <a:gd name="T25" fmla="*/ 104 h 596"/>
                <a:gd name="T26" fmla="*/ 210 w 222"/>
                <a:gd name="T27" fmla="*/ 64 h 596"/>
                <a:gd name="T28" fmla="*/ 194 w 222"/>
                <a:gd name="T29" fmla="*/ 54 h 596"/>
                <a:gd name="T30" fmla="*/ 144 w 222"/>
                <a:gd name="T31" fmla="*/ 22 h 596"/>
                <a:gd name="T32" fmla="*/ 120 w 222"/>
                <a:gd name="T33" fmla="*/ 18 h 596"/>
                <a:gd name="T34" fmla="*/ 124 w 222"/>
                <a:gd name="T35" fmla="*/ 6 h 596"/>
                <a:gd name="T36" fmla="*/ 108 w 222"/>
                <a:gd name="T37" fmla="*/ 6 h 596"/>
                <a:gd name="T38" fmla="*/ 86 w 222"/>
                <a:gd name="T39" fmla="*/ 22 h 596"/>
                <a:gd name="T40" fmla="*/ 72 w 222"/>
                <a:gd name="T41" fmla="*/ 54 h 596"/>
                <a:gd name="T42" fmla="*/ 78 w 222"/>
                <a:gd name="T43" fmla="*/ 96 h 596"/>
                <a:gd name="T44" fmla="*/ 92 w 222"/>
                <a:gd name="T45" fmla="*/ 146 h 596"/>
                <a:gd name="T46" fmla="*/ 90 w 222"/>
                <a:gd name="T47" fmla="*/ 166 h 596"/>
                <a:gd name="T48" fmla="*/ 92 w 222"/>
                <a:gd name="T49" fmla="*/ 192 h 596"/>
                <a:gd name="T50" fmla="*/ 110 w 222"/>
                <a:gd name="T51" fmla="*/ 214 h 596"/>
                <a:gd name="T52" fmla="*/ 74 w 222"/>
                <a:gd name="T53" fmla="*/ 270 h 596"/>
                <a:gd name="T54" fmla="*/ 86 w 222"/>
                <a:gd name="T55" fmla="*/ 282 h 596"/>
                <a:gd name="T56" fmla="*/ 78 w 222"/>
                <a:gd name="T57" fmla="*/ 290 h 596"/>
                <a:gd name="T58" fmla="*/ 70 w 222"/>
                <a:gd name="T59" fmla="*/ 296 h 596"/>
                <a:gd name="T60" fmla="*/ 64 w 222"/>
                <a:gd name="T61" fmla="*/ 330 h 596"/>
                <a:gd name="T62" fmla="*/ 68 w 222"/>
                <a:gd name="T63" fmla="*/ 360 h 596"/>
                <a:gd name="T64" fmla="*/ 50 w 222"/>
                <a:gd name="T65" fmla="*/ 388 h 596"/>
                <a:gd name="T66" fmla="*/ 28 w 222"/>
                <a:gd name="T67" fmla="*/ 412 h 596"/>
                <a:gd name="T68" fmla="*/ 14 w 222"/>
                <a:gd name="T69" fmla="*/ 418 h 596"/>
                <a:gd name="T70" fmla="*/ 12 w 222"/>
                <a:gd name="T71" fmla="*/ 452 h 596"/>
                <a:gd name="T72" fmla="*/ 24 w 222"/>
                <a:gd name="T73" fmla="*/ 488 h 596"/>
                <a:gd name="T74" fmla="*/ 2 w 222"/>
                <a:gd name="T75" fmla="*/ 516 h 596"/>
                <a:gd name="T76" fmla="*/ 18 w 222"/>
                <a:gd name="T77" fmla="*/ 536 h 596"/>
                <a:gd name="T78" fmla="*/ 50 w 222"/>
                <a:gd name="T79" fmla="*/ 534 h 596"/>
                <a:gd name="T80" fmla="*/ 70 w 222"/>
                <a:gd name="T81" fmla="*/ 566 h 596"/>
                <a:gd name="T82" fmla="*/ 80 w 222"/>
                <a:gd name="T83" fmla="*/ 580 h 596"/>
                <a:gd name="T84" fmla="*/ 96 w 222"/>
                <a:gd name="T85" fmla="*/ 564 h 596"/>
                <a:gd name="T86" fmla="*/ 110 w 222"/>
                <a:gd name="T87" fmla="*/ 560 h 596"/>
                <a:gd name="T88" fmla="*/ 128 w 222"/>
                <a:gd name="T89" fmla="*/ 568 h 596"/>
                <a:gd name="T90" fmla="*/ 126 w 222"/>
                <a:gd name="T91" fmla="*/ 578 h 596"/>
                <a:gd name="T92" fmla="*/ 132 w 222"/>
                <a:gd name="T93" fmla="*/ 584 h 596"/>
                <a:gd name="T94" fmla="*/ 142 w 222"/>
                <a:gd name="T95" fmla="*/ 596 h 596"/>
                <a:gd name="T96" fmla="*/ 164 w 222"/>
                <a:gd name="T97" fmla="*/ 586 h 596"/>
                <a:gd name="T98" fmla="*/ 150 w 222"/>
                <a:gd name="T99" fmla="*/ 580 h 596"/>
                <a:gd name="T100" fmla="*/ 136 w 222"/>
                <a:gd name="T101" fmla="*/ 570 h 596"/>
                <a:gd name="T102" fmla="*/ 152 w 222"/>
                <a:gd name="T103" fmla="*/ 560 h 596"/>
                <a:gd name="T104" fmla="*/ 180 w 222"/>
                <a:gd name="T105" fmla="*/ 556 h 596"/>
                <a:gd name="T106" fmla="*/ 202 w 222"/>
                <a:gd name="T107" fmla="*/ 534 h 596"/>
                <a:gd name="T108" fmla="*/ 200 w 222"/>
                <a:gd name="T109" fmla="*/ 502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2" h="596">
                  <a:moveTo>
                    <a:pt x="200" y="502"/>
                  </a:moveTo>
                  <a:lnTo>
                    <a:pt x="192" y="460"/>
                  </a:lnTo>
                  <a:lnTo>
                    <a:pt x="184" y="454"/>
                  </a:lnTo>
                  <a:lnTo>
                    <a:pt x="184" y="442"/>
                  </a:lnTo>
                  <a:lnTo>
                    <a:pt x="196" y="432"/>
                  </a:lnTo>
                  <a:lnTo>
                    <a:pt x="192" y="424"/>
                  </a:lnTo>
                  <a:lnTo>
                    <a:pt x="196" y="398"/>
                  </a:lnTo>
                  <a:lnTo>
                    <a:pt x="206" y="396"/>
                  </a:lnTo>
                  <a:lnTo>
                    <a:pt x="204" y="382"/>
                  </a:lnTo>
                  <a:lnTo>
                    <a:pt x="198" y="374"/>
                  </a:lnTo>
                  <a:lnTo>
                    <a:pt x="198" y="352"/>
                  </a:lnTo>
                  <a:lnTo>
                    <a:pt x="188" y="334"/>
                  </a:lnTo>
                  <a:lnTo>
                    <a:pt x="172" y="316"/>
                  </a:lnTo>
                  <a:lnTo>
                    <a:pt x="160" y="308"/>
                  </a:lnTo>
                  <a:lnTo>
                    <a:pt x="152" y="300"/>
                  </a:lnTo>
                  <a:lnTo>
                    <a:pt x="166" y="280"/>
                  </a:lnTo>
                  <a:lnTo>
                    <a:pt x="162" y="268"/>
                  </a:lnTo>
                  <a:lnTo>
                    <a:pt x="172" y="248"/>
                  </a:lnTo>
                  <a:lnTo>
                    <a:pt x="184" y="238"/>
                  </a:lnTo>
                  <a:lnTo>
                    <a:pt x="182" y="208"/>
                  </a:lnTo>
                  <a:lnTo>
                    <a:pt x="166" y="204"/>
                  </a:lnTo>
                  <a:lnTo>
                    <a:pt x="166" y="186"/>
                  </a:lnTo>
                  <a:lnTo>
                    <a:pt x="156" y="174"/>
                  </a:lnTo>
                  <a:lnTo>
                    <a:pt x="146" y="178"/>
                  </a:lnTo>
                  <a:lnTo>
                    <a:pt x="146" y="170"/>
                  </a:lnTo>
                  <a:lnTo>
                    <a:pt x="146" y="156"/>
                  </a:lnTo>
                  <a:lnTo>
                    <a:pt x="140" y="148"/>
                  </a:lnTo>
                  <a:lnTo>
                    <a:pt x="146" y="138"/>
                  </a:lnTo>
                  <a:lnTo>
                    <a:pt x="146" y="130"/>
                  </a:lnTo>
                  <a:lnTo>
                    <a:pt x="132" y="116"/>
                  </a:lnTo>
                  <a:lnTo>
                    <a:pt x="116" y="100"/>
                  </a:lnTo>
                  <a:lnTo>
                    <a:pt x="116" y="90"/>
                  </a:lnTo>
                  <a:lnTo>
                    <a:pt x="132" y="104"/>
                  </a:lnTo>
                  <a:lnTo>
                    <a:pt x="140" y="104"/>
                  </a:lnTo>
                  <a:lnTo>
                    <a:pt x="150" y="112"/>
                  </a:lnTo>
                  <a:lnTo>
                    <a:pt x="166" y="118"/>
                  </a:lnTo>
                  <a:lnTo>
                    <a:pt x="184" y="124"/>
                  </a:lnTo>
                  <a:lnTo>
                    <a:pt x="198" y="126"/>
                  </a:lnTo>
                  <a:lnTo>
                    <a:pt x="222" y="104"/>
                  </a:lnTo>
                  <a:lnTo>
                    <a:pt x="222" y="78"/>
                  </a:lnTo>
                  <a:lnTo>
                    <a:pt x="218" y="72"/>
                  </a:lnTo>
                  <a:lnTo>
                    <a:pt x="210" y="64"/>
                  </a:lnTo>
                  <a:lnTo>
                    <a:pt x="206" y="64"/>
                  </a:lnTo>
                  <a:lnTo>
                    <a:pt x="202" y="58"/>
                  </a:lnTo>
                  <a:lnTo>
                    <a:pt x="194" y="54"/>
                  </a:lnTo>
                  <a:lnTo>
                    <a:pt x="180" y="46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32" y="24"/>
                  </a:lnTo>
                  <a:lnTo>
                    <a:pt x="128" y="20"/>
                  </a:lnTo>
                  <a:lnTo>
                    <a:pt x="120" y="18"/>
                  </a:lnTo>
                  <a:lnTo>
                    <a:pt x="116" y="12"/>
                  </a:lnTo>
                  <a:lnTo>
                    <a:pt x="124" y="10"/>
                  </a:lnTo>
                  <a:lnTo>
                    <a:pt x="124" y="6"/>
                  </a:lnTo>
                  <a:lnTo>
                    <a:pt x="116" y="0"/>
                  </a:lnTo>
                  <a:lnTo>
                    <a:pt x="108" y="2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86" y="18"/>
                  </a:lnTo>
                  <a:lnTo>
                    <a:pt x="86" y="22"/>
                  </a:lnTo>
                  <a:lnTo>
                    <a:pt x="80" y="2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2" y="62"/>
                  </a:lnTo>
                  <a:lnTo>
                    <a:pt x="86" y="80"/>
                  </a:lnTo>
                  <a:lnTo>
                    <a:pt x="78" y="96"/>
                  </a:lnTo>
                  <a:lnTo>
                    <a:pt x="90" y="122"/>
                  </a:lnTo>
                  <a:lnTo>
                    <a:pt x="88" y="136"/>
                  </a:lnTo>
                  <a:lnTo>
                    <a:pt x="92" y="146"/>
                  </a:lnTo>
                  <a:lnTo>
                    <a:pt x="88" y="156"/>
                  </a:lnTo>
                  <a:lnTo>
                    <a:pt x="94" y="160"/>
                  </a:lnTo>
                  <a:lnTo>
                    <a:pt x="90" y="166"/>
                  </a:lnTo>
                  <a:lnTo>
                    <a:pt x="96" y="176"/>
                  </a:lnTo>
                  <a:lnTo>
                    <a:pt x="96" y="184"/>
                  </a:lnTo>
                  <a:lnTo>
                    <a:pt x="92" y="192"/>
                  </a:lnTo>
                  <a:lnTo>
                    <a:pt x="92" y="198"/>
                  </a:lnTo>
                  <a:lnTo>
                    <a:pt x="102" y="202"/>
                  </a:lnTo>
                  <a:lnTo>
                    <a:pt x="110" y="214"/>
                  </a:lnTo>
                  <a:lnTo>
                    <a:pt x="90" y="240"/>
                  </a:lnTo>
                  <a:lnTo>
                    <a:pt x="76" y="258"/>
                  </a:lnTo>
                  <a:lnTo>
                    <a:pt x="74" y="270"/>
                  </a:lnTo>
                  <a:lnTo>
                    <a:pt x="72" y="278"/>
                  </a:lnTo>
                  <a:lnTo>
                    <a:pt x="78" y="282"/>
                  </a:lnTo>
                  <a:lnTo>
                    <a:pt x="86" y="282"/>
                  </a:lnTo>
                  <a:lnTo>
                    <a:pt x="92" y="282"/>
                  </a:lnTo>
                  <a:lnTo>
                    <a:pt x="90" y="290"/>
                  </a:lnTo>
                  <a:lnTo>
                    <a:pt x="78" y="290"/>
                  </a:lnTo>
                  <a:lnTo>
                    <a:pt x="76" y="292"/>
                  </a:lnTo>
                  <a:lnTo>
                    <a:pt x="68" y="292"/>
                  </a:lnTo>
                  <a:lnTo>
                    <a:pt x="70" y="296"/>
                  </a:lnTo>
                  <a:lnTo>
                    <a:pt x="62" y="302"/>
                  </a:lnTo>
                  <a:lnTo>
                    <a:pt x="60" y="320"/>
                  </a:lnTo>
                  <a:lnTo>
                    <a:pt x="64" y="330"/>
                  </a:lnTo>
                  <a:lnTo>
                    <a:pt x="64" y="340"/>
                  </a:lnTo>
                  <a:lnTo>
                    <a:pt x="62" y="354"/>
                  </a:lnTo>
                  <a:lnTo>
                    <a:pt x="68" y="360"/>
                  </a:lnTo>
                  <a:lnTo>
                    <a:pt x="66" y="376"/>
                  </a:lnTo>
                  <a:lnTo>
                    <a:pt x="56" y="388"/>
                  </a:lnTo>
                  <a:lnTo>
                    <a:pt x="50" y="388"/>
                  </a:lnTo>
                  <a:lnTo>
                    <a:pt x="44" y="398"/>
                  </a:lnTo>
                  <a:lnTo>
                    <a:pt x="38" y="408"/>
                  </a:lnTo>
                  <a:lnTo>
                    <a:pt x="28" y="412"/>
                  </a:lnTo>
                  <a:lnTo>
                    <a:pt x="28" y="418"/>
                  </a:lnTo>
                  <a:lnTo>
                    <a:pt x="24" y="422"/>
                  </a:lnTo>
                  <a:lnTo>
                    <a:pt x="14" y="418"/>
                  </a:lnTo>
                  <a:lnTo>
                    <a:pt x="14" y="430"/>
                  </a:lnTo>
                  <a:lnTo>
                    <a:pt x="20" y="442"/>
                  </a:lnTo>
                  <a:lnTo>
                    <a:pt x="12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4" y="488"/>
                  </a:lnTo>
                  <a:lnTo>
                    <a:pt x="8" y="506"/>
                  </a:lnTo>
                  <a:lnTo>
                    <a:pt x="8" y="510"/>
                  </a:lnTo>
                  <a:lnTo>
                    <a:pt x="2" y="516"/>
                  </a:lnTo>
                  <a:lnTo>
                    <a:pt x="0" y="526"/>
                  </a:lnTo>
                  <a:lnTo>
                    <a:pt x="10" y="534"/>
                  </a:lnTo>
                  <a:lnTo>
                    <a:pt x="18" y="536"/>
                  </a:lnTo>
                  <a:lnTo>
                    <a:pt x="30" y="540"/>
                  </a:lnTo>
                  <a:lnTo>
                    <a:pt x="42" y="538"/>
                  </a:lnTo>
                  <a:lnTo>
                    <a:pt x="50" y="534"/>
                  </a:lnTo>
                  <a:lnTo>
                    <a:pt x="58" y="536"/>
                  </a:lnTo>
                  <a:lnTo>
                    <a:pt x="64" y="546"/>
                  </a:lnTo>
                  <a:lnTo>
                    <a:pt x="70" y="566"/>
                  </a:lnTo>
                  <a:lnTo>
                    <a:pt x="74" y="570"/>
                  </a:lnTo>
                  <a:lnTo>
                    <a:pt x="74" y="578"/>
                  </a:lnTo>
                  <a:lnTo>
                    <a:pt x="80" y="580"/>
                  </a:lnTo>
                  <a:lnTo>
                    <a:pt x="86" y="580"/>
                  </a:lnTo>
                  <a:lnTo>
                    <a:pt x="96" y="570"/>
                  </a:lnTo>
                  <a:lnTo>
                    <a:pt x="96" y="564"/>
                  </a:lnTo>
                  <a:lnTo>
                    <a:pt x="102" y="564"/>
                  </a:lnTo>
                  <a:lnTo>
                    <a:pt x="106" y="560"/>
                  </a:lnTo>
                  <a:lnTo>
                    <a:pt x="110" y="560"/>
                  </a:lnTo>
                  <a:lnTo>
                    <a:pt x="114" y="566"/>
                  </a:lnTo>
                  <a:lnTo>
                    <a:pt x="120" y="568"/>
                  </a:lnTo>
                  <a:lnTo>
                    <a:pt x="128" y="568"/>
                  </a:lnTo>
                  <a:lnTo>
                    <a:pt x="134" y="570"/>
                  </a:lnTo>
                  <a:lnTo>
                    <a:pt x="134" y="572"/>
                  </a:lnTo>
                  <a:lnTo>
                    <a:pt x="126" y="578"/>
                  </a:lnTo>
                  <a:lnTo>
                    <a:pt x="122" y="578"/>
                  </a:lnTo>
                  <a:lnTo>
                    <a:pt x="122" y="582"/>
                  </a:lnTo>
                  <a:lnTo>
                    <a:pt x="132" y="584"/>
                  </a:lnTo>
                  <a:lnTo>
                    <a:pt x="130" y="590"/>
                  </a:lnTo>
                  <a:lnTo>
                    <a:pt x="134" y="596"/>
                  </a:lnTo>
                  <a:lnTo>
                    <a:pt x="142" y="596"/>
                  </a:lnTo>
                  <a:lnTo>
                    <a:pt x="150" y="590"/>
                  </a:lnTo>
                  <a:lnTo>
                    <a:pt x="156" y="588"/>
                  </a:lnTo>
                  <a:lnTo>
                    <a:pt x="164" y="586"/>
                  </a:lnTo>
                  <a:lnTo>
                    <a:pt x="164" y="582"/>
                  </a:lnTo>
                  <a:lnTo>
                    <a:pt x="160" y="582"/>
                  </a:lnTo>
                  <a:lnTo>
                    <a:pt x="150" y="580"/>
                  </a:lnTo>
                  <a:lnTo>
                    <a:pt x="146" y="576"/>
                  </a:lnTo>
                  <a:lnTo>
                    <a:pt x="138" y="572"/>
                  </a:lnTo>
                  <a:lnTo>
                    <a:pt x="136" y="570"/>
                  </a:lnTo>
                  <a:lnTo>
                    <a:pt x="150" y="568"/>
                  </a:lnTo>
                  <a:lnTo>
                    <a:pt x="152" y="564"/>
                  </a:lnTo>
                  <a:lnTo>
                    <a:pt x="152" y="560"/>
                  </a:lnTo>
                  <a:lnTo>
                    <a:pt x="168" y="560"/>
                  </a:lnTo>
                  <a:lnTo>
                    <a:pt x="172" y="556"/>
                  </a:lnTo>
                  <a:lnTo>
                    <a:pt x="180" y="556"/>
                  </a:lnTo>
                  <a:lnTo>
                    <a:pt x="188" y="542"/>
                  </a:lnTo>
                  <a:lnTo>
                    <a:pt x="196" y="534"/>
                  </a:lnTo>
                  <a:lnTo>
                    <a:pt x="202" y="534"/>
                  </a:lnTo>
                  <a:lnTo>
                    <a:pt x="204" y="520"/>
                  </a:lnTo>
                  <a:lnTo>
                    <a:pt x="210" y="512"/>
                  </a:lnTo>
                  <a:lnTo>
                    <a:pt x="200" y="50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7" name="Freeform 35"/>
            <p:cNvSpPr>
              <a:spLocks/>
            </p:cNvSpPr>
            <p:nvPr/>
          </p:nvSpPr>
          <p:spPr bwMode="auto">
            <a:xfrm>
              <a:off x="2448" y="1845"/>
              <a:ext cx="312" cy="430"/>
            </a:xfrm>
            <a:custGeom>
              <a:avLst/>
              <a:gdLst>
                <a:gd name="T0" fmla="*/ 228 w 312"/>
                <a:gd name="T1" fmla="*/ 130 h 430"/>
                <a:gd name="T2" fmla="*/ 202 w 312"/>
                <a:gd name="T3" fmla="*/ 88 h 430"/>
                <a:gd name="T4" fmla="*/ 204 w 312"/>
                <a:gd name="T5" fmla="*/ 64 h 430"/>
                <a:gd name="T6" fmla="*/ 238 w 312"/>
                <a:gd name="T7" fmla="*/ 76 h 430"/>
                <a:gd name="T8" fmla="*/ 256 w 312"/>
                <a:gd name="T9" fmla="*/ 46 h 430"/>
                <a:gd name="T10" fmla="*/ 290 w 312"/>
                <a:gd name="T11" fmla="*/ 66 h 430"/>
                <a:gd name="T12" fmla="*/ 308 w 312"/>
                <a:gd name="T13" fmla="*/ 44 h 430"/>
                <a:gd name="T14" fmla="*/ 286 w 312"/>
                <a:gd name="T15" fmla="*/ 34 h 430"/>
                <a:gd name="T16" fmla="*/ 292 w 312"/>
                <a:gd name="T17" fmla="*/ 8 h 430"/>
                <a:gd name="T18" fmla="*/ 284 w 312"/>
                <a:gd name="T19" fmla="*/ 8 h 430"/>
                <a:gd name="T20" fmla="*/ 264 w 312"/>
                <a:gd name="T21" fmla="*/ 16 h 430"/>
                <a:gd name="T22" fmla="*/ 254 w 312"/>
                <a:gd name="T23" fmla="*/ 20 h 430"/>
                <a:gd name="T24" fmla="*/ 248 w 312"/>
                <a:gd name="T25" fmla="*/ 14 h 430"/>
                <a:gd name="T26" fmla="*/ 238 w 312"/>
                <a:gd name="T27" fmla="*/ 6 h 430"/>
                <a:gd name="T28" fmla="*/ 234 w 312"/>
                <a:gd name="T29" fmla="*/ 22 h 430"/>
                <a:gd name="T30" fmla="*/ 218 w 312"/>
                <a:gd name="T31" fmla="*/ 40 h 430"/>
                <a:gd name="T32" fmla="*/ 198 w 312"/>
                <a:gd name="T33" fmla="*/ 28 h 430"/>
                <a:gd name="T34" fmla="*/ 202 w 312"/>
                <a:gd name="T35" fmla="*/ 44 h 430"/>
                <a:gd name="T36" fmla="*/ 190 w 312"/>
                <a:gd name="T37" fmla="*/ 54 h 430"/>
                <a:gd name="T38" fmla="*/ 184 w 312"/>
                <a:gd name="T39" fmla="*/ 48 h 430"/>
                <a:gd name="T40" fmla="*/ 178 w 312"/>
                <a:gd name="T41" fmla="*/ 54 h 430"/>
                <a:gd name="T42" fmla="*/ 172 w 312"/>
                <a:gd name="T43" fmla="*/ 56 h 430"/>
                <a:gd name="T44" fmla="*/ 166 w 312"/>
                <a:gd name="T45" fmla="*/ 64 h 430"/>
                <a:gd name="T46" fmla="*/ 152 w 312"/>
                <a:gd name="T47" fmla="*/ 74 h 430"/>
                <a:gd name="T48" fmla="*/ 136 w 312"/>
                <a:gd name="T49" fmla="*/ 92 h 430"/>
                <a:gd name="T50" fmla="*/ 138 w 312"/>
                <a:gd name="T51" fmla="*/ 96 h 430"/>
                <a:gd name="T52" fmla="*/ 122 w 312"/>
                <a:gd name="T53" fmla="*/ 118 h 430"/>
                <a:gd name="T54" fmla="*/ 118 w 312"/>
                <a:gd name="T55" fmla="*/ 124 h 430"/>
                <a:gd name="T56" fmla="*/ 114 w 312"/>
                <a:gd name="T57" fmla="*/ 132 h 430"/>
                <a:gd name="T58" fmla="*/ 98 w 312"/>
                <a:gd name="T59" fmla="*/ 160 h 430"/>
                <a:gd name="T60" fmla="*/ 96 w 312"/>
                <a:gd name="T61" fmla="*/ 166 h 430"/>
                <a:gd name="T62" fmla="*/ 88 w 312"/>
                <a:gd name="T63" fmla="*/ 190 h 430"/>
                <a:gd name="T64" fmla="*/ 74 w 312"/>
                <a:gd name="T65" fmla="*/ 208 h 430"/>
                <a:gd name="T66" fmla="*/ 52 w 312"/>
                <a:gd name="T67" fmla="*/ 240 h 430"/>
                <a:gd name="T68" fmla="*/ 36 w 312"/>
                <a:gd name="T69" fmla="*/ 252 h 430"/>
                <a:gd name="T70" fmla="*/ 22 w 312"/>
                <a:gd name="T71" fmla="*/ 260 h 430"/>
                <a:gd name="T72" fmla="*/ 14 w 312"/>
                <a:gd name="T73" fmla="*/ 268 h 430"/>
                <a:gd name="T74" fmla="*/ 2 w 312"/>
                <a:gd name="T75" fmla="*/ 284 h 430"/>
                <a:gd name="T76" fmla="*/ 6 w 312"/>
                <a:gd name="T77" fmla="*/ 304 h 430"/>
                <a:gd name="T78" fmla="*/ 28 w 312"/>
                <a:gd name="T79" fmla="*/ 298 h 430"/>
                <a:gd name="T80" fmla="*/ 14 w 312"/>
                <a:gd name="T81" fmla="*/ 306 h 430"/>
                <a:gd name="T82" fmla="*/ 8 w 312"/>
                <a:gd name="T83" fmla="*/ 314 h 430"/>
                <a:gd name="T84" fmla="*/ 12 w 312"/>
                <a:gd name="T85" fmla="*/ 324 h 430"/>
                <a:gd name="T86" fmla="*/ 12 w 312"/>
                <a:gd name="T87" fmla="*/ 328 h 430"/>
                <a:gd name="T88" fmla="*/ 4 w 312"/>
                <a:gd name="T89" fmla="*/ 346 h 430"/>
                <a:gd name="T90" fmla="*/ 12 w 312"/>
                <a:gd name="T91" fmla="*/ 346 h 430"/>
                <a:gd name="T92" fmla="*/ 10 w 312"/>
                <a:gd name="T93" fmla="*/ 362 h 430"/>
                <a:gd name="T94" fmla="*/ 20 w 312"/>
                <a:gd name="T95" fmla="*/ 366 h 430"/>
                <a:gd name="T96" fmla="*/ 32 w 312"/>
                <a:gd name="T97" fmla="*/ 376 h 430"/>
                <a:gd name="T98" fmla="*/ 52 w 312"/>
                <a:gd name="T99" fmla="*/ 354 h 430"/>
                <a:gd name="T100" fmla="*/ 66 w 312"/>
                <a:gd name="T101" fmla="*/ 348 h 430"/>
                <a:gd name="T102" fmla="*/ 72 w 312"/>
                <a:gd name="T103" fmla="*/ 346 h 430"/>
                <a:gd name="T104" fmla="*/ 86 w 312"/>
                <a:gd name="T105" fmla="*/ 372 h 430"/>
                <a:gd name="T106" fmla="*/ 96 w 312"/>
                <a:gd name="T107" fmla="*/ 408 h 430"/>
                <a:gd name="T108" fmla="*/ 110 w 312"/>
                <a:gd name="T109" fmla="*/ 428 h 430"/>
                <a:gd name="T110" fmla="*/ 134 w 312"/>
                <a:gd name="T111" fmla="*/ 412 h 430"/>
                <a:gd name="T112" fmla="*/ 148 w 312"/>
                <a:gd name="T113" fmla="*/ 358 h 430"/>
                <a:gd name="T114" fmla="*/ 160 w 312"/>
                <a:gd name="T115" fmla="*/ 352 h 430"/>
                <a:gd name="T116" fmla="*/ 150 w 312"/>
                <a:gd name="T117" fmla="*/ 306 h 430"/>
                <a:gd name="T118" fmla="*/ 152 w 312"/>
                <a:gd name="T119" fmla="*/ 270 h 430"/>
                <a:gd name="T120" fmla="*/ 174 w 312"/>
                <a:gd name="T121" fmla="*/ 240 h 430"/>
                <a:gd name="T122" fmla="*/ 198 w 312"/>
                <a:gd name="T123" fmla="*/ 204 h 430"/>
                <a:gd name="T124" fmla="*/ 210 w 312"/>
                <a:gd name="T125" fmla="*/ 178 h 4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2" h="430">
                  <a:moveTo>
                    <a:pt x="230" y="170"/>
                  </a:moveTo>
                  <a:lnTo>
                    <a:pt x="228" y="162"/>
                  </a:lnTo>
                  <a:lnTo>
                    <a:pt x="230" y="146"/>
                  </a:lnTo>
                  <a:lnTo>
                    <a:pt x="228" y="130"/>
                  </a:lnTo>
                  <a:lnTo>
                    <a:pt x="222" y="122"/>
                  </a:lnTo>
                  <a:lnTo>
                    <a:pt x="226" y="108"/>
                  </a:lnTo>
                  <a:lnTo>
                    <a:pt x="210" y="88"/>
                  </a:lnTo>
                  <a:lnTo>
                    <a:pt x="202" y="88"/>
                  </a:lnTo>
                  <a:lnTo>
                    <a:pt x="192" y="78"/>
                  </a:lnTo>
                  <a:lnTo>
                    <a:pt x="190" y="68"/>
                  </a:lnTo>
                  <a:lnTo>
                    <a:pt x="196" y="62"/>
                  </a:lnTo>
                  <a:lnTo>
                    <a:pt x="204" y="64"/>
                  </a:lnTo>
                  <a:lnTo>
                    <a:pt x="214" y="80"/>
                  </a:lnTo>
                  <a:lnTo>
                    <a:pt x="222" y="82"/>
                  </a:lnTo>
                  <a:lnTo>
                    <a:pt x="230" y="76"/>
                  </a:lnTo>
                  <a:lnTo>
                    <a:pt x="238" y="76"/>
                  </a:lnTo>
                  <a:lnTo>
                    <a:pt x="242" y="82"/>
                  </a:lnTo>
                  <a:lnTo>
                    <a:pt x="246" y="82"/>
                  </a:lnTo>
                  <a:lnTo>
                    <a:pt x="254" y="70"/>
                  </a:lnTo>
                  <a:lnTo>
                    <a:pt x="256" y="46"/>
                  </a:lnTo>
                  <a:lnTo>
                    <a:pt x="266" y="38"/>
                  </a:lnTo>
                  <a:lnTo>
                    <a:pt x="276" y="38"/>
                  </a:lnTo>
                  <a:lnTo>
                    <a:pt x="288" y="46"/>
                  </a:lnTo>
                  <a:lnTo>
                    <a:pt x="290" y="66"/>
                  </a:lnTo>
                  <a:lnTo>
                    <a:pt x="296" y="62"/>
                  </a:lnTo>
                  <a:lnTo>
                    <a:pt x="296" y="58"/>
                  </a:lnTo>
                  <a:lnTo>
                    <a:pt x="312" y="46"/>
                  </a:lnTo>
                  <a:lnTo>
                    <a:pt x="308" y="44"/>
                  </a:lnTo>
                  <a:lnTo>
                    <a:pt x="300" y="48"/>
                  </a:lnTo>
                  <a:lnTo>
                    <a:pt x="296" y="46"/>
                  </a:lnTo>
                  <a:lnTo>
                    <a:pt x="296" y="42"/>
                  </a:lnTo>
                  <a:lnTo>
                    <a:pt x="286" y="34"/>
                  </a:lnTo>
                  <a:lnTo>
                    <a:pt x="288" y="32"/>
                  </a:lnTo>
                  <a:lnTo>
                    <a:pt x="300" y="34"/>
                  </a:lnTo>
                  <a:lnTo>
                    <a:pt x="308" y="24"/>
                  </a:lnTo>
                  <a:lnTo>
                    <a:pt x="292" y="8"/>
                  </a:lnTo>
                  <a:lnTo>
                    <a:pt x="286" y="10"/>
                  </a:lnTo>
                  <a:lnTo>
                    <a:pt x="282" y="16"/>
                  </a:lnTo>
                  <a:lnTo>
                    <a:pt x="278" y="12"/>
                  </a:lnTo>
                  <a:lnTo>
                    <a:pt x="284" y="8"/>
                  </a:lnTo>
                  <a:lnTo>
                    <a:pt x="278" y="2"/>
                  </a:lnTo>
                  <a:lnTo>
                    <a:pt x="266" y="0"/>
                  </a:lnTo>
                  <a:lnTo>
                    <a:pt x="268" y="8"/>
                  </a:lnTo>
                  <a:lnTo>
                    <a:pt x="264" y="16"/>
                  </a:lnTo>
                  <a:lnTo>
                    <a:pt x="262" y="14"/>
                  </a:lnTo>
                  <a:lnTo>
                    <a:pt x="264" y="8"/>
                  </a:lnTo>
                  <a:lnTo>
                    <a:pt x="258" y="8"/>
                  </a:lnTo>
                  <a:lnTo>
                    <a:pt x="254" y="20"/>
                  </a:lnTo>
                  <a:lnTo>
                    <a:pt x="252" y="26"/>
                  </a:lnTo>
                  <a:lnTo>
                    <a:pt x="242" y="34"/>
                  </a:lnTo>
                  <a:lnTo>
                    <a:pt x="244" y="22"/>
                  </a:lnTo>
                  <a:lnTo>
                    <a:pt x="248" y="14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42" y="4"/>
                  </a:lnTo>
                  <a:lnTo>
                    <a:pt x="238" y="6"/>
                  </a:lnTo>
                  <a:lnTo>
                    <a:pt x="236" y="10"/>
                  </a:lnTo>
                  <a:lnTo>
                    <a:pt x="240" y="14"/>
                  </a:lnTo>
                  <a:lnTo>
                    <a:pt x="236" y="18"/>
                  </a:lnTo>
                  <a:lnTo>
                    <a:pt x="234" y="22"/>
                  </a:lnTo>
                  <a:lnTo>
                    <a:pt x="228" y="24"/>
                  </a:lnTo>
                  <a:lnTo>
                    <a:pt x="224" y="30"/>
                  </a:lnTo>
                  <a:lnTo>
                    <a:pt x="226" y="38"/>
                  </a:lnTo>
                  <a:lnTo>
                    <a:pt x="218" y="40"/>
                  </a:lnTo>
                  <a:lnTo>
                    <a:pt x="216" y="36"/>
                  </a:lnTo>
                  <a:lnTo>
                    <a:pt x="210" y="28"/>
                  </a:lnTo>
                  <a:lnTo>
                    <a:pt x="204" y="26"/>
                  </a:lnTo>
                  <a:lnTo>
                    <a:pt x="198" y="28"/>
                  </a:lnTo>
                  <a:lnTo>
                    <a:pt x="198" y="32"/>
                  </a:lnTo>
                  <a:lnTo>
                    <a:pt x="208" y="40"/>
                  </a:lnTo>
                  <a:lnTo>
                    <a:pt x="206" y="44"/>
                  </a:lnTo>
                  <a:lnTo>
                    <a:pt x="202" y="44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90" y="46"/>
                  </a:lnTo>
                  <a:lnTo>
                    <a:pt x="190" y="54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4" y="56"/>
                  </a:lnTo>
                  <a:lnTo>
                    <a:pt x="184" y="48"/>
                  </a:lnTo>
                  <a:lnTo>
                    <a:pt x="186" y="42"/>
                  </a:lnTo>
                  <a:lnTo>
                    <a:pt x="184" y="40"/>
                  </a:lnTo>
                  <a:lnTo>
                    <a:pt x="180" y="44"/>
                  </a:lnTo>
                  <a:lnTo>
                    <a:pt x="178" y="54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54"/>
                  </a:lnTo>
                  <a:lnTo>
                    <a:pt x="172" y="56"/>
                  </a:lnTo>
                  <a:lnTo>
                    <a:pt x="174" y="60"/>
                  </a:lnTo>
                  <a:lnTo>
                    <a:pt x="172" y="62"/>
                  </a:lnTo>
                  <a:lnTo>
                    <a:pt x="168" y="58"/>
                  </a:lnTo>
                  <a:lnTo>
                    <a:pt x="166" y="64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56" y="66"/>
                  </a:lnTo>
                  <a:lnTo>
                    <a:pt x="152" y="74"/>
                  </a:lnTo>
                  <a:lnTo>
                    <a:pt x="152" y="80"/>
                  </a:lnTo>
                  <a:lnTo>
                    <a:pt x="148" y="84"/>
                  </a:lnTo>
                  <a:lnTo>
                    <a:pt x="142" y="84"/>
                  </a:lnTo>
                  <a:lnTo>
                    <a:pt x="136" y="92"/>
                  </a:lnTo>
                  <a:lnTo>
                    <a:pt x="144" y="92"/>
                  </a:lnTo>
                  <a:lnTo>
                    <a:pt x="148" y="90"/>
                  </a:lnTo>
                  <a:lnTo>
                    <a:pt x="148" y="96"/>
                  </a:lnTo>
                  <a:lnTo>
                    <a:pt x="138" y="96"/>
                  </a:lnTo>
                  <a:lnTo>
                    <a:pt x="140" y="106"/>
                  </a:lnTo>
                  <a:lnTo>
                    <a:pt x="136" y="108"/>
                  </a:lnTo>
                  <a:lnTo>
                    <a:pt x="132" y="102"/>
                  </a:lnTo>
                  <a:lnTo>
                    <a:pt x="122" y="118"/>
                  </a:lnTo>
                  <a:lnTo>
                    <a:pt x="130" y="116"/>
                  </a:lnTo>
                  <a:lnTo>
                    <a:pt x="128" y="122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24" y="128"/>
                  </a:lnTo>
                  <a:lnTo>
                    <a:pt x="120" y="132"/>
                  </a:lnTo>
                  <a:lnTo>
                    <a:pt x="114" y="132"/>
                  </a:lnTo>
                  <a:lnTo>
                    <a:pt x="108" y="138"/>
                  </a:lnTo>
                  <a:lnTo>
                    <a:pt x="102" y="150"/>
                  </a:lnTo>
                  <a:lnTo>
                    <a:pt x="98" y="154"/>
                  </a:lnTo>
                  <a:lnTo>
                    <a:pt x="98" y="160"/>
                  </a:lnTo>
                  <a:lnTo>
                    <a:pt x="104" y="158"/>
                  </a:lnTo>
                  <a:lnTo>
                    <a:pt x="108" y="160"/>
                  </a:lnTo>
                  <a:lnTo>
                    <a:pt x="104" y="164"/>
                  </a:lnTo>
                  <a:lnTo>
                    <a:pt x="96" y="166"/>
                  </a:lnTo>
                  <a:lnTo>
                    <a:pt x="94" y="174"/>
                  </a:lnTo>
                  <a:lnTo>
                    <a:pt x="92" y="182"/>
                  </a:lnTo>
                  <a:lnTo>
                    <a:pt x="88" y="188"/>
                  </a:lnTo>
                  <a:lnTo>
                    <a:pt x="88" y="190"/>
                  </a:lnTo>
                  <a:lnTo>
                    <a:pt x="94" y="190"/>
                  </a:lnTo>
                  <a:lnTo>
                    <a:pt x="90" y="194"/>
                  </a:lnTo>
                  <a:lnTo>
                    <a:pt x="84" y="196"/>
                  </a:lnTo>
                  <a:lnTo>
                    <a:pt x="74" y="208"/>
                  </a:lnTo>
                  <a:lnTo>
                    <a:pt x="74" y="214"/>
                  </a:lnTo>
                  <a:lnTo>
                    <a:pt x="58" y="228"/>
                  </a:lnTo>
                  <a:lnTo>
                    <a:pt x="54" y="238"/>
                  </a:lnTo>
                  <a:lnTo>
                    <a:pt x="52" y="240"/>
                  </a:lnTo>
                  <a:lnTo>
                    <a:pt x="50" y="244"/>
                  </a:lnTo>
                  <a:lnTo>
                    <a:pt x="46" y="244"/>
                  </a:lnTo>
                  <a:lnTo>
                    <a:pt x="38" y="248"/>
                  </a:lnTo>
                  <a:lnTo>
                    <a:pt x="36" y="252"/>
                  </a:lnTo>
                  <a:lnTo>
                    <a:pt x="32" y="252"/>
                  </a:lnTo>
                  <a:lnTo>
                    <a:pt x="26" y="256"/>
                  </a:lnTo>
                  <a:lnTo>
                    <a:pt x="26" y="260"/>
                  </a:lnTo>
                  <a:lnTo>
                    <a:pt x="22" y="260"/>
                  </a:lnTo>
                  <a:lnTo>
                    <a:pt x="20" y="264"/>
                  </a:lnTo>
                  <a:lnTo>
                    <a:pt x="24" y="266"/>
                  </a:lnTo>
                  <a:lnTo>
                    <a:pt x="24" y="268"/>
                  </a:lnTo>
                  <a:lnTo>
                    <a:pt x="14" y="268"/>
                  </a:lnTo>
                  <a:lnTo>
                    <a:pt x="10" y="276"/>
                  </a:lnTo>
                  <a:lnTo>
                    <a:pt x="6" y="276"/>
                  </a:lnTo>
                  <a:lnTo>
                    <a:pt x="4" y="280"/>
                  </a:lnTo>
                  <a:lnTo>
                    <a:pt x="2" y="284"/>
                  </a:lnTo>
                  <a:lnTo>
                    <a:pt x="0" y="286"/>
                  </a:lnTo>
                  <a:lnTo>
                    <a:pt x="2" y="294"/>
                  </a:lnTo>
                  <a:lnTo>
                    <a:pt x="0" y="302"/>
                  </a:lnTo>
                  <a:lnTo>
                    <a:pt x="6" y="304"/>
                  </a:lnTo>
                  <a:lnTo>
                    <a:pt x="10" y="302"/>
                  </a:lnTo>
                  <a:lnTo>
                    <a:pt x="20" y="302"/>
                  </a:lnTo>
                  <a:lnTo>
                    <a:pt x="24" y="300"/>
                  </a:lnTo>
                  <a:lnTo>
                    <a:pt x="28" y="298"/>
                  </a:lnTo>
                  <a:lnTo>
                    <a:pt x="28" y="302"/>
                  </a:lnTo>
                  <a:lnTo>
                    <a:pt x="24" y="304"/>
                  </a:lnTo>
                  <a:lnTo>
                    <a:pt x="20" y="304"/>
                  </a:lnTo>
                  <a:lnTo>
                    <a:pt x="14" y="306"/>
                  </a:lnTo>
                  <a:lnTo>
                    <a:pt x="10" y="306"/>
                  </a:lnTo>
                  <a:lnTo>
                    <a:pt x="4" y="308"/>
                  </a:lnTo>
                  <a:lnTo>
                    <a:pt x="4" y="312"/>
                  </a:lnTo>
                  <a:lnTo>
                    <a:pt x="8" y="314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8" y="324"/>
                  </a:lnTo>
                  <a:lnTo>
                    <a:pt x="12" y="324"/>
                  </a:lnTo>
                  <a:lnTo>
                    <a:pt x="16" y="318"/>
                  </a:lnTo>
                  <a:lnTo>
                    <a:pt x="20" y="316"/>
                  </a:lnTo>
                  <a:lnTo>
                    <a:pt x="20" y="322"/>
                  </a:lnTo>
                  <a:lnTo>
                    <a:pt x="12" y="328"/>
                  </a:lnTo>
                  <a:lnTo>
                    <a:pt x="12" y="334"/>
                  </a:lnTo>
                  <a:lnTo>
                    <a:pt x="6" y="336"/>
                  </a:lnTo>
                  <a:lnTo>
                    <a:pt x="4" y="340"/>
                  </a:lnTo>
                  <a:lnTo>
                    <a:pt x="4" y="346"/>
                  </a:lnTo>
                  <a:lnTo>
                    <a:pt x="10" y="344"/>
                  </a:lnTo>
                  <a:lnTo>
                    <a:pt x="12" y="342"/>
                  </a:lnTo>
                  <a:lnTo>
                    <a:pt x="16" y="342"/>
                  </a:lnTo>
                  <a:lnTo>
                    <a:pt x="12" y="346"/>
                  </a:lnTo>
                  <a:lnTo>
                    <a:pt x="12" y="352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10" y="362"/>
                  </a:lnTo>
                  <a:lnTo>
                    <a:pt x="12" y="362"/>
                  </a:lnTo>
                  <a:lnTo>
                    <a:pt x="12" y="368"/>
                  </a:lnTo>
                  <a:lnTo>
                    <a:pt x="18" y="368"/>
                  </a:lnTo>
                  <a:lnTo>
                    <a:pt x="20" y="366"/>
                  </a:lnTo>
                  <a:lnTo>
                    <a:pt x="24" y="366"/>
                  </a:lnTo>
                  <a:lnTo>
                    <a:pt x="20" y="372"/>
                  </a:lnTo>
                  <a:lnTo>
                    <a:pt x="24" y="380"/>
                  </a:lnTo>
                  <a:lnTo>
                    <a:pt x="32" y="376"/>
                  </a:lnTo>
                  <a:lnTo>
                    <a:pt x="38" y="372"/>
                  </a:lnTo>
                  <a:lnTo>
                    <a:pt x="44" y="368"/>
                  </a:lnTo>
                  <a:lnTo>
                    <a:pt x="52" y="358"/>
                  </a:lnTo>
                  <a:lnTo>
                    <a:pt x="52" y="354"/>
                  </a:lnTo>
                  <a:lnTo>
                    <a:pt x="56" y="350"/>
                  </a:lnTo>
                  <a:lnTo>
                    <a:pt x="56" y="352"/>
                  </a:lnTo>
                  <a:lnTo>
                    <a:pt x="62" y="352"/>
                  </a:lnTo>
                  <a:lnTo>
                    <a:pt x="66" y="348"/>
                  </a:lnTo>
                  <a:lnTo>
                    <a:pt x="66" y="340"/>
                  </a:lnTo>
                  <a:lnTo>
                    <a:pt x="70" y="338"/>
                  </a:lnTo>
                  <a:lnTo>
                    <a:pt x="74" y="340"/>
                  </a:lnTo>
                  <a:lnTo>
                    <a:pt x="72" y="346"/>
                  </a:lnTo>
                  <a:lnTo>
                    <a:pt x="78" y="352"/>
                  </a:lnTo>
                  <a:lnTo>
                    <a:pt x="78" y="360"/>
                  </a:lnTo>
                  <a:lnTo>
                    <a:pt x="80" y="366"/>
                  </a:lnTo>
                  <a:lnTo>
                    <a:pt x="86" y="372"/>
                  </a:lnTo>
                  <a:lnTo>
                    <a:pt x="86" y="388"/>
                  </a:lnTo>
                  <a:lnTo>
                    <a:pt x="90" y="394"/>
                  </a:lnTo>
                  <a:lnTo>
                    <a:pt x="90" y="402"/>
                  </a:lnTo>
                  <a:lnTo>
                    <a:pt x="96" y="408"/>
                  </a:lnTo>
                  <a:lnTo>
                    <a:pt x="96" y="418"/>
                  </a:lnTo>
                  <a:lnTo>
                    <a:pt x="100" y="426"/>
                  </a:lnTo>
                  <a:lnTo>
                    <a:pt x="106" y="430"/>
                  </a:lnTo>
                  <a:lnTo>
                    <a:pt x="110" y="428"/>
                  </a:lnTo>
                  <a:lnTo>
                    <a:pt x="114" y="428"/>
                  </a:lnTo>
                  <a:lnTo>
                    <a:pt x="120" y="416"/>
                  </a:lnTo>
                  <a:lnTo>
                    <a:pt x="128" y="416"/>
                  </a:lnTo>
                  <a:lnTo>
                    <a:pt x="134" y="412"/>
                  </a:lnTo>
                  <a:lnTo>
                    <a:pt x="140" y="396"/>
                  </a:lnTo>
                  <a:lnTo>
                    <a:pt x="144" y="384"/>
                  </a:lnTo>
                  <a:lnTo>
                    <a:pt x="142" y="364"/>
                  </a:lnTo>
                  <a:lnTo>
                    <a:pt x="148" y="358"/>
                  </a:lnTo>
                  <a:lnTo>
                    <a:pt x="152" y="360"/>
                  </a:lnTo>
                  <a:lnTo>
                    <a:pt x="152" y="354"/>
                  </a:lnTo>
                  <a:lnTo>
                    <a:pt x="156" y="352"/>
                  </a:lnTo>
                  <a:lnTo>
                    <a:pt x="160" y="352"/>
                  </a:lnTo>
                  <a:lnTo>
                    <a:pt x="168" y="340"/>
                  </a:lnTo>
                  <a:lnTo>
                    <a:pt x="168" y="324"/>
                  </a:lnTo>
                  <a:lnTo>
                    <a:pt x="160" y="314"/>
                  </a:lnTo>
                  <a:lnTo>
                    <a:pt x="150" y="306"/>
                  </a:lnTo>
                  <a:lnTo>
                    <a:pt x="150" y="288"/>
                  </a:lnTo>
                  <a:lnTo>
                    <a:pt x="152" y="284"/>
                  </a:lnTo>
                  <a:lnTo>
                    <a:pt x="152" y="280"/>
                  </a:lnTo>
                  <a:lnTo>
                    <a:pt x="152" y="270"/>
                  </a:lnTo>
                  <a:lnTo>
                    <a:pt x="158" y="266"/>
                  </a:lnTo>
                  <a:lnTo>
                    <a:pt x="160" y="252"/>
                  </a:lnTo>
                  <a:lnTo>
                    <a:pt x="168" y="248"/>
                  </a:lnTo>
                  <a:lnTo>
                    <a:pt x="174" y="240"/>
                  </a:lnTo>
                  <a:lnTo>
                    <a:pt x="182" y="232"/>
                  </a:lnTo>
                  <a:lnTo>
                    <a:pt x="192" y="224"/>
                  </a:lnTo>
                  <a:lnTo>
                    <a:pt x="200" y="210"/>
                  </a:lnTo>
                  <a:lnTo>
                    <a:pt x="198" y="204"/>
                  </a:lnTo>
                  <a:lnTo>
                    <a:pt x="198" y="202"/>
                  </a:lnTo>
                  <a:lnTo>
                    <a:pt x="204" y="190"/>
                  </a:lnTo>
                  <a:lnTo>
                    <a:pt x="204" y="184"/>
                  </a:lnTo>
                  <a:lnTo>
                    <a:pt x="210" y="178"/>
                  </a:lnTo>
                  <a:lnTo>
                    <a:pt x="212" y="174"/>
                  </a:lnTo>
                  <a:lnTo>
                    <a:pt x="220" y="174"/>
                  </a:lnTo>
                  <a:lnTo>
                    <a:pt x="230" y="17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8" name="Freeform 36"/>
            <p:cNvSpPr>
              <a:spLocks/>
            </p:cNvSpPr>
            <p:nvPr/>
          </p:nvSpPr>
          <p:spPr bwMode="auto">
            <a:xfrm>
              <a:off x="3892" y="2503"/>
              <a:ext cx="78" cy="134"/>
            </a:xfrm>
            <a:custGeom>
              <a:avLst/>
              <a:gdLst>
                <a:gd name="T0" fmla="*/ 78 w 78"/>
                <a:gd name="T1" fmla="*/ 8 h 134"/>
                <a:gd name="T2" fmla="*/ 70 w 78"/>
                <a:gd name="T3" fmla="*/ 16 h 134"/>
                <a:gd name="T4" fmla="*/ 68 w 78"/>
                <a:gd name="T5" fmla="*/ 22 h 134"/>
                <a:gd name="T6" fmla="*/ 68 w 78"/>
                <a:gd name="T7" fmla="*/ 30 h 134"/>
                <a:gd name="T8" fmla="*/ 60 w 78"/>
                <a:gd name="T9" fmla="*/ 40 h 134"/>
                <a:gd name="T10" fmla="*/ 50 w 78"/>
                <a:gd name="T11" fmla="*/ 48 h 134"/>
                <a:gd name="T12" fmla="*/ 42 w 78"/>
                <a:gd name="T13" fmla="*/ 50 h 134"/>
                <a:gd name="T14" fmla="*/ 38 w 78"/>
                <a:gd name="T15" fmla="*/ 54 h 134"/>
                <a:gd name="T16" fmla="*/ 38 w 78"/>
                <a:gd name="T17" fmla="*/ 62 h 134"/>
                <a:gd name="T18" fmla="*/ 44 w 78"/>
                <a:gd name="T19" fmla="*/ 62 h 134"/>
                <a:gd name="T20" fmla="*/ 52 w 78"/>
                <a:gd name="T21" fmla="*/ 68 h 134"/>
                <a:gd name="T22" fmla="*/ 54 w 78"/>
                <a:gd name="T23" fmla="*/ 74 h 134"/>
                <a:gd name="T24" fmla="*/ 60 w 78"/>
                <a:gd name="T25" fmla="*/ 86 h 134"/>
                <a:gd name="T26" fmla="*/ 60 w 78"/>
                <a:gd name="T27" fmla="*/ 96 h 134"/>
                <a:gd name="T28" fmla="*/ 64 w 78"/>
                <a:gd name="T29" fmla="*/ 110 h 134"/>
                <a:gd name="T30" fmla="*/ 62 w 78"/>
                <a:gd name="T31" fmla="*/ 116 h 134"/>
                <a:gd name="T32" fmla="*/ 60 w 78"/>
                <a:gd name="T33" fmla="*/ 120 h 134"/>
                <a:gd name="T34" fmla="*/ 58 w 78"/>
                <a:gd name="T35" fmla="*/ 122 h 134"/>
                <a:gd name="T36" fmla="*/ 54 w 78"/>
                <a:gd name="T37" fmla="*/ 124 h 134"/>
                <a:gd name="T38" fmla="*/ 50 w 78"/>
                <a:gd name="T39" fmla="*/ 128 h 134"/>
                <a:gd name="T40" fmla="*/ 44 w 78"/>
                <a:gd name="T41" fmla="*/ 128 h 134"/>
                <a:gd name="T42" fmla="*/ 36 w 78"/>
                <a:gd name="T43" fmla="*/ 132 h 134"/>
                <a:gd name="T44" fmla="*/ 32 w 78"/>
                <a:gd name="T45" fmla="*/ 134 h 134"/>
                <a:gd name="T46" fmla="*/ 28 w 78"/>
                <a:gd name="T47" fmla="*/ 134 h 134"/>
                <a:gd name="T48" fmla="*/ 24 w 78"/>
                <a:gd name="T49" fmla="*/ 126 h 134"/>
                <a:gd name="T50" fmla="*/ 26 w 78"/>
                <a:gd name="T51" fmla="*/ 124 h 134"/>
                <a:gd name="T52" fmla="*/ 26 w 78"/>
                <a:gd name="T53" fmla="*/ 116 h 134"/>
                <a:gd name="T54" fmla="*/ 28 w 78"/>
                <a:gd name="T55" fmla="*/ 112 h 134"/>
                <a:gd name="T56" fmla="*/ 26 w 78"/>
                <a:gd name="T57" fmla="*/ 102 h 134"/>
                <a:gd name="T58" fmla="*/ 24 w 78"/>
                <a:gd name="T59" fmla="*/ 96 h 134"/>
                <a:gd name="T60" fmla="*/ 28 w 78"/>
                <a:gd name="T61" fmla="*/ 94 h 134"/>
                <a:gd name="T62" fmla="*/ 28 w 78"/>
                <a:gd name="T63" fmla="*/ 86 h 134"/>
                <a:gd name="T64" fmla="*/ 22 w 78"/>
                <a:gd name="T65" fmla="*/ 82 h 134"/>
                <a:gd name="T66" fmla="*/ 16 w 78"/>
                <a:gd name="T67" fmla="*/ 84 h 134"/>
                <a:gd name="T68" fmla="*/ 10 w 78"/>
                <a:gd name="T69" fmla="*/ 84 h 134"/>
                <a:gd name="T70" fmla="*/ 6 w 78"/>
                <a:gd name="T71" fmla="*/ 78 h 134"/>
                <a:gd name="T72" fmla="*/ 14 w 78"/>
                <a:gd name="T73" fmla="*/ 70 h 134"/>
                <a:gd name="T74" fmla="*/ 12 w 78"/>
                <a:gd name="T75" fmla="*/ 64 h 134"/>
                <a:gd name="T76" fmla="*/ 12 w 78"/>
                <a:gd name="T77" fmla="*/ 58 h 134"/>
                <a:gd name="T78" fmla="*/ 8 w 78"/>
                <a:gd name="T79" fmla="*/ 56 h 134"/>
                <a:gd name="T80" fmla="*/ 4 w 78"/>
                <a:gd name="T81" fmla="*/ 54 h 134"/>
                <a:gd name="T82" fmla="*/ 0 w 78"/>
                <a:gd name="T83" fmla="*/ 52 h 134"/>
                <a:gd name="T84" fmla="*/ 4 w 78"/>
                <a:gd name="T85" fmla="*/ 40 h 134"/>
                <a:gd name="T86" fmla="*/ 20 w 78"/>
                <a:gd name="T87" fmla="*/ 34 h 134"/>
                <a:gd name="T88" fmla="*/ 30 w 78"/>
                <a:gd name="T89" fmla="*/ 18 h 134"/>
                <a:gd name="T90" fmla="*/ 36 w 78"/>
                <a:gd name="T91" fmla="*/ 18 h 134"/>
                <a:gd name="T92" fmla="*/ 36 w 78"/>
                <a:gd name="T93" fmla="*/ 28 h 134"/>
                <a:gd name="T94" fmla="*/ 46 w 78"/>
                <a:gd name="T95" fmla="*/ 26 h 134"/>
                <a:gd name="T96" fmla="*/ 50 w 78"/>
                <a:gd name="T97" fmla="*/ 22 h 134"/>
                <a:gd name="T98" fmla="*/ 48 w 78"/>
                <a:gd name="T99" fmla="*/ 12 h 134"/>
                <a:gd name="T100" fmla="*/ 58 w 78"/>
                <a:gd name="T101" fmla="*/ 14 h 134"/>
                <a:gd name="T102" fmla="*/ 70 w 78"/>
                <a:gd name="T103" fmla="*/ 0 h 134"/>
                <a:gd name="T104" fmla="*/ 76 w 78"/>
                <a:gd name="T105" fmla="*/ 4 h 134"/>
                <a:gd name="T106" fmla="*/ 78 w 78"/>
                <a:gd name="T107" fmla="*/ 8 h 1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8" h="134">
                  <a:moveTo>
                    <a:pt x="78" y="8"/>
                  </a:moveTo>
                  <a:lnTo>
                    <a:pt x="70" y="16"/>
                  </a:lnTo>
                  <a:lnTo>
                    <a:pt x="68" y="22"/>
                  </a:lnTo>
                  <a:lnTo>
                    <a:pt x="68" y="30"/>
                  </a:lnTo>
                  <a:lnTo>
                    <a:pt x="60" y="40"/>
                  </a:lnTo>
                  <a:lnTo>
                    <a:pt x="50" y="48"/>
                  </a:lnTo>
                  <a:lnTo>
                    <a:pt x="42" y="50"/>
                  </a:lnTo>
                  <a:lnTo>
                    <a:pt x="38" y="54"/>
                  </a:lnTo>
                  <a:lnTo>
                    <a:pt x="38" y="62"/>
                  </a:lnTo>
                  <a:lnTo>
                    <a:pt x="44" y="62"/>
                  </a:lnTo>
                  <a:lnTo>
                    <a:pt x="52" y="68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0" y="96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0" y="120"/>
                  </a:lnTo>
                  <a:lnTo>
                    <a:pt x="58" y="122"/>
                  </a:lnTo>
                  <a:lnTo>
                    <a:pt x="54" y="124"/>
                  </a:lnTo>
                  <a:lnTo>
                    <a:pt x="50" y="128"/>
                  </a:lnTo>
                  <a:lnTo>
                    <a:pt x="44" y="128"/>
                  </a:lnTo>
                  <a:lnTo>
                    <a:pt x="36" y="132"/>
                  </a:lnTo>
                  <a:lnTo>
                    <a:pt x="32" y="134"/>
                  </a:lnTo>
                  <a:lnTo>
                    <a:pt x="28" y="134"/>
                  </a:lnTo>
                  <a:lnTo>
                    <a:pt x="24" y="126"/>
                  </a:lnTo>
                  <a:lnTo>
                    <a:pt x="26" y="124"/>
                  </a:lnTo>
                  <a:lnTo>
                    <a:pt x="26" y="116"/>
                  </a:lnTo>
                  <a:lnTo>
                    <a:pt x="28" y="112"/>
                  </a:lnTo>
                  <a:lnTo>
                    <a:pt x="26" y="102"/>
                  </a:lnTo>
                  <a:lnTo>
                    <a:pt x="24" y="96"/>
                  </a:lnTo>
                  <a:lnTo>
                    <a:pt x="28" y="94"/>
                  </a:lnTo>
                  <a:lnTo>
                    <a:pt x="28" y="86"/>
                  </a:lnTo>
                  <a:lnTo>
                    <a:pt x="22" y="82"/>
                  </a:lnTo>
                  <a:lnTo>
                    <a:pt x="16" y="84"/>
                  </a:lnTo>
                  <a:lnTo>
                    <a:pt x="10" y="84"/>
                  </a:lnTo>
                  <a:lnTo>
                    <a:pt x="6" y="78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20" y="34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8"/>
                  </a:lnTo>
                  <a:lnTo>
                    <a:pt x="46" y="26"/>
                  </a:lnTo>
                  <a:lnTo>
                    <a:pt x="50" y="22"/>
                  </a:lnTo>
                  <a:lnTo>
                    <a:pt x="48" y="12"/>
                  </a:lnTo>
                  <a:lnTo>
                    <a:pt x="58" y="14"/>
                  </a:lnTo>
                  <a:lnTo>
                    <a:pt x="70" y="0"/>
                  </a:lnTo>
                  <a:lnTo>
                    <a:pt x="76" y="4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9" name="Freeform 37"/>
            <p:cNvSpPr>
              <a:spLocks/>
            </p:cNvSpPr>
            <p:nvPr/>
          </p:nvSpPr>
          <p:spPr bwMode="auto">
            <a:xfrm>
              <a:off x="4154" y="1793"/>
              <a:ext cx="10" cy="16"/>
            </a:xfrm>
            <a:custGeom>
              <a:avLst/>
              <a:gdLst>
                <a:gd name="T0" fmla="*/ 0 w 10"/>
                <a:gd name="T1" fmla="*/ 6 h 16"/>
                <a:gd name="T2" fmla="*/ 0 w 10"/>
                <a:gd name="T3" fmla="*/ 4 h 16"/>
                <a:gd name="T4" fmla="*/ 8 w 10"/>
                <a:gd name="T5" fmla="*/ 0 h 16"/>
                <a:gd name="T6" fmla="*/ 10 w 10"/>
                <a:gd name="T7" fmla="*/ 4 h 16"/>
                <a:gd name="T8" fmla="*/ 6 w 10"/>
                <a:gd name="T9" fmla="*/ 12 h 16"/>
                <a:gd name="T10" fmla="*/ 2 w 10"/>
                <a:gd name="T11" fmla="*/ 16 h 16"/>
                <a:gd name="T12" fmla="*/ 2 w 10"/>
                <a:gd name="T13" fmla="*/ 12 h 16"/>
                <a:gd name="T14" fmla="*/ 6 w 10"/>
                <a:gd name="T15" fmla="*/ 6 h 16"/>
                <a:gd name="T16" fmla="*/ 0 w 10"/>
                <a:gd name="T17" fmla="*/ 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6">
                  <a:moveTo>
                    <a:pt x="0" y="6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0" name="Freeform 38"/>
            <p:cNvSpPr>
              <a:spLocks/>
            </p:cNvSpPr>
            <p:nvPr/>
          </p:nvSpPr>
          <p:spPr bwMode="auto">
            <a:xfrm>
              <a:off x="3538" y="1569"/>
              <a:ext cx="16" cy="14"/>
            </a:xfrm>
            <a:custGeom>
              <a:avLst/>
              <a:gdLst>
                <a:gd name="T0" fmla="*/ 2 w 16"/>
                <a:gd name="T1" fmla="*/ 6 h 14"/>
                <a:gd name="T2" fmla="*/ 16 w 16"/>
                <a:gd name="T3" fmla="*/ 0 h 14"/>
                <a:gd name="T4" fmla="*/ 16 w 16"/>
                <a:gd name="T5" fmla="*/ 8 h 14"/>
                <a:gd name="T6" fmla="*/ 6 w 16"/>
                <a:gd name="T7" fmla="*/ 14 h 14"/>
                <a:gd name="T8" fmla="*/ 0 w 16"/>
                <a:gd name="T9" fmla="*/ 10 h 14"/>
                <a:gd name="T10" fmla="*/ 2 w 16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4">
                  <a:moveTo>
                    <a:pt x="2" y="6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1" name="Freeform 39"/>
            <p:cNvSpPr>
              <a:spLocks/>
            </p:cNvSpPr>
            <p:nvPr/>
          </p:nvSpPr>
          <p:spPr bwMode="auto">
            <a:xfrm>
              <a:off x="3524" y="1593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6 h 10"/>
                <a:gd name="T4" fmla="*/ 4 w 6"/>
                <a:gd name="T5" fmla="*/ 6 h 10"/>
                <a:gd name="T6" fmla="*/ 2 w 6"/>
                <a:gd name="T7" fmla="*/ 10 h 10"/>
                <a:gd name="T8" fmla="*/ 0 w 6"/>
                <a:gd name="T9" fmla="*/ 6 h 10"/>
                <a:gd name="T10" fmla="*/ 6 w 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2" name="Rectangle 40"/>
            <p:cNvSpPr>
              <a:spLocks noChangeArrowheads="1"/>
            </p:cNvSpPr>
            <p:nvPr/>
          </p:nvSpPr>
          <p:spPr bwMode="auto">
            <a:xfrm>
              <a:off x="3534" y="1593"/>
              <a:ext cx="4" cy="4"/>
            </a:xfrm>
            <a:prstGeom prst="rect">
              <a:avLst/>
            </a:prstGeom>
            <a:solidFill>
              <a:srgbClr val="529216"/>
            </a:solidFill>
            <a:ln w="9525">
              <a:solidFill>
                <a:srgbClr val="52921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3" name="Freeform 41"/>
            <p:cNvSpPr>
              <a:spLocks/>
            </p:cNvSpPr>
            <p:nvPr/>
          </p:nvSpPr>
          <p:spPr bwMode="auto">
            <a:xfrm>
              <a:off x="3540" y="1591"/>
              <a:ext cx="4" cy="6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6 h 6"/>
                <a:gd name="T4" fmla="*/ 4 w 4"/>
                <a:gd name="T5" fmla="*/ 0 h 6"/>
                <a:gd name="T6" fmla="*/ 0 w 4"/>
                <a:gd name="T7" fmla="*/ 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4" name="Freeform 42"/>
            <p:cNvSpPr>
              <a:spLocks/>
            </p:cNvSpPr>
            <p:nvPr/>
          </p:nvSpPr>
          <p:spPr bwMode="auto">
            <a:xfrm>
              <a:off x="3546" y="1597"/>
              <a:ext cx="6" cy="4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0 h 4"/>
                <a:gd name="T6" fmla="*/ 4 w 6"/>
                <a:gd name="T7" fmla="*/ 4 h 4"/>
                <a:gd name="T8" fmla="*/ 0 w 6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5" name="Freeform 43"/>
            <p:cNvSpPr>
              <a:spLocks/>
            </p:cNvSpPr>
            <p:nvPr/>
          </p:nvSpPr>
          <p:spPr bwMode="auto">
            <a:xfrm>
              <a:off x="3538" y="1615"/>
              <a:ext cx="14" cy="8"/>
            </a:xfrm>
            <a:custGeom>
              <a:avLst/>
              <a:gdLst>
                <a:gd name="T0" fmla="*/ 0 w 14"/>
                <a:gd name="T1" fmla="*/ 6 h 8"/>
                <a:gd name="T2" fmla="*/ 10 w 14"/>
                <a:gd name="T3" fmla="*/ 8 h 8"/>
                <a:gd name="T4" fmla="*/ 14 w 14"/>
                <a:gd name="T5" fmla="*/ 8 h 8"/>
                <a:gd name="T6" fmla="*/ 14 w 14"/>
                <a:gd name="T7" fmla="*/ 0 h 8"/>
                <a:gd name="T8" fmla="*/ 8 w 14"/>
                <a:gd name="T9" fmla="*/ 2 h 8"/>
                <a:gd name="T10" fmla="*/ 2 w 14"/>
                <a:gd name="T11" fmla="*/ 2 h 8"/>
                <a:gd name="T12" fmla="*/ 0 w 14"/>
                <a:gd name="T13" fmla="*/ 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1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6" name="Freeform 44"/>
            <p:cNvSpPr>
              <a:spLocks/>
            </p:cNvSpPr>
            <p:nvPr/>
          </p:nvSpPr>
          <p:spPr bwMode="auto">
            <a:xfrm>
              <a:off x="3556" y="1625"/>
              <a:ext cx="6" cy="4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0 h 4"/>
                <a:gd name="T4" fmla="*/ 6 w 6"/>
                <a:gd name="T5" fmla="*/ 2 h 4"/>
                <a:gd name="T6" fmla="*/ 4 w 6"/>
                <a:gd name="T7" fmla="*/ 4 h 4"/>
                <a:gd name="T8" fmla="*/ 0 w 6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7" name="Freeform 45"/>
            <p:cNvSpPr>
              <a:spLocks/>
            </p:cNvSpPr>
            <p:nvPr/>
          </p:nvSpPr>
          <p:spPr bwMode="auto">
            <a:xfrm>
              <a:off x="3462" y="1561"/>
              <a:ext cx="10" cy="10"/>
            </a:xfrm>
            <a:custGeom>
              <a:avLst/>
              <a:gdLst>
                <a:gd name="T0" fmla="*/ 0 w 10"/>
                <a:gd name="T1" fmla="*/ 6 h 10"/>
                <a:gd name="T2" fmla="*/ 2 w 10"/>
                <a:gd name="T3" fmla="*/ 2 h 10"/>
                <a:gd name="T4" fmla="*/ 8 w 10"/>
                <a:gd name="T5" fmla="*/ 0 h 10"/>
                <a:gd name="T6" fmla="*/ 10 w 10"/>
                <a:gd name="T7" fmla="*/ 6 h 10"/>
                <a:gd name="T8" fmla="*/ 6 w 10"/>
                <a:gd name="T9" fmla="*/ 10 h 10"/>
                <a:gd name="T10" fmla="*/ 0 w 10"/>
                <a:gd name="T11" fmla="*/ 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2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8" name="Freeform 46"/>
            <p:cNvSpPr>
              <a:spLocks/>
            </p:cNvSpPr>
            <p:nvPr/>
          </p:nvSpPr>
          <p:spPr bwMode="auto">
            <a:xfrm>
              <a:off x="3458" y="1571"/>
              <a:ext cx="4" cy="10"/>
            </a:xfrm>
            <a:custGeom>
              <a:avLst/>
              <a:gdLst>
                <a:gd name="T0" fmla="*/ 0 w 4"/>
                <a:gd name="T1" fmla="*/ 4 h 10"/>
                <a:gd name="T2" fmla="*/ 2 w 4"/>
                <a:gd name="T3" fmla="*/ 0 h 10"/>
                <a:gd name="T4" fmla="*/ 4 w 4"/>
                <a:gd name="T5" fmla="*/ 4 h 10"/>
                <a:gd name="T6" fmla="*/ 2 w 4"/>
                <a:gd name="T7" fmla="*/ 10 h 10"/>
                <a:gd name="T8" fmla="*/ 0 w 4"/>
                <a:gd name="T9" fmla="*/ 8 h 10"/>
                <a:gd name="T10" fmla="*/ 0 w 4"/>
                <a:gd name="T11" fmla="*/ 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0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59" name="Freeform 47"/>
            <p:cNvSpPr>
              <a:spLocks/>
            </p:cNvSpPr>
            <p:nvPr/>
          </p:nvSpPr>
          <p:spPr bwMode="auto">
            <a:xfrm>
              <a:off x="3428" y="1681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2 h 6"/>
                <a:gd name="T4" fmla="*/ 4 w 8"/>
                <a:gd name="T5" fmla="*/ 0 h 6"/>
                <a:gd name="T6" fmla="*/ 0 w 8"/>
                <a:gd name="T7" fmla="*/ 2 h 6"/>
                <a:gd name="T8" fmla="*/ 2 w 8"/>
                <a:gd name="T9" fmla="*/ 4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0" name="Freeform 48"/>
            <p:cNvSpPr>
              <a:spLocks/>
            </p:cNvSpPr>
            <p:nvPr/>
          </p:nvSpPr>
          <p:spPr bwMode="auto">
            <a:xfrm>
              <a:off x="3368" y="1657"/>
              <a:ext cx="12" cy="14"/>
            </a:xfrm>
            <a:custGeom>
              <a:avLst/>
              <a:gdLst>
                <a:gd name="T0" fmla="*/ 0 w 12"/>
                <a:gd name="T1" fmla="*/ 4 h 14"/>
                <a:gd name="T2" fmla="*/ 6 w 12"/>
                <a:gd name="T3" fmla="*/ 0 h 14"/>
                <a:gd name="T4" fmla="*/ 10 w 12"/>
                <a:gd name="T5" fmla="*/ 0 h 14"/>
                <a:gd name="T6" fmla="*/ 12 w 12"/>
                <a:gd name="T7" fmla="*/ 8 h 14"/>
                <a:gd name="T8" fmla="*/ 8 w 12"/>
                <a:gd name="T9" fmla="*/ 14 h 14"/>
                <a:gd name="T10" fmla="*/ 0 w 12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1" name="Freeform 49"/>
            <p:cNvSpPr>
              <a:spLocks/>
            </p:cNvSpPr>
            <p:nvPr/>
          </p:nvSpPr>
          <p:spPr bwMode="auto">
            <a:xfrm>
              <a:off x="3374" y="1633"/>
              <a:ext cx="8" cy="8"/>
            </a:xfrm>
            <a:custGeom>
              <a:avLst/>
              <a:gdLst>
                <a:gd name="T0" fmla="*/ 0 w 8"/>
                <a:gd name="T1" fmla="*/ 2 h 8"/>
                <a:gd name="T2" fmla="*/ 2 w 8"/>
                <a:gd name="T3" fmla="*/ 6 h 8"/>
                <a:gd name="T4" fmla="*/ 8 w 8"/>
                <a:gd name="T5" fmla="*/ 8 h 8"/>
                <a:gd name="T6" fmla="*/ 8 w 8"/>
                <a:gd name="T7" fmla="*/ 4 h 8"/>
                <a:gd name="T8" fmla="*/ 2 w 8"/>
                <a:gd name="T9" fmla="*/ 0 h 8"/>
                <a:gd name="T10" fmla="*/ 0 w 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2" y="6"/>
                  </a:lnTo>
                  <a:lnTo>
                    <a:pt x="8" y="8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2" name="Freeform 50"/>
            <p:cNvSpPr>
              <a:spLocks/>
            </p:cNvSpPr>
            <p:nvPr/>
          </p:nvSpPr>
          <p:spPr bwMode="auto">
            <a:xfrm>
              <a:off x="3380" y="1631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4 w 12"/>
                <a:gd name="T3" fmla="*/ 4 h 6"/>
                <a:gd name="T4" fmla="*/ 10 w 12"/>
                <a:gd name="T5" fmla="*/ 6 h 6"/>
                <a:gd name="T6" fmla="*/ 12 w 12"/>
                <a:gd name="T7" fmla="*/ 2 h 6"/>
                <a:gd name="T8" fmla="*/ 8 w 12"/>
                <a:gd name="T9" fmla="*/ 0 h 6"/>
                <a:gd name="T10" fmla="*/ 0 w 1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4" y="4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3" name="Freeform 51"/>
            <p:cNvSpPr>
              <a:spLocks/>
            </p:cNvSpPr>
            <p:nvPr/>
          </p:nvSpPr>
          <p:spPr bwMode="auto">
            <a:xfrm>
              <a:off x="3378" y="1551"/>
              <a:ext cx="6" cy="6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0 h 6"/>
                <a:gd name="T4" fmla="*/ 6 w 6"/>
                <a:gd name="T5" fmla="*/ 6 h 6"/>
                <a:gd name="T6" fmla="*/ 2 w 6"/>
                <a:gd name="T7" fmla="*/ 6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4" name="Freeform 52"/>
            <p:cNvSpPr>
              <a:spLocks/>
            </p:cNvSpPr>
            <p:nvPr/>
          </p:nvSpPr>
          <p:spPr bwMode="auto">
            <a:xfrm>
              <a:off x="3380" y="1719"/>
              <a:ext cx="10" cy="4"/>
            </a:xfrm>
            <a:custGeom>
              <a:avLst/>
              <a:gdLst>
                <a:gd name="T0" fmla="*/ 4 w 10"/>
                <a:gd name="T1" fmla="*/ 0 h 4"/>
                <a:gd name="T2" fmla="*/ 10 w 10"/>
                <a:gd name="T3" fmla="*/ 0 h 4"/>
                <a:gd name="T4" fmla="*/ 6 w 10"/>
                <a:gd name="T5" fmla="*/ 4 h 4"/>
                <a:gd name="T6" fmla="*/ 0 w 10"/>
                <a:gd name="T7" fmla="*/ 2 h 4"/>
                <a:gd name="T8" fmla="*/ 4 w 1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">
                  <a:moveTo>
                    <a:pt x="4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5" name="Freeform 53"/>
            <p:cNvSpPr>
              <a:spLocks/>
            </p:cNvSpPr>
            <p:nvPr/>
          </p:nvSpPr>
          <p:spPr bwMode="auto">
            <a:xfrm>
              <a:off x="3392" y="1719"/>
              <a:ext cx="8" cy="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4 h 4"/>
                <a:gd name="T4" fmla="*/ 8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6" name="Freeform 54"/>
            <p:cNvSpPr>
              <a:spLocks/>
            </p:cNvSpPr>
            <p:nvPr/>
          </p:nvSpPr>
          <p:spPr bwMode="auto">
            <a:xfrm>
              <a:off x="3402" y="1723"/>
              <a:ext cx="6" cy="4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0 h 4"/>
                <a:gd name="T4" fmla="*/ 6 w 6"/>
                <a:gd name="T5" fmla="*/ 4 h 4"/>
                <a:gd name="T6" fmla="*/ 2 w 6"/>
                <a:gd name="T7" fmla="*/ 4 h 4"/>
                <a:gd name="T8" fmla="*/ 0 w 6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7" name="Freeform 55"/>
            <p:cNvSpPr>
              <a:spLocks/>
            </p:cNvSpPr>
            <p:nvPr/>
          </p:nvSpPr>
          <p:spPr bwMode="auto">
            <a:xfrm>
              <a:off x="3420" y="1717"/>
              <a:ext cx="6" cy="4"/>
            </a:xfrm>
            <a:custGeom>
              <a:avLst/>
              <a:gdLst>
                <a:gd name="T0" fmla="*/ 0 w 6"/>
                <a:gd name="T1" fmla="*/ 0 h 4"/>
                <a:gd name="T2" fmla="*/ 4 w 6"/>
                <a:gd name="T3" fmla="*/ 0 h 4"/>
                <a:gd name="T4" fmla="*/ 6 w 6"/>
                <a:gd name="T5" fmla="*/ 2 h 4"/>
                <a:gd name="T6" fmla="*/ 0 w 6"/>
                <a:gd name="T7" fmla="*/ 4 h 4"/>
                <a:gd name="T8" fmla="*/ 0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8" name="Freeform 56"/>
            <p:cNvSpPr>
              <a:spLocks/>
            </p:cNvSpPr>
            <p:nvPr/>
          </p:nvSpPr>
          <p:spPr bwMode="auto">
            <a:xfrm>
              <a:off x="3338" y="176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10 w 12"/>
                <a:gd name="T5" fmla="*/ 2 h 12"/>
                <a:gd name="T6" fmla="*/ 12 w 12"/>
                <a:gd name="T7" fmla="*/ 6 h 12"/>
                <a:gd name="T8" fmla="*/ 8 w 12"/>
                <a:gd name="T9" fmla="*/ 12 h 12"/>
                <a:gd name="T10" fmla="*/ 0 w 12"/>
                <a:gd name="T11" fmla="*/ 10 h 12"/>
                <a:gd name="T12" fmla="*/ 0 w 12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69" name="Freeform 57"/>
            <p:cNvSpPr>
              <a:spLocks/>
            </p:cNvSpPr>
            <p:nvPr/>
          </p:nvSpPr>
          <p:spPr bwMode="auto">
            <a:xfrm>
              <a:off x="3142" y="1295"/>
              <a:ext cx="30" cy="44"/>
            </a:xfrm>
            <a:custGeom>
              <a:avLst/>
              <a:gdLst>
                <a:gd name="T0" fmla="*/ 18 w 30"/>
                <a:gd name="T1" fmla="*/ 0 h 44"/>
                <a:gd name="T2" fmla="*/ 16 w 30"/>
                <a:gd name="T3" fmla="*/ 6 h 44"/>
                <a:gd name="T4" fmla="*/ 10 w 30"/>
                <a:gd name="T5" fmla="*/ 8 h 44"/>
                <a:gd name="T6" fmla="*/ 4 w 30"/>
                <a:gd name="T7" fmla="*/ 16 h 44"/>
                <a:gd name="T8" fmla="*/ 6 w 30"/>
                <a:gd name="T9" fmla="*/ 22 h 44"/>
                <a:gd name="T10" fmla="*/ 0 w 30"/>
                <a:gd name="T11" fmla="*/ 32 h 44"/>
                <a:gd name="T12" fmla="*/ 6 w 30"/>
                <a:gd name="T13" fmla="*/ 36 h 44"/>
                <a:gd name="T14" fmla="*/ 8 w 30"/>
                <a:gd name="T15" fmla="*/ 44 h 44"/>
                <a:gd name="T16" fmla="*/ 12 w 30"/>
                <a:gd name="T17" fmla="*/ 44 h 44"/>
                <a:gd name="T18" fmla="*/ 16 w 30"/>
                <a:gd name="T19" fmla="*/ 36 h 44"/>
                <a:gd name="T20" fmla="*/ 18 w 30"/>
                <a:gd name="T21" fmla="*/ 30 h 44"/>
                <a:gd name="T22" fmla="*/ 30 w 30"/>
                <a:gd name="T23" fmla="*/ 30 h 44"/>
                <a:gd name="T24" fmla="*/ 30 w 30"/>
                <a:gd name="T25" fmla="*/ 22 h 44"/>
                <a:gd name="T26" fmla="*/ 24 w 30"/>
                <a:gd name="T27" fmla="*/ 12 h 44"/>
                <a:gd name="T28" fmla="*/ 28 w 30"/>
                <a:gd name="T29" fmla="*/ 6 h 44"/>
                <a:gd name="T30" fmla="*/ 24 w 30"/>
                <a:gd name="T31" fmla="*/ 0 h 44"/>
                <a:gd name="T32" fmla="*/ 18 w 3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4">
                  <a:moveTo>
                    <a:pt x="18" y="0"/>
                  </a:moveTo>
                  <a:lnTo>
                    <a:pt x="16" y="6"/>
                  </a:lnTo>
                  <a:lnTo>
                    <a:pt x="10" y="8"/>
                  </a:lnTo>
                  <a:lnTo>
                    <a:pt x="4" y="16"/>
                  </a:lnTo>
                  <a:lnTo>
                    <a:pt x="6" y="22"/>
                  </a:lnTo>
                  <a:lnTo>
                    <a:pt x="0" y="32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6" y="36"/>
                  </a:lnTo>
                  <a:lnTo>
                    <a:pt x="18" y="30"/>
                  </a:lnTo>
                  <a:lnTo>
                    <a:pt x="30" y="30"/>
                  </a:lnTo>
                  <a:lnTo>
                    <a:pt x="30" y="22"/>
                  </a:lnTo>
                  <a:lnTo>
                    <a:pt x="24" y="12"/>
                  </a:lnTo>
                  <a:lnTo>
                    <a:pt x="28" y="6"/>
                  </a:lnTo>
                  <a:lnTo>
                    <a:pt x="2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0" name="Freeform 58"/>
            <p:cNvSpPr>
              <a:spLocks/>
            </p:cNvSpPr>
            <p:nvPr/>
          </p:nvSpPr>
          <p:spPr bwMode="auto">
            <a:xfrm>
              <a:off x="3104" y="1335"/>
              <a:ext cx="32" cy="32"/>
            </a:xfrm>
            <a:custGeom>
              <a:avLst/>
              <a:gdLst>
                <a:gd name="T0" fmla="*/ 32 w 32"/>
                <a:gd name="T1" fmla="*/ 0 h 32"/>
                <a:gd name="T2" fmla="*/ 32 w 32"/>
                <a:gd name="T3" fmla="*/ 8 h 32"/>
                <a:gd name="T4" fmla="*/ 22 w 32"/>
                <a:gd name="T5" fmla="*/ 10 h 32"/>
                <a:gd name="T6" fmla="*/ 22 w 32"/>
                <a:gd name="T7" fmla="*/ 16 h 32"/>
                <a:gd name="T8" fmla="*/ 26 w 32"/>
                <a:gd name="T9" fmla="*/ 26 h 32"/>
                <a:gd name="T10" fmla="*/ 24 w 32"/>
                <a:gd name="T11" fmla="*/ 32 h 32"/>
                <a:gd name="T12" fmla="*/ 4 w 32"/>
                <a:gd name="T13" fmla="*/ 30 h 32"/>
                <a:gd name="T14" fmla="*/ 0 w 32"/>
                <a:gd name="T15" fmla="*/ 26 h 32"/>
                <a:gd name="T16" fmla="*/ 0 w 32"/>
                <a:gd name="T17" fmla="*/ 16 h 32"/>
                <a:gd name="T18" fmla="*/ 4 w 32"/>
                <a:gd name="T19" fmla="*/ 12 h 32"/>
                <a:gd name="T20" fmla="*/ 4 w 32"/>
                <a:gd name="T21" fmla="*/ 2 h 32"/>
                <a:gd name="T22" fmla="*/ 22 w 32"/>
                <a:gd name="T23" fmla="*/ 2 h 32"/>
                <a:gd name="T24" fmla="*/ 26 w 32"/>
                <a:gd name="T25" fmla="*/ 0 h 32"/>
                <a:gd name="T26" fmla="*/ 32 w 32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lnTo>
                    <a:pt x="32" y="8"/>
                  </a:lnTo>
                  <a:lnTo>
                    <a:pt x="22" y="10"/>
                  </a:lnTo>
                  <a:lnTo>
                    <a:pt x="22" y="16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2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1" name="Freeform 59"/>
            <p:cNvSpPr>
              <a:spLocks/>
            </p:cNvSpPr>
            <p:nvPr/>
          </p:nvSpPr>
          <p:spPr bwMode="auto">
            <a:xfrm>
              <a:off x="3116" y="1321"/>
              <a:ext cx="14" cy="10"/>
            </a:xfrm>
            <a:custGeom>
              <a:avLst/>
              <a:gdLst>
                <a:gd name="T0" fmla="*/ 10 w 14"/>
                <a:gd name="T1" fmla="*/ 0 h 10"/>
                <a:gd name="T2" fmla="*/ 14 w 14"/>
                <a:gd name="T3" fmla="*/ 4 h 10"/>
                <a:gd name="T4" fmla="*/ 10 w 14"/>
                <a:gd name="T5" fmla="*/ 10 h 10"/>
                <a:gd name="T6" fmla="*/ 0 w 14"/>
                <a:gd name="T7" fmla="*/ 8 h 10"/>
                <a:gd name="T8" fmla="*/ 0 w 14"/>
                <a:gd name="T9" fmla="*/ 2 h 10"/>
                <a:gd name="T10" fmla="*/ 10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10" y="0"/>
                  </a:moveTo>
                  <a:lnTo>
                    <a:pt x="14" y="4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2" name="Freeform 60"/>
            <p:cNvSpPr>
              <a:spLocks/>
            </p:cNvSpPr>
            <p:nvPr/>
          </p:nvSpPr>
          <p:spPr bwMode="auto">
            <a:xfrm>
              <a:off x="3140" y="1263"/>
              <a:ext cx="12" cy="8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2 w 12"/>
                <a:gd name="T5" fmla="*/ 8 h 8"/>
                <a:gd name="T6" fmla="*/ 12 w 12"/>
                <a:gd name="T7" fmla="*/ 0 h 8"/>
                <a:gd name="T8" fmla="*/ 0 w 12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lnTo>
                    <a:pt x="6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3" name="Freeform 61"/>
            <p:cNvSpPr>
              <a:spLocks/>
            </p:cNvSpPr>
            <p:nvPr/>
          </p:nvSpPr>
          <p:spPr bwMode="auto">
            <a:xfrm>
              <a:off x="3082" y="1257"/>
              <a:ext cx="16" cy="12"/>
            </a:xfrm>
            <a:custGeom>
              <a:avLst/>
              <a:gdLst>
                <a:gd name="T0" fmla="*/ 14 w 16"/>
                <a:gd name="T1" fmla="*/ 0 h 12"/>
                <a:gd name="T2" fmla="*/ 16 w 16"/>
                <a:gd name="T3" fmla="*/ 8 h 12"/>
                <a:gd name="T4" fmla="*/ 10 w 16"/>
                <a:gd name="T5" fmla="*/ 12 h 12"/>
                <a:gd name="T6" fmla="*/ 0 w 16"/>
                <a:gd name="T7" fmla="*/ 10 h 12"/>
                <a:gd name="T8" fmla="*/ 2 w 16"/>
                <a:gd name="T9" fmla="*/ 2 h 12"/>
                <a:gd name="T10" fmla="*/ 8 w 16"/>
                <a:gd name="T11" fmla="*/ 0 h 12"/>
                <a:gd name="T12" fmla="*/ 14 w 1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2">
                  <a:moveTo>
                    <a:pt x="14" y="0"/>
                  </a:moveTo>
                  <a:lnTo>
                    <a:pt x="16" y="8"/>
                  </a:lnTo>
                  <a:lnTo>
                    <a:pt x="10" y="12"/>
                  </a:ln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4" name="Freeform 62"/>
            <p:cNvSpPr>
              <a:spLocks/>
            </p:cNvSpPr>
            <p:nvPr/>
          </p:nvSpPr>
          <p:spPr bwMode="auto">
            <a:xfrm>
              <a:off x="3070" y="1283"/>
              <a:ext cx="18" cy="10"/>
            </a:xfrm>
            <a:custGeom>
              <a:avLst/>
              <a:gdLst>
                <a:gd name="T0" fmla="*/ 10 w 18"/>
                <a:gd name="T1" fmla="*/ 0 h 10"/>
                <a:gd name="T2" fmla="*/ 18 w 18"/>
                <a:gd name="T3" fmla="*/ 6 h 10"/>
                <a:gd name="T4" fmla="*/ 10 w 18"/>
                <a:gd name="T5" fmla="*/ 10 h 10"/>
                <a:gd name="T6" fmla="*/ 0 w 18"/>
                <a:gd name="T7" fmla="*/ 8 h 10"/>
                <a:gd name="T8" fmla="*/ 2 w 18"/>
                <a:gd name="T9" fmla="*/ 4 h 10"/>
                <a:gd name="T10" fmla="*/ 10 w 18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lnTo>
                    <a:pt x="18" y="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5" name="Freeform 63"/>
            <p:cNvSpPr>
              <a:spLocks/>
            </p:cNvSpPr>
            <p:nvPr/>
          </p:nvSpPr>
          <p:spPr bwMode="auto">
            <a:xfrm>
              <a:off x="3054" y="1295"/>
              <a:ext cx="26" cy="12"/>
            </a:xfrm>
            <a:custGeom>
              <a:avLst/>
              <a:gdLst>
                <a:gd name="T0" fmla="*/ 14 w 26"/>
                <a:gd name="T1" fmla="*/ 0 h 12"/>
                <a:gd name="T2" fmla="*/ 18 w 26"/>
                <a:gd name="T3" fmla="*/ 0 h 12"/>
                <a:gd name="T4" fmla="*/ 26 w 26"/>
                <a:gd name="T5" fmla="*/ 4 h 12"/>
                <a:gd name="T6" fmla="*/ 26 w 26"/>
                <a:gd name="T7" fmla="*/ 8 h 12"/>
                <a:gd name="T8" fmla="*/ 14 w 26"/>
                <a:gd name="T9" fmla="*/ 12 h 12"/>
                <a:gd name="T10" fmla="*/ 4 w 26"/>
                <a:gd name="T11" fmla="*/ 12 h 12"/>
                <a:gd name="T12" fmla="*/ 0 w 26"/>
                <a:gd name="T13" fmla="*/ 6 h 12"/>
                <a:gd name="T14" fmla="*/ 6 w 26"/>
                <a:gd name="T15" fmla="*/ 6 h 12"/>
                <a:gd name="T16" fmla="*/ 8 w 26"/>
                <a:gd name="T17" fmla="*/ 8 h 12"/>
                <a:gd name="T18" fmla="*/ 14 w 26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2">
                  <a:moveTo>
                    <a:pt x="14" y="0"/>
                  </a:moveTo>
                  <a:lnTo>
                    <a:pt x="18" y="0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6" name="Freeform 64"/>
            <p:cNvSpPr>
              <a:spLocks/>
            </p:cNvSpPr>
            <p:nvPr/>
          </p:nvSpPr>
          <p:spPr bwMode="auto">
            <a:xfrm>
              <a:off x="3090" y="128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2 w 10"/>
                <a:gd name="T3" fmla="*/ 4 h 6"/>
                <a:gd name="T4" fmla="*/ 6 w 10"/>
                <a:gd name="T5" fmla="*/ 0 h 6"/>
                <a:gd name="T6" fmla="*/ 10 w 10"/>
                <a:gd name="T7" fmla="*/ 4 h 6"/>
                <a:gd name="T8" fmla="*/ 6 w 10"/>
                <a:gd name="T9" fmla="*/ 6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7" name="Freeform 65"/>
            <p:cNvSpPr>
              <a:spLocks/>
            </p:cNvSpPr>
            <p:nvPr/>
          </p:nvSpPr>
          <p:spPr bwMode="auto">
            <a:xfrm>
              <a:off x="3116" y="1299"/>
              <a:ext cx="8" cy="4"/>
            </a:xfrm>
            <a:custGeom>
              <a:avLst/>
              <a:gdLst>
                <a:gd name="T0" fmla="*/ 0 w 8"/>
                <a:gd name="T1" fmla="*/ 2 h 4"/>
                <a:gd name="T2" fmla="*/ 8 w 8"/>
                <a:gd name="T3" fmla="*/ 0 h 4"/>
                <a:gd name="T4" fmla="*/ 8 w 8"/>
                <a:gd name="T5" fmla="*/ 2 h 4"/>
                <a:gd name="T6" fmla="*/ 2 w 8"/>
                <a:gd name="T7" fmla="*/ 4 h 4"/>
                <a:gd name="T8" fmla="*/ 0 w 8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8" name="Freeform 66"/>
            <p:cNvSpPr>
              <a:spLocks/>
            </p:cNvSpPr>
            <p:nvPr/>
          </p:nvSpPr>
          <p:spPr bwMode="auto">
            <a:xfrm>
              <a:off x="3062" y="1319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12 w 22"/>
                <a:gd name="T3" fmla="*/ 2 h 16"/>
                <a:gd name="T4" fmla="*/ 16 w 22"/>
                <a:gd name="T5" fmla="*/ 4 h 16"/>
                <a:gd name="T6" fmla="*/ 22 w 22"/>
                <a:gd name="T7" fmla="*/ 12 h 16"/>
                <a:gd name="T8" fmla="*/ 22 w 22"/>
                <a:gd name="T9" fmla="*/ 16 h 16"/>
                <a:gd name="T10" fmla="*/ 16 w 22"/>
                <a:gd name="T11" fmla="*/ 14 h 16"/>
                <a:gd name="T12" fmla="*/ 8 w 22"/>
                <a:gd name="T13" fmla="*/ 6 h 16"/>
                <a:gd name="T14" fmla="*/ 0 w 2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12" y="2"/>
                  </a:lnTo>
                  <a:lnTo>
                    <a:pt x="16" y="4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79" name="Freeform 67"/>
            <p:cNvSpPr>
              <a:spLocks/>
            </p:cNvSpPr>
            <p:nvPr/>
          </p:nvSpPr>
          <p:spPr bwMode="auto">
            <a:xfrm>
              <a:off x="3044" y="1319"/>
              <a:ext cx="38" cy="30"/>
            </a:xfrm>
            <a:custGeom>
              <a:avLst/>
              <a:gdLst>
                <a:gd name="T0" fmla="*/ 4 w 38"/>
                <a:gd name="T1" fmla="*/ 0 h 30"/>
                <a:gd name="T2" fmla="*/ 12 w 38"/>
                <a:gd name="T3" fmla="*/ 4 h 30"/>
                <a:gd name="T4" fmla="*/ 16 w 38"/>
                <a:gd name="T5" fmla="*/ 6 h 30"/>
                <a:gd name="T6" fmla="*/ 22 w 38"/>
                <a:gd name="T7" fmla="*/ 10 h 30"/>
                <a:gd name="T8" fmla="*/ 30 w 38"/>
                <a:gd name="T9" fmla="*/ 16 h 30"/>
                <a:gd name="T10" fmla="*/ 38 w 38"/>
                <a:gd name="T11" fmla="*/ 22 h 30"/>
                <a:gd name="T12" fmla="*/ 36 w 38"/>
                <a:gd name="T13" fmla="*/ 26 h 30"/>
                <a:gd name="T14" fmla="*/ 30 w 38"/>
                <a:gd name="T15" fmla="*/ 30 h 30"/>
                <a:gd name="T16" fmla="*/ 24 w 38"/>
                <a:gd name="T17" fmla="*/ 22 h 30"/>
                <a:gd name="T18" fmla="*/ 18 w 38"/>
                <a:gd name="T19" fmla="*/ 20 h 30"/>
                <a:gd name="T20" fmla="*/ 10 w 38"/>
                <a:gd name="T21" fmla="*/ 14 h 30"/>
                <a:gd name="T22" fmla="*/ 10 w 38"/>
                <a:gd name="T23" fmla="*/ 12 h 30"/>
                <a:gd name="T24" fmla="*/ 0 w 38"/>
                <a:gd name="T25" fmla="*/ 6 h 30"/>
                <a:gd name="T26" fmla="*/ 0 w 38"/>
                <a:gd name="T27" fmla="*/ 0 h 30"/>
                <a:gd name="T28" fmla="*/ 4 w 38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30">
                  <a:moveTo>
                    <a:pt x="4" y="0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30" y="16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0" y="30"/>
                  </a:lnTo>
                  <a:lnTo>
                    <a:pt x="24" y="22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0" name="Freeform 68"/>
            <p:cNvSpPr>
              <a:spLocks/>
            </p:cNvSpPr>
            <p:nvPr/>
          </p:nvSpPr>
          <p:spPr bwMode="auto">
            <a:xfrm>
              <a:off x="3036" y="1301"/>
              <a:ext cx="8" cy="4"/>
            </a:xfrm>
            <a:custGeom>
              <a:avLst/>
              <a:gdLst>
                <a:gd name="T0" fmla="*/ 0 w 8"/>
                <a:gd name="T1" fmla="*/ 0 h 4"/>
                <a:gd name="T2" fmla="*/ 6 w 8"/>
                <a:gd name="T3" fmla="*/ 0 h 4"/>
                <a:gd name="T4" fmla="*/ 8 w 8"/>
                <a:gd name="T5" fmla="*/ 2 h 4"/>
                <a:gd name="T6" fmla="*/ 2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1" name="Freeform 69"/>
            <p:cNvSpPr>
              <a:spLocks/>
            </p:cNvSpPr>
            <p:nvPr/>
          </p:nvSpPr>
          <p:spPr bwMode="auto">
            <a:xfrm>
              <a:off x="3072" y="1307"/>
              <a:ext cx="12" cy="8"/>
            </a:xfrm>
            <a:custGeom>
              <a:avLst/>
              <a:gdLst>
                <a:gd name="T0" fmla="*/ 0 w 12"/>
                <a:gd name="T1" fmla="*/ 4 h 8"/>
                <a:gd name="T2" fmla="*/ 6 w 12"/>
                <a:gd name="T3" fmla="*/ 0 h 8"/>
                <a:gd name="T4" fmla="*/ 12 w 12"/>
                <a:gd name="T5" fmla="*/ 0 h 8"/>
                <a:gd name="T6" fmla="*/ 12 w 12"/>
                <a:gd name="T7" fmla="*/ 6 h 8"/>
                <a:gd name="T8" fmla="*/ 6 w 12"/>
                <a:gd name="T9" fmla="*/ 8 h 8"/>
                <a:gd name="T10" fmla="*/ 0 w 12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2" name="Freeform 70"/>
            <p:cNvSpPr>
              <a:spLocks/>
            </p:cNvSpPr>
            <p:nvPr/>
          </p:nvSpPr>
          <p:spPr bwMode="auto">
            <a:xfrm>
              <a:off x="3084" y="1321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0 h 8"/>
                <a:gd name="T4" fmla="*/ 6 w 8"/>
                <a:gd name="T5" fmla="*/ 2 h 8"/>
                <a:gd name="T6" fmla="*/ 8 w 8"/>
                <a:gd name="T7" fmla="*/ 6 h 8"/>
                <a:gd name="T8" fmla="*/ 2 w 8"/>
                <a:gd name="T9" fmla="*/ 8 h 8"/>
                <a:gd name="T10" fmla="*/ 0 w 8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3" name="Freeform 71"/>
            <p:cNvSpPr>
              <a:spLocks/>
            </p:cNvSpPr>
            <p:nvPr/>
          </p:nvSpPr>
          <p:spPr bwMode="auto">
            <a:xfrm>
              <a:off x="3088" y="1333"/>
              <a:ext cx="8" cy="8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0 h 8"/>
                <a:gd name="T4" fmla="*/ 8 w 8"/>
                <a:gd name="T5" fmla="*/ 4 h 8"/>
                <a:gd name="T6" fmla="*/ 4 w 8"/>
                <a:gd name="T7" fmla="*/ 8 h 8"/>
                <a:gd name="T8" fmla="*/ 0 w 8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4" name="Freeform 72"/>
            <p:cNvSpPr>
              <a:spLocks/>
            </p:cNvSpPr>
            <p:nvPr/>
          </p:nvSpPr>
          <p:spPr bwMode="auto">
            <a:xfrm>
              <a:off x="3076" y="1353"/>
              <a:ext cx="12" cy="6"/>
            </a:xfrm>
            <a:custGeom>
              <a:avLst/>
              <a:gdLst>
                <a:gd name="T0" fmla="*/ 0 w 12"/>
                <a:gd name="T1" fmla="*/ 2 h 6"/>
                <a:gd name="T2" fmla="*/ 4 w 12"/>
                <a:gd name="T3" fmla="*/ 0 h 6"/>
                <a:gd name="T4" fmla="*/ 12 w 12"/>
                <a:gd name="T5" fmla="*/ 0 h 6"/>
                <a:gd name="T6" fmla="*/ 6 w 12"/>
                <a:gd name="T7" fmla="*/ 6 h 6"/>
                <a:gd name="T8" fmla="*/ 0 w 12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5" name="Freeform 73"/>
            <p:cNvSpPr>
              <a:spLocks/>
            </p:cNvSpPr>
            <p:nvPr/>
          </p:nvSpPr>
          <p:spPr bwMode="auto">
            <a:xfrm>
              <a:off x="3038" y="1331"/>
              <a:ext cx="14" cy="12"/>
            </a:xfrm>
            <a:custGeom>
              <a:avLst/>
              <a:gdLst>
                <a:gd name="T0" fmla="*/ 12 w 14"/>
                <a:gd name="T1" fmla="*/ 4 h 12"/>
                <a:gd name="T2" fmla="*/ 14 w 14"/>
                <a:gd name="T3" fmla="*/ 6 h 12"/>
                <a:gd name="T4" fmla="*/ 14 w 14"/>
                <a:gd name="T5" fmla="*/ 10 h 12"/>
                <a:gd name="T6" fmla="*/ 6 w 14"/>
                <a:gd name="T7" fmla="*/ 12 h 12"/>
                <a:gd name="T8" fmla="*/ 0 w 14"/>
                <a:gd name="T9" fmla="*/ 8 h 12"/>
                <a:gd name="T10" fmla="*/ 0 w 14"/>
                <a:gd name="T11" fmla="*/ 0 h 12"/>
                <a:gd name="T12" fmla="*/ 6 w 14"/>
                <a:gd name="T13" fmla="*/ 2 h 12"/>
                <a:gd name="T14" fmla="*/ 12 w 14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2">
                  <a:moveTo>
                    <a:pt x="12" y="4"/>
                  </a:moveTo>
                  <a:lnTo>
                    <a:pt x="14" y="6"/>
                  </a:lnTo>
                  <a:lnTo>
                    <a:pt x="14" y="10"/>
                  </a:lnTo>
                  <a:lnTo>
                    <a:pt x="6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6" name="Freeform 74"/>
            <p:cNvSpPr>
              <a:spLocks/>
            </p:cNvSpPr>
            <p:nvPr/>
          </p:nvSpPr>
          <p:spPr bwMode="auto">
            <a:xfrm>
              <a:off x="3054" y="1345"/>
              <a:ext cx="14" cy="8"/>
            </a:xfrm>
            <a:custGeom>
              <a:avLst/>
              <a:gdLst>
                <a:gd name="T0" fmla="*/ 0 w 14"/>
                <a:gd name="T1" fmla="*/ 6 h 8"/>
                <a:gd name="T2" fmla="*/ 6 w 14"/>
                <a:gd name="T3" fmla="*/ 0 h 8"/>
                <a:gd name="T4" fmla="*/ 14 w 14"/>
                <a:gd name="T5" fmla="*/ 2 h 8"/>
                <a:gd name="T6" fmla="*/ 14 w 14"/>
                <a:gd name="T7" fmla="*/ 4 h 8"/>
                <a:gd name="T8" fmla="*/ 10 w 14"/>
                <a:gd name="T9" fmla="*/ 8 h 8"/>
                <a:gd name="T10" fmla="*/ 0 w 14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8">
                  <a:moveTo>
                    <a:pt x="0" y="6"/>
                  </a:moveTo>
                  <a:lnTo>
                    <a:pt x="6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7" name="Freeform 75"/>
            <p:cNvSpPr>
              <a:spLocks/>
            </p:cNvSpPr>
            <p:nvPr/>
          </p:nvSpPr>
          <p:spPr bwMode="auto">
            <a:xfrm>
              <a:off x="3076" y="1365"/>
              <a:ext cx="24" cy="24"/>
            </a:xfrm>
            <a:custGeom>
              <a:avLst/>
              <a:gdLst>
                <a:gd name="T0" fmla="*/ 10 w 24"/>
                <a:gd name="T1" fmla="*/ 0 h 24"/>
                <a:gd name="T2" fmla="*/ 0 w 24"/>
                <a:gd name="T3" fmla="*/ 0 h 24"/>
                <a:gd name="T4" fmla="*/ 2 w 24"/>
                <a:gd name="T5" fmla="*/ 6 h 24"/>
                <a:gd name="T6" fmla="*/ 2 w 24"/>
                <a:gd name="T7" fmla="*/ 14 h 24"/>
                <a:gd name="T8" fmla="*/ 4 w 24"/>
                <a:gd name="T9" fmla="*/ 22 h 24"/>
                <a:gd name="T10" fmla="*/ 8 w 24"/>
                <a:gd name="T11" fmla="*/ 24 h 24"/>
                <a:gd name="T12" fmla="*/ 8 w 24"/>
                <a:gd name="T13" fmla="*/ 16 h 24"/>
                <a:gd name="T14" fmla="*/ 16 w 24"/>
                <a:gd name="T15" fmla="*/ 8 h 24"/>
                <a:gd name="T16" fmla="*/ 24 w 24"/>
                <a:gd name="T17" fmla="*/ 8 h 24"/>
                <a:gd name="T18" fmla="*/ 22 w 24"/>
                <a:gd name="T19" fmla="*/ 4 h 24"/>
                <a:gd name="T20" fmla="*/ 16 w 24"/>
                <a:gd name="T21" fmla="*/ 2 h 24"/>
                <a:gd name="T22" fmla="*/ 10 w 24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24">
                  <a:moveTo>
                    <a:pt x="1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8" name="Freeform 76"/>
            <p:cNvSpPr>
              <a:spLocks/>
            </p:cNvSpPr>
            <p:nvPr/>
          </p:nvSpPr>
          <p:spPr bwMode="auto">
            <a:xfrm>
              <a:off x="3094" y="1391"/>
              <a:ext cx="12" cy="12"/>
            </a:xfrm>
            <a:custGeom>
              <a:avLst/>
              <a:gdLst>
                <a:gd name="T0" fmla="*/ 8 w 12"/>
                <a:gd name="T1" fmla="*/ 0 h 12"/>
                <a:gd name="T2" fmla="*/ 0 w 12"/>
                <a:gd name="T3" fmla="*/ 2 h 12"/>
                <a:gd name="T4" fmla="*/ 0 w 12"/>
                <a:gd name="T5" fmla="*/ 4 h 12"/>
                <a:gd name="T6" fmla="*/ 2 w 12"/>
                <a:gd name="T7" fmla="*/ 10 h 12"/>
                <a:gd name="T8" fmla="*/ 8 w 12"/>
                <a:gd name="T9" fmla="*/ 12 h 12"/>
                <a:gd name="T10" fmla="*/ 12 w 12"/>
                <a:gd name="T11" fmla="*/ 8 h 12"/>
                <a:gd name="T12" fmla="*/ 10 w 12"/>
                <a:gd name="T13" fmla="*/ 2 h 12"/>
                <a:gd name="T14" fmla="*/ 8 w 1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89" name="Freeform 77"/>
            <p:cNvSpPr>
              <a:spLocks/>
            </p:cNvSpPr>
            <p:nvPr/>
          </p:nvSpPr>
          <p:spPr bwMode="auto">
            <a:xfrm>
              <a:off x="3060" y="1371"/>
              <a:ext cx="10" cy="18"/>
            </a:xfrm>
            <a:custGeom>
              <a:avLst/>
              <a:gdLst>
                <a:gd name="T0" fmla="*/ 8 w 10"/>
                <a:gd name="T1" fmla="*/ 0 h 18"/>
                <a:gd name="T2" fmla="*/ 10 w 10"/>
                <a:gd name="T3" fmla="*/ 4 h 18"/>
                <a:gd name="T4" fmla="*/ 10 w 10"/>
                <a:gd name="T5" fmla="*/ 16 h 18"/>
                <a:gd name="T6" fmla="*/ 0 w 10"/>
                <a:gd name="T7" fmla="*/ 18 h 18"/>
                <a:gd name="T8" fmla="*/ 0 w 10"/>
                <a:gd name="T9" fmla="*/ 12 h 18"/>
                <a:gd name="T10" fmla="*/ 2 w 10"/>
                <a:gd name="T11" fmla="*/ 0 h 18"/>
                <a:gd name="T12" fmla="*/ 8 w 1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8">
                  <a:moveTo>
                    <a:pt x="8" y="0"/>
                  </a:moveTo>
                  <a:lnTo>
                    <a:pt x="10" y="4"/>
                  </a:lnTo>
                  <a:lnTo>
                    <a:pt x="10" y="1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0" name="Freeform 78"/>
            <p:cNvSpPr>
              <a:spLocks/>
            </p:cNvSpPr>
            <p:nvPr/>
          </p:nvSpPr>
          <p:spPr bwMode="auto">
            <a:xfrm>
              <a:off x="3082" y="1403"/>
              <a:ext cx="12" cy="4"/>
            </a:xfrm>
            <a:custGeom>
              <a:avLst/>
              <a:gdLst>
                <a:gd name="T0" fmla="*/ 0 w 12"/>
                <a:gd name="T1" fmla="*/ 2 h 4"/>
                <a:gd name="T2" fmla="*/ 6 w 12"/>
                <a:gd name="T3" fmla="*/ 0 h 4"/>
                <a:gd name="T4" fmla="*/ 12 w 12"/>
                <a:gd name="T5" fmla="*/ 0 h 4"/>
                <a:gd name="T6" fmla="*/ 12 w 12"/>
                <a:gd name="T7" fmla="*/ 2 h 4"/>
                <a:gd name="T8" fmla="*/ 4 w 12"/>
                <a:gd name="T9" fmla="*/ 4 h 4"/>
                <a:gd name="T10" fmla="*/ 0 w 12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1" name="Freeform 79"/>
            <p:cNvSpPr>
              <a:spLocks/>
            </p:cNvSpPr>
            <p:nvPr/>
          </p:nvSpPr>
          <p:spPr bwMode="auto">
            <a:xfrm>
              <a:off x="3014" y="1371"/>
              <a:ext cx="16" cy="14"/>
            </a:xfrm>
            <a:custGeom>
              <a:avLst/>
              <a:gdLst>
                <a:gd name="T0" fmla="*/ 10 w 16"/>
                <a:gd name="T1" fmla="*/ 0 h 14"/>
                <a:gd name="T2" fmla="*/ 14 w 16"/>
                <a:gd name="T3" fmla="*/ 0 h 14"/>
                <a:gd name="T4" fmla="*/ 16 w 16"/>
                <a:gd name="T5" fmla="*/ 4 h 14"/>
                <a:gd name="T6" fmla="*/ 16 w 16"/>
                <a:gd name="T7" fmla="*/ 12 h 14"/>
                <a:gd name="T8" fmla="*/ 8 w 16"/>
                <a:gd name="T9" fmla="*/ 14 h 14"/>
                <a:gd name="T10" fmla="*/ 0 w 16"/>
                <a:gd name="T11" fmla="*/ 6 h 14"/>
                <a:gd name="T12" fmla="*/ 10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4">
                  <a:moveTo>
                    <a:pt x="10" y="0"/>
                  </a:moveTo>
                  <a:lnTo>
                    <a:pt x="14" y="0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8" y="14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2" name="Freeform 80"/>
            <p:cNvSpPr>
              <a:spLocks/>
            </p:cNvSpPr>
            <p:nvPr/>
          </p:nvSpPr>
          <p:spPr bwMode="auto">
            <a:xfrm>
              <a:off x="3034" y="1353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0 w 6"/>
                <a:gd name="T3" fmla="*/ 2 h 10"/>
                <a:gd name="T4" fmla="*/ 0 w 6"/>
                <a:gd name="T5" fmla="*/ 8 h 10"/>
                <a:gd name="T6" fmla="*/ 4 w 6"/>
                <a:gd name="T7" fmla="*/ 10 h 10"/>
                <a:gd name="T8" fmla="*/ 6 w 6"/>
                <a:gd name="T9" fmla="*/ 6 h 10"/>
                <a:gd name="T10" fmla="*/ 2 w 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3" name="Freeform 81"/>
            <p:cNvSpPr>
              <a:spLocks/>
            </p:cNvSpPr>
            <p:nvPr/>
          </p:nvSpPr>
          <p:spPr bwMode="auto">
            <a:xfrm>
              <a:off x="3042" y="1359"/>
              <a:ext cx="10" cy="8"/>
            </a:xfrm>
            <a:custGeom>
              <a:avLst/>
              <a:gdLst>
                <a:gd name="T0" fmla="*/ 4 w 10"/>
                <a:gd name="T1" fmla="*/ 0 h 8"/>
                <a:gd name="T2" fmla="*/ 4 w 10"/>
                <a:gd name="T3" fmla="*/ 4 h 8"/>
                <a:gd name="T4" fmla="*/ 0 w 10"/>
                <a:gd name="T5" fmla="*/ 6 h 8"/>
                <a:gd name="T6" fmla="*/ 0 w 10"/>
                <a:gd name="T7" fmla="*/ 8 h 8"/>
                <a:gd name="T8" fmla="*/ 6 w 10"/>
                <a:gd name="T9" fmla="*/ 8 h 8"/>
                <a:gd name="T10" fmla="*/ 10 w 10"/>
                <a:gd name="T11" fmla="*/ 4 h 8"/>
                <a:gd name="T12" fmla="*/ 6 w 10"/>
                <a:gd name="T13" fmla="*/ 0 h 8"/>
                <a:gd name="T14" fmla="*/ 4 w 10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4" name="Freeform 82"/>
            <p:cNvSpPr>
              <a:spLocks/>
            </p:cNvSpPr>
            <p:nvPr/>
          </p:nvSpPr>
          <p:spPr bwMode="auto">
            <a:xfrm>
              <a:off x="3048" y="1371"/>
              <a:ext cx="8" cy="6"/>
            </a:xfrm>
            <a:custGeom>
              <a:avLst/>
              <a:gdLst>
                <a:gd name="T0" fmla="*/ 4 w 8"/>
                <a:gd name="T1" fmla="*/ 6 h 6"/>
                <a:gd name="T2" fmla="*/ 0 w 8"/>
                <a:gd name="T3" fmla="*/ 6 h 6"/>
                <a:gd name="T4" fmla="*/ 0 w 8"/>
                <a:gd name="T5" fmla="*/ 2 h 6"/>
                <a:gd name="T6" fmla="*/ 4 w 8"/>
                <a:gd name="T7" fmla="*/ 2 h 6"/>
                <a:gd name="T8" fmla="*/ 8 w 8"/>
                <a:gd name="T9" fmla="*/ 0 h 6"/>
                <a:gd name="T10" fmla="*/ 6 w 8"/>
                <a:gd name="T11" fmla="*/ 4 h 6"/>
                <a:gd name="T12" fmla="*/ 4 w 8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5" name="Freeform 83"/>
            <p:cNvSpPr>
              <a:spLocks/>
            </p:cNvSpPr>
            <p:nvPr/>
          </p:nvSpPr>
          <p:spPr bwMode="auto">
            <a:xfrm>
              <a:off x="3034" y="1373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6 h 10"/>
                <a:gd name="T4" fmla="*/ 4 w 4"/>
                <a:gd name="T5" fmla="*/ 10 h 10"/>
                <a:gd name="T6" fmla="*/ 4 w 4"/>
                <a:gd name="T7" fmla="*/ 4 h 10"/>
                <a:gd name="T8" fmla="*/ 2 w 4"/>
                <a:gd name="T9" fmla="*/ 0 h 10"/>
                <a:gd name="T10" fmla="*/ 0 w 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6" name="Freeform 84"/>
            <p:cNvSpPr>
              <a:spLocks/>
            </p:cNvSpPr>
            <p:nvPr/>
          </p:nvSpPr>
          <p:spPr bwMode="auto">
            <a:xfrm>
              <a:off x="2946" y="1329"/>
              <a:ext cx="58" cy="70"/>
            </a:xfrm>
            <a:custGeom>
              <a:avLst/>
              <a:gdLst>
                <a:gd name="T0" fmla="*/ 52 w 58"/>
                <a:gd name="T1" fmla="*/ 0 h 70"/>
                <a:gd name="T2" fmla="*/ 54 w 58"/>
                <a:gd name="T3" fmla="*/ 4 h 70"/>
                <a:gd name="T4" fmla="*/ 46 w 58"/>
                <a:gd name="T5" fmla="*/ 10 h 70"/>
                <a:gd name="T6" fmla="*/ 48 w 58"/>
                <a:gd name="T7" fmla="*/ 14 h 70"/>
                <a:gd name="T8" fmla="*/ 58 w 58"/>
                <a:gd name="T9" fmla="*/ 12 h 70"/>
                <a:gd name="T10" fmla="*/ 58 w 58"/>
                <a:gd name="T11" fmla="*/ 18 h 70"/>
                <a:gd name="T12" fmla="*/ 58 w 58"/>
                <a:gd name="T13" fmla="*/ 26 h 70"/>
                <a:gd name="T14" fmla="*/ 56 w 58"/>
                <a:gd name="T15" fmla="*/ 30 h 70"/>
                <a:gd name="T16" fmla="*/ 46 w 58"/>
                <a:gd name="T17" fmla="*/ 30 h 70"/>
                <a:gd name="T18" fmla="*/ 42 w 58"/>
                <a:gd name="T19" fmla="*/ 34 h 70"/>
                <a:gd name="T20" fmla="*/ 44 w 58"/>
                <a:gd name="T21" fmla="*/ 36 h 70"/>
                <a:gd name="T22" fmla="*/ 46 w 58"/>
                <a:gd name="T23" fmla="*/ 38 h 70"/>
                <a:gd name="T24" fmla="*/ 44 w 58"/>
                <a:gd name="T25" fmla="*/ 42 h 70"/>
                <a:gd name="T26" fmla="*/ 28 w 58"/>
                <a:gd name="T27" fmla="*/ 44 h 70"/>
                <a:gd name="T28" fmla="*/ 28 w 58"/>
                <a:gd name="T29" fmla="*/ 50 h 70"/>
                <a:gd name="T30" fmla="*/ 26 w 58"/>
                <a:gd name="T31" fmla="*/ 58 h 70"/>
                <a:gd name="T32" fmla="*/ 18 w 58"/>
                <a:gd name="T33" fmla="*/ 70 h 70"/>
                <a:gd name="T34" fmla="*/ 12 w 58"/>
                <a:gd name="T35" fmla="*/ 70 h 70"/>
                <a:gd name="T36" fmla="*/ 12 w 58"/>
                <a:gd name="T37" fmla="*/ 64 h 70"/>
                <a:gd name="T38" fmla="*/ 16 w 58"/>
                <a:gd name="T39" fmla="*/ 60 h 70"/>
                <a:gd name="T40" fmla="*/ 14 w 58"/>
                <a:gd name="T41" fmla="*/ 58 h 70"/>
                <a:gd name="T42" fmla="*/ 6 w 58"/>
                <a:gd name="T43" fmla="*/ 56 h 70"/>
                <a:gd name="T44" fmla="*/ 0 w 58"/>
                <a:gd name="T45" fmla="*/ 50 h 70"/>
                <a:gd name="T46" fmla="*/ 4 w 58"/>
                <a:gd name="T47" fmla="*/ 42 h 70"/>
                <a:gd name="T48" fmla="*/ 10 w 58"/>
                <a:gd name="T49" fmla="*/ 38 h 70"/>
                <a:gd name="T50" fmla="*/ 0 w 58"/>
                <a:gd name="T51" fmla="*/ 26 h 70"/>
                <a:gd name="T52" fmla="*/ 0 w 58"/>
                <a:gd name="T53" fmla="*/ 22 h 70"/>
                <a:gd name="T54" fmla="*/ 30 w 58"/>
                <a:gd name="T55" fmla="*/ 22 h 70"/>
                <a:gd name="T56" fmla="*/ 32 w 58"/>
                <a:gd name="T57" fmla="*/ 14 h 70"/>
                <a:gd name="T58" fmla="*/ 38 w 58"/>
                <a:gd name="T59" fmla="*/ 10 h 70"/>
                <a:gd name="T60" fmla="*/ 42 w 58"/>
                <a:gd name="T61" fmla="*/ 10 h 70"/>
                <a:gd name="T62" fmla="*/ 38 w 58"/>
                <a:gd name="T63" fmla="*/ 2 h 70"/>
                <a:gd name="T64" fmla="*/ 40 w 58"/>
                <a:gd name="T65" fmla="*/ 0 h 70"/>
                <a:gd name="T66" fmla="*/ 52 w 58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" h="70">
                  <a:moveTo>
                    <a:pt x="52" y="0"/>
                  </a:moveTo>
                  <a:lnTo>
                    <a:pt x="54" y="4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58" y="12"/>
                  </a:lnTo>
                  <a:lnTo>
                    <a:pt x="58" y="18"/>
                  </a:lnTo>
                  <a:lnTo>
                    <a:pt x="58" y="26"/>
                  </a:lnTo>
                  <a:lnTo>
                    <a:pt x="56" y="30"/>
                  </a:lnTo>
                  <a:lnTo>
                    <a:pt x="46" y="30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8"/>
                  </a:lnTo>
                  <a:lnTo>
                    <a:pt x="44" y="42"/>
                  </a:lnTo>
                  <a:lnTo>
                    <a:pt x="28" y="44"/>
                  </a:lnTo>
                  <a:lnTo>
                    <a:pt x="28" y="50"/>
                  </a:lnTo>
                  <a:lnTo>
                    <a:pt x="26" y="58"/>
                  </a:lnTo>
                  <a:lnTo>
                    <a:pt x="18" y="70"/>
                  </a:lnTo>
                  <a:lnTo>
                    <a:pt x="12" y="70"/>
                  </a:lnTo>
                  <a:lnTo>
                    <a:pt x="12" y="64"/>
                  </a:lnTo>
                  <a:lnTo>
                    <a:pt x="16" y="60"/>
                  </a:lnTo>
                  <a:lnTo>
                    <a:pt x="14" y="58"/>
                  </a:lnTo>
                  <a:lnTo>
                    <a:pt x="6" y="56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10" y="3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30" y="22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7" name="Freeform 85"/>
            <p:cNvSpPr>
              <a:spLocks/>
            </p:cNvSpPr>
            <p:nvPr/>
          </p:nvSpPr>
          <p:spPr bwMode="auto">
            <a:xfrm>
              <a:off x="2918" y="1331"/>
              <a:ext cx="56" cy="34"/>
            </a:xfrm>
            <a:custGeom>
              <a:avLst/>
              <a:gdLst>
                <a:gd name="T0" fmla="*/ 56 w 56"/>
                <a:gd name="T1" fmla="*/ 12 h 34"/>
                <a:gd name="T2" fmla="*/ 52 w 56"/>
                <a:gd name="T3" fmla="*/ 4 h 34"/>
                <a:gd name="T4" fmla="*/ 42 w 56"/>
                <a:gd name="T5" fmla="*/ 2 h 34"/>
                <a:gd name="T6" fmla="*/ 26 w 56"/>
                <a:gd name="T7" fmla="*/ 2 h 34"/>
                <a:gd name="T8" fmla="*/ 22 w 56"/>
                <a:gd name="T9" fmla="*/ 0 h 34"/>
                <a:gd name="T10" fmla="*/ 18 w 56"/>
                <a:gd name="T11" fmla="*/ 6 h 34"/>
                <a:gd name="T12" fmla="*/ 2 w 56"/>
                <a:gd name="T13" fmla="*/ 12 h 34"/>
                <a:gd name="T14" fmla="*/ 0 w 56"/>
                <a:gd name="T15" fmla="*/ 16 h 34"/>
                <a:gd name="T16" fmla="*/ 0 w 56"/>
                <a:gd name="T17" fmla="*/ 20 h 34"/>
                <a:gd name="T18" fmla="*/ 0 w 56"/>
                <a:gd name="T19" fmla="*/ 24 h 34"/>
                <a:gd name="T20" fmla="*/ 0 w 56"/>
                <a:gd name="T21" fmla="*/ 28 h 34"/>
                <a:gd name="T22" fmla="*/ 6 w 56"/>
                <a:gd name="T23" fmla="*/ 28 h 34"/>
                <a:gd name="T24" fmla="*/ 12 w 56"/>
                <a:gd name="T25" fmla="*/ 32 h 34"/>
                <a:gd name="T26" fmla="*/ 14 w 56"/>
                <a:gd name="T27" fmla="*/ 32 h 34"/>
                <a:gd name="T28" fmla="*/ 20 w 56"/>
                <a:gd name="T29" fmla="*/ 34 h 34"/>
                <a:gd name="T30" fmla="*/ 26 w 56"/>
                <a:gd name="T31" fmla="*/ 30 h 34"/>
                <a:gd name="T32" fmla="*/ 22 w 56"/>
                <a:gd name="T33" fmla="*/ 24 h 34"/>
                <a:gd name="T34" fmla="*/ 18 w 56"/>
                <a:gd name="T35" fmla="*/ 24 h 34"/>
                <a:gd name="T36" fmla="*/ 18 w 56"/>
                <a:gd name="T37" fmla="*/ 18 h 34"/>
                <a:gd name="T38" fmla="*/ 30 w 56"/>
                <a:gd name="T39" fmla="*/ 6 h 34"/>
                <a:gd name="T40" fmla="*/ 42 w 56"/>
                <a:gd name="T41" fmla="*/ 6 h 34"/>
                <a:gd name="T42" fmla="*/ 44 w 56"/>
                <a:gd name="T43" fmla="*/ 12 h 34"/>
                <a:gd name="T44" fmla="*/ 48 w 56"/>
                <a:gd name="T45" fmla="*/ 14 h 34"/>
                <a:gd name="T46" fmla="*/ 56 w 56"/>
                <a:gd name="T47" fmla="*/ 12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6" h="34">
                  <a:moveTo>
                    <a:pt x="56" y="12"/>
                  </a:moveTo>
                  <a:lnTo>
                    <a:pt x="52" y="4"/>
                  </a:lnTo>
                  <a:lnTo>
                    <a:pt x="42" y="2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20" y="34"/>
                  </a:lnTo>
                  <a:lnTo>
                    <a:pt x="26" y="30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8" y="14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8" name="Freeform 86"/>
            <p:cNvSpPr>
              <a:spLocks/>
            </p:cNvSpPr>
            <p:nvPr/>
          </p:nvSpPr>
          <p:spPr bwMode="auto">
            <a:xfrm>
              <a:off x="2984" y="1381"/>
              <a:ext cx="10" cy="12"/>
            </a:xfrm>
            <a:custGeom>
              <a:avLst/>
              <a:gdLst>
                <a:gd name="T0" fmla="*/ 0 w 10"/>
                <a:gd name="T1" fmla="*/ 4 h 12"/>
                <a:gd name="T2" fmla="*/ 0 w 10"/>
                <a:gd name="T3" fmla="*/ 10 h 12"/>
                <a:gd name="T4" fmla="*/ 2 w 10"/>
                <a:gd name="T5" fmla="*/ 12 h 12"/>
                <a:gd name="T6" fmla="*/ 10 w 10"/>
                <a:gd name="T7" fmla="*/ 12 h 12"/>
                <a:gd name="T8" fmla="*/ 6 w 10"/>
                <a:gd name="T9" fmla="*/ 0 h 12"/>
                <a:gd name="T10" fmla="*/ 0 w 10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10" y="12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99" name="Freeform 87"/>
            <p:cNvSpPr>
              <a:spLocks/>
            </p:cNvSpPr>
            <p:nvPr/>
          </p:nvSpPr>
          <p:spPr bwMode="auto">
            <a:xfrm>
              <a:off x="2990" y="1393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0 w 14"/>
                <a:gd name="T3" fmla="*/ 6 h 12"/>
                <a:gd name="T4" fmla="*/ 8 w 14"/>
                <a:gd name="T5" fmla="*/ 10 h 12"/>
                <a:gd name="T6" fmla="*/ 14 w 14"/>
                <a:gd name="T7" fmla="*/ 12 h 12"/>
                <a:gd name="T8" fmla="*/ 12 w 14"/>
                <a:gd name="T9" fmla="*/ 2 h 12"/>
                <a:gd name="T10" fmla="*/ 10 w 14"/>
                <a:gd name="T11" fmla="*/ 0 h 12"/>
                <a:gd name="T12" fmla="*/ 8 w 14"/>
                <a:gd name="T13" fmla="*/ 2 h 12"/>
                <a:gd name="T14" fmla="*/ 0 w 14"/>
                <a:gd name="T15" fmla="*/ 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0" y="6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0" name="Freeform 88"/>
            <p:cNvSpPr>
              <a:spLocks/>
            </p:cNvSpPr>
            <p:nvPr/>
          </p:nvSpPr>
          <p:spPr bwMode="auto">
            <a:xfrm>
              <a:off x="2974" y="1391"/>
              <a:ext cx="10" cy="8"/>
            </a:xfrm>
            <a:custGeom>
              <a:avLst/>
              <a:gdLst>
                <a:gd name="T0" fmla="*/ 0 w 10"/>
                <a:gd name="T1" fmla="*/ 8 h 8"/>
                <a:gd name="T2" fmla="*/ 2 w 10"/>
                <a:gd name="T3" fmla="*/ 4 h 8"/>
                <a:gd name="T4" fmla="*/ 6 w 10"/>
                <a:gd name="T5" fmla="*/ 0 h 8"/>
                <a:gd name="T6" fmla="*/ 10 w 10"/>
                <a:gd name="T7" fmla="*/ 4 h 8"/>
                <a:gd name="T8" fmla="*/ 0 w 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1" name="Freeform 89"/>
            <p:cNvSpPr>
              <a:spLocks/>
            </p:cNvSpPr>
            <p:nvPr/>
          </p:nvSpPr>
          <p:spPr bwMode="auto">
            <a:xfrm>
              <a:off x="2998" y="1315"/>
              <a:ext cx="4" cy="6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2 h 6"/>
                <a:gd name="T6" fmla="*/ 4 w 4"/>
                <a:gd name="T7" fmla="*/ 0 h 6"/>
                <a:gd name="T8" fmla="*/ 4 w 4"/>
                <a:gd name="T9" fmla="*/ 4 h 6"/>
                <a:gd name="T10" fmla="*/ 2 w 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2" name="Freeform 90"/>
            <p:cNvSpPr>
              <a:spLocks/>
            </p:cNvSpPr>
            <p:nvPr/>
          </p:nvSpPr>
          <p:spPr bwMode="auto">
            <a:xfrm>
              <a:off x="2824" y="1383"/>
              <a:ext cx="6" cy="6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0 h 6"/>
                <a:gd name="T4" fmla="*/ 6 w 6"/>
                <a:gd name="T5" fmla="*/ 4 h 6"/>
                <a:gd name="T6" fmla="*/ 4 w 6"/>
                <a:gd name="T7" fmla="*/ 6 h 6"/>
                <a:gd name="T8" fmla="*/ 0 w 6"/>
                <a:gd name="T9" fmla="*/ 6 h 6"/>
                <a:gd name="T10" fmla="*/ 0 w 6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3" name="Freeform 91"/>
            <p:cNvSpPr>
              <a:spLocks/>
            </p:cNvSpPr>
            <p:nvPr/>
          </p:nvSpPr>
          <p:spPr bwMode="auto">
            <a:xfrm>
              <a:off x="2762" y="1379"/>
              <a:ext cx="26" cy="16"/>
            </a:xfrm>
            <a:custGeom>
              <a:avLst/>
              <a:gdLst>
                <a:gd name="T0" fmla="*/ 0 w 26"/>
                <a:gd name="T1" fmla="*/ 12 h 16"/>
                <a:gd name="T2" fmla="*/ 6 w 26"/>
                <a:gd name="T3" fmla="*/ 10 h 16"/>
                <a:gd name="T4" fmla="*/ 16 w 26"/>
                <a:gd name="T5" fmla="*/ 6 h 16"/>
                <a:gd name="T6" fmla="*/ 20 w 26"/>
                <a:gd name="T7" fmla="*/ 2 h 16"/>
                <a:gd name="T8" fmla="*/ 26 w 26"/>
                <a:gd name="T9" fmla="*/ 0 h 16"/>
                <a:gd name="T10" fmla="*/ 26 w 26"/>
                <a:gd name="T11" fmla="*/ 4 h 16"/>
                <a:gd name="T12" fmla="*/ 22 w 26"/>
                <a:gd name="T13" fmla="*/ 6 h 16"/>
                <a:gd name="T14" fmla="*/ 4 w 26"/>
                <a:gd name="T15" fmla="*/ 16 h 16"/>
                <a:gd name="T16" fmla="*/ 0 w 26"/>
                <a:gd name="T17" fmla="*/ 1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16">
                  <a:moveTo>
                    <a:pt x="0" y="12"/>
                  </a:moveTo>
                  <a:lnTo>
                    <a:pt x="6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4" name="Freeform 92"/>
            <p:cNvSpPr>
              <a:spLocks/>
            </p:cNvSpPr>
            <p:nvPr/>
          </p:nvSpPr>
          <p:spPr bwMode="auto">
            <a:xfrm>
              <a:off x="2722" y="1467"/>
              <a:ext cx="20" cy="6"/>
            </a:xfrm>
            <a:custGeom>
              <a:avLst/>
              <a:gdLst>
                <a:gd name="T0" fmla="*/ 0 w 20"/>
                <a:gd name="T1" fmla="*/ 6 h 6"/>
                <a:gd name="T2" fmla="*/ 6 w 20"/>
                <a:gd name="T3" fmla="*/ 2 h 6"/>
                <a:gd name="T4" fmla="*/ 12 w 20"/>
                <a:gd name="T5" fmla="*/ 0 h 6"/>
                <a:gd name="T6" fmla="*/ 20 w 20"/>
                <a:gd name="T7" fmla="*/ 2 h 6"/>
                <a:gd name="T8" fmla="*/ 20 w 20"/>
                <a:gd name="T9" fmla="*/ 6 h 6"/>
                <a:gd name="T10" fmla="*/ 12 w 20"/>
                <a:gd name="T11" fmla="*/ 6 h 6"/>
                <a:gd name="T12" fmla="*/ 8 w 20"/>
                <a:gd name="T13" fmla="*/ 4 h 6"/>
                <a:gd name="T14" fmla="*/ 6 w 20"/>
                <a:gd name="T15" fmla="*/ 6 h 6"/>
                <a:gd name="T16" fmla="*/ 0 w 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6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12" y="6"/>
                  </a:lnTo>
                  <a:lnTo>
                    <a:pt x="8" y="4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5" name="Freeform 93"/>
            <p:cNvSpPr>
              <a:spLocks/>
            </p:cNvSpPr>
            <p:nvPr/>
          </p:nvSpPr>
          <p:spPr bwMode="auto">
            <a:xfrm>
              <a:off x="2704" y="1475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8 h 10"/>
                <a:gd name="T4" fmla="*/ 6 w 6"/>
                <a:gd name="T5" fmla="*/ 10 h 10"/>
                <a:gd name="T6" fmla="*/ 2 w 6"/>
                <a:gd name="T7" fmla="*/ 10 h 10"/>
                <a:gd name="T8" fmla="*/ 0 w 6"/>
                <a:gd name="T9" fmla="*/ 2 h 10"/>
                <a:gd name="T10" fmla="*/ 2 w 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6" name="Freeform 94"/>
            <p:cNvSpPr>
              <a:spLocks/>
            </p:cNvSpPr>
            <p:nvPr/>
          </p:nvSpPr>
          <p:spPr bwMode="auto">
            <a:xfrm>
              <a:off x="2604" y="1365"/>
              <a:ext cx="114" cy="78"/>
            </a:xfrm>
            <a:custGeom>
              <a:avLst/>
              <a:gdLst>
                <a:gd name="T0" fmla="*/ 24 w 114"/>
                <a:gd name="T1" fmla="*/ 4 h 78"/>
                <a:gd name="T2" fmla="*/ 32 w 114"/>
                <a:gd name="T3" fmla="*/ 6 h 78"/>
                <a:gd name="T4" fmla="*/ 46 w 114"/>
                <a:gd name="T5" fmla="*/ 14 h 78"/>
                <a:gd name="T6" fmla="*/ 46 w 114"/>
                <a:gd name="T7" fmla="*/ 22 h 78"/>
                <a:gd name="T8" fmla="*/ 52 w 114"/>
                <a:gd name="T9" fmla="*/ 34 h 78"/>
                <a:gd name="T10" fmla="*/ 54 w 114"/>
                <a:gd name="T11" fmla="*/ 18 h 78"/>
                <a:gd name="T12" fmla="*/ 60 w 114"/>
                <a:gd name="T13" fmla="*/ 0 h 78"/>
                <a:gd name="T14" fmla="*/ 62 w 114"/>
                <a:gd name="T15" fmla="*/ 10 h 78"/>
                <a:gd name="T16" fmla="*/ 62 w 114"/>
                <a:gd name="T17" fmla="*/ 16 h 78"/>
                <a:gd name="T18" fmla="*/ 70 w 114"/>
                <a:gd name="T19" fmla="*/ 22 h 78"/>
                <a:gd name="T20" fmla="*/ 76 w 114"/>
                <a:gd name="T21" fmla="*/ 12 h 78"/>
                <a:gd name="T22" fmla="*/ 96 w 114"/>
                <a:gd name="T23" fmla="*/ 18 h 78"/>
                <a:gd name="T24" fmla="*/ 114 w 114"/>
                <a:gd name="T25" fmla="*/ 22 h 78"/>
                <a:gd name="T26" fmla="*/ 108 w 114"/>
                <a:gd name="T27" fmla="*/ 44 h 78"/>
                <a:gd name="T28" fmla="*/ 104 w 114"/>
                <a:gd name="T29" fmla="*/ 54 h 78"/>
                <a:gd name="T30" fmla="*/ 94 w 114"/>
                <a:gd name="T31" fmla="*/ 68 h 78"/>
                <a:gd name="T32" fmla="*/ 74 w 114"/>
                <a:gd name="T33" fmla="*/ 76 h 78"/>
                <a:gd name="T34" fmla="*/ 50 w 114"/>
                <a:gd name="T35" fmla="*/ 74 h 78"/>
                <a:gd name="T36" fmla="*/ 28 w 114"/>
                <a:gd name="T37" fmla="*/ 68 h 78"/>
                <a:gd name="T38" fmla="*/ 18 w 114"/>
                <a:gd name="T39" fmla="*/ 60 h 78"/>
                <a:gd name="T40" fmla="*/ 30 w 114"/>
                <a:gd name="T41" fmla="*/ 60 h 78"/>
                <a:gd name="T42" fmla="*/ 36 w 114"/>
                <a:gd name="T43" fmla="*/ 60 h 78"/>
                <a:gd name="T44" fmla="*/ 38 w 114"/>
                <a:gd name="T45" fmla="*/ 52 h 78"/>
                <a:gd name="T46" fmla="*/ 48 w 114"/>
                <a:gd name="T47" fmla="*/ 48 h 78"/>
                <a:gd name="T48" fmla="*/ 26 w 114"/>
                <a:gd name="T49" fmla="*/ 44 h 78"/>
                <a:gd name="T50" fmla="*/ 8 w 114"/>
                <a:gd name="T51" fmla="*/ 48 h 78"/>
                <a:gd name="T52" fmla="*/ 14 w 114"/>
                <a:gd name="T53" fmla="*/ 30 h 78"/>
                <a:gd name="T54" fmla="*/ 2 w 114"/>
                <a:gd name="T55" fmla="*/ 28 h 78"/>
                <a:gd name="T56" fmla="*/ 6 w 114"/>
                <a:gd name="T57" fmla="*/ 14 h 78"/>
                <a:gd name="T58" fmla="*/ 16 w 114"/>
                <a:gd name="T59" fmla="*/ 22 h 78"/>
                <a:gd name="T60" fmla="*/ 14 w 114"/>
                <a:gd name="T61" fmla="*/ 12 h 78"/>
                <a:gd name="T62" fmla="*/ 16 w 114"/>
                <a:gd name="T63" fmla="*/ 4 h 78"/>
                <a:gd name="T64" fmla="*/ 24 w 114"/>
                <a:gd name="T65" fmla="*/ 14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4" h="78">
                  <a:moveTo>
                    <a:pt x="26" y="12"/>
                  </a:moveTo>
                  <a:lnTo>
                    <a:pt x="24" y="4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2" y="12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8" y="32"/>
                  </a:lnTo>
                  <a:lnTo>
                    <a:pt x="52" y="34"/>
                  </a:lnTo>
                  <a:lnTo>
                    <a:pt x="54" y="26"/>
                  </a:lnTo>
                  <a:lnTo>
                    <a:pt x="54" y="18"/>
                  </a:lnTo>
                  <a:lnTo>
                    <a:pt x="52" y="6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4"/>
                  </a:lnTo>
                  <a:lnTo>
                    <a:pt x="62" y="16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4" y="20"/>
                  </a:lnTo>
                  <a:lnTo>
                    <a:pt x="76" y="12"/>
                  </a:lnTo>
                  <a:lnTo>
                    <a:pt x="90" y="12"/>
                  </a:lnTo>
                  <a:lnTo>
                    <a:pt x="96" y="18"/>
                  </a:lnTo>
                  <a:lnTo>
                    <a:pt x="106" y="20"/>
                  </a:lnTo>
                  <a:lnTo>
                    <a:pt x="114" y="22"/>
                  </a:lnTo>
                  <a:lnTo>
                    <a:pt x="108" y="28"/>
                  </a:lnTo>
                  <a:lnTo>
                    <a:pt x="108" y="44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96" y="60"/>
                  </a:lnTo>
                  <a:lnTo>
                    <a:pt x="94" y="68"/>
                  </a:lnTo>
                  <a:lnTo>
                    <a:pt x="86" y="78"/>
                  </a:lnTo>
                  <a:lnTo>
                    <a:pt x="74" y="76"/>
                  </a:lnTo>
                  <a:lnTo>
                    <a:pt x="66" y="76"/>
                  </a:lnTo>
                  <a:lnTo>
                    <a:pt x="50" y="74"/>
                  </a:lnTo>
                  <a:lnTo>
                    <a:pt x="34" y="74"/>
                  </a:lnTo>
                  <a:lnTo>
                    <a:pt x="28" y="68"/>
                  </a:lnTo>
                  <a:lnTo>
                    <a:pt x="24" y="68"/>
                  </a:lnTo>
                  <a:lnTo>
                    <a:pt x="18" y="60"/>
                  </a:lnTo>
                  <a:lnTo>
                    <a:pt x="20" y="58"/>
                  </a:lnTo>
                  <a:lnTo>
                    <a:pt x="30" y="60"/>
                  </a:lnTo>
                  <a:lnTo>
                    <a:pt x="32" y="62"/>
                  </a:lnTo>
                  <a:lnTo>
                    <a:pt x="36" y="60"/>
                  </a:lnTo>
                  <a:lnTo>
                    <a:pt x="34" y="56"/>
                  </a:lnTo>
                  <a:lnTo>
                    <a:pt x="38" y="52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42" y="44"/>
                  </a:lnTo>
                  <a:lnTo>
                    <a:pt x="26" y="44"/>
                  </a:lnTo>
                  <a:lnTo>
                    <a:pt x="14" y="50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14" y="30"/>
                  </a:lnTo>
                  <a:lnTo>
                    <a:pt x="10" y="26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14"/>
                  </a:lnTo>
                  <a:lnTo>
                    <a:pt x="10" y="20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14" y="1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24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7" name="Freeform 95"/>
            <p:cNvSpPr>
              <a:spLocks/>
            </p:cNvSpPr>
            <p:nvPr/>
          </p:nvSpPr>
          <p:spPr bwMode="auto">
            <a:xfrm>
              <a:off x="2720" y="1383"/>
              <a:ext cx="6" cy="8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2 h 8"/>
                <a:gd name="T4" fmla="*/ 0 w 6"/>
                <a:gd name="T5" fmla="*/ 8 h 8"/>
                <a:gd name="T6" fmla="*/ 6 w 6"/>
                <a:gd name="T7" fmla="*/ 6 h 8"/>
                <a:gd name="T8" fmla="*/ 6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8" name="Freeform 96"/>
            <p:cNvSpPr>
              <a:spLocks/>
            </p:cNvSpPr>
            <p:nvPr/>
          </p:nvSpPr>
          <p:spPr bwMode="auto">
            <a:xfrm>
              <a:off x="2678" y="1367"/>
              <a:ext cx="4" cy="4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0 h 4"/>
                <a:gd name="T4" fmla="*/ 4 w 4"/>
                <a:gd name="T5" fmla="*/ 2 h 4"/>
                <a:gd name="T6" fmla="*/ 0 w 4"/>
                <a:gd name="T7" fmla="*/ 4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09" name="Freeform 97"/>
            <p:cNvSpPr>
              <a:spLocks/>
            </p:cNvSpPr>
            <p:nvPr/>
          </p:nvSpPr>
          <p:spPr bwMode="auto">
            <a:xfrm>
              <a:off x="2678" y="1357"/>
              <a:ext cx="2" cy="6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2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0" name="Freeform 98"/>
            <p:cNvSpPr>
              <a:spLocks/>
            </p:cNvSpPr>
            <p:nvPr/>
          </p:nvSpPr>
          <p:spPr bwMode="auto">
            <a:xfrm>
              <a:off x="2634" y="1345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4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1" name="Rectangle 99"/>
            <p:cNvSpPr>
              <a:spLocks noChangeArrowheads="1"/>
            </p:cNvSpPr>
            <p:nvPr/>
          </p:nvSpPr>
          <p:spPr bwMode="auto">
            <a:xfrm>
              <a:off x="2640" y="1351"/>
              <a:ext cx="6" cy="4"/>
            </a:xfrm>
            <a:prstGeom prst="rect">
              <a:avLst/>
            </a:prstGeom>
            <a:solidFill>
              <a:srgbClr val="529216"/>
            </a:solidFill>
            <a:ln w="9525">
              <a:solidFill>
                <a:srgbClr val="52921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" name="Freeform 100"/>
            <p:cNvSpPr>
              <a:spLocks/>
            </p:cNvSpPr>
            <p:nvPr/>
          </p:nvSpPr>
          <p:spPr bwMode="auto">
            <a:xfrm>
              <a:off x="2634" y="1355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0 w 4"/>
                <a:gd name="T5" fmla="*/ 2 h 4"/>
                <a:gd name="T6" fmla="*/ 4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" name="Freeform 101"/>
            <p:cNvSpPr>
              <a:spLocks/>
            </p:cNvSpPr>
            <p:nvPr/>
          </p:nvSpPr>
          <p:spPr bwMode="auto">
            <a:xfrm>
              <a:off x="2622" y="1361"/>
              <a:ext cx="6" cy="4"/>
            </a:xfrm>
            <a:custGeom>
              <a:avLst/>
              <a:gdLst>
                <a:gd name="T0" fmla="*/ 2 w 6"/>
                <a:gd name="T1" fmla="*/ 0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  <a:gd name="T10" fmla="*/ 2 w 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4" name="Freeform 102"/>
            <p:cNvSpPr>
              <a:spLocks/>
            </p:cNvSpPr>
            <p:nvPr/>
          </p:nvSpPr>
          <p:spPr bwMode="auto">
            <a:xfrm>
              <a:off x="2606" y="1369"/>
              <a:ext cx="8" cy="8"/>
            </a:xfrm>
            <a:custGeom>
              <a:avLst/>
              <a:gdLst>
                <a:gd name="T0" fmla="*/ 0 w 8"/>
                <a:gd name="T1" fmla="*/ 6 h 8"/>
                <a:gd name="T2" fmla="*/ 2 w 8"/>
                <a:gd name="T3" fmla="*/ 2 h 8"/>
                <a:gd name="T4" fmla="*/ 4 w 8"/>
                <a:gd name="T5" fmla="*/ 0 h 8"/>
                <a:gd name="T6" fmla="*/ 8 w 8"/>
                <a:gd name="T7" fmla="*/ 4 h 8"/>
                <a:gd name="T8" fmla="*/ 6 w 8"/>
                <a:gd name="T9" fmla="*/ 8 h 8"/>
                <a:gd name="T10" fmla="*/ 0 w 8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5" name="Freeform 103"/>
            <p:cNvSpPr>
              <a:spLocks/>
            </p:cNvSpPr>
            <p:nvPr/>
          </p:nvSpPr>
          <p:spPr bwMode="auto">
            <a:xfrm>
              <a:off x="2624" y="1435"/>
              <a:ext cx="8" cy="6"/>
            </a:xfrm>
            <a:custGeom>
              <a:avLst/>
              <a:gdLst>
                <a:gd name="T0" fmla="*/ 2 w 8"/>
                <a:gd name="T1" fmla="*/ 0 h 6"/>
                <a:gd name="T2" fmla="*/ 8 w 8"/>
                <a:gd name="T3" fmla="*/ 6 h 6"/>
                <a:gd name="T4" fmla="*/ 0 w 8"/>
                <a:gd name="T5" fmla="*/ 6 h 6"/>
                <a:gd name="T6" fmla="*/ 0 w 8"/>
                <a:gd name="T7" fmla="*/ 2 h 6"/>
                <a:gd name="T8" fmla="*/ 2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6" name="Freeform 104"/>
            <p:cNvSpPr>
              <a:spLocks/>
            </p:cNvSpPr>
            <p:nvPr/>
          </p:nvSpPr>
          <p:spPr bwMode="auto">
            <a:xfrm>
              <a:off x="2628" y="1445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7" name="Freeform 105"/>
            <p:cNvSpPr>
              <a:spLocks/>
            </p:cNvSpPr>
            <p:nvPr/>
          </p:nvSpPr>
          <p:spPr bwMode="auto">
            <a:xfrm>
              <a:off x="2516" y="1395"/>
              <a:ext cx="130" cy="206"/>
            </a:xfrm>
            <a:custGeom>
              <a:avLst/>
              <a:gdLst>
                <a:gd name="T0" fmla="*/ 110 w 130"/>
                <a:gd name="T1" fmla="*/ 66 h 206"/>
                <a:gd name="T2" fmla="*/ 126 w 130"/>
                <a:gd name="T3" fmla="*/ 82 h 206"/>
                <a:gd name="T4" fmla="*/ 100 w 130"/>
                <a:gd name="T5" fmla="*/ 104 h 206"/>
                <a:gd name="T6" fmla="*/ 94 w 130"/>
                <a:gd name="T7" fmla="*/ 136 h 206"/>
                <a:gd name="T8" fmla="*/ 82 w 130"/>
                <a:gd name="T9" fmla="*/ 182 h 206"/>
                <a:gd name="T10" fmla="*/ 74 w 130"/>
                <a:gd name="T11" fmla="*/ 206 h 206"/>
                <a:gd name="T12" fmla="*/ 62 w 130"/>
                <a:gd name="T13" fmla="*/ 194 h 206"/>
                <a:gd name="T14" fmla="*/ 60 w 130"/>
                <a:gd name="T15" fmla="*/ 186 h 206"/>
                <a:gd name="T16" fmla="*/ 52 w 130"/>
                <a:gd name="T17" fmla="*/ 184 h 206"/>
                <a:gd name="T18" fmla="*/ 42 w 130"/>
                <a:gd name="T19" fmla="*/ 166 h 206"/>
                <a:gd name="T20" fmla="*/ 44 w 130"/>
                <a:gd name="T21" fmla="*/ 152 h 206"/>
                <a:gd name="T22" fmla="*/ 58 w 130"/>
                <a:gd name="T23" fmla="*/ 152 h 206"/>
                <a:gd name="T24" fmla="*/ 58 w 130"/>
                <a:gd name="T25" fmla="*/ 146 h 206"/>
                <a:gd name="T26" fmla="*/ 72 w 130"/>
                <a:gd name="T27" fmla="*/ 136 h 206"/>
                <a:gd name="T28" fmla="*/ 54 w 130"/>
                <a:gd name="T29" fmla="*/ 138 h 206"/>
                <a:gd name="T30" fmla="*/ 38 w 130"/>
                <a:gd name="T31" fmla="*/ 148 h 206"/>
                <a:gd name="T32" fmla="*/ 34 w 130"/>
                <a:gd name="T33" fmla="*/ 132 h 206"/>
                <a:gd name="T34" fmla="*/ 46 w 130"/>
                <a:gd name="T35" fmla="*/ 118 h 206"/>
                <a:gd name="T36" fmla="*/ 54 w 130"/>
                <a:gd name="T37" fmla="*/ 112 h 206"/>
                <a:gd name="T38" fmla="*/ 76 w 130"/>
                <a:gd name="T39" fmla="*/ 106 h 206"/>
                <a:gd name="T40" fmla="*/ 68 w 130"/>
                <a:gd name="T41" fmla="*/ 104 h 206"/>
                <a:gd name="T42" fmla="*/ 74 w 130"/>
                <a:gd name="T43" fmla="*/ 90 h 206"/>
                <a:gd name="T44" fmla="*/ 60 w 130"/>
                <a:gd name="T45" fmla="*/ 98 h 206"/>
                <a:gd name="T46" fmla="*/ 60 w 130"/>
                <a:gd name="T47" fmla="*/ 86 h 206"/>
                <a:gd name="T48" fmla="*/ 48 w 130"/>
                <a:gd name="T49" fmla="*/ 86 h 206"/>
                <a:gd name="T50" fmla="*/ 48 w 130"/>
                <a:gd name="T51" fmla="*/ 106 h 206"/>
                <a:gd name="T52" fmla="*/ 26 w 130"/>
                <a:gd name="T53" fmla="*/ 114 h 206"/>
                <a:gd name="T54" fmla="*/ 22 w 130"/>
                <a:gd name="T55" fmla="*/ 100 h 206"/>
                <a:gd name="T56" fmla="*/ 20 w 130"/>
                <a:gd name="T57" fmla="*/ 96 h 206"/>
                <a:gd name="T58" fmla="*/ 14 w 130"/>
                <a:gd name="T59" fmla="*/ 82 h 206"/>
                <a:gd name="T60" fmla="*/ 14 w 130"/>
                <a:gd name="T61" fmla="*/ 74 h 206"/>
                <a:gd name="T62" fmla="*/ 14 w 130"/>
                <a:gd name="T63" fmla="*/ 68 h 206"/>
                <a:gd name="T64" fmla="*/ 12 w 130"/>
                <a:gd name="T65" fmla="*/ 48 h 206"/>
                <a:gd name="T66" fmla="*/ 6 w 130"/>
                <a:gd name="T67" fmla="*/ 60 h 206"/>
                <a:gd name="T68" fmla="*/ 0 w 130"/>
                <a:gd name="T69" fmla="*/ 48 h 206"/>
                <a:gd name="T70" fmla="*/ 4 w 130"/>
                <a:gd name="T71" fmla="*/ 22 h 206"/>
                <a:gd name="T72" fmla="*/ 12 w 130"/>
                <a:gd name="T73" fmla="*/ 18 h 206"/>
                <a:gd name="T74" fmla="*/ 18 w 130"/>
                <a:gd name="T75" fmla="*/ 16 h 206"/>
                <a:gd name="T76" fmla="*/ 38 w 130"/>
                <a:gd name="T77" fmla="*/ 16 h 206"/>
                <a:gd name="T78" fmla="*/ 22 w 130"/>
                <a:gd name="T79" fmla="*/ 28 h 206"/>
                <a:gd name="T80" fmla="*/ 30 w 130"/>
                <a:gd name="T81" fmla="*/ 36 h 206"/>
                <a:gd name="T82" fmla="*/ 36 w 130"/>
                <a:gd name="T83" fmla="*/ 50 h 206"/>
                <a:gd name="T84" fmla="*/ 40 w 130"/>
                <a:gd name="T85" fmla="*/ 44 h 206"/>
                <a:gd name="T86" fmla="*/ 44 w 130"/>
                <a:gd name="T87" fmla="*/ 24 h 206"/>
                <a:gd name="T88" fmla="*/ 52 w 130"/>
                <a:gd name="T89" fmla="*/ 28 h 206"/>
                <a:gd name="T90" fmla="*/ 56 w 130"/>
                <a:gd name="T91" fmla="*/ 46 h 206"/>
                <a:gd name="T92" fmla="*/ 62 w 130"/>
                <a:gd name="T93" fmla="*/ 70 h 206"/>
                <a:gd name="T94" fmla="*/ 68 w 130"/>
                <a:gd name="T95" fmla="*/ 64 h 206"/>
                <a:gd name="T96" fmla="*/ 62 w 130"/>
                <a:gd name="T97" fmla="*/ 32 h 206"/>
                <a:gd name="T98" fmla="*/ 66 w 130"/>
                <a:gd name="T99" fmla="*/ 0 h 206"/>
                <a:gd name="T100" fmla="*/ 74 w 130"/>
                <a:gd name="T101" fmla="*/ 10 h 206"/>
                <a:gd name="T102" fmla="*/ 84 w 130"/>
                <a:gd name="T103" fmla="*/ 26 h 206"/>
                <a:gd name="T104" fmla="*/ 84 w 130"/>
                <a:gd name="T105" fmla="*/ 38 h 206"/>
                <a:gd name="T106" fmla="*/ 98 w 130"/>
                <a:gd name="T107" fmla="*/ 44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" h="206">
                  <a:moveTo>
                    <a:pt x="100" y="56"/>
                  </a:moveTo>
                  <a:lnTo>
                    <a:pt x="108" y="58"/>
                  </a:lnTo>
                  <a:lnTo>
                    <a:pt x="110" y="66"/>
                  </a:lnTo>
                  <a:lnTo>
                    <a:pt x="116" y="70"/>
                  </a:lnTo>
                  <a:lnTo>
                    <a:pt x="130" y="76"/>
                  </a:lnTo>
                  <a:lnTo>
                    <a:pt x="126" y="82"/>
                  </a:lnTo>
                  <a:lnTo>
                    <a:pt x="118" y="88"/>
                  </a:lnTo>
                  <a:lnTo>
                    <a:pt x="104" y="94"/>
                  </a:lnTo>
                  <a:lnTo>
                    <a:pt x="100" y="104"/>
                  </a:lnTo>
                  <a:lnTo>
                    <a:pt x="100" y="124"/>
                  </a:lnTo>
                  <a:lnTo>
                    <a:pt x="92" y="128"/>
                  </a:lnTo>
                  <a:lnTo>
                    <a:pt x="94" y="136"/>
                  </a:lnTo>
                  <a:lnTo>
                    <a:pt x="90" y="156"/>
                  </a:lnTo>
                  <a:lnTo>
                    <a:pt x="82" y="164"/>
                  </a:lnTo>
                  <a:lnTo>
                    <a:pt x="82" y="182"/>
                  </a:lnTo>
                  <a:lnTo>
                    <a:pt x="78" y="188"/>
                  </a:lnTo>
                  <a:lnTo>
                    <a:pt x="74" y="200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62" y="198"/>
                  </a:lnTo>
                  <a:lnTo>
                    <a:pt x="62" y="194"/>
                  </a:lnTo>
                  <a:lnTo>
                    <a:pt x="66" y="188"/>
                  </a:lnTo>
                  <a:lnTo>
                    <a:pt x="64" y="186"/>
                  </a:lnTo>
                  <a:lnTo>
                    <a:pt x="60" y="186"/>
                  </a:lnTo>
                  <a:lnTo>
                    <a:pt x="60" y="188"/>
                  </a:lnTo>
                  <a:lnTo>
                    <a:pt x="54" y="188"/>
                  </a:lnTo>
                  <a:lnTo>
                    <a:pt x="52" y="184"/>
                  </a:lnTo>
                  <a:lnTo>
                    <a:pt x="52" y="180"/>
                  </a:lnTo>
                  <a:lnTo>
                    <a:pt x="44" y="176"/>
                  </a:lnTo>
                  <a:lnTo>
                    <a:pt x="42" y="166"/>
                  </a:lnTo>
                  <a:lnTo>
                    <a:pt x="36" y="158"/>
                  </a:lnTo>
                  <a:lnTo>
                    <a:pt x="38" y="152"/>
                  </a:lnTo>
                  <a:lnTo>
                    <a:pt x="44" y="152"/>
                  </a:lnTo>
                  <a:lnTo>
                    <a:pt x="48" y="156"/>
                  </a:lnTo>
                  <a:lnTo>
                    <a:pt x="58" y="156"/>
                  </a:lnTo>
                  <a:lnTo>
                    <a:pt x="58" y="152"/>
                  </a:lnTo>
                  <a:lnTo>
                    <a:pt x="50" y="150"/>
                  </a:lnTo>
                  <a:lnTo>
                    <a:pt x="52" y="148"/>
                  </a:lnTo>
                  <a:lnTo>
                    <a:pt x="58" y="146"/>
                  </a:lnTo>
                  <a:lnTo>
                    <a:pt x="64" y="144"/>
                  </a:lnTo>
                  <a:lnTo>
                    <a:pt x="72" y="140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0" y="140"/>
                  </a:lnTo>
                  <a:lnTo>
                    <a:pt x="54" y="138"/>
                  </a:lnTo>
                  <a:lnTo>
                    <a:pt x="46" y="142"/>
                  </a:lnTo>
                  <a:lnTo>
                    <a:pt x="44" y="142"/>
                  </a:lnTo>
                  <a:lnTo>
                    <a:pt x="38" y="148"/>
                  </a:lnTo>
                  <a:lnTo>
                    <a:pt x="34" y="144"/>
                  </a:lnTo>
                  <a:lnTo>
                    <a:pt x="38" y="138"/>
                  </a:lnTo>
                  <a:lnTo>
                    <a:pt x="34" y="132"/>
                  </a:lnTo>
                  <a:lnTo>
                    <a:pt x="34" y="126"/>
                  </a:lnTo>
                  <a:lnTo>
                    <a:pt x="42" y="126"/>
                  </a:lnTo>
                  <a:lnTo>
                    <a:pt x="46" y="118"/>
                  </a:lnTo>
                  <a:lnTo>
                    <a:pt x="52" y="120"/>
                  </a:lnTo>
                  <a:lnTo>
                    <a:pt x="56" y="116"/>
                  </a:lnTo>
                  <a:lnTo>
                    <a:pt x="54" y="112"/>
                  </a:lnTo>
                  <a:lnTo>
                    <a:pt x="56" y="110"/>
                  </a:lnTo>
                  <a:lnTo>
                    <a:pt x="66" y="110"/>
                  </a:lnTo>
                  <a:lnTo>
                    <a:pt x="76" y="106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8" y="104"/>
                  </a:lnTo>
                  <a:lnTo>
                    <a:pt x="64" y="102"/>
                  </a:lnTo>
                  <a:lnTo>
                    <a:pt x="70" y="96"/>
                  </a:lnTo>
                  <a:lnTo>
                    <a:pt x="74" y="90"/>
                  </a:lnTo>
                  <a:lnTo>
                    <a:pt x="70" y="88"/>
                  </a:lnTo>
                  <a:lnTo>
                    <a:pt x="68" y="92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6" y="90"/>
                  </a:lnTo>
                  <a:lnTo>
                    <a:pt x="60" y="86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8" y="96"/>
                  </a:lnTo>
                  <a:lnTo>
                    <a:pt x="48" y="106"/>
                  </a:lnTo>
                  <a:lnTo>
                    <a:pt x="44" y="108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0"/>
                  </a:lnTo>
                  <a:lnTo>
                    <a:pt x="18" y="104"/>
                  </a:lnTo>
                  <a:lnTo>
                    <a:pt x="22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20" y="96"/>
                  </a:lnTo>
                  <a:lnTo>
                    <a:pt x="16" y="96"/>
                  </a:lnTo>
                  <a:lnTo>
                    <a:pt x="12" y="86"/>
                  </a:lnTo>
                  <a:lnTo>
                    <a:pt x="14" y="82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4" y="74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16" y="50"/>
                  </a:lnTo>
                  <a:lnTo>
                    <a:pt x="12" y="48"/>
                  </a:lnTo>
                  <a:lnTo>
                    <a:pt x="10" y="50"/>
                  </a:lnTo>
                  <a:lnTo>
                    <a:pt x="10" y="56"/>
                  </a:lnTo>
                  <a:lnTo>
                    <a:pt x="6" y="60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30" y="16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2" y="28"/>
                  </a:lnTo>
                  <a:lnTo>
                    <a:pt x="22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0" y="44"/>
                  </a:lnTo>
                  <a:lnTo>
                    <a:pt x="38" y="38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6" y="34"/>
                  </a:lnTo>
                  <a:lnTo>
                    <a:pt x="56" y="40"/>
                  </a:lnTo>
                  <a:lnTo>
                    <a:pt x="56" y="46"/>
                  </a:lnTo>
                  <a:lnTo>
                    <a:pt x="58" y="60"/>
                  </a:lnTo>
                  <a:lnTo>
                    <a:pt x="62" y="66"/>
                  </a:lnTo>
                  <a:lnTo>
                    <a:pt x="62" y="70"/>
                  </a:lnTo>
                  <a:lnTo>
                    <a:pt x="66" y="74"/>
                  </a:lnTo>
                  <a:lnTo>
                    <a:pt x="70" y="74"/>
                  </a:lnTo>
                  <a:lnTo>
                    <a:pt x="68" y="64"/>
                  </a:lnTo>
                  <a:lnTo>
                    <a:pt x="62" y="5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4" y="10"/>
                  </a:lnTo>
                  <a:lnTo>
                    <a:pt x="82" y="12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4" y="32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90" y="30"/>
                  </a:lnTo>
                  <a:lnTo>
                    <a:pt x="94" y="32"/>
                  </a:lnTo>
                  <a:lnTo>
                    <a:pt x="98" y="44"/>
                  </a:lnTo>
                  <a:lnTo>
                    <a:pt x="98" y="54"/>
                  </a:lnTo>
                  <a:lnTo>
                    <a:pt x="100" y="5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8" name="Freeform 106"/>
            <p:cNvSpPr>
              <a:spLocks/>
            </p:cNvSpPr>
            <p:nvPr/>
          </p:nvSpPr>
          <p:spPr bwMode="auto">
            <a:xfrm>
              <a:off x="2636" y="1489"/>
              <a:ext cx="18" cy="20"/>
            </a:xfrm>
            <a:custGeom>
              <a:avLst/>
              <a:gdLst>
                <a:gd name="T0" fmla="*/ 18 w 18"/>
                <a:gd name="T1" fmla="*/ 0 h 20"/>
                <a:gd name="T2" fmla="*/ 12 w 18"/>
                <a:gd name="T3" fmla="*/ 0 h 20"/>
                <a:gd name="T4" fmla="*/ 6 w 18"/>
                <a:gd name="T5" fmla="*/ 4 h 20"/>
                <a:gd name="T6" fmla="*/ 2 w 18"/>
                <a:gd name="T7" fmla="*/ 4 h 20"/>
                <a:gd name="T8" fmla="*/ 0 w 18"/>
                <a:gd name="T9" fmla="*/ 8 h 20"/>
                <a:gd name="T10" fmla="*/ 4 w 18"/>
                <a:gd name="T11" fmla="*/ 20 h 20"/>
                <a:gd name="T12" fmla="*/ 18 w 18"/>
                <a:gd name="T13" fmla="*/ 18 h 20"/>
                <a:gd name="T14" fmla="*/ 18 w 18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lnTo>
                    <a:pt x="12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20"/>
                  </a:lnTo>
                  <a:lnTo>
                    <a:pt x="18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9" name="Freeform 107"/>
            <p:cNvSpPr>
              <a:spLocks/>
            </p:cNvSpPr>
            <p:nvPr/>
          </p:nvSpPr>
          <p:spPr bwMode="auto">
            <a:xfrm>
              <a:off x="2638" y="1509"/>
              <a:ext cx="48" cy="58"/>
            </a:xfrm>
            <a:custGeom>
              <a:avLst/>
              <a:gdLst>
                <a:gd name="T0" fmla="*/ 26 w 48"/>
                <a:gd name="T1" fmla="*/ 0 h 58"/>
                <a:gd name="T2" fmla="*/ 22 w 48"/>
                <a:gd name="T3" fmla="*/ 2 h 58"/>
                <a:gd name="T4" fmla="*/ 10 w 48"/>
                <a:gd name="T5" fmla="*/ 4 h 58"/>
                <a:gd name="T6" fmla="*/ 8 w 48"/>
                <a:gd name="T7" fmla="*/ 6 h 58"/>
                <a:gd name="T8" fmla="*/ 2 w 48"/>
                <a:gd name="T9" fmla="*/ 6 h 58"/>
                <a:gd name="T10" fmla="*/ 0 w 48"/>
                <a:gd name="T11" fmla="*/ 12 h 58"/>
                <a:gd name="T12" fmla="*/ 10 w 48"/>
                <a:gd name="T13" fmla="*/ 18 h 58"/>
                <a:gd name="T14" fmla="*/ 6 w 48"/>
                <a:gd name="T15" fmla="*/ 22 h 58"/>
                <a:gd name="T16" fmla="*/ 6 w 48"/>
                <a:gd name="T17" fmla="*/ 38 h 58"/>
                <a:gd name="T18" fmla="*/ 0 w 48"/>
                <a:gd name="T19" fmla="*/ 44 h 58"/>
                <a:gd name="T20" fmla="*/ 0 w 48"/>
                <a:gd name="T21" fmla="*/ 50 h 58"/>
                <a:gd name="T22" fmla="*/ 4 w 48"/>
                <a:gd name="T23" fmla="*/ 52 h 58"/>
                <a:gd name="T24" fmla="*/ 18 w 48"/>
                <a:gd name="T25" fmla="*/ 44 h 58"/>
                <a:gd name="T26" fmla="*/ 24 w 48"/>
                <a:gd name="T27" fmla="*/ 44 h 58"/>
                <a:gd name="T28" fmla="*/ 24 w 48"/>
                <a:gd name="T29" fmla="*/ 46 h 58"/>
                <a:gd name="T30" fmla="*/ 20 w 48"/>
                <a:gd name="T31" fmla="*/ 52 h 58"/>
                <a:gd name="T32" fmla="*/ 22 w 48"/>
                <a:gd name="T33" fmla="*/ 58 h 58"/>
                <a:gd name="T34" fmla="*/ 30 w 48"/>
                <a:gd name="T35" fmla="*/ 54 h 58"/>
                <a:gd name="T36" fmla="*/ 34 w 48"/>
                <a:gd name="T37" fmla="*/ 48 h 58"/>
                <a:gd name="T38" fmla="*/ 34 w 48"/>
                <a:gd name="T39" fmla="*/ 40 h 58"/>
                <a:gd name="T40" fmla="*/ 40 w 48"/>
                <a:gd name="T41" fmla="*/ 34 h 58"/>
                <a:gd name="T42" fmla="*/ 48 w 48"/>
                <a:gd name="T43" fmla="*/ 32 h 58"/>
                <a:gd name="T44" fmla="*/ 48 w 48"/>
                <a:gd name="T45" fmla="*/ 28 h 58"/>
                <a:gd name="T46" fmla="*/ 40 w 48"/>
                <a:gd name="T47" fmla="*/ 22 h 58"/>
                <a:gd name="T48" fmla="*/ 38 w 48"/>
                <a:gd name="T49" fmla="*/ 26 h 58"/>
                <a:gd name="T50" fmla="*/ 32 w 48"/>
                <a:gd name="T51" fmla="*/ 24 h 58"/>
                <a:gd name="T52" fmla="*/ 32 w 48"/>
                <a:gd name="T53" fmla="*/ 18 h 58"/>
                <a:gd name="T54" fmla="*/ 28 w 48"/>
                <a:gd name="T55" fmla="*/ 16 h 58"/>
                <a:gd name="T56" fmla="*/ 30 w 48"/>
                <a:gd name="T57" fmla="*/ 4 h 58"/>
                <a:gd name="T58" fmla="*/ 26 w 48"/>
                <a:gd name="T59" fmla="*/ 0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8" h="58">
                  <a:moveTo>
                    <a:pt x="26" y="0"/>
                  </a:moveTo>
                  <a:lnTo>
                    <a:pt x="2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6" y="22"/>
                  </a:lnTo>
                  <a:lnTo>
                    <a:pt x="6" y="38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18" y="44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22" y="58"/>
                  </a:lnTo>
                  <a:lnTo>
                    <a:pt x="30" y="54"/>
                  </a:lnTo>
                  <a:lnTo>
                    <a:pt x="34" y="48"/>
                  </a:lnTo>
                  <a:lnTo>
                    <a:pt x="34" y="40"/>
                  </a:lnTo>
                  <a:lnTo>
                    <a:pt x="40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0" name="Freeform 108"/>
            <p:cNvSpPr>
              <a:spLocks/>
            </p:cNvSpPr>
            <p:nvPr/>
          </p:nvSpPr>
          <p:spPr bwMode="auto">
            <a:xfrm>
              <a:off x="2632" y="1457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0 h 6"/>
                <a:gd name="T4" fmla="*/ 2 w 6"/>
                <a:gd name="T5" fmla="*/ 0 h 6"/>
                <a:gd name="T6" fmla="*/ 6 w 6"/>
                <a:gd name="T7" fmla="*/ 2 h 6"/>
                <a:gd name="T8" fmla="*/ 6 w 6"/>
                <a:gd name="T9" fmla="*/ 6 h 6"/>
                <a:gd name="T10" fmla="*/ 0 w 6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1" name="Freeform 109"/>
            <p:cNvSpPr>
              <a:spLocks/>
            </p:cNvSpPr>
            <p:nvPr/>
          </p:nvSpPr>
          <p:spPr bwMode="auto">
            <a:xfrm>
              <a:off x="2514" y="1473"/>
              <a:ext cx="20" cy="42"/>
            </a:xfrm>
            <a:custGeom>
              <a:avLst/>
              <a:gdLst>
                <a:gd name="T0" fmla="*/ 4 w 20"/>
                <a:gd name="T1" fmla="*/ 20 h 42"/>
                <a:gd name="T2" fmla="*/ 2 w 20"/>
                <a:gd name="T3" fmla="*/ 8 h 42"/>
                <a:gd name="T4" fmla="*/ 0 w 20"/>
                <a:gd name="T5" fmla="*/ 2 h 42"/>
                <a:gd name="T6" fmla="*/ 4 w 20"/>
                <a:gd name="T7" fmla="*/ 0 h 42"/>
                <a:gd name="T8" fmla="*/ 8 w 20"/>
                <a:gd name="T9" fmla="*/ 4 h 42"/>
                <a:gd name="T10" fmla="*/ 10 w 20"/>
                <a:gd name="T11" fmla="*/ 18 h 42"/>
                <a:gd name="T12" fmla="*/ 18 w 20"/>
                <a:gd name="T13" fmla="*/ 28 h 42"/>
                <a:gd name="T14" fmla="*/ 20 w 20"/>
                <a:gd name="T15" fmla="*/ 34 h 42"/>
                <a:gd name="T16" fmla="*/ 18 w 20"/>
                <a:gd name="T17" fmla="*/ 42 h 42"/>
                <a:gd name="T18" fmla="*/ 12 w 20"/>
                <a:gd name="T19" fmla="*/ 38 h 42"/>
                <a:gd name="T20" fmla="*/ 10 w 20"/>
                <a:gd name="T21" fmla="*/ 30 h 42"/>
                <a:gd name="T22" fmla="*/ 6 w 20"/>
                <a:gd name="T23" fmla="*/ 24 h 42"/>
                <a:gd name="T24" fmla="*/ 4 w 20"/>
                <a:gd name="T25" fmla="*/ 2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42">
                  <a:moveTo>
                    <a:pt x="4" y="20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4"/>
                  </a:lnTo>
                  <a:lnTo>
                    <a:pt x="10" y="18"/>
                  </a:lnTo>
                  <a:lnTo>
                    <a:pt x="18" y="28"/>
                  </a:lnTo>
                  <a:lnTo>
                    <a:pt x="20" y="34"/>
                  </a:lnTo>
                  <a:lnTo>
                    <a:pt x="18" y="42"/>
                  </a:lnTo>
                  <a:lnTo>
                    <a:pt x="12" y="38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2" name="Freeform 110"/>
            <p:cNvSpPr>
              <a:spLocks/>
            </p:cNvSpPr>
            <p:nvPr/>
          </p:nvSpPr>
          <p:spPr bwMode="auto">
            <a:xfrm>
              <a:off x="2694" y="1843"/>
              <a:ext cx="8" cy="6"/>
            </a:xfrm>
            <a:custGeom>
              <a:avLst/>
              <a:gdLst>
                <a:gd name="T0" fmla="*/ 0 w 8"/>
                <a:gd name="T1" fmla="*/ 2 h 6"/>
                <a:gd name="T2" fmla="*/ 4 w 8"/>
                <a:gd name="T3" fmla="*/ 6 h 6"/>
                <a:gd name="T4" fmla="*/ 8 w 8"/>
                <a:gd name="T5" fmla="*/ 4 h 6"/>
                <a:gd name="T6" fmla="*/ 6 w 8"/>
                <a:gd name="T7" fmla="*/ 0 h 6"/>
                <a:gd name="T8" fmla="*/ 0 w 8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4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3" name="Freeform 111"/>
            <p:cNvSpPr>
              <a:spLocks/>
            </p:cNvSpPr>
            <p:nvPr/>
          </p:nvSpPr>
          <p:spPr bwMode="auto">
            <a:xfrm>
              <a:off x="2684" y="1845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2 h 2"/>
                <a:gd name="T4" fmla="*/ 0 w 6"/>
                <a:gd name="T5" fmla="*/ 2 h 2"/>
                <a:gd name="T6" fmla="*/ 6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4" name="Freeform 112"/>
            <p:cNvSpPr>
              <a:spLocks/>
            </p:cNvSpPr>
            <p:nvPr/>
          </p:nvSpPr>
          <p:spPr bwMode="auto">
            <a:xfrm>
              <a:off x="2674" y="1845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4 h 6"/>
                <a:gd name="T4" fmla="*/ 4 w 6"/>
                <a:gd name="T5" fmla="*/ 6 h 6"/>
                <a:gd name="T6" fmla="*/ 0 w 6"/>
                <a:gd name="T7" fmla="*/ 4 h 6"/>
                <a:gd name="T8" fmla="*/ 4 w 6"/>
                <a:gd name="T9" fmla="*/ 0 h 6"/>
                <a:gd name="T10" fmla="*/ 6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5" name="Freeform 113"/>
            <p:cNvSpPr>
              <a:spLocks/>
            </p:cNvSpPr>
            <p:nvPr/>
          </p:nvSpPr>
          <p:spPr bwMode="auto">
            <a:xfrm>
              <a:off x="2676" y="1857"/>
              <a:ext cx="6" cy="4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0 w 6"/>
                <a:gd name="T5" fmla="*/ 2 h 4"/>
                <a:gd name="T6" fmla="*/ 2 w 6"/>
                <a:gd name="T7" fmla="*/ 0 h 4"/>
                <a:gd name="T8" fmla="*/ 6 w 6"/>
                <a:gd name="T9" fmla="*/ 2 h 4"/>
                <a:gd name="T10" fmla="*/ 4 w 6"/>
                <a:gd name="T11" fmla="*/ 4 h 4"/>
                <a:gd name="T12" fmla="*/ 2 w 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6" name="Freeform 114"/>
            <p:cNvSpPr>
              <a:spLocks/>
            </p:cNvSpPr>
            <p:nvPr/>
          </p:nvSpPr>
          <p:spPr bwMode="auto">
            <a:xfrm>
              <a:off x="2670" y="1863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2 h 6"/>
                <a:gd name="T4" fmla="*/ 4 w 6"/>
                <a:gd name="T5" fmla="*/ 0 h 6"/>
                <a:gd name="T6" fmla="*/ 6 w 6"/>
                <a:gd name="T7" fmla="*/ 4 h 6"/>
                <a:gd name="T8" fmla="*/ 4 w 6"/>
                <a:gd name="T9" fmla="*/ 6 h 6"/>
                <a:gd name="T10" fmla="*/ 0 w 6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7" name="Freeform 115"/>
            <p:cNvSpPr>
              <a:spLocks/>
            </p:cNvSpPr>
            <p:nvPr/>
          </p:nvSpPr>
          <p:spPr bwMode="auto">
            <a:xfrm>
              <a:off x="2662" y="1869"/>
              <a:ext cx="4" cy="6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2 h 6"/>
                <a:gd name="T4" fmla="*/ 2 w 4"/>
                <a:gd name="T5" fmla="*/ 0 h 6"/>
                <a:gd name="T6" fmla="*/ 4 w 4"/>
                <a:gd name="T7" fmla="*/ 2 h 6"/>
                <a:gd name="T8" fmla="*/ 4 w 4"/>
                <a:gd name="T9" fmla="*/ 4 h 6"/>
                <a:gd name="T10" fmla="*/ 2 w 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8" name="Freeform 116"/>
            <p:cNvSpPr>
              <a:spLocks/>
            </p:cNvSpPr>
            <p:nvPr/>
          </p:nvSpPr>
          <p:spPr bwMode="auto">
            <a:xfrm>
              <a:off x="2652" y="1855"/>
              <a:ext cx="16" cy="12"/>
            </a:xfrm>
            <a:custGeom>
              <a:avLst/>
              <a:gdLst>
                <a:gd name="T0" fmla="*/ 0 w 16"/>
                <a:gd name="T1" fmla="*/ 6 h 12"/>
                <a:gd name="T2" fmla="*/ 2 w 16"/>
                <a:gd name="T3" fmla="*/ 10 h 12"/>
                <a:gd name="T4" fmla="*/ 6 w 16"/>
                <a:gd name="T5" fmla="*/ 12 h 12"/>
                <a:gd name="T6" fmla="*/ 16 w 16"/>
                <a:gd name="T7" fmla="*/ 4 h 12"/>
                <a:gd name="T8" fmla="*/ 16 w 16"/>
                <a:gd name="T9" fmla="*/ 0 h 12"/>
                <a:gd name="T10" fmla="*/ 12 w 16"/>
                <a:gd name="T11" fmla="*/ 0 h 12"/>
                <a:gd name="T12" fmla="*/ 8 w 16"/>
                <a:gd name="T13" fmla="*/ 4 h 12"/>
                <a:gd name="T14" fmla="*/ 0 w 16"/>
                <a:gd name="T15" fmla="*/ 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2">
                  <a:moveTo>
                    <a:pt x="0" y="6"/>
                  </a:moveTo>
                  <a:lnTo>
                    <a:pt x="2" y="10"/>
                  </a:lnTo>
                  <a:lnTo>
                    <a:pt x="6" y="12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29" name="Freeform 117"/>
            <p:cNvSpPr>
              <a:spLocks/>
            </p:cNvSpPr>
            <p:nvPr/>
          </p:nvSpPr>
          <p:spPr bwMode="auto">
            <a:xfrm>
              <a:off x="2634" y="1875"/>
              <a:ext cx="6" cy="8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6 h 8"/>
                <a:gd name="T4" fmla="*/ 4 w 6"/>
                <a:gd name="T5" fmla="*/ 8 h 8"/>
                <a:gd name="T6" fmla="*/ 6 w 6"/>
                <a:gd name="T7" fmla="*/ 4 h 8"/>
                <a:gd name="T8" fmla="*/ 4 w 6"/>
                <a:gd name="T9" fmla="*/ 0 h 8"/>
                <a:gd name="T10" fmla="*/ 0 w 6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0" name="Freeform 118"/>
            <p:cNvSpPr>
              <a:spLocks/>
            </p:cNvSpPr>
            <p:nvPr/>
          </p:nvSpPr>
          <p:spPr bwMode="auto">
            <a:xfrm>
              <a:off x="2624" y="1875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2 h 8"/>
                <a:gd name="T4" fmla="*/ 4 w 4"/>
                <a:gd name="T5" fmla="*/ 6 h 8"/>
                <a:gd name="T6" fmla="*/ 2 w 4"/>
                <a:gd name="T7" fmla="*/ 8 h 8"/>
                <a:gd name="T8" fmla="*/ 0 w 4"/>
                <a:gd name="T9" fmla="*/ 4 h 8"/>
                <a:gd name="T10" fmla="*/ 4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1" name="Freeform 119"/>
            <p:cNvSpPr>
              <a:spLocks/>
            </p:cNvSpPr>
            <p:nvPr/>
          </p:nvSpPr>
          <p:spPr bwMode="auto">
            <a:xfrm>
              <a:off x="2616" y="1875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4 h 4"/>
                <a:gd name="T4" fmla="*/ 0 w 6"/>
                <a:gd name="T5" fmla="*/ 4 h 4"/>
                <a:gd name="T6" fmla="*/ 0 w 6"/>
                <a:gd name="T7" fmla="*/ 2 h 4"/>
                <a:gd name="T8" fmla="*/ 6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2" name="Freeform 120"/>
            <p:cNvSpPr>
              <a:spLocks/>
            </p:cNvSpPr>
            <p:nvPr/>
          </p:nvSpPr>
          <p:spPr bwMode="auto">
            <a:xfrm>
              <a:off x="2614" y="1883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4 h 6"/>
                <a:gd name="T4" fmla="*/ 2 w 10"/>
                <a:gd name="T5" fmla="*/ 0 h 6"/>
                <a:gd name="T6" fmla="*/ 8 w 10"/>
                <a:gd name="T7" fmla="*/ 0 h 6"/>
                <a:gd name="T8" fmla="*/ 10 w 10"/>
                <a:gd name="T9" fmla="*/ 6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3" name="Freeform 121"/>
            <p:cNvSpPr>
              <a:spLocks/>
            </p:cNvSpPr>
            <p:nvPr/>
          </p:nvSpPr>
          <p:spPr bwMode="auto">
            <a:xfrm>
              <a:off x="2604" y="1893"/>
              <a:ext cx="12" cy="10"/>
            </a:xfrm>
            <a:custGeom>
              <a:avLst/>
              <a:gdLst>
                <a:gd name="T0" fmla="*/ 0 w 12"/>
                <a:gd name="T1" fmla="*/ 8 h 10"/>
                <a:gd name="T2" fmla="*/ 2 w 12"/>
                <a:gd name="T3" fmla="*/ 2 h 10"/>
                <a:gd name="T4" fmla="*/ 6 w 12"/>
                <a:gd name="T5" fmla="*/ 0 h 10"/>
                <a:gd name="T6" fmla="*/ 12 w 12"/>
                <a:gd name="T7" fmla="*/ 0 h 10"/>
                <a:gd name="T8" fmla="*/ 12 w 12"/>
                <a:gd name="T9" fmla="*/ 4 h 10"/>
                <a:gd name="T10" fmla="*/ 6 w 12"/>
                <a:gd name="T11" fmla="*/ 10 h 10"/>
                <a:gd name="T12" fmla="*/ 0 w 12"/>
                <a:gd name="T13" fmla="*/ 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8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4" name="Freeform 122"/>
            <p:cNvSpPr>
              <a:spLocks/>
            </p:cNvSpPr>
            <p:nvPr/>
          </p:nvSpPr>
          <p:spPr bwMode="auto">
            <a:xfrm>
              <a:off x="2590" y="1903"/>
              <a:ext cx="14" cy="14"/>
            </a:xfrm>
            <a:custGeom>
              <a:avLst/>
              <a:gdLst>
                <a:gd name="T0" fmla="*/ 10 w 14"/>
                <a:gd name="T1" fmla="*/ 0 h 14"/>
                <a:gd name="T2" fmla="*/ 14 w 14"/>
                <a:gd name="T3" fmla="*/ 2 h 14"/>
                <a:gd name="T4" fmla="*/ 10 w 14"/>
                <a:gd name="T5" fmla="*/ 8 h 14"/>
                <a:gd name="T6" fmla="*/ 8 w 14"/>
                <a:gd name="T7" fmla="*/ 14 h 14"/>
                <a:gd name="T8" fmla="*/ 2 w 14"/>
                <a:gd name="T9" fmla="*/ 14 h 14"/>
                <a:gd name="T10" fmla="*/ 0 w 14"/>
                <a:gd name="T11" fmla="*/ 12 h 14"/>
                <a:gd name="T12" fmla="*/ 2 w 14"/>
                <a:gd name="T13" fmla="*/ 6 h 14"/>
                <a:gd name="T14" fmla="*/ 10 w 14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lnTo>
                    <a:pt x="14" y="2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5" name="Freeform 123"/>
            <p:cNvSpPr>
              <a:spLocks/>
            </p:cNvSpPr>
            <p:nvPr/>
          </p:nvSpPr>
          <p:spPr bwMode="auto">
            <a:xfrm>
              <a:off x="2572" y="1911"/>
              <a:ext cx="14" cy="10"/>
            </a:xfrm>
            <a:custGeom>
              <a:avLst/>
              <a:gdLst>
                <a:gd name="T0" fmla="*/ 14 w 14"/>
                <a:gd name="T1" fmla="*/ 0 h 10"/>
                <a:gd name="T2" fmla="*/ 10 w 14"/>
                <a:gd name="T3" fmla="*/ 0 h 10"/>
                <a:gd name="T4" fmla="*/ 2 w 14"/>
                <a:gd name="T5" fmla="*/ 6 h 10"/>
                <a:gd name="T6" fmla="*/ 0 w 14"/>
                <a:gd name="T7" fmla="*/ 8 h 10"/>
                <a:gd name="T8" fmla="*/ 4 w 14"/>
                <a:gd name="T9" fmla="*/ 10 h 10"/>
                <a:gd name="T10" fmla="*/ 8 w 14"/>
                <a:gd name="T11" fmla="*/ 8 h 10"/>
                <a:gd name="T12" fmla="*/ 14 w 1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lnTo>
                    <a:pt x="10" y="0"/>
                  </a:lnTo>
                  <a:lnTo>
                    <a:pt x="2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6" name="Freeform 124"/>
            <p:cNvSpPr>
              <a:spLocks/>
            </p:cNvSpPr>
            <p:nvPr/>
          </p:nvSpPr>
          <p:spPr bwMode="auto">
            <a:xfrm>
              <a:off x="2574" y="1925"/>
              <a:ext cx="14" cy="18"/>
            </a:xfrm>
            <a:custGeom>
              <a:avLst/>
              <a:gdLst>
                <a:gd name="T0" fmla="*/ 2 w 14"/>
                <a:gd name="T1" fmla="*/ 0 h 18"/>
                <a:gd name="T2" fmla="*/ 2 w 14"/>
                <a:gd name="T3" fmla="*/ 8 h 18"/>
                <a:gd name="T4" fmla="*/ 0 w 14"/>
                <a:gd name="T5" fmla="*/ 14 h 18"/>
                <a:gd name="T6" fmla="*/ 2 w 14"/>
                <a:gd name="T7" fmla="*/ 18 h 18"/>
                <a:gd name="T8" fmla="*/ 6 w 14"/>
                <a:gd name="T9" fmla="*/ 14 h 18"/>
                <a:gd name="T10" fmla="*/ 10 w 14"/>
                <a:gd name="T11" fmla="*/ 6 h 18"/>
                <a:gd name="T12" fmla="*/ 14 w 14"/>
                <a:gd name="T13" fmla="*/ 2 h 18"/>
                <a:gd name="T14" fmla="*/ 12 w 14"/>
                <a:gd name="T15" fmla="*/ 0 h 18"/>
                <a:gd name="T16" fmla="*/ 6 w 14"/>
                <a:gd name="T17" fmla="*/ 2 h 18"/>
                <a:gd name="T18" fmla="*/ 2 w 14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8">
                  <a:moveTo>
                    <a:pt x="2" y="0"/>
                  </a:move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7" name="Freeform 125"/>
            <p:cNvSpPr>
              <a:spLocks/>
            </p:cNvSpPr>
            <p:nvPr/>
          </p:nvSpPr>
          <p:spPr bwMode="auto">
            <a:xfrm>
              <a:off x="2562" y="1925"/>
              <a:ext cx="8" cy="6"/>
            </a:xfrm>
            <a:custGeom>
              <a:avLst/>
              <a:gdLst>
                <a:gd name="T0" fmla="*/ 0 w 8"/>
                <a:gd name="T1" fmla="*/ 4 h 6"/>
                <a:gd name="T2" fmla="*/ 2 w 8"/>
                <a:gd name="T3" fmla="*/ 0 h 6"/>
                <a:gd name="T4" fmla="*/ 8 w 8"/>
                <a:gd name="T5" fmla="*/ 0 h 6"/>
                <a:gd name="T6" fmla="*/ 8 w 8"/>
                <a:gd name="T7" fmla="*/ 4 h 6"/>
                <a:gd name="T8" fmla="*/ 2 w 8"/>
                <a:gd name="T9" fmla="*/ 6 h 6"/>
                <a:gd name="T10" fmla="*/ 0 w 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8" name="Freeform 126"/>
            <p:cNvSpPr>
              <a:spLocks/>
            </p:cNvSpPr>
            <p:nvPr/>
          </p:nvSpPr>
          <p:spPr bwMode="auto">
            <a:xfrm>
              <a:off x="2562" y="1937"/>
              <a:ext cx="6" cy="8"/>
            </a:xfrm>
            <a:custGeom>
              <a:avLst/>
              <a:gdLst>
                <a:gd name="T0" fmla="*/ 2 w 6"/>
                <a:gd name="T1" fmla="*/ 8 h 8"/>
                <a:gd name="T2" fmla="*/ 0 w 6"/>
                <a:gd name="T3" fmla="*/ 4 h 8"/>
                <a:gd name="T4" fmla="*/ 4 w 6"/>
                <a:gd name="T5" fmla="*/ 2 h 8"/>
                <a:gd name="T6" fmla="*/ 6 w 6"/>
                <a:gd name="T7" fmla="*/ 0 h 8"/>
                <a:gd name="T8" fmla="*/ 6 w 6"/>
                <a:gd name="T9" fmla="*/ 4 h 8"/>
                <a:gd name="T10" fmla="*/ 2 w 6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39" name="Freeform 127"/>
            <p:cNvSpPr>
              <a:spLocks/>
            </p:cNvSpPr>
            <p:nvPr/>
          </p:nvSpPr>
          <p:spPr bwMode="auto">
            <a:xfrm>
              <a:off x="2544" y="1945"/>
              <a:ext cx="12" cy="14"/>
            </a:xfrm>
            <a:custGeom>
              <a:avLst/>
              <a:gdLst>
                <a:gd name="T0" fmla="*/ 12 w 12"/>
                <a:gd name="T1" fmla="*/ 0 h 14"/>
                <a:gd name="T2" fmla="*/ 8 w 12"/>
                <a:gd name="T3" fmla="*/ 0 h 14"/>
                <a:gd name="T4" fmla="*/ 0 w 12"/>
                <a:gd name="T5" fmla="*/ 6 h 14"/>
                <a:gd name="T6" fmla="*/ 0 w 12"/>
                <a:gd name="T7" fmla="*/ 14 h 14"/>
                <a:gd name="T8" fmla="*/ 2 w 12"/>
                <a:gd name="T9" fmla="*/ 8 h 14"/>
                <a:gd name="T10" fmla="*/ 8 w 12"/>
                <a:gd name="T11" fmla="*/ 6 h 14"/>
                <a:gd name="T12" fmla="*/ 12 w 12"/>
                <a:gd name="T13" fmla="*/ 2 h 14"/>
                <a:gd name="T14" fmla="*/ 12 w 12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0" name="Freeform 128"/>
            <p:cNvSpPr>
              <a:spLocks/>
            </p:cNvSpPr>
            <p:nvPr/>
          </p:nvSpPr>
          <p:spPr bwMode="auto">
            <a:xfrm>
              <a:off x="2610" y="2223"/>
              <a:ext cx="8" cy="14"/>
            </a:xfrm>
            <a:custGeom>
              <a:avLst/>
              <a:gdLst>
                <a:gd name="T0" fmla="*/ 0 w 8"/>
                <a:gd name="T1" fmla="*/ 8 h 14"/>
                <a:gd name="T2" fmla="*/ 0 w 8"/>
                <a:gd name="T3" fmla="*/ 4 h 14"/>
                <a:gd name="T4" fmla="*/ 2 w 8"/>
                <a:gd name="T5" fmla="*/ 0 h 14"/>
                <a:gd name="T6" fmla="*/ 8 w 8"/>
                <a:gd name="T7" fmla="*/ 2 h 14"/>
                <a:gd name="T8" fmla="*/ 6 w 8"/>
                <a:gd name="T9" fmla="*/ 10 h 14"/>
                <a:gd name="T10" fmla="*/ 2 w 8"/>
                <a:gd name="T11" fmla="*/ 14 h 14"/>
                <a:gd name="T12" fmla="*/ 0 w 8"/>
                <a:gd name="T13" fmla="*/ 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4">
                  <a:moveTo>
                    <a:pt x="0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1" name="Freeform 129"/>
            <p:cNvSpPr>
              <a:spLocks/>
            </p:cNvSpPr>
            <p:nvPr/>
          </p:nvSpPr>
          <p:spPr bwMode="auto">
            <a:xfrm>
              <a:off x="2586" y="2241"/>
              <a:ext cx="8" cy="16"/>
            </a:xfrm>
            <a:custGeom>
              <a:avLst/>
              <a:gdLst>
                <a:gd name="T0" fmla="*/ 8 w 8"/>
                <a:gd name="T1" fmla="*/ 0 h 16"/>
                <a:gd name="T2" fmla="*/ 4 w 8"/>
                <a:gd name="T3" fmla="*/ 2 h 16"/>
                <a:gd name="T4" fmla="*/ 4 w 8"/>
                <a:gd name="T5" fmla="*/ 2 h 16"/>
                <a:gd name="T6" fmla="*/ 4 w 8"/>
                <a:gd name="T7" fmla="*/ 6 h 16"/>
                <a:gd name="T8" fmla="*/ 4 w 8"/>
                <a:gd name="T9" fmla="*/ 6 h 16"/>
                <a:gd name="T10" fmla="*/ 0 w 8"/>
                <a:gd name="T11" fmla="*/ 16 h 16"/>
                <a:gd name="T12" fmla="*/ 2 w 8"/>
                <a:gd name="T13" fmla="*/ 16 h 16"/>
                <a:gd name="T14" fmla="*/ 8 w 8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2" name="Freeform 130"/>
            <p:cNvSpPr>
              <a:spLocks/>
            </p:cNvSpPr>
            <p:nvPr/>
          </p:nvSpPr>
          <p:spPr bwMode="auto">
            <a:xfrm>
              <a:off x="2488" y="2229"/>
              <a:ext cx="28" cy="24"/>
            </a:xfrm>
            <a:custGeom>
              <a:avLst/>
              <a:gdLst>
                <a:gd name="T0" fmla="*/ 0 w 28"/>
                <a:gd name="T1" fmla="*/ 24 h 24"/>
                <a:gd name="T2" fmla="*/ 6 w 28"/>
                <a:gd name="T3" fmla="*/ 20 h 24"/>
                <a:gd name="T4" fmla="*/ 12 w 28"/>
                <a:gd name="T5" fmla="*/ 18 h 24"/>
                <a:gd name="T6" fmla="*/ 16 w 28"/>
                <a:gd name="T7" fmla="*/ 14 h 24"/>
                <a:gd name="T8" fmla="*/ 26 w 28"/>
                <a:gd name="T9" fmla="*/ 12 h 24"/>
                <a:gd name="T10" fmla="*/ 28 w 28"/>
                <a:gd name="T11" fmla="*/ 8 h 24"/>
                <a:gd name="T12" fmla="*/ 28 w 28"/>
                <a:gd name="T13" fmla="*/ 0 h 24"/>
                <a:gd name="T14" fmla="*/ 20 w 28"/>
                <a:gd name="T15" fmla="*/ 2 h 24"/>
                <a:gd name="T16" fmla="*/ 16 w 28"/>
                <a:gd name="T17" fmla="*/ 6 h 24"/>
                <a:gd name="T18" fmla="*/ 12 w 28"/>
                <a:gd name="T19" fmla="*/ 10 h 24"/>
                <a:gd name="T20" fmla="*/ 6 w 28"/>
                <a:gd name="T21" fmla="*/ 12 h 24"/>
                <a:gd name="T22" fmla="*/ 0 w 28"/>
                <a:gd name="T23" fmla="*/ 18 h 24"/>
                <a:gd name="T24" fmla="*/ 0 w 28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6" y="20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26" y="12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3" name="Freeform 131"/>
            <p:cNvSpPr>
              <a:spLocks/>
            </p:cNvSpPr>
            <p:nvPr/>
          </p:nvSpPr>
          <p:spPr bwMode="auto">
            <a:xfrm>
              <a:off x="2522" y="2267"/>
              <a:ext cx="18" cy="18"/>
            </a:xfrm>
            <a:custGeom>
              <a:avLst/>
              <a:gdLst>
                <a:gd name="T0" fmla="*/ 6 w 18"/>
                <a:gd name="T1" fmla="*/ 2 h 18"/>
                <a:gd name="T2" fmla="*/ 0 w 18"/>
                <a:gd name="T3" fmla="*/ 4 h 18"/>
                <a:gd name="T4" fmla="*/ 0 w 18"/>
                <a:gd name="T5" fmla="*/ 6 h 18"/>
                <a:gd name="T6" fmla="*/ 4 w 18"/>
                <a:gd name="T7" fmla="*/ 12 h 18"/>
                <a:gd name="T8" fmla="*/ 6 w 18"/>
                <a:gd name="T9" fmla="*/ 14 h 18"/>
                <a:gd name="T10" fmla="*/ 10 w 18"/>
                <a:gd name="T11" fmla="*/ 14 h 18"/>
                <a:gd name="T12" fmla="*/ 12 w 18"/>
                <a:gd name="T13" fmla="*/ 18 h 18"/>
                <a:gd name="T14" fmla="*/ 16 w 18"/>
                <a:gd name="T15" fmla="*/ 14 h 18"/>
                <a:gd name="T16" fmla="*/ 18 w 18"/>
                <a:gd name="T17" fmla="*/ 10 h 18"/>
                <a:gd name="T18" fmla="*/ 16 w 18"/>
                <a:gd name="T19" fmla="*/ 6 h 18"/>
                <a:gd name="T20" fmla="*/ 16 w 18"/>
                <a:gd name="T21" fmla="*/ 2 h 18"/>
                <a:gd name="T22" fmla="*/ 12 w 18"/>
                <a:gd name="T23" fmla="*/ 0 h 18"/>
                <a:gd name="T24" fmla="*/ 6 w 18"/>
                <a:gd name="T25" fmla="*/ 2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4" name="Freeform 132"/>
            <p:cNvSpPr>
              <a:spLocks/>
            </p:cNvSpPr>
            <p:nvPr/>
          </p:nvSpPr>
          <p:spPr bwMode="auto">
            <a:xfrm>
              <a:off x="2534" y="2285"/>
              <a:ext cx="8" cy="6"/>
            </a:xfrm>
            <a:custGeom>
              <a:avLst/>
              <a:gdLst>
                <a:gd name="T0" fmla="*/ 0 w 8"/>
                <a:gd name="T1" fmla="*/ 4 h 6"/>
                <a:gd name="T2" fmla="*/ 6 w 8"/>
                <a:gd name="T3" fmla="*/ 0 h 6"/>
                <a:gd name="T4" fmla="*/ 8 w 8"/>
                <a:gd name="T5" fmla="*/ 0 h 6"/>
                <a:gd name="T6" fmla="*/ 8 w 8"/>
                <a:gd name="T7" fmla="*/ 2 h 6"/>
                <a:gd name="T8" fmla="*/ 2 w 8"/>
                <a:gd name="T9" fmla="*/ 6 h 6"/>
                <a:gd name="T10" fmla="*/ 0 w 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5" name="Freeform 133"/>
            <p:cNvSpPr>
              <a:spLocks/>
            </p:cNvSpPr>
            <p:nvPr/>
          </p:nvSpPr>
          <p:spPr bwMode="auto">
            <a:xfrm>
              <a:off x="2522" y="2287"/>
              <a:ext cx="8" cy="6"/>
            </a:xfrm>
            <a:custGeom>
              <a:avLst/>
              <a:gdLst>
                <a:gd name="T0" fmla="*/ 0 w 8"/>
                <a:gd name="T1" fmla="*/ 2 h 6"/>
                <a:gd name="T2" fmla="*/ 2 w 8"/>
                <a:gd name="T3" fmla="*/ 0 h 6"/>
                <a:gd name="T4" fmla="*/ 8 w 8"/>
                <a:gd name="T5" fmla="*/ 2 h 6"/>
                <a:gd name="T6" fmla="*/ 8 w 8"/>
                <a:gd name="T7" fmla="*/ 6 h 6"/>
                <a:gd name="T8" fmla="*/ 2 w 8"/>
                <a:gd name="T9" fmla="*/ 4 h 6"/>
                <a:gd name="T10" fmla="*/ 0 w 8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6" name="Freeform 134"/>
            <p:cNvSpPr>
              <a:spLocks/>
            </p:cNvSpPr>
            <p:nvPr/>
          </p:nvSpPr>
          <p:spPr bwMode="auto">
            <a:xfrm>
              <a:off x="2508" y="2275"/>
              <a:ext cx="12" cy="10"/>
            </a:xfrm>
            <a:custGeom>
              <a:avLst/>
              <a:gdLst>
                <a:gd name="T0" fmla="*/ 0 w 12"/>
                <a:gd name="T1" fmla="*/ 2 h 10"/>
                <a:gd name="T2" fmla="*/ 4 w 12"/>
                <a:gd name="T3" fmla="*/ 0 h 10"/>
                <a:gd name="T4" fmla="*/ 10 w 12"/>
                <a:gd name="T5" fmla="*/ 0 h 10"/>
                <a:gd name="T6" fmla="*/ 12 w 12"/>
                <a:gd name="T7" fmla="*/ 4 h 10"/>
                <a:gd name="T8" fmla="*/ 10 w 12"/>
                <a:gd name="T9" fmla="*/ 10 h 10"/>
                <a:gd name="T10" fmla="*/ 2 w 12"/>
                <a:gd name="T11" fmla="*/ 8 h 10"/>
                <a:gd name="T12" fmla="*/ 0 w 12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7" name="Freeform 135"/>
            <p:cNvSpPr>
              <a:spLocks/>
            </p:cNvSpPr>
            <p:nvPr/>
          </p:nvSpPr>
          <p:spPr bwMode="auto">
            <a:xfrm>
              <a:off x="2562" y="2303"/>
              <a:ext cx="4" cy="2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8" name="Freeform 136"/>
            <p:cNvSpPr>
              <a:spLocks/>
            </p:cNvSpPr>
            <p:nvPr/>
          </p:nvSpPr>
          <p:spPr bwMode="auto">
            <a:xfrm>
              <a:off x="2494" y="3035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2 h 6"/>
                <a:gd name="T4" fmla="*/ 2 w 4"/>
                <a:gd name="T5" fmla="*/ 0 h 6"/>
                <a:gd name="T6" fmla="*/ 4 w 4"/>
                <a:gd name="T7" fmla="*/ 2 h 6"/>
                <a:gd name="T8" fmla="*/ 4 w 4"/>
                <a:gd name="T9" fmla="*/ 2 h 6"/>
                <a:gd name="T10" fmla="*/ 0 w 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49" name="Freeform 137"/>
            <p:cNvSpPr>
              <a:spLocks/>
            </p:cNvSpPr>
            <p:nvPr/>
          </p:nvSpPr>
          <p:spPr bwMode="auto">
            <a:xfrm>
              <a:off x="2482" y="3059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2 h 4"/>
                <a:gd name="T8" fmla="*/ 0 w 4"/>
                <a:gd name="T9" fmla="*/ 4 h 4"/>
                <a:gd name="T10" fmla="*/ 0 w 4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0" name="Freeform 138"/>
            <p:cNvSpPr>
              <a:spLocks/>
            </p:cNvSpPr>
            <p:nvPr/>
          </p:nvSpPr>
          <p:spPr bwMode="auto">
            <a:xfrm>
              <a:off x="2478" y="3069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0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0 w 2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1" name="Freeform 139"/>
            <p:cNvSpPr>
              <a:spLocks/>
            </p:cNvSpPr>
            <p:nvPr/>
          </p:nvSpPr>
          <p:spPr bwMode="auto">
            <a:xfrm>
              <a:off x="3030" y="2927"/>
              <a:ext cx="14" cy="6"/>
            </a:xfrm>
            <a:custGeom>
              <a:avLst/>
              <a:gdLst>
                <a:gd name="T0" fmla="*/ 2 w 14"/>
                <a:gd name="T1" fmla="*/ 2 h 6"/>
                <a:gd name="T2" fmla="*/ 6 w 14"/>
                <a:gd name="T3" fmla="*/ 2 h 6"/>
                <a:gd name="T4" fmla="*/ 10 w 14"/>
                <a:gd name="T5" fmla="*/ 0 h 6"/>
                <a:gd name="T6" fmla="*/ 14 w 14"/>
                <a:gd name="T7" fmla="*/ 0 h 6"/>
                <a:gd name="T8" fmla="*/ 14 w 14"/>
                <a:gd name="T9" fmla="*/ 4 h 6"/>
                <a:gd name="T10" fmla="*/ 8 w 14"/>
                <a:gd name="T11" fmla="*/ 6 h 6"/>
                <a:gd name="T12" fmla="*/ 0 w 14"/>
                <a:gd name="T13" fmla="*/ 4 h 6"/>
                <a:gd name="T14" fmla="*/ 2 w 14"/>
                <a:gd name="T15" fmla="*/ 2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6">
                  <a:moveTo>
                    <a:pt x="2" y="2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8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2" name="Freeform 140"/>
            <p:cNvSpPr>
              <a:spLocks/>
            </p:cNvSpPr>
            <p:nvPr/>
          </p:nvSpPr>
          <p:spPr bwMode="auto">
            <a:xfrm>
              <a:off x="4104" y="2295"/>
              <a:ext cx="36" cy="154"/>
            </a:xfrm>
            <a:custGeom>
              <a:avLst/>
              <a:gdLst>
                <a:gd name="T0" fmla="*/ 16 w 36"/>
                <a:gd name="T1" fmla="*/ 4 h 154"/>
                <a:gd name="T2" fmla="*/ 14 w 36"/>
                <a:gd name="T3" fmla="*/ 0 h 154"/>
                <a:gd name="T4" fmla="*/ 8 w 36"/>
                <a:gd name="T5" fmla="*/ 0 h 154"/>
                <a:gd name="T6" fmla="*/ 8 w 36"/>
                <a:gd name="T7" fmla="*/ 2 h 154"/>
                <a:gd name="T8" fmla="*/ 10 w 36"/>
                <a:gd name="T9" fmla="*/ 14 h 154"/>
                <a:gd name="T10" fmla="*/ 10 w 36"/>
                <a:gd name="T11" fmla="*/ 18 h 154"/>
                <a:gd name="T12" fmla="*/ 6 w 36"/>
                <a:gd name="T13" fmla="*/ 16 h 154"/>
                <a:gd name="T14" fmla="*/ 0 w 36"/>
                <a:gd name="T15" fmla="*/ 18 h 154"/>
                <a:gd name="T16" fmla="*/ 2 w 36"/>
                <a:gd name="T17" fmla="*/ 24 h 154"/>
                <a:gd name="T18" fmla="*/ 0 w 36"/>
                <a:gd name="T19" fmla="*/ 36 h 154"/>
                <a:gd name="T20" fmla="*/ 2 w 36"/>
                <a:gd name="T21" fmla="*/ 40 h 154"/>
                <a:gd name="T22" fmla="*/ 0 w 36"/>
                <a:gd name="T23" fmla="*/ 44 h 154"/>
                <a:gd name="T24" fmla="*/ 2 w 36"/>
                <a:gd name="T25" fmla="*/ 56 h 154"/>
                <a:gd name="T26" fmla="*/ 6 w 36"/>
                <a:gd name="T27" fmla="*/ 60 h 154"/>
                <a:gd name="T28" fmla="*/ 6 w 36"/>
                <a:gd name="T29" fmla="*/ 84 h 154"/>
                <a:gd name="T30" fmla="*/ 8 w 36"/>
                <a:gd name="T31" fmla="*/ 90 h 154"/>
                <a:gd name="T32" fmla="*/ 6 w 36"/>
                <a:gd name="T33" fmla="*/ 98 h 154"/>
                <a:gd name="T34" fmla="*/ 2 w 36"/>
                <a:gd name="T35" fmla="*/ 112 h 154"/>
                <a:gd name="T36" fmla="*/ 6 w 36"/>
                <a:gd name="T37" fmla="*/ 118 h 154"/>
                <a:gd name="T38" fmla="*/ 4 w 36"/>
                <a:gd name="T39" fmla="*/ 128 h 154"/>
                <a:gd name="T40" fmla="*/ 4 w 36"/>
                <a:gd name="T41" fmla="*/ 136 h 154"/>
                <a:gd name="T42" fmla="*/ 2 w 36"/>
                <a:gd name="T43" fmla="*/ 154 h 154"/>
                <a:gd name="T44" fmla="*/ 6 w 36"/>
                <a:gd name="T45" fmla="*/ 154 h 154"/>
                <a:gd name="T46" fmla="*/ 8 w 36"/>
                <a:gd name="T47" fmla="*/ 148 h 154"/>
                <a:gd name="T48" fmla="*/ 12 w 36"/>
                <a:gd name="T49" fmla="*/ 146 h 154"/>
                <a:gd name="T50" fmla="*/ 16 w 36"/>
                <a:gd name="T51" fmla="*/ 148 h 154"/>
                <a:gd name="T52" fmla="*/ 20 w 36"/>
                <a:gd name="T53" fmla="*/ 154 h 154"/>
                <a:gd name="T54" fmla="*/ 22 w 36"/>
                <a:gd name="T55" fmla="*/ 150 h 154"/>
                <a:gd name="T56" fmla="*/ 22 w 36"/>
                <a:gd name="T57" fmla="*/ 144 h 154"/>
                <a:gd name="T58" fmla="*/ 16 w 36"/>
                <a:gd name="T59" fmla="*/ 138 h 154"/>
                <a:gd name="T60" fmla="*/ 12 w 36"/>
                <a:gd name="T61" fmla="*/ 132 h 154"/>
                <a:gd name="T62" fmla="*/ 12 w 36"/>
                <a:gd name="T63" fmla="*/ 122 h 154"/>
                <a:gd name="T64" fmla="*/ 14 w 36"/>
                <a:gd name="T65" fmla="*/ 116 h 154"/>
                <a:gd name="T66" fmla="*/ 14 w 36"/>
                <a:gd name="T67" fmla="*/ 112 h 154"/>
                <a:gd name="T68" fmla="*/ 16 w 36"/>
                <a:gd name="T69" fmla="*/ 110 h 154"/>
                <a:gd name="T70" fmla="*/ 18 w 36"/>
                <a:gd name="T71" fmla="*/ 98 h 154"/>
                <a:gd name="T72" fmla="*/ 20 w 36"/>
                <a:gd name="T73" fmla="*/ 94 h 154"/>
                <a:gd name="T74" fmla="*/ 26 w 36"/>
                <a:gd name="T75" fmla="*/ 96 h 154"/>
                <a:gd name="T76" fmla="*/ 32 w 36"/>
                <a:gd name="T77" fmla="*/ 102 h 154"/>
                <a:gd name="T78" fmla="*/ 32 w 36"/>
                <a:gd name="T79" fmla="*/ 106 h 154"/>
                <a:gd name="T80" fmla="*/ 34 w 36"/>
                <a:gd name="T81" fmla="*/ 106 h 154"/>
                <a:gd name="T82" fmla="*/ 36 w 36"/>
                <a:gd name="T83" fmla="*/ 102 h 154"/>
                <a:gd name="T84" fmla="*/ 34 w 36"/>
                <a:gd name="T85" fmla="*/ 98 h 154"/>
                <a:gd name="T86" fmla="*/ 30 w 36"/>
                <a:gd name="T87" fmla="*/ 90 h 154"/>
                <a:gd name="T88" fmla="*/ 26 w 36"/>
                <a:gd name="T89" fmla="*/ 76 h 154"/>
                <a:gd name="T90" fmla="*/ 24 w 36"/>
                <a:gd name="T91" fmla="*/ 62 h 154"/>
                <a:gd name="T92" fmla="*/ 20 w 36"/>
                <a:gd name="T93" fmla="*/ 42 h 154"/>
                <a:gd name="T94" fmla="*/ 20 w 36"/>
                <a:gd name="T95" fmla="*/ 32 h 154"/>
                <a:gd name="T96" fmla="*/ 20 w 36"/>
                <a:gd name="T97" fmla="*/ 18 h 154"/>
                <a:gd name="T98" fmla="*/ 18 w 36"/>
                <a:gd name="T99" fmla="*/ 8 h 154"/>
                <a:gd name="T100" fmla="*/ 16 w 36"/>
                <a:gd name="T101" fmla="*/ 4 h 1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" h="154">
                  <a:moveTo>
                    <a:pt x="16" y="4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2" y="56"/>
                  </a:lnTo>
                  <a:lnTo>
                    <a:pt x="6" y="60"/>
                  </a:lnTo>
                  <a:lnTo>
                    <a:pt x="6" y="84"/>
                  </a:lnTo>
                  <a:lnTo>
                    <a:pt x="8" y="90"/>
                  </a:lnTo>
                  <a:lnTo>
                    <a:pt x="6" y="98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4" y="128"/>
                  </a:lnTo>
                  <a:lnTo>
                    <a:pt x="4" y="136"/>
                  </a:lnTo>
                  <a:lnTo>
                    <a:pt x="2" y="154"/>
                  </a:lnTo>
                  <a:lnTo>
                    <a:pt x="6" y="154"/>
                  </a:lnTo>
                  <a:lnTo>
                    <a:pt x="8" y="148"/>
                  </a:lnTo>
                  <a:lnTo>
                    <a:pt x="12" y="146"/>
                  </a:lnTo>
                  <a:lnTo>
                    <a:pt x="16" y="148"/>
                  </a:lnTo>
                  <a:lnTo>
                    <a:pt x="20" y="154"/>
                  </a:lnTo>
                  <a:lnTo>
                    <a:pt x="22" y="150"/>
                  </a:lnTo>
                  <a:lnTo>
                    <a:pt x="22" y="144"/>
                  </a:lnTo>
                  <a:lnTo>
                    <a:pt x="16" y="138"/>
                  </a:lnTo>
                  <a:lnTo>
                    <a:pt x="12" y="132"/>
                  </a:lnTo>
                  <a:lnTo>
                    <a:pt x="12" y="122"/>
                  </a:lnTo>
                  <a:lnTo>
                    <a:pt x="14" y="116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6" y="96"/>
                  </a:lnTo>
                  <a:lnTo>
                    <a:pt x="32" y="102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6" y="102"/>
                  </a:lnTo>
                  <a:lnTo>
                    <a:pt x="34" y="98"/>
                  </a:lnTo>
                  <a:lnTo>
                    <a:pt x="30" y="90"/>
                  </a:lnTo>
                  <a:lnTo>
                    <a:pt x="26" y="76"/>
                  </a:lnTo>
                  <a:lnTo>
                    <a:pt x="24" y="62"/>
                  </a:lnTo>
                  <a:lnTo>
                    <a:pt x="20" y="42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18" y="8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3" name="Freeform 141"/>
            <p:cNvSpPr>
              <a:spLocks/>
            </p:cNvSpPr>
            <p:nvPr/>
          </p:nvSpPr>
          <p:spPr bwMode="auto">
            <a:xfrm>
              <a:off x="4076" y="2463"/>
              <a:ext cx="76" cy="62"/>
            </a:xfrm>
            <a:custGeom>
              <a:avLst/>
              <a:gdLst>
                <a:gd name="T0" fmla="*/ 26 w 76"/>
                <a:gd name="T1" fmla="*/ 4 h 62"/>
                <a:gd name="T2" fmla="*/ 26 w 76"/>
                <a:gd name="T3" fmla="*/ 0 h 62"/>
                <a:gd name="T4" fmla="*/ 34 w 76"/>
                <a:gd name="T5" fmla="*/ 0 h 62"/>
                <a:gd name="T6" fmla="*/ 38 w 76"/>
                <a:gd name="T7" fmla="*/ 4 h 62"/>
                <a:gd name="T8" fmla="*/ 40 w 76"/>
                <a:gd name="T9" fmla="*/ 12 h 62"/>
                <a:gd name="T10" fmla="*/ 46 w 76"/>
                <a:gd name="T11" fmla="*/ 16 h 62"/>
                <a:gd name="T12" fmla="*/ 50 w 76"/>
                <a:gd name="T13" fmla="*/ 18 h 62"/>
                <a:gd name="T14" fmla="*/ 54 w 76"/>
                <a:gd name="T15" fmla="*/ 22 h 62"/>
                <a:gd name="T16" fmla="*/ 60 w 76"/>
                <a:gd name="T17" fmla="*/ 24 h 62"/>
                <a:gd name="T18" fmla="*/ 66 w 76"/>
                <a:gd name="T19" fmla="*/ 22 h 62"/>
                <a:gd name="T20" fmla="*/ 70 w 76"/>
                <a:gd name="T21" fmla="*/ 18 h 62"/>
                <a:gd name="T22" fmla="*/ 70 w 76"/>
                <a:gd name="T23" fmla="*/ 22 h 62"/>
                <a:gd name="T24" fmla="*/ 70 w 76"/>
                <a:gd name="T25" fmla="*/ 28 h 62"/>
                <a:gd name="T26" fmla="*/ 74 w 76"/>
                <a:gd name="T27" fmla="*/ 28 h 62"/>
                <a:gd name="T28" fmla="*/ 76 w 76"/>
                <a:gd name="T29" fmla="*/ 34 h 62"/>
                <a:gd name="T30" fmla="*/ 70 w 76"/>
                <a:gd name="T31" fmla="*/ 40 h 62"/>
                <a:gd name="T32" fmla="*/ 62 w 76"/>
                <a:gd name="T33" fmla="*/ 40 h 62"/>
                <a:gd name="T34" fmla="*/ 56 w 76"/>
                <a:gd name="T35" fmla="*/ 40 h 62"/>
                <a:gd name="T36" fmla="*/ 50 w 76"/>
                <a:gd name="T37" fmla="*/ 48 h 62"/>
                <a:gd name="T38" fmla="*/ 50 w 76"/>
                <a:gd name="T39" fmla="*/ 54 h 62"/>
                <a:gd name="T40" fmla="*/ 46 w 76"/>
                <a:gd name="T41" fmla="*/ 54 h 62"/>
                <a:gd name="T42" fmla="*/ 40 w 76"/>
                <a:gd name="T43" fmla="*/ 48 h 62"/>
                <a:gd name="T44" fmla="*/ 32 w 76"/>
                <a:gd name="T45" fmla="*/ 48 h 62"/>
                <a:gd name="T46" fmla="*/ 30 w 76"/>
                <a:gd name="T47" fmla="*/ 46 h 62"/>
                <a:gd name="T48" fmla="*/ 26 w 76"/>
                <a:gd name="T49" fmla="*/ 48 h 62"/>
                <a:gd name="T50" fmla="*/ 18 w 76"/>
                <a:gd name="T51" fmla="*/ 48 h 62"/>
                <a:gd name="T52" fmla="*/ 14 w 76"/>
                <a:gd name="T53" fmla="*/ 48 h 62"/>
                <a:gd name="T54" fmla="*/ 10 w 76"/>
                <a:gd name="T55" fmla="*/ 50 h 62"/>
                <a:gd name="T56" fmla="*/ 16 w 76"/>
                <a:gd name="T57" fmla="*/ 54 h 62"/>
                <a:gd name="T58" fmla="*/ 16 w 76"/>
                <a:gd name="T59" fmla="*/ 58 h 62"/>
                <a:gd name="T60" fmla="*/ 8 w 76"/>
                <a:gd name="T61" fmla="*/ 62 h 62"/>
                <a:gd name="T62" fmla="*/ 6 w 76"/>
                <a:gd name="T63" fmla="*/ 54 h 62"/>
                <a:gd name="T64" fmla="*/ 0 w 76"/>
                <a:gd name="T65" fmla="*/ 52 h 62"/>
                <a:gd name="T66" fmla="*/ 6 w 76"/>
                <a:gd name="T67" fmla="*/ 48 h 62"/>
                <a:gd name="T68" fmla="*/ 12 w 76"/>
                <a:gd name="T69" fmla="*/ 42 h 62"/>
                <a:gd name="T70" fmla="*/ 12 w 76"/>
                <a:gd name="T71" fmla="*/ 36 h 62"/>
                <a:gd name="T72" fmla="*/ 16 w 76"/>
                <a:gd name="T73" fmla="*/ 34 h 62"/>
                <a:gd name="T74" fmla="*/ 20 w 76"/>
                <a:gd name="T75" fmla="*/ 36 h 62"/>
                <a:gd name="T76" fmla="*/ 24 w 76"/>
                <a:gd name="T77" fmla="*/ 34 h 62"/>
                <a:gd name="T78" fmla="*/ 24 w 76"/>
                <a:gd name="T79" fmla="*/ 30 h 62"/>
                <a:gd name="T80" fmla="*/ 28 w 76"/>
                <a:gd name="T81" fmla="*/ 22 h 62"/>
                <a:gd name="T82" fmla="*/ 28 w 76"/>
                <a:gd name="T83" fmla="*/ 6 h 62"/>
                <a:gd name="T84" fmla="*/ 26 w 76"/>
                <a:gd name="T85" fmla="*/ 4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6" h="62">
                  <a:moveTo>
                    <a:pt x="26" y="4"/>
                  </a:moveTo>
                  <a:lnTo>
                    <a:pt x="26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40" y="12"/>
                  </a:lnTo>
                  <a:lnTo>
                    <a:pt x="46" y="16"/>
                  </a:lnTo>
                  <a:lnTo>
                    <a:pt x="50" y="18"/>
                  </a:lnTo>
                  <a:lnTo>
                    <a:pt x="54" y="22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6" y="34"/>
                  </a:lnTo>
                  <a:lnTo>
                    <a:pt x="70" y="40"/>
                  </a:lnTo>
                  <a:lnTo>
                    <a:pt x="62" y="40"/>
                  </a:lnTo>
                  <a:lnTo>
                    <a:pt x="56" y="40"/>
                  </a:lnTo>
                  <a:lnTo>
                    <a:pt x="50" y="48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0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8" y="62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8" y="22"/>
                  </a:lnTo>
                  <a:lnTo>
                    <a:pt x="28" y="6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4" name="Freeform 142"/>
            <p:cNvSpPr>
              <a:spLocks/>
            </p:cNvSpPr>
            <p:nvPr/>
          </p:nvSpPr>
          <p:spPr bwMode="auto">
            <a:xfrm>
              <a:off x="3974" y="2525"/>
              <a:ext cx="134" cy="124"/>
            </a:xfrm>
            <a:custGeom>
              <a:avLst/>
              <a:gdLst>
                <a:gd name="T0" fmla="*/ 126 w 134"/>
                <a:gd name="T1" fmla="*/ 2 h 124"/>
                <a:gd name="T2" fmla="*/ 118 w 134"/>
                <a:gd name="T3" fmla="*/ 4 h 124"/>
                <a:gd name="T4" fmla="*/ 122 w 134"/>
                <a:gd name="T5" fmla="*/ 12 h 124"/>
                <a:gd name="T6" fmla="*/ 116 w 134"/>
                <a:gd name="T7" fmla="*/ 8 h 124"/>
                <a:gd name="T8" fmla="*/ 108 w 134"/>
                <a:gd name="T9" fmla="*/ 16 h 124"/>
                <a:gd name="T10" fmla="*/ 102 w 134"/>
                <a:gd name="T11" fmla="*/ 52 h 124"/>
                <a:gd name="T12" fmla="*/ 88 w 134"/>
                <a:gd name="T13" fmla="*/ 66 h 124"/>
                <a:gd name="T14" fmla="*/ 78 w 134"/>
                <a:gd name="T15" fmla="*/ 76 h 124"/>
                <a:gd name="T16" fmla="*/ 78 w 134"/>
                <a:gd name="T17" fmla="*/ 66 h 124"/>
                <a:gd name="T18" fmla="*/ 70 w 134"/>
                <a:gd name="T19" fmla="*/ 68 h 124"/>
                <a:gd name="T20" fmla="*/ 56 w 134"/>
                <a:gd name="T21" fmla="*/ 92 h 124"/>
                <a:gd name="T22" fmla="*/ 40 w 134"/>
                <a:gd name="T23" fmla="*/ 94 h 124"/>
                <a:gd name="T24" fmla="*/ 26 w 134"/>
                <a:gd name="T25" fmla="*/ 92 h 124"/>
                <a:gd name="T26" fmla="*/ 18 w 134"/>
                <a:gd name="T27" fmla="*/ 98 h 124"/>
                <a:gd name="T28" fmla="*/ 4 w 134"/>
                <a:gd name="T29" fmla="*/ 108 h 124"/>
                <a:gd name="T30" fmla="*/ 0 w 134"/>
                <a:gd name="T31" fmla="*/ 116 h 124"/>
                <a:gd name="T32" fmla="*/ 10 w 134"/>
                <a:gd name="T33" fmla="*/ 118 h 124"/>
                <a:gd name="T34" fmla="*/ 28 w 134"/>
                <a:gd name="T35" fmla="*/ 112 h 124"/>
                <a:gd name="T36" fmla="*/ 44 w 134"/>
                <a:gd name="T37" fmla="*/ 104 h 124"/>
                <a:gd name="T38" fmla="*/ 54 w 134"/>
                <a:gd name="T39" fmla="*/ 112 h 124"/>
                <a:gd name="T40" fmla="*/ 54 w 134"/>
                <a:gd name="T41" fmla="*/ 122 h 124"/>
                <a:gd name="T42" fmla="*/ 62 w 134"/>
                <a:gd name="T43" fmla="*/ 122 h 124"/>
                <a:gd name="T44" fmla="*/ 70 w 134"/>
                <a:gd name="T45" fmla="*/ 114 h 124"/>
                <a:gd name="T46" fmla="*/ 70 w 134"/>
                <a:gd name="T47" fmla="*/ 108 h 124"/>
                <a:gd name="T48" fmla="*/ 70 w 134"/>
                <a:gd name="T49" fmla="*/ 100 h 124"/>
                <a:gd name="T50" fmla="*/ 74 w 134"/>
                <a:gd name="T51" fmla="*/ 106 h 124"/>
                <a:gd name="T52" fmla="*/ 90 w 134"/>
                <a:gd name="T53" fmla="*/ 100 h 124"/>
                <a:gd name="T54" fmla="*/ 94 w 134"/>
                <a:gd name="T55" fmla="*/ 106 h 124"/>
                <a:gd name="T56" fmla="*/ 98 w 134"/>
                <a:gd name="T57" fmla="*/ 98 h 124"/>
                <a:gd name="T58" fmla="*/ 108 w 134"/>
                <a:gd name="T59" fmla="*/ 94 h 124"/>
                <a:gd name="T60" fmla="*/ 106 w 134"/>
                <a:gd name="T61" fmla="*/ 100 h 124"/>
                <a:gd name="T62" fmla="*/ 118 w 134"/>
                <a:gd name="T63" fmla="*/ 92 h 124"/>
                <a:gd name="T64" fmla="*/ 116 w 134"/>
                <a:gd name="T65" fmla="*/ 82 h 124"/>
                <a:gd name="T66" fmla="*/ 118 w 134"/>
                <a:gd name="T67" fmla="*/ 62 h 124"/>
                <a:gd name="T68" fmla="*/ 124 w 134"/>
                <a:gd name="T69" fmla="*/ 54 h 124"/>
                <a:gd name="T70" fmla="*/ 128 w 134"/>
                <a:gd name="T71" fmla="*/ 44 h 124"/>
                <a:gd name="T72" fmla="*/ 134 w 134"/>
                <a:gd name="T73" fmla="*/ 24 h 124"/>
                <a:gd name="T74" fmla="*/ 130 w 134"/>
                <a:gd name="T75" fmla="*/ 18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124">
                  <a:moveTo>
                    <a:pt x="126" y="14"/>
                  </a:moveTo>
                  <a:lnTo>
                    <a:pt x="126" y="2"/>
                  </a:lnTo>
                  <a:lnTo>
                    <a:pt x="122" y="0"/>
                  </a:lnTo>
                  <a:lnTo>
                    <a:pt x="118" y="4"/>
                  </a:lnTo>
                  <a:lnTo>
                    <a:pt x="120" y="8"/>
                  </a:lnTo>
                  <a:lnTo>
                    <a:pt x="122" y="12"/>
                  </a:lnTo>
                  <a:lnTo>
                    <a:pt x="118" y="14"/>
                  </a:lnTo>
                  <a:lnTo>
                    <a:pt x="116" y="8"/>
                  </a:lnTo>
                  <a:lnTo>
                    <a:pt x="112" y="10"/>
                  </a:lnTo>
                  <a:lnTo>
                    <a:pt x="108" y="16"/>
                  </a:lnTo>
                  <a:lnTo>
                    <a:pt x="108" y="38"/>
                  </a:lnTo>
                  <a:lnTo>
                    <a:pt x="102" y="52"/>
                  </a:lnTo>
                  <a:lnTo>
                    <a:pt x="94" y="64"/>
                  </a:lnTo>
                  <a:lnTo>
                    <a:pt x="88" y="66"/>
                  </a:lnTo>
                  <a:lnTo>
                    <a:pt x="86" y="72"/>
                  </a:lnTo>
                  <a:lnTo>
                    <a:pt x="78" y="76"/>
                  </a:lnTo>
                  <a:lnTo>
                    <a:pt x="74" y="72"/>
                  </a:lnTo>
                  <a:lnTo>
                    <a:pt x="78" y="66"/>
                  </a:lnTo>
                  <a:lnTo>
                    <a:pt x="74" y="66"/>
                  </a:lnTo>
                  <a:lnTo>
                    <a:pt x="70" y="68"/>
                  </a:lnTo>
                  <a:lnTo>
                    <a:pt x="70" y="74"/>
                  </a:lnTo>
                  <a:lnTo>
                    <a:pt x="56" y="92"/>
                  </a:lnTo>
                  <a:lnTo>
                    <a:pt x="48" y="92"/>
                  </a:lnTo>
                  <a:lnTo>
                    <a:pt x="40" y="94"/>
                  </a:lnTo>
                  <a:lnTo>
                    <a:pt x="32" y="94"/>
                  </a:lnTo>
                  <a:lnTo>
                    <a:pt x="26" y="92"/>
                  </a:lnTo>
                  <a:lnTo>
                    <a:pt x="22" y="94"/>
                  </a:lnTo>
                  <a:lnTo>
                    <a:pt x="18" y="98"/>
                  </a:lnTo>
                  <a:lnTo>
                    <a:pt x="8" y="106"/>
                  </a:lnTo>
                  <a:lnTo>
                    <a:pt x="4" y="108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0" y="118"/>
                  </a:lnTo>
                  <a:lnTo>
                    <a:pt x="16" y="114"/>
                  </a:lnTo>
                  <a:lnTo>
                    <a:pt x="28" y="112"/>
                  </a:lnTo>
                  <a:lnTo>
                    <a:pt x="32" y="106"/>
                  </a:lnTo>
                  <a:lnTo>
                    <a:pt x="44" y="104"/>
                  </a:lnTo>
                  <a:lnTo>
                    <a:pt x="52" y="106"/>
                  </a:lnTo>
                  <a:lnTo>
                    <a:pt x="54" y="112"/>
                  </a:lnTo>
                  <a:lnTo>
                    <a:pt x="52" y="116"/>
                  </a:lnTo>
                  <a:lnTo>
                    <a:pt x="54" y="122"/>
                  </a:lnTo>
                  <a:lnTo>
                    <a:pt x="58" y="124"/>
                  </a:lnTo>
                  <a:lnTo>
                    <a:pt x="62" y="122"/>
                  </a:lnTo>
                  <a:lnTo>
                    <a:pt x="64" y="116"/>
                  </a:lnTo>
                  <a:lnTo>
                    <a:pt x="70" y="114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68" y="104"/>
                  </a:lnTo>
                  <a:lnTo>
                    <a:pt x="70" y="100"/>
                  </a:lnTo>
                  <a:lnTo>
                    <a:pt x="76" y="100"/>
                  </a:lnTo>
                  <a:lnTo>
                    <a:pt x="74" y="106"/>
                  </a:lnTo>
                  <a:lnTo>
                    <a:pt x="86" y="106"/>
                  </a:lnTo>
                  <a:lnTo>
                    <a:pt x="90" y="100"/>
                  </a:lnTo>
                  <a:lnTo>
                    <a:pt x="92" y="100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104" y="92"/>
                  </a:lnTo>
                  <a:lnTo>
                    <a:pt x="108" y="94"/>
                  </a:lnTo>
                  <a:lnTo>
                    <a:pt x="108" y="98"/>
                  </a:lnTo>
                  <a:lnTo>
                    <a:pt x="106" y="100"/>
                  </a:lnTo>
                  <a:lnTo>
                    <a:pt x="110" y="102"/>
                  </a:lnTo>
                  <a:lnTo>
                    <a:pt x="118" y="92"/>
                  </a:lnTo>
                  <a:lnTo>
                    <a:pt x="116" y="86"/>
                  </a:lnTo>
                  <a:lnTo>
                    <a:pt x="116" y="82"/>
                  </a:lnTo>
                  <a:lnTo>
                    <a:pt x="122" y="68"/>
                  </a:lnTo>
                  <a:lnTo>
                    <a:pt x="118" y="62"/>
                  </a:lnTo>
                  <a:lnTo>
                    <a:pt x="120" y="56"/>
                  </a:lnTo>
                  <a:lnTo>
                    <a:pt x="124" y="54"/>
                  </a:lnTo>
                  <a:lnTo>
                    <a:pt x="128" y="54"/>
                  </a:lnTo>
                  <a:lnTo>
                    <a:pt x="128" y="44"/>
                  </a:lnTo>
                  <a:lnTo>
                    <a:pt x="132" y="34"/>
                  </a:lnTo>
                  <a:lnTo>
                    <a:pt x="134" y="24"/>
                  </a:lnTo>
                  <a:lnTo>
                    <a:pt x="132" y="24"/>
                  </a:lnTo>
                  <a:lnTo>
                    <a:pt x="130" y="18"/>
                  </a:lnTo>
                  <a:lnTo>
                    <a:pt x="126" y="1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5" name="Freeform 143"/>
            <p:cNvSpPr>
              <a:spLocks/>
            </p:cNvSpPr>
            <p:nvPr/>
          </p:nvSpPr>
          <p:spPr bwMode="auto">
            <a:xfrm>
              <a:off x="4060" y="2577"/>
              <a:ext cx="8" cy="10"/>
            </a:xfrm>
            <a:custGeom>
              <a:avLst/>
              <a:gdLst>
                <a:gd name="T0" fmla="*/ 8 w 8"/>
                <a:gd name="T1" fmla="*/ 0 h 10"/>
                <a:gd name="T2" fmla="*/ 6 w 8"/>
                <a:gd name="T3" fmla="*/ 6 h 10"/>
                <a:gd name="T4" fmla="*/ 2 w 8"/>
                <a:gd name="T5" fmla="*/ 10 h 10"/>
                <a:gd name="T6" fmla="*/ 0 w 8"/>
                <a:gd name="T7" fmla="*/ 6 h 10"/>
                <a:gd name="T8" fmla="*/ 4 w 8"/>
                <a:gd name="T9" fmla="*/ 2 h 10"/>
                <a:gd name="T10" fmla="*/ 4 w 8"/>
                <a:gd name="T11" fmla="*/ 0 h 10"/>
                <a:gd name="T12" fmla="*/ 8 w 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6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6" name="Freeform 144"/>
            <p:cNvSpPr>
              <a:spLocks/>
            </p:cNvSpPr>
            <p:nvPr/>
          </p:nvSpPr>
          <p:spPr bwMode="auto">
            <a:xfrm>
              <a:off x="3990" y="2637"/>
              <a:ext cx="28" cy="22"/>
            </a:xfrm>
            <a:custGeom>
              <a:avLst/>
              <a:gdLst>
                <a:gd name="T0" fmla="*/ 28 w 28"/>
                <a:gd name="T1" fmla="*/ 2 h 22"/>
                <a:gd name="T2" fmla="*/ 22 w 28"/>
                <a:gd name="T3" fmla="*/ 0 h 22"/>
                <a:gd name="T4" fmla="*/ 18 w 28"/>
                <a:gd name="T5" fmla="*/ 0 h 22"/>
                <a:gd name="T6" fmla="*/ 12 w 28"/>
                <a:gd name="T7" fmla="*/ 6 h 22"/>
                <a:gd name="T8" fmla="*/ 4 w 28"/>
                <a:gd name="T9" fmla="*/ 8 h 22"/>
                <a:gd name="T10" fmla="*/ 0 w 28"/>
                <a:gd name="T11" fmla="*/ 12 h 22"/>
                <a:gd name="T12" fmla="*/ 2 w 28"/>
                <a:gd name="T13" fmla="*/ 22 h 22"/>
                <a:gd name="T14" fmla="*/ 8 w 28"/>
                <a:gd name="T15" fmla="*/ 22 h 22"/>
                <a:gd name="T16" fmla="*/ 12 w 28"/>
                <a:gd name="T17" fmla="*/ 16 h 22"/>
                <a:gd name="T18" fmla="*/ 16 w 28"/>
                <a:gd name="T19" fmla="*/ 10 h 22"/>
                <a:gd name="T20" fmla="*/ 20 w 28"/>
                <a:gd name="T21" fmla="*/ 12 h 22"/>
                <a:gd name="T22" fmla="*/ 24 w 28"/>
                <a:gd name="T23" fmla="*/ 12 h 22"/>
                <a:gd name="T24" fmla="*/ 28 w 28"/>
                <a:gd name="T25" fmla="*/ 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8" y="22"/>
                  </a:lnTo>
                  <a:lnTo>
                    <a:pt x="12" y="16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7" name="Freeform 145"/>
            <p:cNvSpPr>
              <a:spLocks/>
            </p:cNvSpPr>
            <p:nvPr/>
          </p:nvSpPr>
          <p:spPr bwMode="auto">
            <a:xfrm>
              <a:off x="3956" y="2643"/>
              <a:ext cx="30" cy="40"/>
            </a:xfrm>
            <a:custGeom>
              <a:avLst/>
              <a:gdLst>
                <a:gd name="T0" fmla="*/ 14 w 30"/>
                <a:gd name="T1" fmla="*/ 0 h 40"/>
                <a:gd name="T2" fmla="*/ 24 w 30"/>
                <a:gd name="T3" fmla="*/ 6 h 40"/>
                <a:gd name="T4" fmla="*/ 26 w 30"/>
                <a:gd name="T5" fmla="*/ 10 h 40"/>
                <a:gd name="T6" fmla="*/ 30 w 30"/>
                <a:gd name="T7" fmla="*/ 16 h 40"/>
                <a:gd name="T8" fmla="*/ 24 w 30"/>
                <a:gd name="T9" fmla="*/ 26 h 40"/>
                <a:gd name="T10" fmla="*/ 22 w 30"/>
                <a:gd name="T11" fmla="*/ 38 h 40"/>
                <a:gd name="T12" fmla="*/ 14 w 30"/>
                <a:gd name="T13" fmla="*/ 40 h 40"/>
                <a:gd name="T14" fmla="*/ 14 w 30"/>
                <a:gd name="T15" fmla="*/ 32 h 40"/>
                <a:gd name="T16" fmla="*/ 12 w 30"/>
                <a:gd name="T17" fmla="*/ 32 h 40"/>
                <a:gd name="T18" fmla="*/ 10 w 30"/>
                <a:gd name="T19" fmla="*/ 38 h 40"/>
                <a:gd name="T20" fmla="*/ 6 w 30"/>
                <a:gd name="T21" fmla="*/ 36 h 40"/>
                <a:gd name="T22" fmla="*/ 8 w 30"/>
                <a:gd name="T23" fmla="*/ 24 h 40"/>
                <a:gd name="T24" fmla="*/ 8 w 30"/>
                <a:gd name="T25" fmla="*/ 24 h 40"/>
                <a:gd name="T26" fmla="*/ 10 w 30"/>
                <a:gd name="T27" fmla="*/ 24 h 40"/>
                <a:gd name="T28" fmla="*/ 12 w 30"/>
                <a:gd name="T29" fmla="*/ 22 h 40"/>
                <a:gd name="T30" fmla="*/ 12 w 30"/>
                <a:gd name="T31" fmla="*/ 18 h 40"/>
                <a:gd name="T32" fmla="*/ 12 w 30"/>
                <a:gd name="T33" fmla="*/ 18 h 40"/>
                <a:gd name="T34" fmla="*/ 12 w 30"/>
                <a:gd name="T35" fmla="*/ 14 h 40"/>
                <a:gd name="T36" fmla="*/ 12 w 30"/>
                <a:gd name="T37" fmla="*/ 12 h 40"/>
                <a:gd name="T38" fmla="*/ 6 w 30"/>
                <a:gd name="T39" fmla="*/ 16 h 40"/>
                <a:gd name="T40" fmla="*/ 2 w 30"/>
                <a:gd name="T41" fmla="*/ 12 h 40"/>
                <a:gd name="T42" fmla="*/ 0 w 30"/>
                <a:gd name="T43" fmla="*/ 6 h 40"/>
                <a:gd name="T44" fmla="*/ 8 w 30"/>
                <a:gd name="T45" fmla="*/ 4 h 40"/>
                <a:gd name="T46" fmla="*/ 14 w 30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" h="40">
                  <a:moveTo>
                    <a:pt x="14" y="0"/>
                  </a:moveTo>
                  <a:lnTo>
                    <a:pt x="24" y="6"/>
                  </a:lnTo>
                  <a:lnTo>
                    <a:pt x="26" y="10"/>
                  </a:lnTo>
                  <a:lnTo>
                    <a:pt x="30" y="16"/>
                  </a:lnTo>
                  <a:lnTo>
                    <a:pt x="24" y="26"/>
                  </a:lnTo>
                  <a:lnTo>
                    <a:pt x="22" y="38"/>
                  </a:lnTo>
                  <a:lnTo>
                    <a:pt x="14" y="4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6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8" name="Freeform 146"/>
            <p:cNvSpPr>
              <a:spLocks/>
            </p:cNvSpPr>
            <p:nvPr/>
          </p:nvSpPr>
          <p:spPr bwMode="auto">
            <a:xfrm>
              <a:off x="3950" y="2633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2 h 4"/>
                <a:gd name="T8" fmla="*/ 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59" name="Freeform 147"/>
            <p:cNvSpPr>
              <a:spLocks/>
            </p:cNvSpPr>
            <p:nvPr/>
          </p:nvSpPr>
          <p:spPr bwMode="auto">
            <a:xfrm>
              <a:off x="3916" y="2647"/>
              <a:ext cx="10" cy="4"/>
            </a:xfrm>
            <a:custGeom>
              <a:avLst/>
              <a:gdLst>
                <a:gd name="T0" fmla="*/ 2 w 10"/>
                <a:gd name="T1" fmla="*/ 4 h 4"/>
                <a:gd name="T2" fmla="*/ 0 w 10"/>
                <a:gd name="T3" fmla="*/ 2 h 4"/>
                <a:gd name="T4" fmla="*/ 4 w 10"/>
                <a:gd name="T5" fmla="*/ 2 h 4"/>
                <a:gd name="T6" fmla="*/ 8 w 10"/>
                <a:gd name="T7" fmla="*/ 0 h 4"/>
                <a:gd name="T8" fmla="*/ 10 w 10"/>
                <a:gd name="T9" fmla="*/ 2 h 4"/>
                <a:gd name="T10" fmla="*/ 6 w 10"/>
                <a:gd name="T11" fmla="*/ 4 h 4"/>
                <a:gd name="T12" fmla="*/ 2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4">
                  <a:moveTo>
                    <a:pt x="2" y="4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0" name="Freeform 148"/>
            <p:cNvSpPr>
              <a:spLocks/>
            </p:cNvSpPr>
            <p:nvPr/>
          </p:nvSpPr>
          <p:spPr bwMode="auto">
            <a:xfrm>
              <a:off x="3946" y="2659"/>
              <a:ext cx="4" cy="2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1" name="Freeform 149"/>
            <p:cNvSpPr>
              <a:spLocks/>
            </p:cNvSpPr>
            <p:nvPr/>
          </p:nvSpPr>
          <p:spPr bwMode="auto">
            <a:xfrm>
              <a:off x="3950" y="2653"/>
              <a:ext cx="4" cy="4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0 w 4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2" name="Rectangle 150"/>
            <p:cNvSpPr>
              <a:spLocks noChangeArrowheads="1"/>
            </p:cNvSpPr>
            <p:nvPr/>
          </p:nvSpPr>
          <p:spPr bwMode="auto">
            <a:xfrm>
              <a:off x="3958" y="2643"/>
              <a:ext cx="2" cy="4"/>
            </a:xfrm>
            <a:prstGeom prst="rect">
              <a:avLst/>
            </a:prstGeom>
            <a:solidFill>
              <a:srgbClr val="529216"/>
            </a:solidFill>
            <a:ln w="9525">
              <a:solidFill>
                <a:srgbClr val="52921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3" name="Freeform 151"/>
            <p:cNvSpPr>
              <a:spLocks/>
            </p:cNvSpPr>
            <p:nvPr/>
          </p:nvSpPr>
          <p:spPr bwMode="auto">
            <a:xfrm>
              <a:off x="3972" y="2687"/>
              <a:ext cx="6" cy="8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2 w 6"/>
                <a:gd name="T7" fmla="*/ 6 h 8"/>
                <a:gd name="T8" fmla="*/ 6 w 6"/>
                <a:gd name="T9" fmla="*/ 2 h 8"/>
                <a:gd name="T10" fmla="*/ 2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4" name="Freeform 152"/>
            <p:cNvSpPr>
              <a:spLocks/>
            </p:cNvSpPr>
            <p:nvPr/>
          </p:nvSpPr>
          <p:spPr bwMode="auto">
            <a:xfrm>
              <a:off x="3966" y="2693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2 h 4"/>
                <a:gd name="T10" fmla="*/ 2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5" name="Freeform 153"/>
            <p:cNvSpPr>
              <a:spLocks/>
            </p:cNvSpPr>
            <p:nvPr/>
          </p:nvSpPr>
          <p:spPr bwMode="auto">
            <a:xfrm>
              <a:off x="4152" y="2477"/>
              <a:ext cx="10" cy="10"/>
            </a:xfrm>
            <a:custGeom>
              <a:avLst/>
              <a:gdLst>
                <a:gd name="T0" fmla="*/ 0 w 10"/>
                <a:gd name="T1" fmla="*/ 8 h 10"/>
                <a:gd name="T2" fmla="*/ 6 w 10"/>
                <a:gd name="T3" fmla="*/ 0 h 10"/>
                <a:gd name="T4" fmla="*/ 10 w 10"/>
                <a:gd name="T5" fmla="*/ 0 h 10"/>
                <a:gd name="T6" fmla="*/ 10 w 10"/>
                <a:gd name="T7" fmla="*/ 4 h 10"/>
                <a:gd name="T8" fmla="*/ 8 w 10"/>
                <a:gd name="T9" fmla="*/ 4 h 10"/>
                <a:gd name="T10" fmla="*/ 6 w 10"/>
                <a:gd name="T11" fmla="*/ 4 h 10"/>
                <a:gd name="T12" fmla="*/ 2 w 10"/>
                <a:gd name="T13" fmla="*/ 10 h 10"/>
                <a:gd name="T14" fmla="*/ 0 w 10"/>
                <a:gd name="T15" fmla="*/ 8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0">
                  <a:moveTo>
                    <a:pt x="0" y="8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6" name="Freeform 154"/>
            <p:cNvSpPr>
              <a:spLocks/>
            </p:cNvSpPr>
            <p:nvPr/>
          </p:nvSpPr>
          <p:spPr bwMode="auto">
            <a:xfrm>
              <a:off x="4166" y="2459"/>
              <a:ext cx="26" cy="20"/>
            </a:xfrm>
            <a:custGeom>
              <a:avLst/>
              <a:gdLst>
                <a:gd name="T0" fmla="*/ 0 w 26"/>
                <a:gd name="T1" fmla="*/ 20 h 20"/>
                <a:gd name="T2" fmla="*/ 2 w 26"/>
                <a:gd name="T3" fmla="*/ 16 h 20"/>
                <a:gd name="T4" fmla="*/ 12 w 26"/>
                <a:gd name="T5" fmla="*/ 4 h 20"/>
                <a:gd name="T6" fmla="*/ 12 w 26"/>
                <a:gd name="T7" fmla="*/ 6 h 20"/>
                <a:gd name="T8" fmla="*/ 16 w 26"/>
                <a:gd name="T9" fmla="*/ 2 h 20"/>
                <a:gd name="T10" fmla="*/ 26 w 26"/>
                <a:gd name="T11" fmla="*/ 0 h 20"/>
                <a:gd name="T12" fmla="*/ 18 w 26"/>
                <a:gd name="T13" fmla="*/ 8 h 20"/>
                <a:gd name="T14" fmla="*/ 10 w 26"/>
                <a:gd name="T15" fmla="*/ 12 h 20"/>
                <a:gd name="T16" fmla="*/ 2 w 26"/>
                <a:gd name="T17" fmla="*/ 20 h 20"/>
                <a:gd name="T18" fmla="*/ 0 w 26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lnTo>
                    <a:pt x="2" y="16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7" name="Freeform 155"/>
            <p:cNvSpPr>
              <a:spLocks/>
            </p:cNvSpPr>
            <p:nvPr/>
          </p:nvSpPr>
          <p:spPr bwMode="auto">
            <a:xfrm>
              <a:off x="4162" y="2487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0 h 2"/>
                <a:gd name="T4" fmla="*/ 6 w 6"/>
                <a:gd name="T5" fmla="*/ 0 h 2"/>
                <a:gd name="T6" fmla="*/ 2 w 6"/>
                <a:gd name="T7" fmla="*/ 2 h 2"/>
                <a:gd name="T8" fmla="*/ 0 w 6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8" name="Freeform 156"/>
            <p:cNvSpPr>
              <a:spLocks/>
            </p:cNvSpPr>
            <p:nvPr/>
          </p:nvSpPr>
          <p:spPr bwMode="auto">
            <a:xfrm>
              <a:off x="4196" y="2447"/>
              <a:ext cx="16" cy="10"/>
            </a:xfrm>
            <a:custGeom>
              <a:avLst/>
              <a:gdLst>
                <a:gd name="T0" fmla="*/ 0 w 16"/>
                <a:gd name="T1" fmla="*/ 10 h 10"/>
                <a:gd name="T2" fmla="*/ 10 w 16"/>
                <a:gd name="T3" fmla="*/ 0 h 10"/>
                <a:gd name="T4" fmla="*/ 16 w 16"/>
                <a:gd name="T5" fmla="*/ 0 h 10"/>
                <a:gd name="T6" fmla="*/ 16 w 16"/>
                <a:gd name="T7" fmla="*/ 2 h 10"/>
                <a:gd name="T8" fmla="*/ 6 w 16"/>
                <a:gd name="T9" fmla="*/ 10 h 10"/>
                <a:gd name="T10" fmla="*/ 2 w 16"/>
                <a:gd name="T11" fmla="*/ 10 h 10"/>
                <a:gd name="T12" fmla="*/ 0 w 1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69" name="Freeform 157"/>
            <p:cNvSpPr>
              <a:spLocks/>
            </p:cNvSpPr>
            <p:nvPr/>
          </p:nvSpPr>
          <p:spPr bwMode="auto">
            <a:xfrm>
              <a:off x="4224" y="2431"/>
              <a:ext cx="10" cy="8"/>
            </a:xfrm>
            <a:custGeom>
              <a:avLst/>
              <a:gdLst>
                <a:gd name="T0" fmla="*/ 0 w 10"/>
                <a:gd name="T1" fmla="*/ 4 h 8"/>
                <a:gd name="T2" fmla="*/ 6 w 10"/>
                <a:gd name="T3" fmla="*/ 0 h 8"/>
                <a:gd name="T4" fmla="*/ 8 w 10"/>
                <a:gd name="T5" fmla="*/ 0 h 8"/>
                <a:gd name="T6" fmla="*/ 10 w 10"/>
                <a:gd name="T7" fmla="*/ 2 h 8"/>
                <a:gd name="T8" fmla="*/ 4 w 10"/>
                <a:gd name="T9" fmla="*/ 8 h 8"/>
                <a:gd name="T10" fmla="*/ 0 w 10"/>
                <a:gd name="T11" fmla="*/ 8 h 8"/>
                <a:gd name="T12" fmla="*/ 0 w 10"/>
                <a:gd name="T13" fmla="*/ 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0" name="Freeform 158"/>
            <p:cNvSpPr>
              <a:spLocks/>
            </p:cNvSpPr>
            <p:nvPr/>
          </p:nvSpPr>
          <p:spPr bwMode="auto">
            <a:xfrm>
              <a:off x="4266" y="2367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12 w 12"/>
                <a:gd name="T3" fmla="*/ 0 h 12"/>
                <a:gd name="T4" fmla="*/ 10 w 12"/>
                <a:gd name="T5" fmla="*/ 8 h 12"/>
                <a:gd name="T6" fmla="*/ 2 w 12"/>
                <a:gd name="T7" fmla="*/ 12 h 12"/>
                <a:gd name="T8" fmla="*/ 0 w 12"/>
                <a:gd name="T9" fmla="*/ 8 h 12"/>
                <a:gd name="T10" fmla="*/ 4 w 12"/>
                <a:gd name="T11" fmla="*/ 4 h 12"/>
                <a:gd name="T12" fmla="*/ 10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12" y="0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1" name="Freeform 159"/>
            <p:cNvSpPr>
              <a:spLocks/>
            </p:cNvSpPr>
            <p:nvPr/>
          </p:nvSpPr>
          <p:spPr bwMode="auto">
            <a:xfrm>
              <a:off x="4260" y="2385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4 h 8"/>
                <a:gd name="T4" fmla="*/ 2 w 4"/>
                <a:gd name="T5" fmla="*/ 6 h 8"/>
                <a:gd name="T6" fmla="*/ 0 w 4"/>
                <a:gd name="T7" fmla="*/ 8 h 8"/>
                <a:gd name="T8" fmla="*/ 0 w 4"/>
                <a:gd name="T9" fmla="*/ 0 h 8"/>
                <a:gd name="T10" fmla="*/ 4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2" name="Freeform 160"/>
            <p:cNvSpPr>
              <a:spLocks/>
            </p:cNvSpPr>
            <p:nvPr/>
          </p:nvSpPr>
          <p:spPr bwMode="auto">
            <a:xfrm>
              <a:off x="4252" y="2397"/>
              <a:ext cx="6" cy="6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0 h 6"/>
                <a:gd name="T6" fmla="*/ 6 w 6"/>
                <a:gd name="T7" fmla="*/ 2 h 6"/>
                <a:gd name="T8" fmla="*/ 2 w 6"/>
                <a:gd name="T9" fmla="*/ 6 h 6"/>
                <a:gd name="T10" fmla="*/ 0 w 6"/>
                <a:gd name="T11" fmla="*/ 6 h 6"/>
                <a:gd name="T12" fmla="*/ 0 w 6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3" name="Freeform 161"/>
            <p:cNvSpPr>
              <a:spLocks/>
            </p:cNvSpPr>
            <p:nvPr/>
          </p:nvSpPr>
          <p:spPr bwMode="auto">
            <a:xfrm>
              <a:off x="4242" y="2409"/>
              <a:ext cx="4" cy="6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2 h 6"/>
                <a:gd name="T4" fmla="*/ 4 w 4"/>
                <a:gd name="T5" fmla="*/ 0 h 6"/>
                <a:gd name="T6" fmla="*/ 4 w 4"/>
                <a:gd name="T7" fmla="*/ 4 h 6"/>
                <a:gd name="T8" fmla="*/ 2 w 4"/>
                <a:gd name="T9" fmla="*/ 6 h 6"/>
                <a:gd name="T10" fmla="*/ 0 w 4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4" name="Freeform 162"/>
            <p:cNvSpPr>
              <a:spLocks/>
            </p:cNvSpPr>
            <p:nvPr/>
          </p:nvSpPr>
          <p:spPr bwMode="auto">
            <a:xfrm>
              <a:off x="3950" y="2719"/>
              <a:ext cx="8" cy="6"/>
            </a:xfrm>
            <a:custGeom>
              <a:avLst/>
              <a:gdLst>
                <a:gd name="T0" fmla="*/ 8 w 8"/>
                <a:gd name="T1" fmla="*/ 0 h 6"/>
                <a:gd name="T2" fmla="*/ 4 w 8"/>
                <a:gd name="T3" fmla="*/ 0 h 6"/>
                <a:gd name="T4" fmla="*/ 0 w 8"/>
                <a:gd name="T5" fmla="*/ 4 h 6"/>
                <a:gd name="T6" fmla="*/ 0 w 8"/>
                <a:gd name="T7" fmla="*/ 6 h 6"/>
                <a:gd name="T8" fmla="*/ 4 w 8"/>
                <a:gd name="T9" fmla="*/ 6 h 6"/>
                <a:gd name="T10" fmla="*/ 8 w 8"/>
                <a:gd name="T11" fmla="*/ 2 h 6"/>
                <a:gd name="T12" fmla="*/ 8 w 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5" name="Freeform 163"/>
            <p:cNvSpPr>
              <a:spLocks/>
            </p:cNvSpPr>
            <p:nvPr/>
          </p:nvSpPr>
          <p:spPr bwMode="auto">
            <a:xfrm>
              <a:off x="3948" y="2727"/>
              <a:ext cx="4" cy="4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0 h 4"/>
                <a:gd name="T4" fmla="*/ 4 w 4"/>
                <a:gd name="T5" fmla="*/ 4 h 4"/>
                <a:gd name="T6" fmla="*/ 2 w 4"/>
                <a:gd name="T7" fmla="*/ 4 h 4"/>
                <a:gd name="T8" fmla="*/ 0 w 4"/>
                <a:gd name="T9" fmla="*/ 2 h 4"/>
                <a:gd name="T10" fmla="*/ 0 w 4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6" name="Freeform 164"/>
            <p:cNvSpPr>
              <a:spLocks/>
            </p:cNvSpPr>
            <p:nvPr/>
          </p:nvSpPr>
          <p:spPr bwMode="auto">
            <a:xfrm>
              <a:off x="3934" y="2743"/>
              <a:ext cx="8" cy="8"/>
            </a:xfrm>
            <a:custGeom>
              <a:avLst/>
              <a:gdLst>
                <a:gd name="T0" fmla="*/ 2 w 8"/>
                <a:gd name="T1" fmla="*/ 4 h 8"/>
                <a:gd name="T2" fmla="*/ 4 w 8"/>
                <a:gd name="T3" fmla="*/ 0 h 8"/>
                <a:gd name="T4" fmla="*/ 8 w 8"/>
                <a:gd name="T5" fmla="*/ 0 h 8"/>
                <a:gd name="T6" fmla="*/ 6 w 8"/>
                <a:gd name="T7" fmla="*/ 4 h 8"/>
                <a:gd name="T8" fmla="*/ 0 w 8"/>
                <a:gd name="T9" fmla="*/ 8 h 8"/>
                <a:gd name="T10" fmla="*/ 0 w 8"/>
                <a:gd name="T11" fmla="*/ 4 h 8"/>
                <a:gd name="T12" fmla="*/ 2 w 8"/>
                <a:gd name="T13" fmla="*/ 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7" name="Freeform 165"/>
            <p:cNvSpPr>
              <a:spLocks/>
            </p:cNvSpPr>
            <p:nvPr/>
          </p:nvSpPr>
          <p:spPr bwMode="auto">
            <a:xfrm>
              <a:off x="3902" y="2765"/>
              <a:ext cx="6" cy="4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4 w 6"/>
                <a:gd name="T5" fmla="*/ 0 h 4"/>
                <a:gd name="T6" fmla="*/ 6 w 6"/>
                <a:gd name="T7" fmla="*/ 2 h 4"/>
                <a:gd name="T8" fmla="*/ 2 w 6"/>
                <a:gd name="T9" fmla="*/ 4 h 4"/>
                <a:gd name="T10" fmla="*/ 0 w 6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8" name="Freeform 166"/>
            <p:cNvSpPr>
              <a:spLocks/>
            </p:cNvSpPr>
            <p:nvPr/>
          </p:nvSpPr>
          <p:spPr bwMode="auto">
            <a:xfrm>
              <a:off x="3892" y="2769"/>
              <a:ext cx="2" cy="6"/>
            </a:xfrm>
            <a:custGeom>
              <a:avLst/>
              <a:gdLst>
                <a:gd name="T0" fmla="*/ 0 w 2"/>
                <a:gd name="T1" fmla="*/ 2 h 6"/>
                <a:gd name="T2" fmla="*/ 2 w 2"/>
                <a:gd name="T3" fmla="*/ 0 h 6"/>
                <a:gd name="T4" fmla="*/ 2 w 2"/>
                <a:gd name="T5" fmla="*/ 0 h 6"/>
                <a:gd name="T6" fmla="*/ 2 w 2"/>
                <a:gd name="T7" fmla="*/ 6 h 6"/>
                <a:gd name="T8" fmla="*/ 0 w 2"/>
                <a:gd name="T9" fmla="*/ 6 h 6"/>
                <a:gd name="T10" fmla="*/ 0 w 2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79" name="Freeform 167"/>
            <p:cNvSpPr>
              <a:spLocks/>
            </p:cNvSpPr>
            <p:nvPr/>
          </p:nvSpPr>
          <p:spPr bwMode="auto">
            <a:xfrm>
              <a:off x="3884" y="2773"/>
              <a:ext cx="6" cy="2"/>
            </a:xfrm>
            <a:custGeom>
              <a:avLst/>
              <a:gdLst>
                <a:gd name="T0" fmla="*/ 0 w 6"/>
                <a:gd name="T1" fmla="*/ 2 h 2"/>
                <a:gd name="T2" fmla="*/ 2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2 w 6"/>
                <a:gd name="T9" fmla="*/ 2 h 2"/>
                <a:gd name="T10" fmla="*/ 0 w 6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0" name="Freeform 168"/>
            <p:cNvSpPr>
              <a:spLocks/>
            </p:cNvSpPr>
            <p:nvPr/>
          </p:nvSpPr>
          <p:spPr bwMode="auto">
            <a:xfrm>
              <a:off x="3540" y="3009"/>
              <a:ext cx="128" cy="134"/>
            </a:xfrm>
            <a:custGeom>
              <a:avLst/>
              <a:gdLst>
                <a:gd name="T0" fmla="*/ 2 w 128"/>
                <a:gd name="T1" fmla="*/ 0 h 134"/>
                <a:gd name="T2" fmla="*/ 10 w 128"/>
                <a:gd name="T3" fmla="*/ 4 h 134"/>
                <a:gd name="T4" fmla="*/ 26 w 128"/>
                <a:gd name="T5" fmla="*/ 4 h 134"/>
                <a:gd name="T6" fmla="*/ 30 w 128"/>
                <a:gd name="T7" fmla="*/ 6 h 134"/>
                <a:gd name="T8" fmla="*/ 36 w 128"/>
                <a:gd name="T9" fmla="*/ 12 h 134"/>
                <a:gd name="T10" fmla="*/ 38 w 128"/>
                <a:gd name="T11" fmla="*/ 18 h 134"/>
                <a:gd name="T12" fmla="*/ 40 w 128"/>
                <a:gd name="T13" fmla="*/ 20 h 134"/>
                <a:gd name="T14" fmla="*/ 48 w 128"/>
                <a:gd name="T15" fmla="*/ 26 h 134"/>
                <a:gd name="T16" fmla="*/ 56 w 128"/>
                <a:gd name="T17" fmla="*/ 30 h 134"/>
                <a:gd name="T18" fmla="*/ 66 w 128"/>
                <a:gd name="T19" fmla="*/ 40 h 134"/>
                <a:gd name="T20" fmla="*/ 70 w 128"/>
                <a:gd name="T21" fmla="*/ 40 h 134"/>
                <a:gd name="T22" fmla="*/ 82 w 128"/>
                <a:gd name="T23" fmla="*/ 52 h 134"/>
                <a:gd name="T24" fmla="*/ 84 w 128"/>
                <a:gd name="T25" fmla="*/ 56 h 134"/>
                <a:gd name="T26" fmla="*/ 92 w 128"/>
                <a:gd name="T27" fmla="*/ 64 h 134"/>
                <a:gd name="T28" fmla="*/ 102 w 128"/>
                <a:gd name="T29" fmla="*/ 64 h 134"/>
                <a:gd name="T30" fmla="*/ 102 w 128"/>
                <a:gd name="T31" fmla="*/ 68 h 134"/>
                <a:gd name="T32" fmla="*/ 102 w 128"/>
                <a:gd name="T33" fmla="*/ 74 h 134"/>
                <a:gd name="T34" fmla="*/ 110 w 128"/>
                <a:gd name="T35" fmla="*/ 80 h 134"/>
                <a:gd name="T36" fmla="*/ 114 w 128"/>
                <a:gd name="T37" fmla="*/ 94 h 134"/>
                <a:gd name="T38" fmla="*/ 120 w 128"/>
                <a:gd name="T39" fmla="*/ 94 h 134"/>
                <a:gd name="T40" fmla="*/ 128 w 128"/>
                <a:gd name="T41" fmla="*/ 106 h 134"/>
                <a:gd name="T42" fmla="*/ 128 w 128"/>
                <a:gd name="T43" fmla="*/ 134 h 134"/>
                <a:gd name="T44" fmla="*/ 124 w 128"/>
                <a:gd name="T45" fmla="*/ 134 h 134"/>
                <a:gd name="T46" fmla="*/ 112 w 128"/>
                <a:gd name="T47" fmla="*/ 128 h 134"/>
                <a:gd name="T48" fmla="*/ 102 w 128"/>
                <a:gd name="T49" fmla="*/ 124 h 134"/>
                <a:gd name="T50" fmla="*/ 82 w 128"/>
                <a:gd name="T51" fmla="*/ 108 h 134"/>
                <a:gd name="T52" fmla="*/ 68 w 128"/>
                <a:gd name="T53" fmla="*/ 90 h 134"/>
                <a:gd name="T54" fmla="*/ 66 w 128"/>
                <a:gd name="T55" fmla="*/ 80 h 134"/>
                <a:gd name="T56" fmla="*/ 52 w 128"/>
                <a:gd name="T57" fmla="*/ 66 h 134"/>
                <a:gd name="T58" fmla="*/ 46 w 128"/>
                <a:gd name="T59" fmla="*/ 64 h 134"/>
                <a:gd name="T60" fmla="*/ 42 w 128"/>
                <a:gd name="T61" fmla="*/ 48 h 134"/>
                <a:gd name="T62" fmla="*/ 36 w 128"/>
                <a:gd name="T63" fmla="*/ 40 h 134"/>
                <a:gd name="T64" fmla="*/ 28 w 128"/>
                <a:gd name="T65" fmla="*/ 36 h 134"/>
                <a:gd name="T66" fmla="*/ 26 w 128"/>
                <a:gd name="T67" fmla="*/ 28 h 134"/>
                <a:gd name="T68" fmla="*/ 20 w 128"/>
                <a:gd name="T69" fmla="*/ 24 h 134"/>
                <a:gd name="T70" fmla="*/ 14 w 128"/>
                <a:gd name="T71" fmla="*/ 22 h 134"/>
                <a:gd name="T72" fmla="*/ 0 w 128"/>
                <a:gd name="T73" fmla="*/ 6 h 134"/>
                <a:gd name="T74" fmla="*/ 2 w 128"/>
                <a:gd name="T75" fmla="*/ 0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8" h="134">
                  <a:moveTo>
                    <a:pt x="2" y="0"/>
                  </a:moveTo>
                  <a:lnTo>
                    <a:pt x="10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8" y="26"/>
                  </a:lnTo>
                  <a:lnTo>
                    <a:pt x="56" y="3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92" y="64"/>
                  </a:lnTo>
                  <a:lnTo>
                    <a:pt x="102" y="64"/>
                  </a:lnTo>
                  <a:lnTo>
                    <a:pt x="102" y="68"/>
                  </a:lnTo>
                  <a:lnTo>
                    <a:pt x="102" y="74"/>
                  </a:lnTo>
                  <a:lnTo>
                    <a:pt x="110" y="80"/>
                  </a:lnTo>
                  <a:lnTo>
                    <a:pt x="114" y="94"/>
                  </a:lnTo>
                  <a:lnTo>
                    <a:pt x="120" y="94"/>
                  </a:lnTo>
                  <a:lnTo>
                    <a:pt x="128" y="106"/>
                  </a:lnTo>
                  <a:lnTo>
                    <a:pt x="128" y="134"/>
                  </a:lnTo>
                  <a:lnTo>
                    <a:pt x="124" y="134"/>
                  </a:lnTo>
                  <a:lnTo>
                    <a:pt x="112" y="128"/>
                  </a:lnTo>
                  <a:lnTo>
                    <a:pt x="102" y="124"/>
                  </a:lnTo>
                  <a:lnTo>
                    <a:pt x="82" y="108"/>
                  </a:lnTo>
                  <a:lnTo>
                    <a:pt x="68" y="90"/>
                  </a:lnTo>
                  <a:lnTo>
                    <a:pt x="66" y="80"/>
                  </a:lnTo>
                  <a:lnTo>
                    <a:pt x="52" y="66"/>
                  </a:lnTo>
                  <a:lnTo>
                    <a:pt x="46" y="64"/>
                  </a:lnTo>
                  <a:lnTo>
                    <a:pt x="42" y="48"/>
                  </a:lnTo>
                  <a:lnTo>
                    <a:pt x="36" y="40"/>
                  </a:lnTo>
                  <a:lnTo>
                    <a:pt x="28" y="36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1" name="Freeform 169"/>
            <p:cNvSpPr>
              <a:spLocks/>
            </p:cNvSpPr>
            <p:nvPr/>
          </p:nvSpPr>
          <p:spPr bwMode="auto">
            <a:xfrm>
              <a:off x="3662" y="3093"/>
              <a:ext cx="20" cy="18"/>
            </a:xfrm>
            <a:custGeom>
              <a:avLst/>
              <a:gdLst>
                <a:gd name="T0" fmla="*/ 0 w 20"/>
                <a:gd name="T1" fmla="*/ 4 h 18"/>
                <a:gd name="T2" fmla="*/ 4 w 20"/>
                <a:gd name="T3" fmla="*/ 6 h 18"/>
                <a:gd name="T4" fmla="*/ 14 w 20"/>
                <a:gd name="T5" fmla="*/ 18 h 18"/>
                <a:gd name="T6" fmla="*/ 20 w 20"/>
                <a:gd name="T7" fmla="*/ 16 h 18"/>
                <a:gd name="T8" fmla="*/ 8 w 20"/>
                <a:gd name="T9" fmla="*/ 0 h 18"/>
                <a:gd name="T10" fmla="*/ 0 w 20"/>
                <a:gd name="T11" fmla="*/ 0 h 18"/>
                <a:gd name="T12" fmla="*/ 0 w 20"/>
                <a:gd name="T13" fmla="*/ 4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8">
                  <a:moveTo>
                    <a:pt x="0" y="4"/>
                  </a:moveTo>
                  <a:lnTo>
                    <a:pt x="4" y="6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2" name="Freeform 170"/>
            <p:cNvSpPr>
              <a:spLocks/>
            </p:cNvSpPr>
            <p:nvPr/>
          </p:nvSpPr>
          <p:spPr bwMode="auto">
            <a:xfrm>
              <a:off x="3690" y="3103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4 w 10"/>
                <a:gd name="T3" fmla="*/ 0 h 12"/>
                <a:gd name="T4" fmla="*/ 8 w 10"/>
                <a:gd name="T5" fmla="*/ 2 h 12"/>
                <a:gd name="T6" fmla="*/ 10 w 10"/>
                <a:gd name="T7" fmla="*/ 6 h 12"/>
                <a:gd name="T8" fmla="*/ 10 w 10"/>
                <a:gd name="T9" fmla="*/ 8 h 12"/>
                <a:gd name="T10" fmla="*/ 2 w 10"/>
                <a:gd name="T11" fmla="*/ 12 h 12"/>
                <a:gd name="T12" fmla="*/ 0 w 10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3" name="Freeform 171"/>
            <p:cNvSpPr>
              <a:spLocks/>
            </p:cNvSpPr>
            <p:nvPr/>
          </p:nvSpPr>
          <p:spPr bwMode="auto">
            <a:xfrm>
              <a:off x="3668" y="3145"/>
              <a:ext cx="104" cy="32"/>
            </a:xfrm>
            <a:custGeom>
              <a:avLst/>
              <a:gdLst>
                <a:gd name="T0" fmla="*/ 104 w 104"/>
                <a:gd name="T1" fmla="*/ 26 h 32"/>
                <a:gd name="T2" fmla="*/ 100 w 104"/>
                <a:gd name="T3" fmla="*/ 22 h 32"/>
                <a:gd name="T4" fmla="*/ 96 w 104"/>
                <a:gd name="T5" fmla="*/ 24 h 32"/>
                <a:gd name="T6" fmla="*/ 82 w 104"/>
                <a:gd name="T7" fmla="*/ 20 h 32"/>
                <a:gd name="T8" fmla="*/ 80 w 104"/>
                <a:gd name="T9" fmla="*/ 12 h 32"/>
                <a:gd name="T10" fmla="*/ 60 w 104"/>
                <a:gd name="T11" fmla="*/ 8 h 32"/>
                <a:gd name="T12" fmla="*/ 58 w 104"/>
                <a:gd name="T13" fmla="*/ 10 h 32"/>
                <a:gd name="T14" fmla="*/ 56 w 104"/>
                <a:gd name="T15" fmla="*/ 14 h 32"/>
                <a:gd name="T16" fmla="*/ 34 w 104"/>
                <a:gd name="T17" fmla="*/ 10 h 32"/>
                <a:gd name="T18" fmla="*/ 32 w 104"/>
                <a:gd name="T19" fmla="*/ 4 h 32"/>
                <a:gd name="T20" fmla="*/ 20 w 104"/>
                <a:gd name="T21" fmla="*/ 4 h 32"/>
                <a:gd name="T22" fmla="*/ 18 w 104"/>
                <a:gd name="T23" fmla="*/ 6 h 32"/>
                <a:gd name="T24" fmla="*/ 8 w 104"/>
                <a:gd name="T25" fmla="*/ 0 h 32"/>
                <a:gd name="T26" fmla="*/ 0 w 104"/>
                <a:gd name="T27" fmla="*/ 10 h 32"/>
                <a:gd name="T28" fmla="*/ 6 w 104"/>
                <a:gd name="T29" fmla="*/ 18 h 32"/>
                <a:gd name="T30" fmla="*/ 28 w 104"/>
                <a:gd name="T31" fmla="*/ 20 h 32"/>
                <a:gd name="T32" fmla="*/ 32 w 104"/>
                <a:gd name="T33" fmla="*/ 22 h 32"/>
                <a:gd name="T34" fmla="*/ 48 w 104"/>
                <a:gd name="T35" fmla="*/ 22 h 32"/>
                <a:gd name="T36" fmla="*/ 60 w 104"/>
                <a:gd name="T37" fmla="*/ 28 h 32"/>
                <a:gd name="T38" fmla="*/ 82 w 104"/>
                <a:gd name="T39" fmla="*/ 28 h 32"/>
                <a:gd name="T40" fmla="*/ 96 w 104"/>
                <a:gd name="T41" fmla="*/ 32 h 32"/>
                <a:gd name="T42" fmla="*/ 104 w 104"/>
                <a:gd name="T43" fmla="*/ 32 h 32"/>
                <a:gd name="T44" fmla="*/ 104 w 104"/>
                <a:gd name="T45" fmla="*/ 26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32">
                  <a:moveTo>
                    <a:pt x="104" y="26"/>
                  </a:moveTo>
                  <a:lnTo>
                    <a:pt x="100" y="22"/>
                  </a:lnTo>
                  <a:lnTo>
                    <a:pt x="96" y="24"/>
                  </a:lnTo>
                  <a:lnTo>
                    <a:pt x="82" y="20"/>
                  </a:lnTo>
                  <a:lnTo>
                    <a:pt x="80" y="12"/>
                  </a:lnTo>
                  <a:lnTo>
                    <a:pt x="60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34" y="10"/>
                  </a:lnTo>
                  <a:lnTo>
                    <a:pt x="32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8" y="0"/>
                  </a:lnTo>
                  <a:lnTo>
                    <a:pt x="0" y="10"/>
                  </a:lnTo>
                  <a:lnTo>
                    <a:pt x="6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48" y="22"/>
                  </a:lnTo>
                  <a:lnTo>
                    <a:pt x="60" y="28"/>
                  </a:lnTo>
                  <a:lnTo>
                    <a:pt x="82" y="28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2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4" name="Freeform 172"/>
            <p:cNvSpPr>
              <a:spLocks/>
            </p:cNvSpPr>
            <p:nvPr/>
          </p:nvSpPr>
          <p:spPr bwMode="auto">
            <a:xfrm>
              <a:off x="3754" y="3157"/>
              <a:ext cx="20" cy="6"/>
            </a:xfrm>
            <a:custGeom>
              <a:avLst/>
              <a:gdLst>
                <a:gd name="T0" fmla="*/ 0 w 20"/>
                <a:gd name="T1" fmla="*/ 2 h 6"/>
                <a:gd name="T2" fmla="*/ 0 w 20"/>
                <a:gd name="T3" fmla="*/ 6 h 6"/>
                <a:gd name="T4" fmla="*/ 18 w 20"/>
                <a:gd name="T5" fmla="*/ 4 h 6"/>
                <a:gd name="T6" fmla="*/ 20 w 20"/>
                <a:gd name="T7" fmla="*/ 0 h 6"/>
                <a:gd name="T8" fmla="*/ 0 w 20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6">
                  <a:moveTo>
                    <a:pt x="0" y="2"/>
                  </a:moveTo>
                  <a:lnTo>
                    <a:pt x="0" y="6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5" name="Freeform 173"/>
            <p:cNvSpPr>
              <a:spLocks/>
            </p:cNvSpPr>
            <p:nvPr/>
          </p:nvSpPr>
          <p:spPr bwMode="auto">
            <a:xfrm>
              <a:off x="3776" y="317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10 w 10"/>
                <a:gd name="T7" fmla="*/ 8 h 8"/>
                <a:gd name="T8" fmla="*/ 10 w 10"/>
                <a:gd name="T9" fmla="*/ 2 h 8"/>
                <a:gd name="T10" fmla="*/ 0 w 10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6" name="Freeform 174"/>
            <p:cNvSpPr>
              <a:spLocks/>
            </p:cNvSpPr>
            <p:nvPr/>
          </p:nvSpPr>
          <p:spPr bwMode="auto">
            <a:xfrm>
              <a:off x="3934" y="3057"/>
              <a:ext cx="16" cy="22"/>
            </a:xfrm>
            <a:custGeom>
              <a:avLst/>
              <a:gdLst>
                <a:gd name="T0" fmla="*/ 0 w 16"/>
                <a:gd name="T1" fmla="*/ 10 h 22"/>
                <a:gd name="T2" fmla="*/ 2 w 16"/>
                <a:gd name="T3" fmla="*/ 16 h 22"/>
                <a:gd name="T4" fmla="*/ 4 w 16"/>
                <a:gd name="T5" fmla="*/ 22 h 22"/>
                <a:gd name="T6" fmla="*/ 8 w 16"/>
                <a:gd name="T7" fmla="*/ 22 h 22"/>
                <a:gd name="T8" fmla="*/ 6 w 16"/>
                <a:gd name="T9" fmla="*/ 16 h 22"/>
                <a:gd name="T10" fmla="*/ 4 w 16"/>
                <a:gd name="T11" fmla="*/ 12 h 22"/>
                <a:gd name="T12" fmla="*/ 16 w 16"/>
                <a:gd name="T13" fmla="*/ 12 h 22"/>
                <a:gd name="T14" fmla="*/ 12 w 16"/>
                <a:gd name="T15" fmla="*/ 8 h 22"/>
                <a:gd name="T16" fmla="*/ 8 w 16"/>
                <a:gd name="T17" fmla="*/ 8 h 22"/>
                <a:gd name="T18" fmla="*/ 10 w 16"/>
                <a:gd name="T19" fmla="*/ 6 h 22"/>
                <a:gd name="T20" fmla="*/ 16 w 16"/>
                <a:gd name="T21" fmla="*/ 4 h 22"/>
                <a:gd name="T22" fmla="*/ 16 w 16"/>
                <a:gd name="T23" fmla="*/ 0 h 22"/>
                <a:gd name="T24" fmla="*/ 10 w 16"/>
                <a:gd name="T25" fmla="*/ 0 h 22"/>
                <a:gd name="T26" fmla="*/ 4 w 16"/>
                <a:gd name="T27" fmla="*/ 4 h 22"/>
                <a:gd name="T28" fmla="*/ 0 w 16"/>
                <a:gd name="T29" fmla="*/ 1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2">
                  <a:moveTo>
                    <a:pt x="0" y="10"/>
                  </a:moveTo>
                  <a:lnTo>
                    <a:pt x="2" y="1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7" name="Freeform 175"/>
            <p:cNvSpPr>
              <a:spLocks/>
            </p:cNvSpPr>
            <p:nvPr/>
          </p:nvSpPr>
          <p:spPr bwMode="auto">
            <a:xfrm>
              <a:off x="3932" y="3053"/>
              <a:ext cx="4" cy="8"/>
            </a:xfrm>
            <a:custGeom>
              <a:avLst/>
              <a:gdLst>
                <a:gd name="T0" fmla="*/ 2 w 4"/>
                <a:gd name="T1" fmla="*/ 8 h 8"/>
                <a:gd name="T2" fmla="*/ 4 w 4"/>
                <a:gd name="T3" fmla="*/ 4 h 8"/>
                <a:gd name="T4" fmla="*/ 4 w 4"/>
                <a:gd name="T5" fmla="*/ 0 h 8"/>
                <a:gd name="T6" fmla="*/ 0 w 4"/>
                <a:gd name="T7" fmla="*/ 0 h 8"/>
                <a:gd name="T8" fmla="*/ 2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8" name="Freeform 176"/>
            <p:cNvSpPr>
              <a:spLocks/>
            </p:cNvSpPr>
            <p:nvPr/>
          </p:nvSpPr>
          <p:spPr bwMode="auto">
            <a:xfrm>
              <a:off x="3942" y="3045"/>
              <a:ext cx="6" cy="6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2 h 6"/>
                <a:gd name="T6" fmla="*/ 2 w 6"/>
                <a:gd name="T7" fmla="*/ 6 h 6"/>
                <a:gd name="T8" fmla="*/ 0 w 6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89" name="Freeform 177"/>
            <p:cNvSpPr>
              <a:spLocks/>
            </p:cNvSpPr>
            <p:nvPr/>
          </p:nvSpPr>
          <p:spPr bwMode="auto">
            <a:xfrm>
              <a:off x="3930" y="3077"/>
              <a:ext cx="6" cy="6"/>
            </a:xfrm>
            <a:custGeom>
              <a:avLst/>
              <a:gdLst>
                <a:gd name="T0" fmla="*/ 2 w 6"/>
                <a:gd name="T1" fmla="*/ 0 h 6"/>
                <a:gd name="T2" fmla="*/ 4 w 6"/>
                <a:gd name="T3" fmla="*/ 2 h 6"/>
                <a:gd name="T4" fmla="*/ 6 w 6"/>
                <a:gd name="T5" fmla="*/ 4 h 6"/>
                <a:gd name="T6" fmla="*/ 4 w 6"/>
                <a:gd name="T7" fmla="*/ 6 h 6"/>
                <a:gd name="T8" fmla="*/ 2 w 6"/>
                <a:gd name="T9" fmla="*/ 4 h 6"/>
                <a:gd name="T10" fmla="*/ 0 w 6"/>
                <a:gd name="T11" fmla="*/ 2 h 6"/>
                <a:gd name="T12" fmla="*/ 2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0" name="Freeform 178"/>
            <p:cNvSpPr>
              <a:spLocks/>
            </p:cNvSpPr>
            <p:nvPr/>
          </p:nvSpPr>
          <p:spPr bwMode="auto">
            <a:xfrm>
              <a:off x="3918" y="3109"/>
              <a:ext cx="12" cy="8"/>
            </a:xfrm>
            <a:custGeom>
              <a:avLst/>
              <a:gdLst>
                <a:gd name="T0" fmla="*/ 0 w 12"/>
                <a:gd name="T1" fmla="*/ 4 h 8"/>
                <a:gd name="T2" fmla="*/ 2 w 12"/>
                <a:gd name="T3" fmla="*/ 0 h 8"/>
                <a:gd name="T4" fmla="*/ 8 w 12"/>
                <a:gd name="T5" fmla="*/ 0 h 8"/>
                <a:gd name="T6" fmla="*/ 12 w 12"/>
                <a:gd name="T7" fmla="*/ 4 h 8"/>
                <a:gd name="T8" fmla="*/ 10 w 12"/>
                <a:gd name="T9" fmla="*/ 8 h 8"/>
                <a:gd name="T10" fmla="*/ 4 w 12"/>
                <a:gd name="T11" fmla="*/ 6 h 8"/>
                <a:gd name="T12" fmla="*/ 0 w 12"/>
                <a:gd name="T13" fmla="*/ 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1" name="Freeform 179"/>
            <p:cNvSpPr>
              <a:spLocks/>
            </p:cNvSpPr>
            <p:nvPr/>
          </p:nvSpPr>
          <p:spPr bwMode="auto">
            <a:xfrm>
              <a:off x="3938" y="3107"/>
              <a:ext cx="38" cy="14"/>
            </a:xfrm>
            <a:custGeom>
              <a:avLst/>
              <a:gdLst>
                <a:gd name="T0" fmla="*/ 0 w 38"/>
                <a:gd name="T1" fmla="*/ 4 h 14"/>
                <a:gd name="T2" fmla="*/ 10 w 38"/>
                <a:gd name="T3" fmla="*/ 0 h 14"/>
                <a:gd name="T4" fmla="*/ 24 w 38"/>
                <a:gd name="T5" fmla="*/ 0 h 14"/>
                <a:gd name="T6" fmla="*/ 28 w 38"/>
                <a:gd name="T7" fmla="*/ 4 h 14"/>
                <a:gd name="T8" fmla="*/ 34 w 38"/>
                <a:gd name="T9" fmla="*/ 4 h 14"/>
                <a:gd name="T10" fmla="*/ 38 w 38"/>
                <a:gd name="T11" fmla="*/ 8 h 14"/>
                <a:gd name="T12" fmla="*/ 38 w 38"/>
                <a:gd name="T13" fmla="*/ 12 h 14"/>
                <a:gd name="T14" fmla="*/ 36 w 38"/>
                <a:gd name="T15" fmla="*/ 14 h 14"/>
                <a:gd name="T16" fmla="*/ 24 w 38"/>
                <a:gd name="T17" fmla="*/ 8 h 14"/>
                <a:gd name="T18" fmla="*/ 16 w 38"/>
                <a:gd name="T19" fmla="*/ 6 h 14"/>
                <a:gd name="T20" fmla="*/ 8 w 38"/>
                <a:gd name="T21" fmla="*/ 6 h 14"/>
                <a:gd name="T22" fmla="*/ 4 w 38"/>
                <a:gd name="T23" fmla="*/ 10 h 14"/>
                <a:gd name="T24" fmla="*/ 0 w 38"/>
                <a:gd name="T25" fmla="*/ 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4">
                  <a:moveTo>
                    <a:pt x="0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2" name="Freeform 180"/>
            <p:cNvSpPr>
              <a:spLocks/>
            </p:cNvSpPr>
            <p:nvPr/>
          </p:nvSpPr>
          <p:spPr bwMode="auto">
            <a:xfrm>
              <a:off x="3894" y="3093"/>
              <a:ext cx="20" cy="6"/>
            </a:xfrm>
            <a:custGeom>
              <a:avLst/>
              <a:gdLst>
                <a:gd name="T0" fmla="*/ 4 w 20"/>
                <a:gd name="T1" fmla="*/ 6 h 6"/>
                <a:gd name="T2" fmla="*/ 0 w 20"/>
                <a:gd name="T3" fmla="*/ 2 h 6"/>
                <a:gd name="T4" fmla="*/ 0 w 20"/>
                <a:gd name="T5" fmla="*/ 0 h 6"/>
                <a:gd name="T6" fmla="*/ 4 w 20"/>
                <a:gd name="T7" fmla="*/ 0 h 6"/>
                <a:gd name="T8" fmla="*/ 8 w 20"/>
                <a:gd name="T9" fmla="*/ 2 h 6"/>
                <a:gd name="T10" fmla="*/ 10 w 20"/>
                <a:gd name="T11" fmla="*/ 2 h 6"/>
                <a:gd name="T12" fmla="*/ 20 w 20"/>
                <a:gd name="T13" fmla="*/ 2 h 6"/>
                <a:gd name="T14" fmla="*/ 18 w 20"/>
                <a:gd name="T15" fmla="*/ 4 h 6"/>
                <a:gd name="T16" fmla="*/ 4 w 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6">
                  <a:moveTo>
                    <a:pt x="4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3" name="Freeform 181"/>
            <p:cNvSpPr>
              <a:spLocks/>
            </p:cNvSpPr>
            <p:nvPr/>
          </p:nvSpPr>
          <p:spPr bwMode="auto">
            <a:xfrm>
              <a:off x="3992" y="3141"/>
              <a:ext cx="8" cy="6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0 h 6"/>
                <a:gd name="T4" fmla="*/ 2 w 8"/>
                <a:gd name="T5" fmla="*/ 0 h 6"/>
                <a:gd name="T6" fmla="*/ 6 w 8"/>
                <a:gd name="T7" fmla="*/ 0 h 6"/>
                <a:gd name="T8" fmla="*/ 8 w 8"/>
                <a:gd name="T9" fmla="*/ 2 h 6"/>
                <a:gd name="T10" fmla="*/ 2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4" name="Freeform 182"/>
            <p:cNvSpPr>
              <a:spLocks/>
            </p:cNvSpPr>
            <p:nvPr/>
          </p:nvSpPr>
          <p:spPr bwMode="auto">
            <a:xfrm>
              <a:off x="3976" y="3161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6 h 10"/>
                <a:gd name="T4" fmla="*/ 6 w 6"/>
                <a:gd name="T5" fmla="*/ 0 h 10"/>
                <a:gd name="T6" fmla="*/ 6 w 6"/>
                <a:gd name="T7" fmla="*/ 4 h 10"/>
                <a:gd name="T8" fmla="*/ 6 w 6"/>
                <a:gd name="T9" fmla="*/ 8 h 10"/>
                <a:gd name="T10" fmla="*/ 0 w 6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5" name="Freeform 183"/>
            <p:cNvSpPr>
              <a:spLocks/>
            </p:cNvSpPr>
            <p:nvPr/>
          </p:nvSpPr>
          <p:spPr bwMode="auto">
            <a:xfrm>
              <a:off x="3958" y="3167"/>
              <a:ext cx="4" cy="6"/>
            </a:xfrm>
            <a:custGeom>
              <a:avLst/>
              <a:gdLst>
                <a:gd name="T0" fmla="*/ 0 w 4"/>
                <a:gd name="T1" fmla="*/ 2 h 6"/>
                <a:gd name="T2" fmla="*/ 0 w 4"/>
                <a:gd name="T3" fmla="*/ 0 h 6"/>
                <a:gd name="T4" fmla="*/ 4 w 4"/>
                <a:gd name="T5" fmla="*/ 0 h 6"/>
                <a:gd name="T6" fmla="*/ 4 w 4"/>
                <a:gd name="T7" fmla="*/ 6 h 6"/>
                <a:gd name="T8" fmla="*/ 2 w 4"/>
                <a:gd name="T9" fmla="*/ 6 h 6"/>
                <a:gd name="T10" fmla="*/ 0 w 4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6" name="Freeform 184"/>
            <p:cNvSpPr>
              <a:spLocks/>
            </p:cNvSpPr>
            <p:nvPr/>
          </p:nvSpPr>
          <p:spPr bwMode="auto">
            <a:xfrm>
              <a:off x="4012" y="3149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0 h 6"/>
                <a:gd name="T4" fmla="*/ 4 w 6"/>
                <a:gd name="T5" fmla="*/ 0 h 6"/>
                <a:gd name="T6" fmla="*/ 6 w 6"/>
                <a:gd name="T7" fmla="*/ 4 h 6"/>
                <a:gd name="T8" fmla="*/ 0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7" name="Freeform 185"/>
            <p:cNvSpPr>
              <a:spLocks/>
            </p:cNvSpPr>
            <p:nvPr/>
          </p:nvSpPr>
          <p:spPr bwMode="auto">
            <a:xfrm>
              <a:off x="4016" y="3139"/>
              <a:ext cx="4" cy="8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8 h 8"/>
                <a:gd name="T8" fmla="*/ 0 w 4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8" name="Freeform 186"/>
            <p:cNvSpPr>
              <a:spLocks/>
            </p:cNvSpPr>
            <p:nvPr/>
          </p:nvSpPr>
          <p:spPr bwMode="auto">
            <a:xfrm>
              <a:off x="4056" y="3161"/>
              <a:ext cx="14" cy="14"/>
            </a:xfrm>
            <a:custGeom>
              <a:avLst/>
              <a:gdLst>
                <a:gd name="T0" fmla="*/ 12 w 14"/>
                <a:gd name="T1" fmla="*/ 0 h 14"/>
                <a:gd name="T2" fmla="*/ 14 w 14"/>
                <a:gd name="T3" fmla="*/ 4 h 14"/>
                <a:gd name="T4" fmla="*/ 14 w 14"/>
                <a:gd name="T5" fmla="*/ 12 h 14"/>
                <a:gd name="T6" fmla="*/ 0 w 14"/>
                <a:gd name="T7" fmla="*/ 14 h 14"/>
                <a:gd name="T8" fmla="*/ 0 w 14"/>
                <a:gd name="T9" fmla="*/ 10 h 14"/>
                <a:gd name="T10" fmla="*/ 4 w 14"/>
                <a:gd name="T11" fmla="*/ 2 h 14"/>
                <a:gd name="T12" fmla="*/ 12 w 14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4">
                  <a:moveTo>
                    <a:pt x="12" y="0"/>
                  </a:moveTo>
                  <a:lnTo>
                    <a:pt x="14" y="4"/>
                  </a:lnTo>
                  <a:lnTo>
                    <a:pt x="14" y="1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99" name="Freeform 187"/>
            <p:cNvSpPr>
              <a:spLocks/>
            </p:cNvSpPr>
            <p:nvPr/>
          </p:nvSpPr>
          <p:spPr bwMode="auto">
            <a:xfrm>
              <a:off x="3932" y="3089"/>
              <a:ext cx="6" cy="4"/>
            </a:xfrm>
            <a:custGeom>
              <a:avLst/>
              <a:gdLst>
                <a:gd name="T0" fmla="*/ 2 w 6"/>
                <a:gd name="T1" fmla="*/ 4 h 4"/>
                <a:gd name="T2" fmla="*/ 6 w 6"/>
                <a:gd name="T3" fmla="*/ 4 h 4"/>
                <a:gd name="T4" fmla="*/ 6 w 6"/>
                <a:gd name="T5" fmla="*/ 2 h 4"/>
                <a:gd name="T6" fmla="*/ 2 w 6"/>
                <a:gd name="T7" fmla="*/ 0 h 4"/>
                <a:gd name="T8" fmla="*/ 0 w 6"/>
                <a:gd name="T9" fmla="*/ 2 h 4"/>
                <a:gd name="T10" fmla="*/ 2 w 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0" name="Freeform 188"/>
            <p:cNvSpPr>
              <a:spLocks/>
            </p:cNvSpPr>
            <p:nvPr/>
          </p:nvSpPr>
          <p:spPr bwMode="auto">
            <a:xfrm>
              <a:off x="3962" y="3091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4 h 6"/>
                <a:gd name="T4" fmla="*/ 0 w 8"/>
                <a:gd name="T5" fmla="*/ 0 h 6"/>
                <a:gd name="T6" fmla="*/ 8 w 8"/>
                <a:gd name="T7" fmla="*/ 0 h 6"/>
                <a:gd name="T8" fmla="*/ 8 w 8"/>
                <a:gd name="T9" fmla="*/ 4 h 6"/>
                <a:gd name="T10" fmla="*/ 4 w 8"/>
                <a:gd name="T11" fmla="*/ 6 h 6"/>
                <a:gd name="T12" fmla="*/ 0 w 8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1" name="Freeform 189"/>
            <p:cNvSpPr>
              <a:spLocks/>
            </p:cNvSpPr>
            <p:nvPr/>
          </p:nvSpPr>
          <p:spPr bwMode="auto">
            <a:xfrm>
              <a:off x="4026" y="3081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10 w 16"/>
                <a:gd name="T3" fmla="*/ 8 h 8"/>
                <a:gd name="T4" fmla="*/ 16 w 16"/>
                <a:gd name="T5" fmla="*/ 6 h 8"/>
                <a:gd name="T6" fmla="*/ 8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8"/>
                  </a:lnTo>
                  <a:lnTo>
                    <a:pt x="16" y="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2" name="Freeform 190"/>
            <p:cNvSpPr>
              <a:spLocks/>
            </p:cNvSpPr>
            <p:nvPr/>
          </p:nvSpPr>
          <p:spPr bwMode="auto">
            <a:xfrm>
              <a:off x="4262" y="3139"/>
              <a:ext cx="12" cy="18"/>
            </a:xfrm>
            <a:custGeom>
              <a:avLst/>
              <a:gdLst>
                <a:gd name="T0" fmla="*/ 0 w 12"/>
                <a:gd name="T1" fmla="*/ 4 h 18"/>
                <a:gd name="T2" fmla="*/ 0 w 12"/>
                <a:gd name="T3" fmla="*/ 0 h 18"/>
                <a:gd name="T4" fmla="*/ 10 w 12"/>
                <a:gd name="T5" fmla="*/ 8 h 18"/>
                <a:gd name="T6" fmla="*/ 12 w 12"/>
                <a:gd name="T7" fmla="*/ 12 h 18"/>
                <a:gd name="T8" fmla="*/ 12 w 12"/>
                <a:gd name="T9" fmla="*/ 18 h 18"/>
                <a:gd name="T10" fmla="*/ 12 w 12"/>
                <a:gd name="T11" fmla="*/ 18 h 18"/>
                <a:gd name="T12" fmla="*/ 4 w 12"/>
                <a:gd name="T13" fmla="*/ 12 h 18"/>
                <a:gd name="T14" fmla="*/ 4 w 12"/>
                <a:gd name="T15" fmla="*/ 12 h 18"/>
                <a:gd name="T16" fmla="*/ 2 w 12"/>
                <a:gd name="T17" fmla="*/ 8 h 18"/>
                <a:gd name="T18" fmla="*/ 0 w 12"/>
                <a:gd name="T19" fmla="*/ 4 h 18"/>
                <a:gd name="T20" fmla="*/ 0 w 12"/>
                <a:gd name="T21" fmla="*/ 4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8">
                  <a:moveTo>
                    <a:pt x="0" y="4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3" name="Freeform 191"/>
            <p:cNvSpPr>
              <a:spLocks/>
            </p:cNvSpPr>
            <p:nvPr/>
          </p:nvSpPr>
          <p:spPr bwMode="auto">
            <a:xfrm>
              <a:off x="4282" y="3151"/>
              <a:ext cx="12" cy="10"/>
            </a:xfrm>
            <a:custGeom>
              <a:avLst/>
              <a:gdLst>
                <a:gd name="T0" fmla="*/ 0 w 12"/>
                <a:gd name="T1" fmla="*/ 4 h 10"/>
                <a:gd name="T2" fmla="*/ 0 w 12"/>
                <a:gd name="T3" fmla="*/ 0 h 10"/>
                <a:gd name="T4" fmla="*/ 6 w 12"/>
                <a:gd name="T5" fmla="*/ 2 h 10"/>
                <a:gd name="T6" fmla="*/ 12 w 12"/>
                <a:gd name="T7" fmla="*/ 8 h 10"/>
                <a:gd name="T8" fmla="*/ 8 w 12"/>
                <a:gd name="T9" fmla="*/ 10 h 10"/>
                <a:gd name="T10" fmla="*/ 0 w 12"/>
                <a:gd name="T11" fmla="*/ 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0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4" name="Freeform 192"/>
            <p:cNvSpPr>
              <a:spLocks/>
            </p:cNvSpPr>
            <p:nvPr/>
          </p:nvSpPr>
          <p:spPr bwMode="auto">
            <a:xfrm>
              <a:off x="4304" y="3163"/>
              <a:ext cx="20" cy="12"/>
            </a:xfrm>
            <a:custGeom>
              <a:avLst/>
              <a:gdLst>
                <a:gd name="T0" fmla="*/ 2 w 20"/>
                <a:gd name="T1" fmla="*/ 6 h 12"/>
                <a:gd name="T2" fmla="*/ 0 w 20"/>
                <a:gd name="T3" fmla="*/ 0 h 12"/>
                <a:gd name="T4" fmla="*/ 4 w 20"/>
                <a:gd name="T5" fmla="*/ 0 h 12"/>
                <a:gd name="T6" fmla="*/ 14 w 20"/>
                <a:gd name="T7" fmla="*/ 4 h 12"/>
                <a:gd name="T8" fmla="*/ 20 w 20"/>
                <a:gd name="T9" fmla="*/ 12 h 12"/>
                <a:gd name="T10" fmla="*/ 16 w 20"/>
                <a:gd name="T11" fmla="*/ 12 h 12"/>
                <a:gd name="T12" fmla="*/ 2 w 20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5" name="Freeform 193"/>
            <p:cNvSpPr>
              <a:spLocks/>
            </p:cNvSpPr>
            <p:nvPr/>
          </p:nvSpPr>
          <p:spPr bwMode="auto">
            <a:xfrm>
              <a:off x="4332" y="3175"/>
              <a:ext cx="14" cy="16"/>
            </a:xfrm>
            <a:custGeom>
              <a:avLst/>
              <a:gdLst>
                <a:gd name="T0" fmla="*/ 2 w 14"/>
                <a:gd name="T1" fmla="*/ 6 h 16"/>
                <a:gd name="T2" fmla="*/ 0 w 14"/>
                <a:gd name="T3" fmla="*/ 2 h 16"/>
                <a:gd name="T4" fmla="*/ 2 w 14"/>
                <a:gd name="T5" fmla="*/ 0 h 16"/>
                <a:gd name="T6" fmla="*/ 6 w 14"/>
                <a:gd name="T7" fmla="*/ 2 h 16"/>
                <a:gd name="T8" fmla="*/ 14 w 14"/>
                <a:gd name="T9" fmla="*/ 12 h 16"/>
                <a:gd name="T10" fmla="*/ 12 w 14"/>
                <a:gd name="T11" fmla="*/ 16 h 16"/>
                <a:gd name="T12" fmla="*/ 8 w 14"/>
                <a:gd name="T13" fmla="*/ 14 h 16"/>
                <a:gd name="T14" fmla="*/ 2 w 14"/>
                <a:gd name="T15" fmla="*/ 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6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6" name="Freeform 194"/>
            <p:cNvSpPr>
              <a:spLocks/>
            </p:cNvSpPr>
            <p:nvPr/>
          </p:nvSpPr>
          <p:spPr bwMode="auto">
            <a:xfrm>
              <a:off x="4342" y="3197"/>
              <a:ext cx="10" cy="8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4 h 8"/>
                <a:gd name="T4" fmla="*/ 0 w 10"/>
                <a:gd name="T5" fmla="*/ 0 h 8"/>
                <a:gd name="T6" fmla="*/ 6 w 10"/>
                <a:gd name="T7" fmla="*/ 0 h 8"/>
                <a:gd name="T8" fmla="*/ 10 w 10"/>
                <a:gd name="T9" fmla="*/ 2 h 8"/>
                <a:gd name="T10" fmla="*/ 10 w 10"/>
                <a:gd name="T11" fmla="*/ 8 h 8"/>
                <a:gd name="T12" fmla="*/ 8 w 10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7" name="Freeform 195"/>
            <p:cNvSpPr>
              <a:spLocks/>
            </p:cNvSpPr>
            <p:nvPr/>
          </p:nvSpPr>
          <p:spPr bwMode="auto">
            <a:xfrm>
              <a:off x="4324" y="3209"/>
              <a:ext cx="8" cy="6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4 h 6"/>
                <a:gd name="T4" fmla="*/ 0 w 8"/>
                <a:gd name="T5" fmla="*/ 2 h 6"/>
                <a:gd name="T6" fmla="*/ 4 w 8"/>
                <a:gd name="T7" fmla="*/ 0 h 6"/>
                <a:gd name="T8" fmla="*/ 8 w 8"/>
                <a:gd name="T9" fmla="*/ 4 h 6"/>
                <a:gd name="T10" fmla="*/ 2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8" name="Freeform 196"/>
            <p:cNvSpPr>
              <a:spLocks/>
            </p:cNvSpPr>
            <p:nvPr/>
          </p:nvSpPr>
          <p:spPr bwMode="auto">
            <a:xfrm>
              <a:off x="4322" y="3185"/>
              <a:ext cx="10" cy="6"/>
            </a:xfrm>
            <a:custGeom>
              <a:avLst/>
              <a:gdLst>
                <a:gd name="T0" fmla="*/ 6 w 10"/>
                <a:gd name="T1" fmla="*/ 6 h 6"/>
                <a:gd name="T2" fmla="*/ 0 w 10"/>
                <a:gd name="T3" fmla="*/ 2 h 6"/>
                <a:gd name="T4" fmla="*/ 0 w 10"/>
                <a:gd name="T5" fmla="*/ 0 h 6"/>
                <a:gd name="T6" fmla="*/ 6 w 10"/>
                <a:gd name="T7" fmla="*/ 0 h 6"/>
                <a:gd name="T8" fmla="*/ 10 w 10"/>
                <a:gd name="T9" fmla="*/ 4 h 6"/>
                <a:gd name="T10" fmla="*/ 6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09" name="Freeform 197"/>
            <p:cNvSpPr>
              <a:spLocks/>
            </p:cNvSpPr>
            <p:nvPr/>
          </p:nvSpPr>
          <p:spPr bwMode="auto">
            <a:xfrm>
              <a:off x="4406" y="3255"/>
              <a:ext cx="6" cy="10"/>
            </a:xfrm>
            <a:custGeom>
              <a:avLst/>
              <a:gdLst>
                <a:gd name="T0" fmla="*/ 2 w 6"/>
                <a:gd name="T1" fmla="*/ 10 h 10"/>
                <a:gd name="T2" fmla="*/ 6 w 6"/>
                <a:gd name="T3" fmla="*/ 8 h 10"/>
                <a:gd name="T4" fmla="*/ 6 w 6"/>
                <a:gd name="T5" fmla="*/ 2 h 10"/>
                <a:gd name="T6" fmla="*/ 0 w 6"/>
                <a:gd name="T7" fmla="*/ 0 h 10"/>
                <a:gd name="T8" fmla="*/ 0 w 6"/>
                <a:gd name="T9" fmla="*/ 4 h 10"/>
                <a:gd name="T10" fmla="*/ 0 w 6"/>
                <a:gd name="T11" fmla="*/ 8 h 10"/>
                <a:gd name="T12" fmla="*/ 2 w 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lnTo>
                    <a:pt x="6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10" name="Freeform 198"/>
            <p:cNvSpPr>
              <a:spLocks/>
            </p:cNvSpPr>
            <p:nvPr/>
          </p:nvSpPr>
          <p:spPr bwMode="auto">
            <a:xfrm>
              <a:off x="4412" y="3267"/>
              <a:ext cx="6" cy="6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0 h 6"/>
                <a:gd name="T4" fmla="*/ 6 w 6"/>
                <a:gd name="T5" fmla="*/ 4 h 6"/>
                <a:gd name="T6" fmla="*/ 6 w 6"/>
                <a:gd name="T7" fmla="*/ 6 h 6"/>
                <a:gd name="T8" fmla="*/ 0 w 6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11" name="Freeform 199"/>
            <p:cNvSpPr>
              <a:spLocks/>
            </p:cNvSpPr>
            <p:nvPr/>
          </p:nvSpPr>
          <p:spPr bwMode="auto">
            <a:xfrm>
              <a:off x="4432" y="3299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0 h 6"/>
                <a:gd name="T4" fmla="*/ 4 w 6"/>
                <a:gd name="T5" fmla="*/ 0 h 6"/>
                <a:gd name="T6" fmla="*/ 6 w 6"/>
                <a:gd name="T7" fmla="*/ 4 h 6"/>
                <a:gd name="T8" fmla="*/ 4 w 6"/>
                <a:gd name="T9" fmla="*/ 6 h 6"/>
                <a:gd name="T10" fmla="*/ 0 w 6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12" name="Freeform 200"/>
            <p:cNvSpPr>
              <a:spLocks/>
            </p:cNvSpPr>
            <p:nvPr/>
          </p:nvSpPr>
          <p:spPr bwMode="auto">
            <a:xfrm>
              <a:off x="4436" y="3309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0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13" name="Freeform 201"/>
            <p:cNvSpPr>
              <a:spLocks/>
            </p:cNvSpPr>
            <p:nvPr/>
          </p:nvSpPr>
          <p:spPr bwMode="auto">
            <a:xfrm>
              <a:off x="4410" y="3327"/>
              <a:ext cx="6" cy="4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2 h 4"/>
                <a:gd name="T4" fmla="*/ 4 w 6"/>
                <a:gd name="T5" fmla="*/ 0 h 4"/>
                <a:gd name="T6" fmla="*/ 6 w 6"/>
                <a:gd name="T7" fmla="*/ 2 h 4"/>
                <a:gd name="T8" fmla="*/ 4 w 6"/>
                <a:gd name="T9" fmla="*/ 4 h 4"/>
                <a:gd name="T10" fmla="*/ 0 w 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14" name="Freeform 202"/>
            <p:cNvSpPr>
              <a:spLocks/>
            </p:cNvSpPr>
            <p:nvPr/>
          </p:nvSpPr>
          <p:spPr bwMode="auto">
            <a:xfrm>
              <a:off x="4402" y="3323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2 w 2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15" name="Freeform 203"/>
            <p:cNvSpPr>
              <a:spLocks/>
            </p:cNvSpPr>
            <p:nvPr/>
          </p:nvSpPr>
          <p:spPr bwMode="auto">
            <a:xfrm>
              <a:off x="4376" y="3321"/>
              <a:ext cx="32" cy="26"/>
            </a:xfrm>
            <a:custGeom>
              <a:avLst/>
              <a:gdLst>
                <a:gd name="T0" fmla="*/ 2 w 32"/>
                <a:gd name="T1" fmla="*/ 2 h 26"/>
                <a:gd name="T2" fmla="*/ 6 w 32"/>
                <a:gd name="T3" fmla="*/ 4 h 26"/>
                <a:gd name="T4" fmla="*/ 8 w 32"/>
                <a:gd name="T5" fmla="*/ 4 h 26"/>
                <a:gd name="T6" fmla="*/ 16 w 32"/>
                <a:gd name="T7" fmla="*/ 12 h 26"/>
                <a:gd name="T8" fmla="*/ 20 w 32"/>
                <a:gd name="T9" fmla="*/ 14 h 26"/>
                <a:gd name="T10" fmla="*/ 30 w 32"/>
                <a:gd name="T11" fmla="*/ 20 h 26"/>
                <a:gd name="T12" fmla="*/ 32 w 32"/>
                <a:gd name="T13" fmla="*/ 24 h 26"/>
                <a:gd name="T14" fmla="*/ 30 w 32"/>
                <a:gd name="T15" fmla="*/ 26 h 26"/>
                <a:gd name="T16" fmla="*/ 22 w 32"/>
                <a:gd name="T17" fmla="*/ 24 h 26"/>
                <a:gd name="T18" fmla="*/ 10 w 32"/>
                <a:gd name="T19" fmla="*/ 16 h 26"/>
                <a:gd name="T20" fmla="*/ 6 w 32"/>
                <a:gd name="T21" fmla="*/ 14 h 26"/>
                <a:gd name="T22" fmla="*/ 0 w 32"/>
                <a:gd name="T23" fmla="*/ 8 h 26"/>
                <a:gd name="T24" fmla="*/ 0 w 32"/>
                <a:gd name="T25" fmla="*/ 4 h 26"/>
                <a:gd name="T26" fmla="*/ 0 w 32"/>
                <a:gd name="T27" fmla="*/ 0 h 26"/>
                <a:gd name="T28" fmla="*/ 2 w 32"/>
                <a:gd name="T29" fmla="*/ 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6">
                  <a:moveTo>
                    <a:pt x="2" y="2"/>
                  </a:moveTo>
                  <a:lnTo>
                    <a:pt x="6" y="4"/>
                  </a:lnTo>
                  <a:lnTo>
                    <a:pt x="8" y="4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30" y="20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2" y="24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16" name="Freeform 204"/>
            <p:cNvSpPr>
              <a:spLocks/>
            </p:cNvSpPr>
            <p:nvPr/>
          </p:nvSpPr>
          <p:spPr bwMode="auto">
            <a:xfrm>
              <a:off x="2994" y="2745"/>
              <a:ext cx="6" cy="6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0 h 6"/>
                <a:gd name="T4" fmla="*/ 6 w 6"/>
                <a:gd name="T5" fmla="*/ 2 h 6"/>
                <a:gd name="T6" fmla="*/ 4 w 6"/>
                <a:gd name="T7" fmla="*/ 6 h 6"/>
                <a:gd name="T8" fmla="*/ 0 w 6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97" name="Group 205"/>
          <p:cNvGrpSpPr>
            <a:grpSpLocks/>
          </p:cNvGrpSpPr>
          <p:nvPr/>
        </p:nvGrpSpPr>
        <p:grpSpPr bwMode="auto">
          <a:xfrm>
            <a:off x="2561638" y="690582"/>
            <a:ext cx="5870575" cy="4514850"/>
            <a:chOff x="740" y="1091"/>
            <a:chExt cx="3698" cy="2808"/>
          </a:xfrm>
        </p:grpSpPr>
        <p:sp>
          <p:nvSpPr>
            <p:cNvPr id="8417" name="Freeform 206"/>
            <p:cNvSpPr>
              <a:spLocks/>
            </p:cNvSpPr>
            <p:nvPr/>
          </p:nvSpPr>
          <p:spPr bwMode="auto">
            <a:xfrm>
              <a:off x="4406" y="3255"/>
              <a:ext cx="6" cy="10"/>
            </a:xfrm>
            <a:custGeom>
              <a:avLst/>
              <a:gdLst>
                <a:gd name="T0" fmla="*/ 2 w 6"/>
                <a:gd name="T1" fmla="*/ 10 h 10"/>
                <a:gd name="T2" fmla="*/ 6 w 6"/>
                <a:gd name="T3" fmla="*/ 8 h 10"/>
                <a:gd name="T4" fmla="*/ 6 w 6"/>
                <a:gd name="T5" fmla="*/ 2 h 10"/>
                <a:gd name="T6" fmla="*/ 0 w 6"/>
                <a:gd name="T7" fmla="*/ 0 h 10"/>
                <a:gd name="T8" fmla="*/ 0 w 6"/>
                <a:gd name="T9" fmla="*/ 4 h 10"/>
                <a:gd name="T10" fmla="*/ 0 w 6"/>
                <a:gd name="T11" fmla="*/ 8 h 10"/>
                <a:gd name="T12" fmla="*/ 2 w 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lnTo>
                    <a:pt x="6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18" name="Freeform 207"/>
            <p:cNvSpPr>
              <a:spLocks/>
            </p:cNvSpPr>
            <p:nvPr/>
          </p:nvSpPr>
          <p:spPr bwMode="auto">
            <a:xfrm>
              <a:off x="4412" y="3267"/>
              <a:ext cx="6" cy="6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0 h 6"/>
                <a:gd name="T4" fmla="*/ 6 w 6"/>
                <a:gd name="T5" fmla="*/ 4 h 6"/>
                <a:gd name="T6" fmla="*/ 6 w 6"/>
                <a:gd name="T7" fmla="*/ 6 h 6"/>
                <a:gd name="T8" fmla="*/ 0 w 6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19" name="Freeform 208"/>
            <p:cNvSpPr>
              <a:spLocks/>
            </p:cNvSpPr>
            <p:nvPr/>
          </p:nvSpPr>
          <p:spPr bwMode="auto">
            <a:xfrm>
              <a:off x="4432" y="3299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0 h 6"/>
                <a:gd name="T4" fmla="*/ 4 w 6"/>
                <a:gd name="T5" fmla="*/ 0 h 6"/>
                <a:gd name="T6" fmla="*/ 6 w 6"/>
                <a:gd name="T7" fmla="*/ 4 h 6"/>
                <a:gd name="T8" fmla="*/ 4 w 6"/>
                <a:gd name="T9" fmla="*/ 6 h 6"/>
                <a:gd name="T10" fmla="*/ 0 w 6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0" name="Freeform 209"/>
            <p:cNvSpPr>
              <a:spLocks/>
            </p:cNvSpPr>
            <p:nvPr/>
          </p:nvSpPr>
          <p:spPr bwMode="auto">
            <a:xfrm>
              <a:off x="4436" y="3309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0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1" name="Freeform 210"/>
            <p:cNvSpPr>
              <a:spLocks/>
            </p:cNvSpPr>
            <p:nvPr/>
          </p:nvSpPr>
          <p:spPr bwMode="auto">
            <a:xfrm>
              <a:off x="4410" y="3327"/>
              <a:ext cx="6" cy="4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2 h 4"/>
                <a:gd name="T4" fmla="*/ 4 w 6"/>
                <a:gd name="T5" fmla="*/ 0 h 4"/>
                <a:gd name="T6" fmla="*/ 6 w 6"/>
                <a:gd name="T7" fmla="*/ 2 h 4"/>
                <a:gd name="T8" fmla="*/ 4 w 6"/>
                <a:gd name="T9" fmla="*/ 4 h 4"/>
                <a:gd name="T10" fmla="*/ 0 w 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2" name="Freeform 211"/>
            <p:cNvSpPr>
              <a:spLocks/>
            </p:cNvSpPr>
            <p:nvPr/>
          </p:nvSpPr>
          <p:spPr bwMode="auto">
            <a:xfrm>
              <a:off x="4402" y="3323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2 w 2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3" name="Freeform 212"/>
            <p:cNvSpPr>
              <a:spLocks/>
            </p:cNvSpPr>
            <p:nvPr/>
          </p:nvSpPr>
          <p:spPr bwMode="auto">
            <a:xfrm>
              <a:off x="4376" y="3321"/>
              <a:ext cx="32" cy="26"/>
            </a:xfrm>
            <a:custGeom>
              <a:avLst/>
              <a:gdLst>
                <a:gd name="T0" fmla="*/ 2 w 32"/>
                <a:gd name="T1" fmla="*/ 2 h 26"/>
                <a:gd name="T2" fmla="*/ 6 w 32"/>
                <a:gd name="T3" fmla="*/ 4 h 26"/>
                <a:gd name="T4" fmla="*/ 8 w 32"/>
                <a:gd name="T5" fmla="*/ 4 h 26"/>
                <a:gd name="T6" fmla="*/ 16 w 32"/>
                <a:gd name="T7" fmla="*/ 12 h 26"/>
                <a:gd name="T8" fmla="*/ 20 w 32"/>
                <a:gd name="T9" fmla="*/ 14 h 26"/>
                <a:gd name="T10" fmla="*/ 30 w 32"/>
                <a:gd name="T11" fmla="*/ 20 h 26"/>
                <a:gd name="T12" fmla="*/ 32 w 32"/>
                <a:gd name="T13" fmla="*/ 24 h 26"/>
                <a:gd name="T14" fmla="*/ 30 w 32"/>
                <a:gd name="T15" fmla="*/ 26 h 26"/>
                <a:gd name="T16" fmla="*/ 22 w 32"/>
                <a:gd name="T17" fmla="*/ 24 h 26"/>
                <a:gd name="T18" fmla="*/ 10 w 32"/>
                <a:gd name="T19" fmla="*/ 16 h 26"/>
                <a:gd name="T20" fmla="*/ 6 w 32"/>
                <a:gd name="T21" fmla="*/ 14 h 26"/>
                <a:gd name="T22" fmla="*/ 0 w 32"/>
                <a:gd name="T23" fmla="*/ 8 h 26"/>
                <a:gd name="T24" fmla="*/ 0 w 32"/>
                <a:gd name="T25" fmla="*/ 4 h 26"/>
                <a:gd name="T26" fmla="*/ 0 w 32"/>
                <a:gd name="T27" fmla="*/ 0 h 26"/>
                <a:gd name="T28" fmla="*/ 2 w 32"/>
                <a:gd name="T29" fmla="*/ 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6">
                  <a:moveTo>
                    <a:pt x="2" y="2"/>
                  </a:moveTo>
                  <a:lnTo>
                    <a:pt x="6" y="4"/>
                  </a:lnTo>
                  <a:lnTo>
                    <a:pt x="8" y="4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30" y="20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2" y="24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4" name="Freeform 213"/>
            <p:cNvSpPr>
              <a:spLocks/>
            </p:cNvSpPr>
            <p:nvPr/>
          </p:nvSpPr>
          <p:spPr bwMode="auto">
            <a:xfrm>
              <a:off x="3292" y="1619"/>
              <a:ext cx="342" cy="892"/>
            </a:xfrm>
            <a:custGeom>
              <a:avLst/>
              <a:gdLst>
                <a:gd name="T0" fmla="*/ 10 w 342"/>
                <a:gd name="T1" fmla="*/ 638 h 892"/>
                <a:gd name="T2" fmla="*/ 24 w 342"/>
                <a:gd name="T3" fmla="*/ 556 h 892"/>
                <a:gd name="T4" fmla="*/ 80 w 342"/>
                <a:gd name="T5" fmla="*/ 528 h 892"/>
                <a:gd name="T6" fmla="*/ 136 w 342"/>
                <a:gd name="T7" fmla="*/ 510 h 892"/>
                <a:gd name="T8" fmla="*/ 128 w 342"/>
                <a:gd name="T9" fmla="*/ 466 h 892"/>
                <a:gd name="T10" fmla="*/ 118 w 342"/>
                <a:gd name="T11" fmla="*/ 418 h 892"/>
                <a:gd name="T12" fmla="*/ 90 w 342"/>
                <a:gd name="T13" fmla="*/ 322 h 892"/>
                <a:gd name="T14" fmla="*/ 68 w 342"/>
                <a:gd name="T15" fmla="*/ 234 h 892"/>
                <a:gd name="T16" fmla="*/ 84 w 342"/>
                <a:gd name="T17" fmla="*/ 202 h 892"/>
                <a:gd name="T18" fmla="*/ 90 w 342"/>
                <a:gd name="T19" fmla="*/ 214 h 892"/>
                <a:gd name="T20" fmla="*/ 100 w 342"/>
                <a:gd name="T21" fmla="*/ 230 h 892"/>
                <a:gd name="T22" fmla="*/ 108 w 342"/>
                <a:gd name="T23" fmla="*/ 276 h 892"/>
                <a:gd name="T24" fmla="*/ 100 w 342"/>
                <a:gd name="T25" fmla="*/ 254 h 892"/>
                <a:gd name="T26" fmla="*/ 100 w 342"/>
                <a:gd name="T27" fmla="*/ 216 h 892"/>
                <a:gd name="T28" fmla="*/ 90 w 342"/>
                <a:gd name="T29" fmla="*/ 178 h 892"/>
                <a:gd name="T30" fmla="*/ 70 w 342"/>
                <a:gd name="T31" fmla="*/ 142 h 892"/>
                <a:gd name="T32" fmla="*/ 98 w 342"/>
                <a:gd name="T33" fmla="*/ 120 h 892"/>
                <a:gd name="T34" fmla="*/ 130 w 342"/>
                <a:gd name="T35" fmla="*/ 112 h 892"/>
                <a:gd name="T36" fmla="*/ 142 w 342"/>
                <a:gd name="T37" fmla="*/ 104 h 892"/>
                <a:gd name="T38" fmla="*/ 134 w 342"/>
                <a:gd name="T39" fmla="*/ 86 h 892"/>
                <a:gd name="T40" fmla="*/ 132 w 342"/>
                <a:gd name="T41" fmla="*/ 82 h 892"/>
                <a:gd name="T42" fmla="*/ 146 w 342"/>
                <a:gd name="T43" fmla="*/ 68 h 892"/>
                <a:gd name="T44" fmla="*/ 142 w 342"/>
                <a:gd name="T45" fmla="*/ 56 h 892"/>
                <a:gd name="T46" fmla="*/ 168 w 342"/>
                <a:gd name="T47" fmla="*/ 38 h 892"/>
                <a:gd name="T48" fmla="*/ 200 w 342"/>
                <a:gd name="T49" fmla="*/ 26 h 892"/>
                <a:gd name="T50" fmla="*/ 224 w 342"/>
                <a:gd name="T51" fmla="*/ 18 h 892"/>
                <a:gd name="T52" fmla="*/ 236 w 342"/>
                <a:gd name="T53" fmla="*/ 8 h 892"/>
                <a:gd name="T54" fmla="*/ 252 w 342"/>
                <a:gd name="T55" fmla="*/ 22 h 892"/>
                <a:gd name="T56" fmla="*/ 276 w 342"/>
                <a:gd name="T57" fmla="*/ 12 h 892"/>
                <a:gd name="T58" fmla="*/ 294 w 342"/>
                <a:gd name="T59" fmla="*/ 18 h 892"/>
                <a:gd name="T60" fmla="*/ 314 w 342"/>
                <a:gd name="T61" fmla="*/ 76 h 892"/>
                <a:gd name="T62" fmla="*/ 254 w 342"/>
                <a:gd name="T63" fmla="*/ 122 h 892"/>
                <a:gd name="T64" fmla="*/ 210 w 342"/>
                <a:gd name="T65" fmla="*/ 144 h 892"/>
                <a:gd name="T66" fmla="*/ 232 w 342"/>
                <a:gd name="T67" fmla="*/ 230 h 892"/>
                <a:gd name="T68" fmla="*/ 244 w 342"/>
                <a:gd name="T69" fmla="*/ 252 h 892"/>
                <a:gd name="T70" fmla="*/ 222 w 342"/>
                <a:gd name="T71" fmla="*/ 326 h 892"/>
                <a:gd name="T72" fmla="*/ 194 w 342"/>
                <a:gd name="T73" fmla="*/ 462 h 892"/>
                <a:gd name="T74" fmla="*/ 232 w 342"/>
                <a:gd name="T75" fmla="*/ 506 h 892"/>
                <a:gd name="T76" fmla="*/ 244 w 342"/>
                <a:gd name="T77" fmla="*/ 556 h 892"/>
                <a:gd name="T78" fmla="*/ 342 w 342"/>
                <a:gd name="T79" fmla="*/ 568 h 892"/>
                <a:gd name="T80" fmla="*/ 282 w 342"/>
                <a:gd name="T81" fmla="*/ 630 h 892"/>
                <a:gd name="T82" fmla="*/ 294 w 342"/>
                <a:gd name="T83" fmla="*/ 720 h 892"/>
                <a:gd name="T84" fmla="*/ 280 w 342"/>
                <a:gd name="T85" fmla="*/ 764 h 892"/>
                <a:gd name="T86" fmla="*/ 278 w 342"/>
                <a:gd name="T87" fmla="*/ 824 h 892"/>
                <a:gd name="T88" fmla="*/ 276 w 342"/>
                <a:gd name="T89" fmla="*/ 892 h 892"/>
                <a:gd name="T90" fmla="*/ 216 w 342"/>
                <a:gd name="T91" fmla="*/ 850 h 892"/>
                <a:gd name="T92" fmla="*/ 182 w 342"/>
                <a:gd name="T93" fmla="*/ 798 h 892"/>
                <a:gd name="T94" fmla="*/ 148 w 342"/>
                <a:gd name="T95" fmla="*/ 772 h 892"/>
                <a:gd name="T96" fmla="*/ 60 w 342"/>
                <a:gd name="T97" fmla="*/ 744 h 892"/>
                <a:gd name="T98" fmla="*/ 22 w 342"/>
                <a:gd name="T99" fmla="*/ 684 h 8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2" h="892">
                  <a:moveTo>
                    <a:pt x="6" y="674"/>
                  </a:moveTo>
                  <a:lnTo>
                    <a:pt x="8" y="654"/>
                  </a:lnTo>
                  <a:lnTo>
                    <a:pt x="6" y="644"/>
                  </a:lnTo>
                  <a:lnTo>
                    <a:pt x="10" y="638"/>
                  </a:lnTo>
                  <a:lnTo>
                    <a:pt x="10" y="606"/>
                  </a:lnTo>
                  <a:lnTo>
                    <a:pt x="4" y="604"/>
                  </a:lnTo>
                  <a:lnTo>
                    <a:pt x="0" y="572"/>
                  </a:lnTo>
                  <a:lnTo>
                    <a:pt x="24" y="556"/>
                  </a:lnTo>
                  <a:lnTo>
                    <a:pt x="24" y="524"/>
                  </a:lnTo>
                  <a:lnTo>
                    <a:pt x="42" y="520"/>
                  </a:lnTo>
                  <a:lnTo>
                    <a:pt x="50" y="530"/>
                  </a:lnTo>
                  <a:lnTo>
                    <a:pt x="80" y="528"/>
                  </a:lnTo>
                  <a:lnTo>
                    <a:pt x="88" y="530"/>
                  </a:lnTo>
                  <a:lnTo>
                    <a:pt x="100" y="520"/>
                  </a:lnTo>
                  <a:lnTo>
                    <a:pt x="110" y="524"/>
                  </a:lnTo>
                  <a:lnTo>
                    <a:pt x="136" y="510"/>
                  </a:lnTo>
                  <a:lnTo>
                    <a:pt x="128" y="502"/>
                  </a:lnTo>
                  <a:lnTo>
                    <a:pt x="112" y="502"/>
                  </a:lnTo>
                  <a:lnTo>
                    <a:pt x="116" y="494"/>
                  </a:lnTo>
                  <a:lnTo>
                    <a:pt x="128" y="466"/>
                  </a:lnTo>
                  <a:lnTo>
                    <a:pt x="126" y="446"/>
                  </a:lnTo>
                  <a:lnTo>
                    <a:pt x="134" y="434"/>
                  </a:lnTo>
                  <a:lnTo>
                    <a:pt x="126" y="416"/>
                  </a:lnTo>
                  <a:lnTo>
                    <a:pt x="118" y="418"/>
                  </a:lnTo>
                  <a:lnTo>
                    <a:pt x="94" y="356"/>
                  </a:lnTo>
                  <a:lnTo>
                    <a:pt x="84" y="350"/>
                  </a:lnTo>
                  <a:lnTo>
                    <a:pt x="80" y="322"/>
                  </a:lnTo>
                  <a:lnTo>
                    <a:pt x="90" y="322"/>
                  </a:lnTo>
                  <a:lnTo>
                    <a:pt x="88" y="284"/>
                  </a:lnTo>
                  <a:lnTo>
                    <a:pt x="68" y="290"/>
                  </a:lnTo>
                  <a:lnTo>
                    <a:pt x="46" y="262"/>
                  </a:lnTo>
                  <a:lnTo>
                    <a:pt x="68" y="234"/>
                  </a:lnTo>
                  <a:lnTo>
                    <a:pt x="64" y="212"/>
                  </a:lnTo>
                  <a:lnTo>
                    <a:pt x="54" y="204"/>
                  </a:lnTo>
                  <a:lnTo>
                    <a:pt x="68" y="188"/>
                  </a:lnTo>
                  <a:lnTo>
                    <a:pt x="84" y="202"/>
                  </a:lnTo>
                  <a:lnTo>
                    <a:pt x="98" y="200"/>
                  </a:lnTo>
                  <a:lnTo>
                    <a:pt x="98" y="204"/>
                  </a:lnTo>
                  <a:lnTo>
                    <a:pt x="94" y="212"/>
                  </a:lnTo>
                  <a:lnTo>
                    <a:pt x="90" y="214"/>
                  </a:lnTo>
                  <a:lnTo>
                    <a:pt x="84" y="218"/>
                  </a:lnTo>
                  <a:lnTo>
                    <a:pt x="88" y="222"/>
                  </a:lnTo>
                  <a:lnTo>
                    <a:pt x="90" y="234"/>
                  </a:lnTo>
                  <a:lnTo>
                    <a:pt x="100" y="230"/>
                  </a:lnTo>
                  <a:lnTo>
                    <a:pt x="100" y="244"/>
                  </a:lnTo>
                  <a:lnTo>
                    <a:pt x="92" y="254"/>
                  </a:lnTo>
                  <a:lnTo>
                    <a:pt x="104" y="268"/>
                  </a:lnTo>
                  <a:lnTo>
                    <a:pt x="108" y="276"/>
                  </a:lnTo>
                  <a:lnTo>
                    <a:pt x="114" y="278"/>
                  </a:lnTo>
                  <a:lnTo>
                    <a:pt x="118" y="276"/>
                  </a:lnTo>
                  <a:lnTo>
                    <a:pt x="116" y="272"/>
                  </a:lnTo>
                  <a:lnTo>
                    <a:pt x="100" y="254"/>
                  </a:lnTo>
                  <a:lnTo>
                    <a:pt x="108" y="250"/>
                  </a:lnTo>
                  <a:lnTo>
                    <a:pt x="110" y="240"/>
                  </a:lnTo>
                  <a:lnTo>
                    <a:pt x="100" y="226"/>
                  </a:lnTo>
                  <a:lnTo>
                    <a:pt x="100" y="216"/>
                  </a:lnTo>
                  <a:lnTo>
                    <a:pt x="104" y="204"/>
                  </a:lnTo>
                  <a:lnTo>
                    <a:pt x="102" y="194"/>
                  </a:lnTo>
                  <a:lnTo>
                    <a:pt x="90" y="188"/>
                  </a:lnTo>
                  <a:lnTo>
                    <a:pt x="90" y="178"/>
                  </a:lnTo>
                  <a:lnTo>
                    <a:pt x="72" y="172"/>
                  </a:lnTo>
                  <a:lnTo>
                    <a:pt x="74" y="164"/>
                  </a:lnTo>
                  <a:lnTo>
                    <a:pt x="68" y="158"/>
                  </a:lnTo>
                  <a:lnTo>
                    <a:pt x="70" y="142"/>
                  </a:lnTo>
                  <a:lnTo>
                    <a:pt x="66" y="136"/>
                  </a:lnTo>
                  <a:lnTo>
                    <a:pt x="72" y="124"/>
                  </a:lnTo>
                  <a:lnTo>
                    <a:pt x="78" y="124"/>
                  </a:lnTo>
                  <a:lnTo>
                    <a:pt x="98" y="120"/>
                  </a:lnTo>
                  <a:lnTo>
                    <a:pt x="110" y="116"/>
                  </a:lnTo>
                  <a:lnTo>
                    <a:pt x="116" y="118"/>
                  </a:lnTo>
                  <a:lnTo>
                    <a:pt x="124" y="118"/>
                  </a:lnTo>
                  <a:lnTo>
                    <a:pt x="130" y="112"/>
                  </a:lnTo>
                  <a:lnTo>
                    <a:pt x="140" y="112"/>
                  </a:lnTo>
                  <a:lnTo>
                    <a:pt x="146" y="118"/>
                  </a:lnTo>
                  <a:lnTo>
                    <a:pt x="146" y="110"/>
                  </a:lnTo>
                  <a:lnTo>
                    <a:pt x="142" y="104"/>
                  </a:lnTo>
                  <a:lnTo>
                    <a:pt x="144" y="98"/>
                  </a:lnTo>
                  <a:lnTo>
                    <a:pt x="138" y="94"/>
                  </a:lnTo>
                  <a:lnTo>
                    <a:pt x="132" y="92"/>
                  </a:lnTo>
                  <a:lnTo>
                    <a:pt x="134" y="86"/>
                  </a:lnTo>
                  <a:lnTo>
                    <a:pt x="144" y="88"/>
                  </a:lnTo>
                  <a:lnTo>
                    <a:pt x="144" y="84"/>
                  </a:lnTo>
                  <a:lnTo>
                    <a:pt x="138" y="80"/>
                  </a:lnTo>
                  <a:lnTo>
                    <a:pt x="132" y="82"/>
                  </a:lnTo>
                  <a:lnTo>
                    <a:pt x="130" y="76"/>
                  </a:lnTo>
                  <a:lnTo>
                    <a:pt x="134" y="70"/>
                  </a:lnTo>
                  <a:lnTo>
                    <a:pt x="142" y="74"/>
                  </a:lnTo>
                  <a:lnTo>
                    <a:pt x="146" y="68"/>
                  </a:lnTo>
                  <a:lnTo>
                    <a:pt x="152" y="62"/>
                  </a:lnTo>
                  <a:lnTo>
                    <a:pt x="154" y="58"/>
                  </a:lnTo>
                  <a:lnTo>
                    <a:pt x="146" y="58"/>
                  </a:lnTo>
                  <a:lnTo>
                    <a:pt x="142" y="56"/>
                  </a:lnTo>
                  <a:lnTo>
                    <a:pt x="146" y="54"/>
                  </a:lnTo>
                  <a:lnTo>
                    <a:pt x="152" y="52"/>
                  </a:lnTo>
                  <a:lnTo>
                    <a:pt x="158" y="54"/>
                  </a:lnTo>
                  <a:lnTo>
                    <a:pt x="168" y="38"/>
                  </a:lnTo>
                  <a:lnTo>
                    <a:pt x="180" y="36"/>
                  </a:lnTo>
                  <a:lnTo>
                    <a:pt x="190" y="30"/>
                  </a:lnTo>
                  <a:lnTo>
                    <a:pt x="196" y="32"/>
                  </a:lnTo>
                  <a:lnTo>
                    <a:pt x="200" y="26"/>
                  </a:lnTo>
                  <a:lnTo>
                    <a:pt x="218" y="24"/>
                  </a:lnTo>
                  <a:lnTo>
                    <a:pt x="228" y="22"/>
                  </a:lnTo>
                  <a:lnTo>
                    <a:pt x="230" y="18"/>
                  </a:lnTo>
                  <a:lnTo>
                    <a:pt x="224" y="18"/>
                  </a:lnTo>
                  <a:lnTo>
                    <a:pt x="218" y="18"/>
                  </a:lnTo>
                  <a:lnTo>
                    <a:pt x="216" y="12"/>
                  </a:lnTo>
                  <a:lnTo>
                    <a:pt x="222" y="8"/>
                  </a:lnTo>
                  <a:lnTo>
                    <a:pt x="236" y="8"/>
                  </a:lnTo>
                  <a:lnTo>
                    <a:pt x="244" y="6"/>
                  </a:lnTo>
                  <a:lnTo>
                    <a:pt x="256" y="10"/>
                  </a:lnTo>
                  <a:lnTo>
                    <a:pt x="248" y="20"/>
                  </a:lnTo>
                  <a:lnTo>
                    <a:pt x="252" y="22"/>
                  </a:lnTo>
                  <a:lnTo>
                    <a:pt x="258" y="16"/>
                  </a:lnTo>
                  <a:lnTo>
                    <a:pt x="264" y="16"/>
                  </a:lnTo>
                  <a:lnTo>
                    <a:pt x="264" y="22"/>
                  </a:lnTo>
                  <a:lnTo>
                    <a:pt x="276" y="12"/>
                  </a:lnTo>
                  <a:lnTo>
                    <a:pt x="282" y="6"/>
                  </a:lnTo>
                  <a:lnTo>
                    <a:pt x="288" y="0"/>
                  </a:lnTo>
                  <a:lnTo>
                    <a:pt x="300" y="10"/>
                  </a:lnTo>
                  <a:lnTo>
                    <a:pt x="294" y="18"/>
                  </a:lnTo>
                  <a:lnTo>
                    <a:pt x="296" y="26"/>
                  </a:lnTo>
                  <a:lnTo>
                    <a:pt x="294" y="34"/>
                  </a:lnTo>
                  <a:lnTo>
                    <a:pt x="312" y="48"/>
                  </a:lnTo>
                  <a:lnTo>
                    <a:pt x="314" y="76"/>
                  </a:lnTo>
                  <a:lnTo>
                    <a:pt x="302" y="90"/>
                  </a:lnTo>
                  <a:lnTo>
                    <a:pt x="280" y="98"/>
                  </a:lnTo>
                  <a:lnTo>
                    <a:pt x="268" y="114"/>
                  </a:lnTo>
                  <a:lnTo>
                    <a:pt x="254" y="122"/>
                  </a:lnTo>
                  <a:lnTo>
                    <a:pt x="252" y="134"/>
                  </a:lnTo>
                  <a:lnTo>
                    <a:pt x="238" y="144"/>
                  </a:lnTo>
                  <a:lnTo>
                    <a:pt x="228" y="134"/>
                  </a:lnTo>
                  <a:lnTo>
                    <a:pt x="210" y="144"/>
                  </a:lnTo>
                  <a:lnTo>
                    <a:pt x="222" y="172"/>
                  </a:lnTo>
                  <a:lnTo>
                    <a:pt x="218" y="184"/>
                  </a:lnTo>
                  <a:lnTo>
                    <a:pt x="232" y="200"/>
                  </a:lnTo>
                  <a:lnTo>
                    <a:pt x="232" y="230"/>
                  </a:lnTo>
                  <a:lnTo>
                    <a:pt x="238" y="238"/>
                  </a:lnTo>
                  <a:lnTo>
                    <a:pt x="248" y="238"/>
                  </a:lnTo>
                  <a:lnTo>
                    <a:pt x="250" y="246"/>
                  </a:lnTo>
                  <a:lnTo>
                    <a:pt x="244" y="252"/>
                  </a:lnTo>
                  <a:lnTo>
                    <a:pt x="248" y="270"/>
                  </a:lnTo>
                  <a:lnTo>
                    <a:pt x="240" y="300"/>
                  </a:lnTo>
                  <a:lnTo>
                    <a:pt x="228" y="308"/>
                  </a:lnTo>
                  <a:lnTo>
                    <a:pt x="222" y="326"/>
                  </a:lnTo>
                  <a:lnTo>
                    <a:pt x="190" y="368"/>
                  </a:lnTo>
                  <a:lnTo>
                    <a:pt x="180" y="394"/>
                  </a:lnTo>
                  <a:lnTo>
                    <a:pt x="194" y="430"/>
                  </a:lnTo>
                  <a:lnTo>
                    <a:pt x="194" y="462"/>
                  </a:lnTo>
                  <a:lnTo>
                    <a:pt x="202" y="490"/>
                  </a:lnTo>
                  <a:lnTo>
                    <a:pt x="212" y="492"/>
                  </a:lnTo>
                  <a:lnTo>
                    <a:pt x="218" y="502"/>
                  </a:lnTo>
                  <a:lnTo>
                    <a:pt x="232" y="506"/>
                  </a:lnTo>
                  <a:lnTo>
                    <a:pt x="244" y="496"/>
                  </a:lnTo>
                  <a:lnTo>
                    <a:pt x="260" y="512"/>
                  </a:lnTo>
                  <a:lnTo>
                    <a:pt x="242" y="534"/>
                  </a:lnTo>
                  <a:lnTo>
                    <a:pt x="244" y="556"/>
                  </a:lnTo>
                  <a:lnTo>
                    <a:pt x="278" y="564"/>
                  </a:lnTo>
                  <a:lnTo>
                    <a:pt x="298" y="550"/>
                  </a:lnTo>
                  <a:lnTo>
                    <a:pt x="314" y="548"/>
                  </a:lnTo>
                  <a:lnTo>
                    <a:pt x="342" y="568"/>
                  </a:lnTo>
                  <a:lnTo>
                    <a:pt x="328" y="582"/>
                  </a:lnTo>
                  <a:lnTo>
                    <a:pt x="326" y="606"/>
                  </a:lnTo>
                  <a:lnTo>
                    <a:pt x="296" y="606"/>
                  </a:lnTo>
                  <a:lnTo>
                    <a:pt x="282" y="630"/>
                  </a:lnTo>
                  <a:lnTo>
                    <a:pt x="272" y="644"/>
                  </a:lnTo>
                  <a:lnTo>
                    <a:pt x="268" y="668"/>
                  </a:lnTo>
                  <a:lnTo>
                    <a:pt x="296" y="696"/>
                  </a:lnTo>
                  <a:lnTo>
                    <a:pt x="294" y="720"/>
                  </a:lnTo>
                  <a:lnTo>
                    <a:pt x="286" y="730"/>
                  </a:lnTo>
                  <a:lnTo>
                    <a:pt x="276" y="738"/>
                  </a:lnTo>
                  <a:lnTo>
                    <a:pt x="282" y="750"/>
                  </a:lnTo>
                  <a:lnTo>
                    <a:pt x="280" y="764"/>
                  </a:lnTo>
                  <a:lnTo>
                    <a:pt x="264" y="764"/>
                  </a:lnTo>
                  <a:lnTo>
                    <a:pt x="266" y="778"/>
                  </a:lnTo>
                  <a:lnTo>
                    <a:pt x="282" y="794"/>
                  </a:lnTo>
                  <a:lnTo>
                    <a:pt x="278" y="824"/>
                  </a:lnTo>
                  <a:lnTo>
                    <a:pt x="284" y="828"/>
                  </a:lnTo>
                  <a:lnTo>
                    <a:pt x="284" y="886"/>
                  </a:lnTo>
                  <a:lnTo>
                    <a:pt x="280" y="888"/>
                  </a:lnTo>
                  <a:lnTo>
                    <a:pt x="276" y="892"/>
                  </a:lnTo>
                  <a:lnTo>
                    <a:pt x="264" y="892"/>
                  </a:lnTo>
                  <a:lnTo>
                    <a:pt x="256" y="882"/>
                  </a:lnTo>
                  <a:lnTo>
                    <a:pt x="258" y="868"/>
                  </a:lnTo>
                  <a:lnTo>
                    <a:pt x="216" y="850"/>
                  </a:lnTo>
                  <a:lnTo>
                    <a:pt x="202" y="846"/>
                  </a:lnTo>
                  <a:lnTo>
                    <a:pt x="192" y="836"/>
                  </a:lnTo>
                  <a:lnTo>
                    <a:pt x="200" y="826"/>
                  </a:lnTo>
                  <a:lnTo>
                    <a:pt x="182" y="798"/>
                  </a:lnTo>
                  <a:lnTo>
                    <a:pt x="168" y="798"/>
                  </a:lnTo>
                  <a:lnTo>
                    <a:pt x="154" y="778"/>
                  </a:lnTo>
                  <a:lnTo>
                    <a:pt x="150" y="778"/>
                  </a:lnTo>
                  <a:lnTo>
                    <a:pt x="148" y="772"/>
                  </a:lnTo>
                  <a:lnTo>
                    <a:pt x="124" y="766"/>
                  </a:lnTo>
                  <a:lnTo>
                    <a:pt x="106" y="744"/>
                  </a:lnTo>
                  <a:lnTo>
                    <a:pt x="92" y="744"/>
                  </a:lnTo>
                  <a:lnTo>
                    <a:pt x="60" y="744"/>
                  </a:lnTo>
                  <a:lnTo>
                    <a:pt x="50" y="724"/>
                  </a:lnTo>
                  <a:lnTo>
                    <a:pt x="44" y="708"/>
                  </a:lnTo>
                  <a:lnTo>
                    <a:pt x="26" y="698"/>
                  </a:lnTo>
                  <a:lnTo>
                    <a:pt x="22" y="684"/>
                  </a:lnTo>
                  <a:lnTo>
                    <a:pt x="22" y="676"/>
                  </a:lnTo>
                  <a:lnTo>
                    <a:pt x="6" y="67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5" name="Freeform 214"/>
            <p:cNvSpPr>
              <a:spLocks/>
            </p:cNvSpPr>
            <p:nvPr/>
          </p:nvSpPr>
          <p:spPr bwMode="auto">
            <a:xfrm>
              <a:off x="3570" y="2785"/>
              <a:ext cx="142" cy="224"/>
            </a:xfrm>
            <a:custGeom>
              <a:avLst/>
              <a:gdLst>
                <a:gd name="T0" fmla="*/ 50 w 142"/>
                <a:gd name="T1" fmla="*/ 32 h 224"/>
                <a:gd name="T2" fmla="*/ 50 w 142"/>
                <a:gd name="T3" fmla="*/ 10 h 224"/>
                <a:gd name="T4" fmla="*/ 62 w 142"/>
                <a:gd name="T5" fmla="*/ 8 h 224"/>
                <a:gd name="T6" fmla="*/ 84 w 142"/>
                <a:gd name="T7" fmla="*/ 10 h 224"/>
                <a:gd name="T8" fmla="*/ 96 w 142"/>
                <a:gd name="T9" fmla="*/ 6 h 224"/>
                <a:gd name="T10" fmla="*/ 112 w 142"/>
                <a:gd name="T11" fmla="*/ 10 h 224"/>
                <a:gd name="T12" fmla="*/ 116 w 142"/>
                <a:gd name="T13" fmla="*/ 24 h 224"/>
                <a:gd name="T14" fmla="*/ 128 w 142"/>
                <a:gd name="T15" fmla="*/ 26 h 224"/>
                <a:gd name="T16" fmla="*/ 114 w 142"/>
                <a:gd name="T17" fmla="*/ 34 h 224"/>
                <a:gd name="T18" fmla="*/ 102 w 142"/>
                <a:gd name="T19" fmla="*/ 46 h 224"/>
                <a:gd name="T20" fmla="*/ 98 w 142"/>
                <a:gd name="T21" fmla="*/ 66 h 224"/>
                <a:gd name="T22" fmla="*/ 116 w 142"/>
                <a:gd name="T23" fmla="*/ 88 h 224"/>
                <a:gd name="T24" fmla="*/ 130 w 142"/>
                <a:gd name="T25" fmla="*/ 100 h 224"/>
                <a:gd name="T26" fmla="*/ 142 w 142"/>
                <a:gd name="T27" fmla="*/ 136 h 224"/>
                <a:gd name="T28" fmla="*/ 138 w 142"/>
                <a:gd name="T29" fmla="*/ 156 h 224"/>
                <a:gd name="T30" fmla="*/ 114 w 142"/>
                <a:gd name="T31" fmla="*/ 168 h 224"/>
                <a:gd name="T32" fmla="*/ 106 w 142"/>
                <a:gd name="T33" fmla="*/ 180 h 224"/>
                <a:gd name="T34" fmla="*/ 88 w 142"/>
                <a:gd name="T35" fmla="*/ 190 h 224"/>
                <a:gd name="T36" fmla="*/ 86 w 142"/>
                <a:gd name="T37" fmla="*/ 172 h 224"/>
                <a:gd name="T38" fmla="*/ 74 w 142"/>
                <a:gd name="T39" fmla="*/ 168 h 224"/>
                <a:gd name="T40" fmla="*/ 64 w 142"/>
                <a:gd name="T41" fmla="*/ 154 h 224"/>
                <a:gd name="T42" fmla="*/ 54 w 142"/>
                <a:gd name="T43" fmla="*/ 142 h 224"/>
                <a:gd name="T44" fmla="*/ 40 w 142"/>
                <a:gd name="T45" fmla="*/ 130 h 224"/>
                <a:gd name="T46" fmla="*/ 30 w 142"/>
                <a:gd name="T47" fmla="*/ 134 h 224"/>
                <a:gd name="T48" fmla="*/ 22 w 142"/>
                <a:gd name="T49" fmla="*/ 158 h 224"/>
                <a:gd name="T50" fmla="*/ 22 w 142"/>
                <a:gd name="T51" fmla="*/ 184 h 224"/>
                <a:gd name="T52" fmla="*/ 32 w 142"/>
                <a:gd name="T53" fmla="*/ 200 h 224"/>
                <a:gd name="T54" fmla="*/ 46 w 142"/>
                <a:gd name="T55" fmla="*/ 212 h 224"/>
                <a:gd name="T56" fmla="*/ 60 w 142"/>
                <a:gd name="T57" fmla="*/ 224 h 224"/>
                <a:gd name="T58" fmla="*/ 42 w 142"/>
                <a:gd name="T59" fmla="*/ 222 h 224"/>
                <a:gd name="T60" fmla="*/ 30 w 142"/>
                <a:gd name="T61" fmla="*/ 216 h 224"/>
                <a:gd name="T62" fmla="*/ 14 w 142"/>
                <a:gd name="T63" fmla="*/ 196 h 224"/>
                <a:gd name="T64" fmla="*/ 8 w 142"/>
                <a:gd name="T65" fmla="*/ 184 h 224"/>
                <a:gd name="T66" fmla="*/ 10 w 142"/>
                <a:gd name="T67" fmla="*/ 170 h 224"/>
                <a:gd name="T68" fmla="*/ 16 w 142"/>
                <a:gd name="T69" fmla="*/ 154 h 224"/>
                <a:gd name="T70" fmla="*/ 18 w 142"/>
                <a:gd name="T71" fmla="*/ 124 h 224"/>
                <a:gd name="T72" fmla="*/ 12 w 142"/>
                <a:gd name="T73" fmla="*/ 96 h 224"/>
                <a:gd name="T74" fmla="*/ 2 w 142"/>
                <a:gd name="T75" fmla="*/ 70 h 224"/>
                <a:gd name="T76" fmla="*/ 6 w 142"/>
                <a:gd name="T77" fmla="*/ 52 h 224"/>
                <a:gd name="T78" fmla="*/ 14 w 142"/>
                <a:gd name="T79" fmla="*/ 42 h 224"/>
                <a:gd name="T80" fmla="*/ 38 w 142"/>
                <a:gd name="T81" fmla="*/ 30 h 224"/>
                <a:gd name="T82" fmla="*/ 42 w 142"/>
                <a:gd name="T83" fmla="*/ 30 h 2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2" h="224">
                  <a:moveTo>
                    <a:pt x="42" y="30"/>
                  </a:moveTo>
                  <a:lnTo>
                    <a:pt x="50" y="32"/>
                  </a:lnTo>
                  <a:lnTo>
                    <a:pt x="48" y="18"/>
                  </a:lnTo>
                  <a:lnTo>
                    <a:pt x="50" y="1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70" y="10"/>
                  </a:lnTo>
                  <a:lnTo>
                    <a:pt x="84" y="10"/>
                  </a:lnTo>
                  <a:lnTo>
                    <a:pt x="90" y="0"/>
                  </a:lnTo>
                  <a:lnTo>
                    <a:pt x="96" y="6"/>
                  </a:lnTo>
                  <a:lnTo>
                    <a:pt x="110" y="6"/>
                  </a:lnTo>
                  <a:lnTo>
                    <a:pt x="112" y="10"/>
                  </a:lnTo>
                  <a:lnTo>
                    <a:pt x="110" y="18"/>
                  </a:lnTo>
                  <a:lnTo>
                    <a:pt x="116" y="24"/>
                  </a:lnTo>
                  <a:lnTo>
                    <a:pt x="124" y="24"/>
                  </a:lnTo>
                  <a:lnTo>
                    <a:pt x="128" y="26"/>
                  </a:lnTo>
                  <a:lnTo>
                    <a:pt x="124" y="30"/>
                  </a:lnTo>
                  <a:lnTo>
                    <a:pt x="114" y="34"/>
                  </a:lnTo>
                  <a:lnTo>
                    <a:pt x="106" y="46"/>
                  </a:lnTo>
                  <a:lnTo>
                    <a:pt x="102" y="46"/>
                  </a:lnTo>
                  <a:lnTo>
                    <a:pt x="98" y="52"/>
                  </a:lnTo>
                  <a:lnTo>
                    <a:pt x="98" y="66"/>
                  </a:lnTo>
                  <a:lnTo>
                    <a:pt x="104" y="70"/>
                  </a:lnTo>
                  <a:lnTo>
                    <a:pt x="116" y="88"/>
                  </a:lnTo>
                  <a:lnTo>
                    <a:pt x="122" y="90"/>
                  </a:lnTo>
                  <a:lnTo>
                    <a:pt x="130" y="100"/>
                  </a:lnTo>
                  <a:lnTo>
                    <a:pt x="138" y="112"/>
                  </a:lnTo>
                  <a:lnTo>
                    <a:pt x="142" y="136"/>
                  </a:lnTo>
                  <a:lnTo>
                    <a:pt x="138" y="148"/>
                  </a:lnTo>
                  <a:lnTo>
                    <a:pt x="138" y="156"/>
                  </a:lnTo>
                  <a:lnTo>
                    <a:pt x="126" y="164"/>
                  </a:lnTo>
                  <a:lnTo>
                    <a:pt x="114" y="168"/>
                  </a:lnTo>
                  <a:lnTo>
                    <a:pt x="112" y="172"/>
                  </a:lnTo>
                  <a:lnTo>
                    <a:pt x="106" y="180"/>
                  </a:lnTo>
                  <a:lnTo>
                    <a:pt x="100" y="18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6" y="172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66" y="164"/>
                  </a:lnTo>
                  <a:lnTo>
                    <a:pt x="64" y="154"/>
                  </a:lnTo>
                  <a:lnTo>
                    <a:pt x="60" y="146"/>
                  </a:lnTo>
                  <a:lnTo>
                    <a:pt x="54" y="142"/>
                  </a:lnTo>
                  <a:lnTo>
                    <a:pt x="44" y="140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0" y="134"/>
                  </a:lnTo>
                  <a:lnTo>
                    <a:pt x="28" y="146"/>
                  </a:lnTo>
                  <a:lnTo>
                    <a:pt x="22" y="158"/>
                  </a:lnTo>
                  <a:lnTo>
                    <a:pt x="18" y="172"/>
                  </a:lnTo>
                  <a:lnTo>
                    <a:pt x="22" y="184"/>
                  </a:lnTo>
                  <a:lnTo>
                    <a:pt x="26" y="186"/>
                  </a:lnTo>
                  <a:lnTo>
                    <a:pt x="32" y="200"/>
                  </a:lnTo>
                  <a:lnTo>
                    <a:pt x="40" y="208"/>
                  </a:lnTo>
                  <a:lnTo>
                    <a:pt x="46" y="212"/>
                  </a:lnTo>
                  <a:lnTo>
                    <a:pt x="54" y="220"/>
                  </a:lnTo>
                  <a:lnTo>
                    <a:pt x="60" y="224"/>
                  </a:lnTo>
                  <a:lnTo>
                    <a:pt x="48" y="224"/>
                  </a:lnTo>
                  <a:lnTo>
                    <a:pt x="42" y="222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22" y="206"/>
                  </a:lnTo>
                  <a:lnTo>
                    <a:pt x="14" y="196"/>
                  </a:lnTo>
                  <a:lnTo>
                    <a:pt x="10" y="196"/>
                  </a:lnTo>
                  <a:lnTo>
                    <a:pt x="8" y="184"/>
                  </a:lnTo>
                  <a:lnTo>
                    <a:pt x="10" y="176"/>
                  </a:lnTo>
                  <a:lnTo>
                    <a:pt x="10" y="170"/>
                  </a:lnTo>
                  <a:lnTo>
                    <a:pt x="14" y="162"/>
                  </a:lnTo>
                  <a:lnTo>
                    <a:pt x="16" y="154"/>
                  </a:lnTo>
                  <a:lnTo>
                    <a:pt x="18" y="142"/>
                  </a:lnTo>
                  <a:lnTo>
                    <a:pt x="18" y="124"/>
                  </a:lnTo>
                  <a:lnTo>
                    <a:pt x="8" y="104"/>
                  </a:lnTo>
                  <a:lnTo>
                    <a:pt x="12" y="96"/>
                  </a:lnTo>
                  <a:lnTo>
                    <a:pt x="10" y="78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6" y="52"/>
                  </a:lnTo>
                  <a:lnTo>
                    <a:pt x="12" y="50"/>
                  </a:lnTo>
                  <a:lnTo>
                    <a:pt x="14" y="42"/>
                  </a:lnTo>
                  <a:lnTo>
                    <a:pt x="30" y="38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6" name="Freeform 215"/>
            <p:cNvSpPr>
              <a:spLocks/>
            </p:cNvSpPr>
            <p:nvPr/>
          </p:nvSpPr>
          <p:spPr bwMode="auto">
            <a:xfrm>
              <a:off x="4088" y="1779"/>
              <a:ext cx="276" cy="414"/>
            </a:xfrm>
            <a:custGeom>
              <a:avLst/>
              <a:gdLst>
                <a:gd name="T0" fmla="*/ 270 w 276"/>
                <a:gd name="T1" fmla="*/ 340 h 414"/>
                <a:gd name="T2" fmla="*/ 272 w 276"/>
                <a:gd name="T3" fmla="*/ 348 h 414"/>
                <a:gd name="T4" fmla="*/ 258 w 276"/>
                <a:gd name="T5" fmla="*/ 352 h 414"/>
                <a:gd name="T6" fmla="*/ 244 w 276"/>
                <a:gd name="T7" fmla="*/ 372 h 414"/>
                <a:gd name="T8" fmla="*/ 238 w 276"/>
                <a:gd name="T9" fmla="*/ 364 h 414"/>
                <a:gd name="T10" fmla="*/ 232 w 276"/>
                <a:gd name="T11" fmla="*/ 360 h 414"/>
                <a:gd name="T12" fmla="*/ 240 w 276"/>
                <a:gd name="T13" fmla="*/ 344 h 414"/>
                <a:gd name="T14" fmla="*/ 232 w 276"/>
                <a:gd name="T15" fmla="*/ 342 h 414"/>
                <a:gd name="T16" fmla="*/ 222 w 276"/>
                <a:gd name="T17" fmla="*/ 340 h 414"/>
                <a:gd name="T18" fmla="*/ 202 w 276"/>
                <a:gd name="T19" fmla="*/ 344 h 414"/>
                <a:gd name="T20" fmla="*/ 196 w 276"/>
                <a:gd name="T21" fmla="*/ 360 h 414"/>
                <a:gd name="T22" fmla="*/ 184 w 276"/>
                <a:gd name="T23" fmla="*/ 374 h 414"/>
                <a:gd name="T24" fmla="*/ 170 w 276"/>
                <a:gd name="T25" fmla="*/ 388 h 414"/>
                <a:gd name="T26" fmla="*/ 166 w 276"/>
                <a:gd name="T27" fmla="*/ 400 h 414"/>
                <a:gd name="T28" fmla="*/ 176 w 276"/>
                <a:gd name="T29" fmla="*/ 400 h 414"/>
                <a:gd name="T30" fmla="*/ 168 w 276"/>
                <a:gd name="T31" fmla="*/ 408 h 414"/>
                <a:gd name="T32" fmla="*/ 162 w 276"/>
                <a:gd name="T33" fmla="*/ 412 h 414"/>
                <a:gd name="T34" fmla="*/ 148 w 276"/>
                <a:gd name="T35" fmla="*/ 414 h 414"/>
                <a:gd name="T36" fmla="*/ 134 w 276"/>
                <a:gd name="T37" fmla="*/ 414 h 414"/>
                <a:gd name="T38" fmla="*/ 132 w 276"/>
                <a:gd name="T39" fmla="*/ 408 h 414"/>
                <a:gd name="T40" fmla="*/ 134 w 276"/>
                <a:gd name="T41" fmla="*/ 398 h 414"/>
                <a:gd name="T42" fmla="*/ 114 w 276"/>
                <a:gd name="T43" fmla="*/ 396 h 414"/>
                <a:gd name="T44" fmla="*/ 98 w 276"/>
                <a:gd name="T45" fmla="*/ 408 h 414"/>
                <a:gd name="T46" fmla="*/ 80 w 276"/>
                <a:gd name="T47" fmla="*/ 408 h 414"/>
                <a:gd name="T48" fmla="*/ 84 w 276"/>
                <a:gd name="T49" fmla="*/ 396 h 414"/>
                <a:gd name="T50" fmla="*/ 68 w 276"/>
                <a:gd name="T51" fmla="*/ 384 h 414"/>
                <a:gd name="T52" fmla="*/ 56 w 276"/>
                <a:gd name="T53" fmla="*/ 370 h 414"/>
                <a:gd name="T54" fmla="*/ 72 w 276"/>
                <a:gd name="T55" fmla="*/ 338 h 414"/>
                <a:gd name="T56" fmla="*/ 16 w 276"/>
                <a:gd name="T57" fmla="*/ 326 h 414"/>
                <a:gd name="T58" fmla="*/ 0 w 276"/>
                <a:gd name="T59" fmla="*/ 226 h 414"/>
                <a:gd name="T60" fmla="*/ 16 w 276"/>
                <a:gd name="T61" fmla="*/ 146 h 414"/>
                <a:gd name="T62" fmla="*/ 36 w 276"/>
                <a:gd name="T63" fmla="*/ 40 h 414"/>
                <a:gd name="T64" fmla="*/ 48 w 276"/>
                <a:gd name="T65" fmla="*/ 2 h 414"/>
                <a:gd name="T66" fmla="*/ 60 w 276"/>
                <a:gd name="T67" fmla="*/ 10 h 414"/>
                <a:gd name="T68" fmla="*/ 44 w 276"/>
                <a:gd name="T69" fmla="*/ 18 h 414"/>
                <a:gd name="T70" fmla="*/ 62 w 276"/>
                <a:gd name="T71" fmla="*/ 20 h 414"/>
                <a:gd name="T72" fmla="*/ 52 w 276"/>
                <a:gd name="T73" fmla="*/ 30 h 414"/>
                <a:gd name="T74" fmla="*/ 66 w 276"/>
                <a:gd name="T75" fmla="*/ 36 h 414"/>
                <a:gd name="T76" fmla="*/ 82 w 276"/>
                <a:gd name="T77" fmla="*/ 16 h 414"/>
                <a:gd name="T78" fmla="*/ 110 w 276"/>
                <a:gd name="T79" fmla="*/ 22 h 414"/>
                <a:gd name="T80" fmla="*/ 114 w 276"/>
                <a:gd name="T81" fmla="*/ 34 h 414"/>
                <a:gd name="T82" fmla="*/ 104 w 276"/>
                <a:gd name="T83" fmla="*/ 32 h 414"/>
                <a:gd name="T84" fmla="*/ 116 w 276"/>
                <a:gd name="T85" fmla="*/ 42 h 414"/>
                <a:gd name="T86" fmla="*/ 138 w 276"/>
                <a:gd name="T87" fmla="*/ 60 h 414"/>
                <a:gd name="T88" fmla="*/ 148 w 276"/>
                <a:gd name="T89" fmla="*/ 72 h 414"/>
                <a:gd name="T90" fmla="*/ 184 w 276"/>
                <a:gd name="T91" fmla="*/ 58 h 414"/>
                <a:gd name="T92" fmla="*/ 210 w 276"/>
                <a:gd name="T93" fmla="*/ 62 h 414"/>
                <a:gd name="T94" fmla="*/ 234 w 276"/>
                <a:gd name="T95" fmla="*/ 78 h 414"/>
                <a:gd name="T96" fmla="*/ 232 w 276"/>
                <a:gd name="T97" fmla="*/ 98 h 414"/>
                <a:gd name="T98" fmla="*/ 242 w 276"/>
                <a:gd name="T99" fmla="*/ 112 h 414"/>
                <a:gd name="T100" fmla="*/ 248 w 276"/>
                <a:gd name="T101" fmla="*/ 116 h 414"/>
                <a:gd name="T102" fmla="*/ 256 w 276"/>
                <a:gd name="T103" fmla="*/ 114 h 414"/>
                <a:gd name="T104" fmla="*/ 262 w 276"/>
                <a:gd name="T105" fmla="*/ 114 h 414"/>
                <a:gd name="T106" fmla="*/ 262 w 276"/>
                <a:gd name="T107" fmla="*/ 158 h 414"/>
                <a:gd name="T108" fmla="*/ 210 w 276"/>
                <a:gd name="T109" fmla="*/ 170 h 414"/>
                <a:gd name="T110" fmla="*/ 208 w 276"/>
                <a:gd name="T111" fmla="*/ 198 h 414"/>
                <a:gd name="T112" fmla="*/ 220 w 276"/>
                <a:gd name="T113" fmla="*/ 202 h 414"/>
                <a:gd name="T114" fmla="*/ 226 w 276"/>
                <a:gd name="T115" fmla="*/ 222 h 414"/>
                <a:gd name="T116" fmla="*/ 242 w 276"/>
                <a:gd name="T117" fmla="*/ 248 h 414"/>
                <a:gd name="T118" fmla="*/ 270 w 276"/>
                <a:gd name="T119" fmla="*/ 290 h 414"/>
                <a:gd name="T120" fmla="*/ 276 w 276"/>
                <a:gd name="T121" fmla="*/ 324 h 4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6" h="414">
                  <a:moveTo>
                    <a:pt x="276" y="324"/>
                  </a:moveTo>
                  <a:lnTo>
                    <a:pt x="270" y="340"/>
                  </a:lnTo>
                  <a:lnTo>
                    <a:pt x="272" y="344"/>
                  </a:lnTo>
                  <a:lnTo>
                    <a:pt x="272" y="348"/>
                  </a:lnTo>
                  <a:lnTo>
                    <a:pt x="260" y="350"/>
                  </a:lnTo>
                  <a:lnTo>
                    <a:pt x="258" y="352"/>
                  </a:lnTo>
                  <a:lnTo>
                    <a:pt x="246" y="362"/>
                  </a:lnTo>
                  <a:lnTo>
                    <a:pt x="244" y="372"/>
                  </a:lnTo>
                  <a:lnTo>
                    <a:pt x="238" y="372"/>
                  </a:lnTo>
                  <a:lnTo>
                    <a:pt x="238" y="364"/>
                  </a:lnTo>
                  <a:lnTo>
                    <a:pt x="234" y="362"/>
                  </a:lnTo>
                  <a:lnTo>
                    <a:pt x="232" y="360"/>
                  </a:lnTo>
                  <a:lnTo>
                    <a:pt x="238" y="352"/>
                  </a:lnTo>
                  <a:lnTo>
                    <a:pt x="240" y="344"/>
                  </a:lnTo>
                  <a:lnTo>
                    <a:pt x="234" y="340"/>
                  </a:lnTo>
                  <a:lnTo>
                    <a:pt x="232" y="342"/>
                  </a:lnTo>
                  <a:lnTo>
                    <a:pt x="230" y="344"/>
                  </a:lnTo>
                  <a:lnTo>
                    <a:pt x="222" y="340"/>
                  </a:lnTo>
                  <a:lnTo>
                    <a:pt x="218" y="344"/>
                  </a:lnTo>
                  <a:lnTo>
                    <a:pt x="202" y="344"/>
                  </a:lnTo>
                  <a:lnTo>
                    <a:pt x="194" y="350"/>
                  </a:lnTo>
                  <a:lnTo>
                    <a:pt x="196" y="360"/>
                  </a:lnTo>
                  <a:lnTo>
                    <a:pt x="184" y="370"/>
                  </a:lnTo>
                  <a:lnTo>
                    <a:pt x="184" y="374"/>
                  </a:lnTo>
                  <a:lnTo>
                    <a:pt x="174" y="380"/>
                  </a:lnTo>
                  <a:lnTo>
                    <a:pt x="170" y="388"/>
                  </a:lnTo>
                  <a:lnTo>
                    <a:pt x="166" y="392"/>
                  </a:lnTo>
                  <a:lnTo>
                    <a:pt x="166" y="400"/>
                  </a:lnTo>
                  <a:lnTo>
                    <a:pt x="172" y="396"/>
                  </a:lnTo>
                  <a:lnTo>
                    <a:pt x="176" y="400"/>
                  </a:lnTo>
                  <a:lnTo>
                    <a:pt x="176" y="406"/>
                  </a:lnTo>
                  <a:lnTo>
                    <a:pt x="168" y="408"/>
                  </a:lnTo>
                  <a:lnTo>
                    <a:pt x="166" y="414"/>
                  </a:lnTo>
                  <a:lnTo>
                    <a:pt x="162" y="412"/>
                  </a:lnTo>
                  <a:lnTo>
                    <a:pt x="156" y="406"/>
                  </a:lnTo>
                  <a:lnTo>
                    <a:pt x="148" y="414"/>
                  </a:lnTo>
                  <a:lnTo>
                    <a:pt x="140" y="412"/>
                  </a:lnTo>
                  <a:lnTo>
                    <a:pt x="134" y="414"/>
                  </a:lnTo>
                  <a:lnTo>
                    <a:pt x="130" y="412"/>
                  </a:lnTo>
                  <a:lnTo>
                    <a:pt x="132" y="408"/>
                  </a:lnTo>
                  <a:lnTo>
                    <a:pt x="138" y="404"/>
                  </a:lnTo>
                  <a:lnTo>
                    <a:pt x="134" y="398"/>
                  </a:lnTo>
                  <a:lnTo>
                    <a:pt x="120" y="398"/>
                  </a:lnTo>
                  <a:lnTo>
                    <a:pt x="114" y="396"/>
                  </a:lnTo>
                  <a:lnTo>
                    <a:pt x="104" y="398"/>
                  </a:lnTo>
                  <a:lnTo>
                    <a:pt x="98" y="408"/>
                  </a:lnTo>
                  <a:lnTo>
                    <a:pt x="94" y="406"/>
                  </a:lnTo>
                  <a:lnTo>
                    <a:pt x="80" y="408"/>
                  </a:lnTo>
                  <a:lnTo>
                    <a:pt x="76" y="404"/>
                  </a:lnTo>
                  <a:lnTo>
                    <a:pt x="84" y="396"/>
                  </a:lnTo>
                  <a:lnTo>
                    <a:pt x="82" y="384"/>
                  </a:lnTo>
                  <a:lnTo>
                    <a:pt x="68" y="384"/>
                  </a:lnTo>
                  <a:lnTo>
                    <a:pt x="58" y="380"/>
                  </a:lnTo>
                  <a:lnTo>
                    <a:pt x="56" y="370"/>
                  </a:lnTo>
                  <a:lnTo>
                    <a:pt x="74" y="354"/>
                  </a:lnTo>
                  <a:lnTo>
                    <a:pt x="72" y="338"/>
                  </a:lnTo>
                  <a:lnTo>
                    <a:pt x="30" y="330"/>
                  </a:lnTo>
                  <a:lnTo>
                    <a:pt x="16" y="326"/>
                  </a:lnTo>
                  <a:lnTo>
                    <a:pt x="16" y="300"/>
                  </a:lnTo>
                  <a:lnTo>
                    <a:pt x="0" y="226"/>
                  </a:lnTo>
                  <a:lnTo>
                    <a:pt x="0" y="204"/>
                  </a:lnTo>
                  <a:lnTo>
                    <a:pt x="16" y="146"/>
                  </a:lnTo>
                  <a:lnTo>
                    <a:pt x="16" y="90"/>
                  </a:lnTo>
                  <a:lnTo>
                    <a:pt x="36" y="40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72" y="12"/>
                  </a:lnTo>
                  <a:lnTo>
                    <a:pt x="60" y="10"/>
                  </a:lnTo>
                  <a:lnTo>
                    <a:pt x="48" y="10"/>
                  </a:lnTo>
                  <a:lnTo>
                    <a:pt x="44" y="18"/>
                  </a:lnTo>
                  <a:lnTo>
                    <a:pt x="46" y="22"/>
                  </a:lnTo>
                  <a:lnTo>
                    <a:pt x="62" y="2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66" y="36"/>
                  </a:lnTo>
                  <a:lnTo>
                    <a:pt x="76" y="28"/>
                  </a:lnTo>
                  <a:lnTo>
                    <a:pt x="82" y="16"/>
                  </a:lnTo>
                  <a:lnTo>
                    <a:pt x="102" y="16"/>
                  </a:lnTo>
                  <a:lnTo>
                    <a:pt x="110" y="22"/>
                  </a:lnTo>
                  <a:lnTo>
                    <a:pt x="116" y="24"/>
                  </a:lnTo>
                  <a:lnTo>
                    <a:pt x="114" y="34"/>
                  </a:lnTo>
                  <a:lnTo>
                    <a:pt x="110" y="32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16" y="42"/>
                  </a:lnTo>
                  <a:lnTo>
                    <a:pt x="130" y="50"/>
                  </a:lnTo>
                  <a:lnTo>
                    <a:pt x="138" y="60"/>
                  </a:lnTo>
                  <a:lnTo>
                    <a:pt x="140" y="66"/>
                  </a:lnTo>
                  <a:lnTo>
                    <a:pt x="148" y="72"/>
                  </a:lnTo>
                  <a:lnTo>
                    <a:pt x="164" y="68"/>
                  </a:lnTo>
                  <a:lnTo>
                    <a:pt x="184" y="58"/>
                  </a:lnTo>
                  <a:lnTo>
                    <a:pt x="198" y="58"/>
                  </a:lnTo>
                  <a:lnTo>
                    <a:pt x="210" y="62"/>
                  </a:lnTo>
                  <a:lnTo>
                    <a:pt x="220" y="64"/>
                  </a:lnTo>
                  <a:lnTo>
                    <a:pt x="234" y="78"/>
                  </a:lnTo>
                  <a:lnTo>
                    <a:pt x="238" y="90"/>
                  </a:lnTo>
                  <a:lnTo>
                    <a:pt x="232" y="98"/>
                  </a:lnTo>
                  <a:lnTo>
                    <a:pt x="234" y="108"/>
                  </a:lnTo>
                  <a:lnTo>
                    <a:pt x="242" y="112"/>
                  </a:lnTo>
                  <a:lnTo>
                    <a:pt x="246" y="112"/>
                  </a:lnTo>
                  <a:lnTo>
                    <a:pt x="248" y="116"/>
                  </a:lnTo>
                  <a:lnTo>
                    <a:pt x="250" y="114"/>
                  </a:lnTo>
                  <a:lnTo>
                    <a:pt x="256" y="114"/>
                  </a:lnTo>
                  <a:lnTo>
                    <a:pt x="258" y="112"/>
                  </a:lnTo>
                  <a:lnTo>
                    <a:pt x="262" y="114"/>
                  </a:lnTo>
                  <a:lnTo>
                    <a:pt x="268" y="136"/>
                  </a:lnTo>
                  <a:lnTo>
                    <a:pt x="262" y="158"/>
                  </a:lnTo>
                  <a:lnTo>
                    <a:pt x="232" y="162"/>
                  </a:lnTo>
                  <a:lnTo>
                    <a:pt x="210" y="170"/>
                  </a:lnTo>
                  <a:lnTo>
                    <a:pt x="204" y="186"/>
                  </a:lnTo>
                  <a:lnTo>
                    <a:pt x="208" y="198"/>
                  </a:lnTo>
                  <a:lnTo>
                    <a:pt x="214" y="198"/>
                  </a:lnTo>
                  <a:lnTo>
                    <a:pt x="220" y="202"/>
                  </a:lnTo>
                  <a:lnTo>
                    <a:pt x="218" y="216"/>
                  </a:lnTo>
                  <a:lnTo>
                    <a:pt x="226" y="222"/>
                  </a:lnTo>
                  <a:lnTo>
                    <a:pt x="226" y="236"/>
                  </a:lnTo>
                  <a:lnTo>
                    <a:pt x="242" y="248"/>
                  </a:lnTo>
                  <a:lnTo>
                    <a:pt x="270" y="252"/>
                  </a:lnTo>
                  <a:lnTo>
                    <a:pt x="270" y="290"/>
                  </a:lnTo>
                  <a:lnTo>
                    <a:pt x="274" y="298"/>
                  </a:lnTo>
                  <a:lnTo>
                    <a:pt x="276" y="32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7" name="Freeform 216"/>
            <p:cNvSpPr>
              <a:spLocks/>
            </p:cNvSpPr>
            <p:nvPr/>
          </p:nvSpPr>
          <p:spPr bwMode="auto">
            <a:xfrm>
              <a:off x="3978" y="3081"/>
              <a:ext cx="120" cy="104"/>
            </a:xfrm>
            <a:custGeom>
              <a:avLst/>
              <a:gdLst>
                <a:gd name="T0" fmla="*/ 120 w 120"/>
                <a:gd name="T1" fmla="*/ 104 h 104"/>
                <a:gd name="T2" fmla="*/ 112 w 120"/>
                <a:gd name="T3" fmla="*/ 98 h 104"/>
                <a:gd name="T4" fmla="*/ 106 w 120"/>
                <a:gd name="T5" fmla="*/ 92 h 104"/>
                <a:gd name="T6" fmla="*/ 94 w 120"/>
                <a:gd name="T7" fmla="*/ 92 h 104"/>
                <a:gd name="T8" fmla="*/ 94 w 120"/>
                <a:gd name="T9" fmla="*/ 84 h 104"/>
                <a:gd name="T10" fmla="*/ 92 w 120"/>
                <a:gd name="T11" fmla="*/ 78 h 104"/>
                <a:gd name="T12" fmla="*/ 86 w 120"/>
                <a:gd name="T13" fmla="*/ 74 h 104"/>
                <a:gd name="T14" fmla="*/ 86 w 120"/>
                <a:gd name="T15" fmla="*/ 64 h 104"/>
                <a:gd name="T16" fmla="*/ 74 w 120"/>
                <a:gd name="T17" fmla="*/ 54 h 104"/>
                <a:gd name="T18" fmla="*/ 64 w 120"/>
                <a:gd name="T19" fmla="*/ 50 h 104"/>
                <a:gd name="T20" fmla="*/ 54 w 120"/>
                <a:gd name="T21" fmla="*/ 50 h 104"/>
                <a:gd name="T22" fmla="*/ 42 w 120"/>
                <a:gd name="T23" fmla="*/ 44 h 104"/>
                <a:gd name="T24" fmla="*/ 32 w 120"/>
                <a:gd name="T25" fmla="*/ 40 h 104"/>
                <a:gd name="T26" fmla="*/ 28 w 120"/>
                <a:gd name="T27" fmla="*/ 40 h 104"/>
                <a:gd name="T28" fmla="*/ 24 w 120"/>
                <a:gd name="T29" fmla="*/ 46 h 104"/>
                <a:gd name="T30" fmla="*/ 18 w 120"/>
                <a:gd name="T31" fmla="*/ 42 h 104"/>
                <a:gd name="T32" fmla="*/ 16 w 120"/>
                <a:gd name="T33" fmla="*/ 32 h 104"/>
                <a:gd name="T34" fmla="*/ 10 w 120"/>
                <a:gd name="T35" fmla="*/ 28 h 104"/>
                <a:gd name="T36" fmla="*/ 10 w 120"/>
                <a:gd name="T37" fmla="*/ 26 h 104"/>
                <a:gd name="T38" fmla="*/ 28 w 120"/>
                <a:gd name="T39" fmla="*/ 28 h 104"/>
                <a:gd name="T40" fmla="*/ 30 w 120"/>
                <a:gd name="T41" fmla="*/ 22 h 104"/>
                <a:gd name="T42" fmla="*/ 28 w 120"/>
                <a:gd name="T43" fmla="*/ 22 h 104"/>
                <a:gd name="T44" fmla="*/ 16 w 120"/>
                <a:gd name="T45" fmla="*/ 22 h 104"/>
                <a:gd name="T46" fmla="*/ 12 w 120"/>
                <a:gd name="T47" fmla="*/ 20 h 104"/>
                <a:gd name="T48" fmla="*/ 6 w 120"/>
                <a:gd name="T49" fmla="*/ 12 h 104"/>
                <a:gd name="T50" fmla="*/ 0 w 120"/>
                <a:gd name="T51" fmla="*/ 10 h 104"/>
                <a:gd name="T52" fmla="*/ 2 w 120"/>
                <a:gd name="T53" fmla="*/ 2 h 104"/>
                <a:gd name="T54" fmla="*/ 6 w 120"/>
                <a:gd name="T55" fmla="*/ 2 h 104"/>
                <a:gd name="T56" fmla="*/ 12 w 120"/>
                <a:gd name="T57" fmla="*/ 0 h 104"/>
                <a:gd name="T58" fmla="*/ 16 w 120"/>
                <a:gd name="T59" fmla="*/ 0 h 104"/>
                <a:gd name="T60" fmla="*/ 24 w 120"/>
                <a:gd name="T61" fmla="*/ 4 h 104"/>
                <a:gd name="T62" fmla="*/ 34 w 120"/>
                <a:gd name="T63" fmla="*/ 4 h 104"/>
                <a:gd name="T64" fmla="*/ 36 w 120"/>
                <a:gd name="T65" fmla="*/ 10 h 104"/>
                <a:gd name="T66" fmla="*/ 36 w 120"/>
                <a:gd name="T67" fmla="*/ 20 h 104"/>
                <a:gd name="T68" fmla="*/ 42 w 120"/>
                <a:gd name="T69" fmla="*/ 24 h 104"/>
                <a:gd name="T70" fmla="*/ 44 w 120"/>
                <a:gd name="T71" fmla="*/ 30 h 104"/>
                <a:gd name="T72" fmla="*/ 50 w 120"/>
                <a:gd name="T73" fmla="*/ 34 h 104"/>
                <a:gd name="T74" fmla="*/ 66 w 120"/>
                <a:gd name="T75" fmla="*/ 18 h 104"/>
                <a:gd name="T76" fmla="*/ 68 w 120"/>
                <a:gd name="T77" fmla="*/ 14 h 104"/>
                <a:gd name="T78" fmla="*/ 74 w 120"/>
                <a:gd name="T79" fmla="*/ 12 h 104"/>
                <a:gd name="T80" fmla="*/ 94 w 120"/>
                <a:gd name="T81" fmla="*/ 14 h 104"/>
                <a:gd name="T82" fmla="*/ 108 w 120"/>
                <a:gd name="T83" fmla="*/ 22 h 104"/>
                <a:gd name="T84" fmla="*/ 116 w 120"/>
                <a:gd name="T85" fmla="*/ 24 h 104"/>
                <a:gd name="T86" fmla="*/ 116 w 120"/>
                <a:gd name="T87" fmla="*/ 24 h 104"/>
                <a:gd name="T88" fmla="*/ 120 w 120"/>
                <a:gd name="T89" fmla="*/ 64 h 104"/>
                <a:gd name="T90" fmla="*/ 116 w 120"/>
                <a:gd name="T91" fmla="*/ 70 h 104"/>
                <a:gd name="T92" fmla="*/ 116 w 120"/>
                <a:gd name="T93" fmla="*/ 74 h 104"/>
                <a:gd name="T94" fmla="*/ 120 w 120"/>
                <a:gd name="T95" fmla="*/ 80 h 104"/>
                <a:gd name="T96" fmla="*/ 120 w 120"/>
                <a:gd name="T97" fmla="*/ 104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0" h="104">
                  <a:moveTo>
                    <a:pt x="120" y="104"/>
                  </a:moveTo>
                  <a:lnTo>
                    <a:pt x="112" y="98"/>
                  </a:lnTo>
                  <a:lnTo>
                    <a:pt x="106" y="92"/>
                  </a:lnTo>
                  <a:lnTo>
                    <a:pt x="94" y="92"/>
                  </a:lnTo>
                  <a:lnTo>
                    <a:pt x="94" y="84"/>
                  </a:lnTo>
                  <a:lnTo>
                    <a:pt x="92" y="78"/>
                  </a:lnTo>
                  <a:lnTo>
                    <a:pt x="86" y="74"/>
                  </a:lnTo>
                  <a:lnTo>
                    <a:pt x="86" y="64"/>
                  </a:lnTo>
                  <a:lnTo>
                    <a:pt x="74" y="54"/>
                  </a:lnTo>
                  <a:lnTo>
                    <a:pt x="64" y="50"/>
                  </a:lnTo>
                  <a:lnTo>
                    <a:pt x="54" y="50"/>
                  </a:lnTo>
                  <a:lnTo>
                    <a:pt x="42" y="44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18" y="4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20"/>
                  </a:lnTo>
                  <a:lnTo>
                    <a:pt x="42" y="24"/>
                  </a:lnTo>
                  <a:lnTo>
                    <a:pt x="44" y="30"/>
                  </a:lnTo>
                  <a:lnTo>
                    <a:pt x="50" y="34"/>
                  </a:lnTo>
                  <a:lnTo>
                    <a:pt x="66" y="18"/>
                  </a:lnTo>
                  <a:lnTo>
                    <a:pt x="68" y="14"/>
                  </a:lnTo>
                  <a:lnTo>
                    <a:pt x="74" y="12"/>
                  </a:lnTo>
                  <a:lnTo>
                    <a:pt x="94" y="14"/>
                  </a:lnTo>
                  <a:lnTo>
                    <a:pt x="108" y="22"/>
                  </a:lnTo>
                  <a:lnTo>
                    <a:pt x="116" y="24"/>
                  </a:lnTo>
                  <a:lnTo>
                    <a:pt x="120" y="64"/>
                  </a:lnTo>
                  <a:lnTo>
                    <a:pt x="116" y="70"/>
                  </a:lnTo>
                  <a:lnTo>
                    <a:pt x="116" y="74"/>
                  </a:lnTo>
                  <a:lnTo>
                    <a:pt x="120" y="80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8" name="Freeform 217"/>
            <p:cNvSpPr>
              <a:spLocks/>
            </p:cNvSpPr>
            <p:nvPr/>
          </p:nvSpPr>
          <p:spPr bwMode="auto">
            <a:xfrm>
              <a:off x="3670" y="1727"/>
              <a:ext cx="354" cy="744"/>
            </a:xfrm>
            <a:custGeom>
              <a:avLst/>
              <a:gdLst>
                <a:gd name="T0" fmla="*/ 82 w 354"/>
                <a:gd name="T1" fmla="*/ 8 h 744"/>
                <a:gd name="T2" fmla="*/ 92 w 354"/>
                <a:gd name="T3" fmla="*/ 8 h 744"/>
                <a:gd name="T4" fmla="*/ 86 w 354"/>
                <a:gd name="T5" fmla="*/ 24 h 744"/>
                <a:gd name="T6" fmla="*/ 114 w 354"/>
                <a:gd name="T7" fmla="*/ 8 h 744"/>
                <a:gd name="T8" fmla="*/ 156 w 354"/>
                <a:gd name="T9" fmla="*/ 16 h 744"/>
                <a:gd name="T10" fmla="*/ 146 w 354"/>
                <a:gd name="T11" fmla="*/ 22 h 744"/>
                <a:gd name="T12" fmla="*/ 174 w 354"/>
                <a:gd name="T13" fmla="*/ 38 h 744"/>
                <a:gd name="T14" fmla="*/ 198 w 354"/>
                <a:gd name="T15" fmla="*/ 42 h 744"/>
                <a:gd name="T16" fmla="*/ 212 w 354"/>
                <a:gd name="T17" fmla="*/ 34 h 744"/>
                <a:gd name="T18" fmla="*/ 210 w 354"/>
                <a:gd name="T19" fmla="*/ 12 h 744"/>
                <a:gd name="T20" fmla="*/ 220 w 354"/>
                <a:gd name="T21" fmla="*/ 8 h 744"/>
                <a:gd name="T22" fmla="*/ 236 w 354"/>
                <a:gd name="T23" fmla="*/ 22 h 744"/>
                <a:gd name="T24" fmla="*/ 260 w 354"/>
                <a:gd name="T25" fmla="*/ 20 h 744"/>
                <a:gd name="T26" fmla="*/ 278 w 354"/>
                <a:gd name="T27" fmla="*/ 46 h 744"/>
                <a:gd name="T28" fmla="*/ 270 w 354"/>
                <a:gd name="T29" fmla="*/ 56 h 744"/>
                <a:gd name="T30" fmla="*/ 284 w 354"/>
                <a:gd name="T31" fmla="*/ 64 h 744"/>
                <a:gd name="T32" fmla="*/ 268 w 354"/>
                <a:gd name="T33" fmla="*/ 70 h 744"/>
                <a:gd name="T34" fmla="*/ 278 w 354"/>
                <a:gd name="T35" fmla="*/ 82 h 744"/>
                <a:gd name="T36" fmla="*/ 280 w 354"/>
                <a:gd name="T37" fmla="*/ 100 h 744"/>
                <a:gd name="T38" fmla="*/ 312 w 354"/>
                <a:gd name="T39" fmla="*/ 172 h 744"/>
                <a:gd name="T40" fmla="*/ 276 w 354"/>
                <a:gd name="T41" fmla="*/ 202 h 744"/>
                <a:gd name="T42" fmla="*/ 316 w 354"/>
                <a:gd name="T43" fmla="*/ 326 h 744"/>
                <a:gd name="T44" fmla="*/ 340 w 354"/>
                <a:gd name="T45" fmla="*/ 402 h 744"/>
                <a:gd name="T46" fmla="*/ 322 w 354"/>
                <a:gd name="T47" fmla="*/ 532 h 744"/>
                <a:gd name="T48" fmla="*/ 310 w 354"/>
                <a:gd name="T49" fmla="*/ 568 h 744"/>
                <a:gd name="T50" fmla="*/ 354 w 354"/>
                <a:gd name="T51" fmla="*/ 580 h 744"/>
                <a:gd name="T52" fmla="*/ 336 w 354"/>
                <a:gd name="T53" fmla="*/ 606 h 744"/>
                <a:gd name="T54" fmla="*/ 312 w 354"/>
                <a:gd name="T55" fmla="*/ 616 h 744"/>
                <a:gd name="T56" fmla="*/ 316 w 354"/>
                <a:gd name="T57" fmla="*/ 654 h 744"/>
                <a:gd name="T58" fmla="*/ 276 w 354"/>
                <a:gd name="T59" fmla="*/ 656 h 744"/>
                <a:gd name="T60" fmla="*/ 254 w 354"/>
                <a:gd name="T61" fmla="*/ 620 h 744"/>
                <a:gd name="T62" fmla="*/ 228 w 354"/>
                <a:gd name="T63" fmla="*/ 586 h 744"/>
                <a:gd name="T64" fmla="*/ 170 w 354"/>
                <a:gd name="T65" fmla="*/ 604 h 744"/>
                <a:gd name="T66" fmla="*/ 168 w 354"/>
                <a:gd name="T67" fmla="*/ 618 h 744"/>
                <a:gd name="T68" fmla="*/ 158 w 354"/>
                <a:gd name="T69" fmla="*/ 650 h 744"/>
                <a:gd name="T70" fmla="*/ 132 w 354"/>
                <a:gd name="T71" fmla="*/ 660 h 744"/>
                <a:gd name="T72" fmla="*/ 116 w 354"/>
                <a:gd name="T73" fmla="*/ 692 h 744"/>
                <a:gd name="T74" fmla="*/ 138 w 354"/>
                <a:gd name="T75" fmla="*/ 698 h 744"/>
                <a:gd name="T76" fmla="*/ 168 w 354"/>
                <a:gd name="T77" fmla="*/ 710 h 744"/>
                <a:gd name="T78" fmla="*/ 144 w 354"/>
                <a:gd name="T79" fmla="*/ 710 h 744"/>
                <a:gd name="T80" fmla="*/ 132 w 354"/>
                <a:gd name="T81" fmla="*/ 714 h 744"/>
                <a:gd name="T82" fmla="*/ 114 w 354"/>
                <a:gd name="T83" fmla="*/ 736 h 744"/>
                <a:gd name="T84" fmla="*/ 76 w 354"/>
                <a:gd name="T85" fmla="*/ 738 h 744"/>
                <a:gd name="T86" fmla="*/ 74 w 354"/>
                <a:gd name="T87" fmla="*/ 684 h 744"/>
                <a:gd name="T88" fmla="*/ 62 w 354"/>
                <a:gd name="T89" fmla="*/ 664 h 744"/>
                <a:gd name="T90" fmla="*/ 24 w 354"/>
                <a:gd name="T91" fmla="*/ 658 h 744"/>
                <a:gd name="T92" fmla="*/ 90 w 354"/>
                <a:gd name="T93" fmla="*/ 604 h 744"/>
                <a:gd name="T94" fmla="*/ 84 w 354"/>
                <a:gd name="T95" fmla="*/ 586 h 744"/>
                <a:gd name="T96" fmla="*/ 132 w 354"/>
                <a:gd name="T97" fmla="*/ 548 h 744"/>
                <a:gd name="T98" fmla="*/ 136 w 354"/>
                <a:gd name="T99" fmla="*/ 504 h 744"/>
                <a:gd name="T100" fmla="*/ 154 w 354"/>
                <a:gd name="T101" fmla="*/ 452 h 744"/>
                <a:gd name="T102" fmla="*/ 108 w 354"/>
                <a:gd name="T103" fmla="*/ 432 h 744"/>
                <a:gd name="T104" fmla="*/ 44 w 354"/>
                <a:gd name="T105" fmla="*/ 432 h 744"/>
                <a:gd name="T106" fmla="*/ 50 w 354"/>
                <a:gd name="T107" fmla="*/ 382 h 744"/>
                <a:gd name="T108" fmla="*/ 0 w 354"/>
                <a:gd name="T109" fmla="*/ 310 h 744"/>
                <a:gd name="T110" fmla="*/ 16 w 354"/>
                <a:gd name="T111" fmla="*/ 228 h 744"/>
                <a:gd name="T112" fmla="*/ 32 w 354"/>
                <a:gd name="T113" fmla="*/ 152 h 744"/>
                <a:gd name="T114" fmla="*/ 54 w 354"/>
                <a:gd name="T115" fmla="*/ 38 h 7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4" h="744">
                  <a:moveTo>
                    <a:pt x="64" y="6"/>
                  </a:moveTo>
                  <a:lnTo>
                    <a:pt x="74" y="10"/>
                  </a:lnTo>
                  <a:lnTo>
                    <a:pt x="82" y="8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2" y="8"/>
                  </a:lnTo>
                  <a:lnTo>
                    <a:pt x="88" y="14"/>
                  </a:lnTo>
                  <a:lnTo>
                    <a:pt x="84" y="18"/>
                  </a:lnTo>
                  <a:lnTo>
                    <a:pt x="86" y="24"/>
                  </a:lnTo>
                  <a:lnTo>
                    <a:pt x="94" y="22"/>
                  </a:lnTo>
                  <a:lnTo>
                    <a:pt x="94" y="16"/>
                  </a:lnTo>
                  <a:lnTo>
                    <a:pt x="114" y="8"/>
                  </a:lnTo>
                  <a:lnTo>
                    <a:pt x="124" y="12"/>
                  </a:lnTo>
                  <a:lnTo>
                    <a:pt x="144" y="14"/>
                  </a:lnTo>
                  <a:lnTo>
                    <a:pt x="156" y="16"/>
                  </a:lnTo>
                  <a:lnTo>
                    <a:pt x="156" y="20"/>
                  </a:lnTo>
                  <a:lnTo>
                    <a:pt x="150" y="20"/>
                  </a:lnTo>
                  <a:lnTo>
                    <a:pt x="146" y="22"/>
                  </a:lnTo>
                  <a:lnTo>
                    <a:pt x="146" y="30"/>
                  </a:lnTo>
                  <a:lnTo>
                    <a:pt x="170" y="40"/>
                  </a:lnTo>
                  <a:lnTo>
                    <a:pt x="174" y="38"/>
                  </a:lnTo>
                  <a:lnTo>
                    <a:pt x="180" y="38"/>
                  </a:lnTo>
                  <a:lnTo>
                    <a:pt x="190" y="42"/>
                  </a:lnTo>
                  <a:lnTo>
                    <a:pt x="198" y="42"/>
                  </a:lnTo>
                  <a:lnTo>
                    <a:pt x="202" y="36"/>
                  </a:lnTo>
                  <a:lnTo>
                    <a:pt x="206" y="36"/>
                  </a:lnTo>
                  <a:lnTo>
                    <a:pt x="212" y="34"/>
                  </a:lnTo>
                  <a:lnTo>
                    <a:pt x="212" y="24"/>
                  </a:lnTo>
                  <a:lnTo>
                    <a:pt x="210" y="20"/>
                  </a:lnTo>
                  <a:lnTo>
                    <a:pt x="210" y="12"/>
                  </a:lnTo>
                  <a:lnTo>
                    <a:pt x="212" y="8"/>
                  </a:lnTo>
                  <a:lnTo>
                    <a:pt x="216" y="10"/>
                  </a:lnTo>
                  <a:lnTo>
                    <a:pt x="220" y="8"/>
                  </a:lnTo>
                  <a:lnTo>
                    <a:pt x="232" y="12"/>
                  </a:lnTo>
                  <a:lnTo>
                    <a:pt x="230" y="16"/>
                  </a:lnTo>
                  <a:lnTo>
                    <a:pt x="236" y="22"/>
                  </a:lnTo>
                  <a:lnTo>
                    <a:pt x="244" y="18"/>
                  </a:lnTo>
                  <a:lnTo>
                    <a:pt x="252" y="26"/>
                  </a:lnTo>
                  <a:lnTo>
                    <a:pt x="260" y="20"/>
                  </a:lnTo>
                  <a:lnTo>
                    <a:pt x="266" y="22"/>
                  </a:lnTo>
                  <a:lnTo>
                    <a:pt x="278" y="40"/>
                  </a:lnTo>
                  <a:lnTo>
                    <a:pt x="278" y="46"/>
                  </a:lnTo>
                  <a:lnTo>
                    <a:pt x="284" y="52"/>
                  </a:lnTo>
                  <a:lnTo>
                    <a:pt x="280" y="58"/>
                  </a:lnTo>
                  <a:lnTo>
                    <a:pt x="270" y="56"/>
                  </a:lnTo>
                  <a:lnTo>
                    <a:pt x="270" y="60"/>
                  </a:lnTo>
                  <a:lnTo>
                    <a:pt x="274" y="62"/>
                  </a:lnTo>
                  <a:lnTo>
                    <a:pt x="284" y="64"/>
                  </a:lnTo>
                  <a:lnTo>
                    <a:pt x="282" y="76"/>
                  </a:lnTo>
                  <a:lnTo>
                    <a:pt x="278" y="76"/>
                  </a:lnTo>
                  <a:lnTo>
                    <a:pt x="268" y="70"/>
                  </a:lnTo>
                  <a:lnTo>
                    <a:pt x="270" y="80"/>
                  </a:lnTo>
                  <a:lnTo>
                    <a:pt x="274" y="86"/>
                  </a:lnTo>
                  <a:lnTo>
                    <a:pt x="278" y="82"/>
                  </a:lnTo>
                  <a:lnTo>
                    <a:pt x="282" y="88"/>
                  </a:lnTo>
                  <a:lnTo>
                    <a:pt x="280" y="92"/>
                  </a:lnTo>
                  <a:lnTo>
                    <a:pt x="280" y="100"/>
                  </a:lnTo>
                  <a:lnTo>
                    <a:pt x="306" y="124"/>
                  </a:lnTo>
                  <a:lnTo>
                    <a:pt x="318" y="152"/>
                  </a:lnTo>
                  <a:lnTo>
                    <a:pt x="312" y="172"/>
                  </a:lnTo>
                  <a:lnTo>
                    <a:pt x="302" y="174"/>
                  </a:lnTo>
                  <a:lnTo>
                    <a:pt x="300" y="188"/>
                  </a:lnTo>
                  <a:lnTo>
                    <a:pt x="276" y="202"/>
                  </a:lnTo>
                  <a:lnTo>
                    <a:pt x="276" y="270"/>
                  </a:lnTo>
                  <a:lnTo>
                    <a:pt x="308" y="302"/>
                  </a:lnTo>
                  <a:lnTo>
                    <a:pt x="316" y="326"/>
                  </a:lnTo>
                  <a:lnTo>
                    <a:pt x="318" y="342"/>
                  </a:lnTo>
                  <a:lnTo>
                    <a:pt x="336" y="380"/>
                  </a:lnTo>
                  <a:lnTo>
                    <a:pt x="340" y="402"/>
                  </a:lnTo>
                  <a:lnTo>
                    <a:pt x="332" y="448"/>
                  </a:lnTo>
                  <a:lnTo>
                    <a:pt x="314" y="522"/>
                  </a:lnTo>
                  <a:lnTo>
                    <a:pt x="322" y="532"/>
                  </a:lnTo>
                  <a:lnTo>
                    <a:pt x="326" y="530"/>
                  </a:lnTo>
                  <a:lnTo>
                    <a:pt x="328" y="534"/>
                  </a:lnTo>
                  <a:lnTo>
                    <a:pt x="310" y="568"/>
                  </a:lnTo>
                  <a:lnTo>
                    <a:pt x="320" y="580"/>
                  </a:lnTo>
                  <a:lnTo>
                    <a:pt x="342" y="576"/>
                  </a:lnTo>
                  <a:lnTo>
                    <a:pt x="354" y="580"/>
                  </a:lnTo>
                  <a:lnTo>
                    <a:pt x="352" y="598"/>
                  </a:lnTo>
                  <a:lnTo>
                    <a:pt x="338" y="600"/>
                  </a:lnTo>
                  <a:lnTo>
                    <a:pt x="336" y="606"/>
                  </a:lnTo>
                  <a:lnTo>
                    <a:pt x="324" y="608"/>
                  </a:lnTo>
                  <a:lnTo>
                    <a:pt x="322" y="614"/>
                  </a:lnTo>
                  <a:lnTo>
                    <a:pt x="312" y="616"/>
                  </a:lnTo>
                  <a:lnTo>
                    <a:pt x="312" y="630"/>
                  </a:lnTo>
                  <a:lnTo>
                    <a:pt x="316" y="636"/>
                  </a:lnTo>
                  <a:lnTo>
                    <a:pt x="316" y="654"/>
                  </a:lnTo>
                  <a:lnTo>
                    <a:pt x="302" y="674"/>
                  </a:lnTo>
                  <a:lnTo>
                    <a:pt x="286" y="660"/>
                  </a:lnTo>
                  <a:lnTo>
                    <a:pt x="276" y="656"/>
                  </a:lnTo>
                  <a:lnTo>
                    <a:pt x="264" y="656"/>
                  </a:lnTo>
                  <a:lnTo>
                    <a:pt x="262" y="638"/>
                  </a:lnTo>
                  <a:lnTo>
                    <a:pt x="254" y="620"/>
                  </a:lnTo>
                  <a:lnTo>
                    <a:pt x="252" y="610"/>
                  </a:lnTo>
                  <a:lnTo>
                    <a:pt x="242" y="588"/>
                  </a:lnTo>
                  <a:lnTo>
                    <a:pt x="228" y="586"/>
                  </a:lnTo>
                  <a:lnTo>
                    <a:pt x="210" y="580"/>
                  </a:lnTo>
                  <a:lnTo>
                    <a:pt x="182" y="584"/>
                  </a:lnTo>
                  <a:lnTo>
                    <a:pt x="170" y="604"/>
                  </a:lnTo>
                  <a:lnTo>
                    <a:pt x="178" y="602"/>
                  </a:lnTo>
                  <a:lnTo>
                    <a:pt x="178" y="612"/>
                  </a:lnTo>
                  <a:lnTo>
                    <a:pt x="168" y="618"/>
                  </a:lnTo>
                  <a:lnTo>
                    <a:pt x="164" y="636"/>
                  </a:lnTo>
                  <a:lnTo>
                    <a:pt x="158" y="640"/>
                  </a:lnTo>
                  <a:lnTo>
                    <a:pt x="158" y="650"/>
                  </a:lnTo>
                  <a:lnTo>
                    <a:pt x="140" y="662"/>
                  </a:lnTo>
                  <a:lnTo>
                    <a:pt x="134" y="656"/>
                  </a:lnTo>
                  <a:lnTo>
                    <a:pt x="132" y="660"/>
                  </a:lnTo>
                  <a:lnTo>
                    <a:pt x="124" y="678"/>
                  </a:lnTo>
                  <a:lnTo>
                    <a:pt x="118" y="686"/>
                  </a:lnTo>
                  <a:lnTo>
                    <a:pt x="116" y="692"/>
                  </a:lnTo>
                  <a:lnTo>
                    <a:pt x="124" y="698"/>
                  </a:lnTo>
                  <a:lnTo>
                    <a:pt x="128" y="692"/>
                  </a:lnTo>
                  <a:lnTo>
                    <a:pt x="138" y="698"/>
                  </a:lnTo>
                  <a:lnTo>
                    <a:pt x="142" y="690"/>
                  </a:lnTo>
                  <a:lnTo>
                    <a:pt x="162" y="696"/>
                  </a:lnTo>
                  <a:lnTo>
                    <a:pt x="168" y="710"/>
                  </a:lnTo>
                  <a:lnTo>
                    <a:pt x="162" y="712"/>
                  </a:lnTo>
                  <a:lnTo>
                    <a:pt x="154" y="710"/>
                  </a:lnTo>
                  <a:lnTo>
                    <a:pt x="144" y="710"/>
                  </a:lnTo>
                  <a:lnTo>
                    <a:pt x="144" y="718"/>
                  </a:lnTo>
                  <a:lnTo>
                    <a:pt x="138" y="720"/>
                  </a:lnTo>
                  <a:lnTo>
                    <a:pt x="132" y="714"/>
                  </a:lnTo>
                  <a:lnTo>
                    <a:pt x="126" y="716"/>
                  </a:lnTo>
                  <a:lnTo>
                    <a:pt x="122" y="734"/>
                  </a:lnTo>
                  <a:lnTo>
                    <a:pt x="114" y="736"/>
                  </a:lnTo>
                  <a:lnTo>
                    <a:pt x="108" y="730"/>
                  </a:lnTo>
                  <a:lnTo>
                    <a:pt x="94" y="744"/>
                  </a:lnTo>
                  <a:lnTo>
                    <a:pt x="76" y="738"/>
                  </a:lnTo>
                  <a:lnTo>
                    <a:pt x="66" y="722"/>
                  </a:lnTo>
                  <a:lnTo>
                    <a:pt x="62" y="710"/>
                  </a:lnTo>
                  <a:lnTo>
                    <a:pt x="74" y="684"/>
                  </a:lnTo>
                  <a:lnTo>
                    <a:pt x="76" y="666"/>
                  </a:lnTo>
                  <a:lnTo>
                    <a:pt x="62" y="664"/>
                  </a:lnTo>
                  <a:lnTo>
                    <a:pt x="44" y="668"/>
                  </a:lnTo>
                  <a:lnTo>
                    <a:pt x="40" y="664"/>
                  </a:lnTo>
                  <a:lnTo>
                    <a:pt x="24" y="658"/>
                  </a:lnTo>
                  <a:lnTo>
                    <a:pt x="22" y="650"/>
                  </a:lnTo>
                  <a:lnTo>
                    <a:pt x="26" y="630"/>
                  </a:lnTo>
                  <a:lnTo>
                    <a:pt x="90" y="604"/>
                  </a:lnTo>
                  <a:lnTo>
                    <a:pt x="100" y="592"/>
                  </a:lnTo>
                  <a:lnTo>
                    <a:pt x="86" y="590"/>
                  </a:lnTo>
                  <a:lnTo>
                    <a:pt x="84" y="586"/>
                  </a:lnTo>
                  <a:lnTo>
                    <a:pt x="126" y="560"/>
                  </a:lnTo>
                  <a:lnTo>
                    <a:pt x="132" y="558"/>
                  </a:lnTo>
                  <a:lnTo>
                    <a:pt x="132" y="548"/>
                  </a:lnTo>
                  <a:lnTo>
                    <a:pt x="126" y="544"/>
                  </a:lnTo>
                  <a:lnTo>
                    <a:pt x="120" y="512"/>
                  </a:lnTo>
                  <a:lnTo>
                    <a:pt x="136" y="504"/>
                  </a:lnTo>
                  <a:lnTo>
                    <a:pt x="132" y="472"/>
                  </a:lnTo>
                  <a:lnTo>
                    <a:pt x="152" y="466"/>
                  </a:lnTo>
                  <a:lnTo>
                    <a:pt x="154" y="452"/>
                  </a:lnTo>
                  <a:lnTo>
                    <a:pt x="128" y="456"/>
                  </a:lnTo>
                  <a:lnTo>
                    <a:pt x="132" y="436"/>
                  </a:lnTo>
                  <a:lnTo>
                    <a:pt x="108" y="432"/>
                  </a:lnTo>
                  <a:lnTo>
                    <a:pt x="96" y="454"/>
                  </a:lnTo>
                  <a:lnTo>
                    <a:pt x="52" y="456"/>
                  </a:lnTo>
                  <a:lnTo>
                    <a:pt x="44" y="432"/>
                  </a:lnTo>
                  <a:lnTo>
                    <a:pt x="50" y="420"/>
                  </a:lnTo>
                  <a:lnTo>
                    <a:pt x="40" y="406"/>
                  </a:lnTo>
                  <a:lnTo>
                    <a:pt x="50" y="382"/>
                  </a:lnTo>
                  <a:lnTo>
                    <a:pt x="28" y="352"/>
                  </a:lnTo>
                  <a:lnTo>
                    <a:pt x="30" y="330"/>
                  </a:lnTo>
                  <a:lnTo>
                    <a:pt x="0" y="310"/>
                  </a:lnTo>
                  <a:lnTo>
                    <a:pt x="8" y="278"/>
                  </a:lnTo>
                  <a:lnTo>
                    <a:pt x="0" y="240"/>
                  </a:lnTo>
                  <a:lnTo>
                    <a:pt x="16" y="228"/>
                  </a:lnTo>
                  <a:lnTo>
                    <a:pt x="16" y="208"/>
                  </a:lnTo>
                  <a:lnTo>
                    <a:pt x="4" y="164"/>
                  </a:lnTo>
                  <a:lnTo>
                    <a:pt x="32" y="152"/>
                  </a:lnTo>
                  <a:lnTo>
                    <a:pt x="72" y="106"/>
                  </a:lnTo>
                  <a:lnTo>
                    <a:pt x="68" y="42"/>
                  </a:lnTo>
                  <a:lnTo>
                    <a:pt x="54" y="38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29" name="Freeform 218"/>
            <p:cNvSpPr>
              <a:spLocks/>
            </p:cNvSpPr>
            <p:nvPr/>
          </p:nvSpPr>
          <p:spPr bwMode="auto">
            <a:xfrm>
              <a:off x="3888" y="1727"/>
              <a:ext cx="8" cy="4"/>
            </a:xfrm>
            <a:custGeom>
              <a:avLst/>
              <a:gdLst>
                <a:gd name="T0" fmla="*/ 0 w 8"/>
                <a:gd name="T1" fmla="*/ 4 h 4"/>
                <a:gd name="T2" fmla="*/ 4 w 8"/>
                <a:gd name="T3" fmla="*/ 4 h 4"/>
                <a:gd name="T4" fmla="*/ 8 w 8"/>
                <a:gd name="T5" fmla="*/ 4 h 4"/>
                <a:gd name="T6" fmla="*/ 6 w 8"/>
                <a:gd name="T7" fmla="*/ 0 h 4"/>
                <a:gd name="T8" fmla="*/ 2 w 8"/>
                <a:gd name="T9" fmla="*/ 0 h 4"/>
                <a:gd name="T10" fmla="*/ 0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0" name="Freeform 219"/>
            <p:cNvSpPr>
              <a:spLocks/>
            </p:cNvSpPr>
            <p:nvPr/>
          </p:nvSpPr>
          <p:spPr bwMode="auto">
            <a:xfrm>
              <a:off x="3906" y="1735"/>
              <a:ext cx="6" cy="10"/>
            </a:xfrm>
            <a:custGeom>
              <a:avLst/>
              <a:gdLst>
                <a:gd name="T0" fmla="*/ 4 w 6"/>
                <a:gd name="T1" fmla="*/ 10 h 10"/>
                <a:gd name="T2" fmla="*/ 4 w 6"/>
                <a:gd name="T3" fmla="*/ 6 h 10"/>
                <a:gd name="T4" fmla="*/ 6 w 6"/>
                <a:gd name="T5" fmla="*/ 0 h 10"/>
                <a:gd name="T6" fmla="*/ 2 w 6"/>
                <a:gd name="T7" fmla="*/ 4 h 10"/>
                <a:gd name="T8" fmla="*/ 0 w 6"/>
                <a:gd name="T9" fmla="*/ 8 h 10"/>
                <a:gd name="T10" fmla="*/ 4 w 6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4" y="6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1" name="Freeform 220"/>
            <p:cNvSpPr>
              <a:spLocks/>
            </p:cNvSpPr>
            <p:nvPr/>
          </p:nvSpPr>
          <p:spPr bwMode="auto">
            <a:xfrm>
              <a:off x="3922" y="1743"/>
              <a:ext cx="6" cy="4"/>
            </a:xfrm>
            <a:custGeom>
              <a:avLst/>
              <a:gdLst>
                <a:gd name="T0" fmla="*/ 2 w 6"/>
                <a:gd name="T1" fmla="*/ 4 h 4"/>
                <a:gd name="T2" fmla="*/ 6 w 6"/>
                <a:gd name="T3" fmla="*/ 2 h 4"/>
                <a:gd name="T4" fmla="*/ 4 w 6"/>
                <a:gd name="T5" fmla="*/ 0 h 4"/>
                <a:gd name="T6" fmla="*/ 0 w 6"/>
                <a:gd name="T7" fmla="*/ 0 h 4"/>
                <a:gd name="T8" fmla="*/ 2 w 6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2" name="Freeform 221"/>
            <p:cNvSpPr>
              <a:spLocks/>
            </p:cNvSpPr>
            <p:nvPr/>
          </p:nvSpPr>
          <p:spPr bwMode="auto">
            <a:xfrm>
              <a:off x="3736" y="1703"/>
              <a:ext cx="24" cy="16"/>
            </a:xfrm>
            <a:custGeom>
              <a:avLst/>
              <a:gdLst>
                <a:gd name="T0" fmla="*/ 6 w 24"/>
                <a:gd name="T1" fmla="*/ 0 h 16"/>
                <a:gd name="T2" fmla="*/ 14 w 24"/>
                <a:gd name="T3" fmla="*/ 0 h 16"/>
                <a:gd name="T4" fmla="*/ 24 w 24"/>
                <a:gd name="T5" fmla="*/ 0 h 16"/>
                <a:gd name="T6" fmla="*/ 24 w 24"/>
                <a:gd name="T7" fmla="*/ 2 h 16"/>
                <a:gd name="T8" fmla="*/ 18 w 24"/>
                <a:gd name="T9" fmla="*/ 8 h 16"/>
                <a:gd name="T10" fmla="*/ 18 w 24"/>
                <a:gd name="T11" fmla="*/ 12 h 16"/>
                <a:gd name="T12" fmla="*/ 10 w 24"/>
                <a:gd name="T13" fmla="*/ 16 h 16"/>
                <a:gd name="T14" fmla="*/ 4 w 24"/>
                <a:gd name="T15" fmla="*/ 8 h 16"/>
                <a:gd name="T16" fmla="*/ 0 w 24"/>
                <a:gd name="T17" fmla="*/ 8 h 16"/>
                <a:gd name="T18" fmla="*/ 4 w 24"/>
                <a:gd name="T19" fmla="*/ 2 h 16"/>
                <a:gd name="T20" fmla="*/ 6 w 24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16">
                  <a:moveTo>
                    <a:pt x="6" y="0"/>
                  </a:moveTo>
                  <a:lnTo>
                    <a:pt x="1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0" y="16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3" name="Freeform 222"/>
            <p:cNvSpPr>
              <a:spLocks/>
            </p:cNvSpPr>
            <p:nvPr/>
          </p:nvSpPr>
          <p:spPr bwMode="auto">
            <a:xfrm>
              <a:off x="3786" y="1707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2 w 10"/>
                <a:gd name="T3" fmla="*/ 2 h 10"/>
                <a:gd name="T4" fmla="*/ 0 w 10"/>
                <a:gd name="T5" fmla="*/ 8 h 10"/>
                <a:gd name="T6" fmla="*/ 0 w 10"/>
                <a:gd name="T7" fmla="*/ 10 h 10"/>
                <a:gd name="T8" fmla="*/ 4 w 10"/>
                <a:gd name="T9" fmla="*/ 10 h 10"/>
                <a:gd name="T10" fmla="*/ 4 w 10"/>
                <a:gd name="T11" fmla="*/ 6 h 10"/>
                <a:gd name="T12" fmla="*/ 10 w 10"/>
                <a:gd name="T13" fmla="*/ 0 h 10"/>
                <a:gd name="T14" fmla="*/ 6 w 10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4" name="Freeform 223"/>
            <p:cNvSpPr>
              <a:spLocks/>
            </p:cNvSpPr>
            <p:nvPr/>
          </p:nvSpPr>
          <p:spPr bwMode="auto">
            <a:xfrm>
              <a:off x="3094" y="1873"/>
              <a:ext cx="18" cy="18"/>
            </a:xfrm>
            <a:custGeom>
              <a:avLst/>
              <a:gdLst>
                <a:gd name="T0" fmla="*/ 4 w 18"/>
                <a:gd name="T1" fmla="*/ 0 h 18"/>
                <a:gd name="T2" fmla="*/ 18 w 18"/>
                <a:gd name="T3" fmla="*/ 10 h 18"/>
                <a:gd name="T4" fmla="*/ 18 w 18"/>
                <a:gd name="T5" fmla="*/ 18 h 18"/>
                <a:gd name="T6" fmla="*/ 12 w 18"/>
                <a:gd name="T7" fmla="*/ 18 h 18"/>
                <a:gd name="T8" fmla="*/ 2 w 18"/>
                <a:gd name="T9" fmla="*/ 10 h 18"/>
                <a:gd name="T10" fmla="*/ 0 w 18"/>
                <a:gd name="T11" fmla="*/ 4 h 18"/>
                <a:gd name="T12" fmla="*/ 4 w 18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8">
                  <a:moveTo>
                    <a:pt x="4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5" name="Freeform 224"/>
            <p:cNvSpPr>
              <a:spLocks/>
            </p:cNvSpPr>
            <p:nvPr/>
          </p:nvSpPr>
          <p:spPr bwMode="auto">
            <a:xfrm>
              <a:off x="3032" y="1581"/>
              <a:ext cx="188" cy="176"/>
            </a:xfrm>
            <a:custGeom>
              <a:avLst/>
              <a:gdLst>
                <a:gd name="T0" fmla="*/ 186 w 188"/>
                <a:gd name="T1" fmla="*/ 8 h 176"/>
                <a:gd name="T2" fmla="*/ 182 w 188"/>
                <a:gd name="T3" fmla="*/ 28 h 176"/>
                <a:gd name="T4" fmla="*/ 172 w 188"/>
                <a:gd name="T5" fmla="*/ 40 h 176"/>
                <a:gd name="T6" fmla="*/ 140 w 188"/>
                <a:gd name="T7" fmla="*/ 58 h 176"/>
                <a:gd name="T8" fmla="*/ 122 w 188"/>
                <a:gd name="T9" fmla="*/ 66 h 176"/>
                <a:gd name="T10" fmla="*/ 110 w 188"/>
                <a:gd name="T11" fmla="*/ 78 h 176"/>
                <a:gd name="T12" fmla="*/ 98 w 188"/>
                <a:gd name="T13" fmla="*/ 90 h 176"/>
                <a:gd name="T14" fmla="*/ 84 w 188"/>
                <a:gd name="T15" fmla="*/ 108 h 176"/>
                <a:gd name="T16" fmla="*/ 78 w 188"/>
                <a:gd name="T17" fmla="*/ 116 h 176"/>
                <a:gd name="T18" fmla="*/ 64 w 188"/>
                <a:gd name="T19" fmla="*/ 124 h 176"/>
                <a:gd name="T20" fmla="*/ 60 w 188"/>
                <a:gd name="T21" fmla="*/ 132 h 176"/>
                <a:gd name="T22" fmla="*/ 50 w 188"/>
                <a:gd name="T23" fmla="*/ 140 h 176"/>
                <a:gd name="T24" fmla="*/ 38 w 188"/>
                <a:gd name="T25" fmla="*/ 176 h 176"/>
                <a:gd name="T26" fmla="*/ 26 w 188"/>
                <a:gd name="T27" fmla="*/ 170 h 176"/>
                <a:gd name="T28" fmla="*/ 10 w 188"/>
                <a:gd name="T29" fmla="*/ 164 h 176"/>
                <a:gd name="T30" fmla="*/ 22 w 188"/>
                <a:gd name="T31" fmla="*/ 156 h 176"/>
                <a:gd name="T32" fmla="*/ 6 w 188"/>
                <a:gd name="T33" fmla="*/ 158 h 176"/>
                <a:gd name="T34" fmla="*/ 2 w 188"/>
                <a:gd name="T35" fmla="*/ 148 h 176"/>
                <a:gd name="T36" fmla="*/ 12 w 188"/>
                <a:gd name="T37" fmla="*/ 138 h 176"/>
                <a:gd name="T38" fmla="*/ 16 w 188"/>
                <a:gd name="T39" fmla="*/ 136 h 176"/>
                <a:gd name="T40" fmla="*/ 22 w 188"/>
                <a:gd name="T41" fmla="*/ 138 h 176"/>
                <a:gd name="T42" fmla="*/ 26 w 188"/>
                <a:gd name="T43" fmla="*/ 138 h 176"/>
                <a:gd name="T44" fmla="*/ 22 w 188"/>
                <a:gd name="T45" fmla="*/ 130 h 176"/>
                <a:gd name="T46" fmla="*/ 32 w 188"/>
                <a:gd name="T47" fmla="*/ 122 h 176"/>
                <a:gd name="T48" fmla="*/ 30 w 188"/>
                <a:gd name="T49" fmla="*/ 112 h 176"/>
                <a:gd name="T50" fmla="*/ 26 w 188"/>
                <a:gd name="T51" fmla="*/ 106 h 176"/>
                <a:gd name="T52" fmla="*/ 22 w 188"/>
                <a:gd name="T53" fmla="*/ 94 h 176"/>
                <a:gd name="T54" fmla="*/ 34 w 188"/>
                <a:gd name="T55" fmla="*/ 94 h 176"/>
                <a:gd name="T56" fmla="*/ 42 w 188"/>
                <a:gd name="T57" fmla="*/ 82 h 176"/>
                <a:gd name="T58" fmla="*/ 56 w 188"/>
                <a:gd name="T59" fmla="*/ 68 h 176"/>
                <a:gd name="T60" fmla="*/ 60 w 188"/>
                <a:gd name="T61" fmla="*/ 60 h 176"/>
                <a:gd name="T62" fmla="*/ 78 w 188"/>
                <a:gd name="T63" fmla="*/ 48 h 176"/>
                <a:gd name="T64" fmla="*/ 86 w 188"/>
                <a:gd name="T65" fmla="*/ 52 h 176"/>
                <a:gd name="T66" fmla="*/ 88 w 188"/>
                <a:gd name="T67" fmla="*/ 44 h 176"/>
                <a:gd name="T68" fmla="*/ 106 w 188"/>
                <a:gd name="T69" fmla="*/ 36 h 176"/>
                <a:gd name="T70" fmla="*/ 118 w 188"/>
                <a:gd name="T71" fmla="*/ 34 h 176"/>
                <a:gd name="T72" fmla="*/ 150 w 188"/>
                <a:gd name="T73" fmla="*/ 8 h 176"/>
                <a:gd name="T74" fmla="*/ 170 w 188"/>
                <a:gd name="T75" fmla="*/ 0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176">
                  <a:moveTo>
                    <a:pt x="170" y="0"/>
                  </a:moveTo>
                  <a:lnTo>
                    <a:pt x="186" y="8"/>
                  </a:lnTo>
                  <a:lnTo>
                    <a:pt x="188" y="20"/>
                  </a:lnTo>
                  <a:lnTo>
                    <a:pt x="182" y="28"/>
                  </a:lnTo>
                  <a:lnTo>
                    <a:pt x="184" y="38"/>
                  </a:lnTo>
                  <a:lnTo>
                    <a:pt x="172" y="40"/>
                  </a:lnTo>
                  <a:lnTo>
                    <a:pt x="156" y="54"/>
                  </a:lnTo>
                  <a:lnTo>
                    <a:pt x="140" y="58"/>
                  </a:lnTo>
                  <a:lnTo>
                    <a:pt x="134" y="62"/>
                  </a:lnTo>
                  <a:lnTo>
                    <a:pt x="122" y="66"/>
                  </a:lnTo>
                  <a:lnTo>
                    <a:pt x="120" y="72"/>
                  </a:lnTo>
                  <a:lnTo>
                    <a:pt x="110" y="78"/>
                  </a:lnTo>
                  <a:lnTo>
                    <a:pt x="104" y="82"/>
                  </a:lnTo>
                  <a:lnTo>
                    <a:pt x="98" y="90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78" y="110"/>
                  </a:lnTo>
                  <a:lnTo>
                    <a:pt x="78" y="116"/>
                  </a:lnTo>
                  <a:lnTo>
                    <a:pt x="66" y="116"/>
                  </a:lnTo>
                  <a:lnTo>
                    <a:pt x="64" y="124"/>
                  </a:lnTo>
                  <a:lnTo>
                    <a:pt x="60" y="124"/>
                  </a:lnTo>
                  <a:lnTo>
                    <a:pt x="60" y="132"/>
                  </a:lnTo>
                  <a:lnTo>
                    <a:pt x="56" y="138"/>
                  </a:lnTo>
                  <a:lnTo>
                    <a:pt x="50" y="140"/>
                  </a:lnTo>
                  <a:lnTo>
                    <a:pt x="50" y="154"/>
                  </a:lnTo>
                  <a:lnTo>
                    <a:pt x="38" y="176"/>
                  </a:lnTo>
                  <a:lnTo>
                    <a:pt x="28" y="172"/>
                  </a:lnTo>
                  <a:lnTo>
                    <a:pt x="26" y="170"/>
                  </a:lnTo>
                  <a:lnTo>
                    <a:pt x="12" y="170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22" y="156"/>
                  </a:lnTo>
                  <a:lnTo>
                    <a:pt x="20" y="154"/>
                  </a:lnTo>
                  <a:lnTo>
                    <a:pt x="6" y="158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10" y="146"/>
                  </a:lnTo>
                  <a:lnTo>
                    <a:pt x="12" y="138"/>
                  </a:lnTo>
                  <a:lnTo>
                    <a:pt x="16" y="136"/>
                  </a:lnTo>
                  <a:lnTo>
                    <a:pt x="22" y="138"/>
                  </a:lnTo>
                  <a:lnTo>
                    <a:pt x="24" y="140"/>
                  </a:lnTo>
                  <a:lnTo>
                    <a:pt x="26" y="138"/>
                  </a:lnTo>
                  <a:lnTo>
                    <a:pt x="28" y="136"/>
                  </a:lnTo>
                  <a:lnTo>
                    <a:pt x="22" y="130"/>
                  </a:lnTo>
                  <a:lnTo>
                    <a:pt x="24" y="124"/>
                  </a:lnTo>
                  <a:lnTo>
                    <a:pt x="32" y="122"/>
                  </a:lnTo>
                  <a:lnTo>
                    <a:pt x="26" y="116"/>
                  </a:lnTo>
                  <a:lnTo>
                    <a:pt x="30" y="112"/>
                  </a:lnTo>
                  <a:lnTo>
                    <a:pt x="32" y="110"/>
                  </a:lnTo>
                  <a:lnTo>
                    <a:pt x="26" y="106"/>
                  </a:lnTo>
                  <a:lnTo>
                    <a:pt x="26" y="98"/>
                  </a:lnTo>
                  <a:lnTo>
                    <a:pt x="22" y="94"/>
                  </a:lnTo>
                  <a:lnTo>
                    <a:pt x="26" y="92"/>
                  </a:lnTo>
                  <a:lnTo>
                    <a:pt x="34" y="94"/>
                  </a:lnTo>
                  <a:lnTo>
                    <a:pt x="42" y="88"/>
                  </a:lnTo>
                  <a:lnTo>
                    <a:pt x="42" y="82"/>
                  </a:lnTo>
                  <a:lnTo>
                    <a:pt x="52" y="82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60"/>
                  </a:lnTo>
                  <a:lnTo>
                    <a:pt x="72" y="58"/>
                  </a:lnTo>
                  <a:lnTo>
                    <a:pt x="78" y="48"/>
                  </a:lnTo>
                  <a:lnTo>
                    <a:pt x="86" y="46"/>
                  </a:lnTo>
                  <a:lnTo>
                    <a:pt x="86" y="52"/>
                  </a:lnTo>
                  <a:lnTo>
                    <a:pt x="94" y="50"/>
                  </a:lnTo>
                  <a:lnTo>
                    <a:pt x="88" y="44"/>
                  </a:lnTo>
                  <a:lnTo>
                    <a:pt x="92" y="38"/>
                  </a:lnTo>
                  <a:lnTo>
                    <a:pt x="106" y="36"/>
                  </a:lnTo>
                  <a:lnTo>
                    <a:pt x="106" y="42"/>
                  </a:lnTo>
                  <a:lnTo>
                    <a:pt x="118" y="34"/>
                  </a:lnTo>
                  <a:lnTo>
                    <a:pt x="148" y="22"/>
                  </a:lnTo>
                  <a:lnTo>
                    <a:pt x="150" y="8"/>
                  </a:lnTo>
                  <a:lnTo>
                    <a:pt x="160" y="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6" name="Freeform 225"/>
            <p:cNvSpPr>
              <a:spLocks/>
            </p:cNvSpPr>
            <p:nvPr/>
          </p:nvSpPr>
          <p:spPr bwMode="auto">
            <a:xfrm>
              <a:off x="3006" y="1757"/>
              <a:ext cx="72" cy="110"/>
            </a:xfrm>
            <a:custGeom>
              <a:avLst/>
              <a:gdLst>
                <a:gd name="T0" fmla="*/ 60 w 72"/>
                <a:gd name="T1" fmla="*/ 10 h 110"/>
                <a:gd name="T2" fmla="*/ 50 w 72"/>
                <a:gd name="T3" fmla="*/ 0 h 110"/>
                <a:gd name="T4" fmla="*/ 24 w 72"/>
                <a:gd name="T5" fmla="*/ 2 h 110"/>
                <a:gd name="T6" fmla="*/ 20 w 72"/>
                <a:gd name="T7" fmla="*/ 14 h 110"/>
                <a:gd name="T8" fmla="*/ 16 w 72"/>
                <a:gd name="T9" fmla="*/ 16 h 110"/>
                <a:gd name="T10" fmla="*/ 12 w 72"/>
                <a:gd name="T11" fmla="*/ 22 h 110"/>
                <a:gd name="T12" fmla="*/ 16 w 72"/>
                <a:gd name="T13" fmla="*/ 28 h 110"/>
                <a:gd name="T14" fmla="*/ 16 w 72"/>
                <a:gd name="T15" fmla="*/ 40 h 110"/>
                <a:gd name="T16" fmla="*/ 12 w 72"/>
                <a:gd name="T17" fmla="*/ 46 h 110"/>
                <a:gd name="T18" fmla="*/ 4 w 72"/>
                <a:gd name="T19" fmla="*/ 48 h 110"/>
                <a:gd name="T20" fmla="*/ 0 w 72"/>
                <a:gd name="T21" fmla="*/ 64 h 110"/>
                <a:gd name="T22" fmla="*/ 2 w 72"/>
                <a:gd name="T23" fmla="*/ 70 h 110"/>
                <a:gd name="T24" fmla="*/ 8 w 72"/>
                <a:gd name="T25" fmla="*/ 74 h 110"/>
                <a:gd name="T26" fmla="*/ 14 w 72"/>
                <a:gd name="T27" fmla="*/ 66 h 110"/>
                <a:gd name="T28" fmla="*/ 14 w 72"/>
                <a:gd name="T29" fmla="*/ 72 h 110"/>
                <a:gd name="T30" fmla="*/ 22 w 72"/>
                <a:gd name="T31" fmla="*/ 76 h 110"/>
                <a:gd name="T32" fmla="*/ 30 w 72"/>
                <a:gd name="T33" fmla="*/ 78 h 110"/>
                <a:gd name="T34" fmla="*/ 26 w 72"/>
                <a:gd name="T35" fmla="*/ 90 h 110"/>
                <a:gd name="T36" fmla="*/ 26 w 72"/>
                <a:gd name="T37" fmla="*/ 100 h 110"/>
                <a:gd name="T38" fmla="*/ 36 w 72"/>
                <a:gd name="T39" fmla="*/ 102 h 110"/>
                <a:gd name="T40" fmla="*/ 48 w 72"/>
                <a:gd name="T41" fmla="*/ 110 h 110"/>
                <a:gd name="T42" fmla="*/ 60 w 72"/>
                <a:gd name="T43" fmla="*/ 106 h 110"/>
                <a:gd name="T44" fmla="*/ 70 w 72"/>
                <a:gd name="T45" fmla="*/ 102 h 110"/>
                <a:gd name="T46" fmla="*/ 72 w 72"/>
                <a:gd name="T47" fmla="*/ 96 h 110"/>
                <a:gd name="T48" fmla="*/ 50 w 72"/>
                <a:gd name="T49" fmla="*/ 72 h 110"/>
                <a:gd name="T50" fmla="*/ 46 w 72"/>
                <a:gd name="T51" fmla="*/ 60 h 110"/>
                <a:gd name="T52" fmla="*/ 48 w 72"/>
                <a:gd name="T53" fmla="*/ 28 h 110"/>
                <a:gd name="T54" fmla="*/ 54 w 72"/>
                <a:gd name="T55" fmla="*/ 28 h 110"/>
                <a:gd name="T56" fmla="*/ 60 w 72"/>
                <a:gd name="T57" fmla="*/ 1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2" h="110">
                  <a:moveTo>
                    <a:pt x="60" y="10"/>
                  </a:moveTo>
                  <a:lnTo>
                    <a:pt x="50" y="0"/>
                  </a:lnTo>
                  <a:lnTo>
                    <a:pt x="24" y="2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6" y="28"/>
                  </a:lnTo>
                  <a:lnTo>
                    <a:pt x="16" y="40"/>
                  </a:lnTo>
                  <a:lnTo>
                    <a:pt x="12" y="46"/>
                  </a:lnTo>
                  <a:lnTo>
                    <a:pt x="4" y="48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8" y="74"/>
                  </a:lnTo>
                  <a:lnTo>
                    <a:pt x="14" y="66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30" y="78"/>
                  </a:lnTo>
                  <a:lnTo>
                    <a:pt x="26" y="90"/>
                  </a:lnTo>
                  <a:lnTo>
                    <a:pt x="26" y="100"/>
                  </a:lnTo>
                  <a:lnTo>
                    <a:pt x="36" y="102"/>
                  </a:lnTo>
                  <a:lnTo>
                    <a:pt x="48" y="110"/>
                  </a:lnTo>
                  <a:lnTo>
                    <a:pt x="60" y="106"/>
                  </a:lnTo>
                  <a:lnTo>
                    <a:pt x="70" y="102"/>
                  </a:lnTo>
                  <a:lnTo>
                    <a:pt x="72" y="96"/>
                  </a:lnTo>
                  <a:lnTo>
                    <a:pt x="50" y="72"/>
                  </a:lnTo>
                  <a:lnTo>
                    <a:pt x="46" y="60"/>
                  </a:lnTo>
                  <a:lnTo>
                    <a:pt x="48" y="28"/>
                  </a:lnTo>
                  <a:lnTo>
                    <a:pt x="54" y="28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7" name="Freeform 226"/>
            <p:cNvSpPr>
              <a:spLocks/>
            </p:cNvSpPr>
            <p:nvPr/>
          </p:nvSpPr>
          <p:spPr bwMode="auto">
            <a:xfrm>
              <a:off x="3014" y="1835"/>
              <a:ext cx="14" cy="12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6 h 12"/>
                <a:gd name="T4" fmla="*/ 12 w 14"/>
                <a:gd name="T5" fmla="*/ 12 h 12"/>
                <a:gd name="T6" fmla="*/ 0 w 14"/>
                <a:gd name="T7" fmla="*/ 0 h 12"/>
                <a:gd name="T8" fmla="*/ 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8" name="Freeform 227"/>
            <p:cNvSpPr>
              <a:spLocks/>
            </p:cNvSpPr>
            <p:nvPr/>
          </p:nvSpPr>
          <p:spPr bwMode="auto">
            <a:xfrm>
              <a:off x="3122" y="2599"/>
              <a:ext cx="176" cy="188"/>
            </a:xfrm>
            <a:custGeom>
              <a:avLst/>
              <a:gdLst>
                <a:gd name="T0" fmla="*/ 88 w 176"/>
                <a:gd name="T1" fmla="*/ 188 h 188"/>
                <a:gd name="T2" fmla="*/ 94 w 176"/>
                <a:gd name="T3" fmla="*/ 180 h 188"/>
                <a:gd name="T4" fmla="*/ 104 w 176"/>
                <a:gd name="T5" fmla="*/ 174 h 188"/>
                <a:gd name="T6" fmla="*/ 122 w 176"/>
                <a:gd name="T7" fmla="*/ 178 h 188"/>
                <a:gd name="T8" fmla="*/ 122 w 176"/>
                <a:gd name="T9" fmla="*/ 166 h 188"/>
                <a:gd name="T10" fmla="*/ 108 w 176"/>
                <a:gd name="T11" fmla="*/ 144 h 188"/>
                <a:gd name="T12" fmla="*/ 114 w 176"/>
                <a:gd name="T13" fmla="*/ 128 h 188"/>
                <a:gd name="T14" fmla="*/ 120 w 176"/>
                <a:gd name="T15" fmla="*/ 132 h 188"/>
                <a:gd name="T16" fmla="*/ 128 w 176"/>
                <a:gd name="T17" fmla="*/ 132 h 188"/>
                <a:gd name="T18" fmla="*/ 152 w 176"/>
                <a:gd name="T19" fmla="*/ 108 h 188"/>
                <a:gd name="T20" fmla="*/ 156 w 176"/>
                <a:gd name="T21" fmla="*/ 98 h 188"/>
                <a:gd name="T22" fmla="*/ 164 w 176"/>
                <a:gd name="T23" fmla="*/ 92 h 188"/>
                <a:gd name="T24" fmla="*/ 166 w 176"/>
                <a:gd name="T25" fmla="*/ 80 h 188"/>
                <a:gd name="T26" fmla="*/ 174 w 176"/>
                <a:gd name="T27" fmla="*/ 74 h 188"/>
                <a:gd name="T28" fmla="*/ 176 w 176"/>
                <a:gd name="T29" fmla="*/ 68 h 188"/>
                <a:gd name="T30" fmla="*/ 168 w 176"/>
                <a:gd name="T31" fmla="*/ 58 h 188"/>
                <a:gd name="T32" fmla="*/ 158 w 176"/>
                <a:gd name="T33" fmla="*/ 56 h 188"/>
                <a:gd name="T34" fmla="*/ 160 w 176"/>
                <a:gd name="T35" fmla="*/ 32 h 188"/>
                <a:gd name="T36" fmla="*/ 158 w 176"/>
                <a:gd name="T37" fmla="*/ 20 h 188"/>
                <a:gd name="T38" fmla="*/ 152 w 176"/>
                <a:gd name="T39" fmla="*/ 10 h 188"/>
                <a:gd name="T40" fmla="*/ 154 w 176"/>
                <a:gd name="T41" fmla="*/ 0 h 188"/>
                <a:gd name="T42" fmla="*/ 126 w 176"/>
                <a:gd name="T43" fmla="*/ 12 h 188"/>
                <a:gd name="T44" fmla="*/ 132 w 176"/>
                <a:gd name="T45" fmla="*/ 28 h 188"/>
                <a:gd name="T46" fmla="*/ 120 w 176"/>
                <a:gd name="T47" fmla="*/ 46 h 188"/>
                <a:gd name="T48" fmla="*/ 110 w 176"/>
                <a:gd name="T49" fmla="*/ 44 h 188"/>
                <a:gd name="T50" fmla="*/ 100 w 176"/>
                <a:gd name="T51" fmla="*/ 64 h 188"/>
                <a:gd name="T52" fmla="*/ 100 w 176"/>
                <a:gd name="T53" fmla="*/ 78 h 188"/>
                <a:gd name="T54" fmla="*/ 84 w 176"/>
                <a:gd name="T55" fmla="*/ 74 h 188"/>
                <a:gd name="T56" fmla="*/ 76 w 176"/>
                <a:gd name="T57" fmla="*/ 82 h 188"/>
                <a:gd name="T58" fmla="*/ 66 w 176"/>
                <a:gd name="T59" fmla="*/ 84 h 188"/>
                <a:gd name="T60" fmla="*/ 64 w 176"/>
                <a:gd name="T61" fmla="*/ 92 h 188"/>
                <a:gd name="T62" fmla="*/ 64 w 176"/>
                <a:gd name="T63" fmla="*/ 104 h 188"/>
                <a:gd name="T64" fmla="*/ 46 w 176"/>
                <a:gd name="T65" fmla="*/ 108 h 188"/>
                <a:gd name="T66" fmla="*/ 22 w 176"/>
                <a:gd name="T67" fmla="*/ 106 h 188"/>
                <a:gd name="T68" fmla="*/ 16 w 176"/>
                <a:gd name="T69" fmla="*/ 104 h 188"/>
                <a:gd name="T70" fmla="*/ 0 w 176"/>
                <a:gd name="T71" fmla="*/ 104 h 188"/>
                <a:gd name="T72" fmla="*/ 0 w 176"/>
                <a:gd name="T73" fmla="*/ 112 h 188"/>
                <a:gd name="T74" fmla="*/ 22 w 176"/>
                <a:gd name="T75" fmla="*/ 130 h 188"/>
                <a:gd name="T76" fmla="*/ 20 w 176"/>
                <a:gd name="T77" fmla="*/ 138 h 188"/>
                <a:gd name="T78" fmla="*/ 28 w 176"/>
                <a:gd name="T79" fmla="*/ 140 h 188"/>
                <a:gd name="T80" fmla="*/ 28 w 176"/>
                <a:gd name="T81" fmla="*/ 148 h 188"/>
                <a:gd name="T82" fmla="*/ 12 w 176"/>
                <a:gd name="T83" fmla="*/ 154 h 188"/>
                <a:gd name="T84" fmla="*/ 10 w 176"/>
                <a:gd name="T85" fmla="*/ 166 h 188"/>
                <a:gd name="T86" fmla="*/ 12 w 176"/>
                <a:gd name="T87" fmla="*/ 166 h 188"/>
                <a:gd name="T88" fmla="*/ 18 w 176"/>
                <a:gd name="T89" fmla="*/ 170 h 188"/>
                <a:gd name="T90" fmla="*/ 36 w 176"/>
                <a:gd name="T91" fmla="*/ 168 h 188"/>
                <a:gd name="T92" fmla="*/ 40 w 176"/>
                <a:gd name="T93" fmla="*/ 166 h 188"/>
                <a:gd name="T94" fmla="*/ 56 w 176"/>
                <a:gd name="T95" fmla="*/ 168 h 188"/>
                <a:gd name="T96" fmla="*/ 62 w 176"/>
                <a:gd name="T97" fmla="*/ 166 h 188"/>
                <a:gd name="T98" fmla="*/ 72 w 176"/>
                <a:gd name="T99" fmla="*/ 166 h 188"/>
                <a:gd name="T100" fmla="*/ 74 w 176"/>
                <a:gd name="T101" fmla="*/ 170 h 188"/>
                <a:gd name="T102" fmla="*/ 76 w 176"/>
                <a:gd name="T103" fmla="*/ 178 h 188"/>
                <a:gd name="T104" fmla="*/ 80 w 176"/>
                <a:gd name="T105" fmla="*/ 180 h 188"/>
                <a:gd name="T106" fmla="*/ 80 w 176"/>
                <a:gd name="T107" fmla="*/ 184 h 188"/>
                <a:gd name="T108" fmla="*/ 88 w 176"/>
                <a:gd name="T109" fmla="*/ 188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6" h="188">
                  <a:moveTo>
                    <a:pt x="88" y="188"/>
                  </a:moveTo>
                  <a:lnTo>
                    <a:pt x="94" y="180"/>
                  </a:lnTo>
                  <a:lnTo>
                    <a:pt x="104" y="174"/>
                  </a:lnTo>
                  <a:lnTo>
                    <a:pt x="122" y="178"/>
                  </a:lnTo>
                  <a:lnTo>
                    <a:pt x="122" y="166"/>
                  </a:lnTo>
                  <a:lnTo>
                    <a:pt x="108" y="144"/>
                  </a:lnTo>
                  <a:lnTo>
                    <a:pt x="114" y="128"/>
                  </a:lnTo>
                  <a:lnTo>
                    <a:pt x="120" y="132"/>
                  </a:lnTo>
                  <a:lnTo>
                    <a:pt x="128" y="132"/>
                  </a:lnTo>
                  <a:lnTo>
                    <a:pt x="152" y="108"/>
                  </a:lnTo>
                  <a:lnTo>
                    <a:pt x="156" y="98"/>
                  </a:lnTo>
                  <a:lnTo>
                    <a:pt x="164" y="92"/>
                  </a:lnTo>
                  <a:lnTo>
                    <a:pt x="166" y="80"/>
                  </a:lnTo>
                  <a:lnTo>
                    <a:pt x="174" y="74"/>
                  </a:lnTo>
                  <a:lnTo>
                    <a:pt x="176" y="68"/>
                  </a:lnTo>
                  <a:lnTo>
                    <a:pt x="168" y="58"/>
                  </a:lnTo>
                  <a:lnTo>
                    <a:pt x="158" y="56"/>
                  </a:lnTo>
                  <a:lnTo>
                    <a:pt x="160" y="32"/>
                  </a:lnTo>
                  <a:lnTo>
                    <a:pt x="158" y="20"/>
                  </a:lnTo>
                  <a:lnTo>
                    <a:pt x="152" y="10"/>
                  </a:lnTo>
                  <a:lnTo>
                    <a:pt x="154" y="0"/>
                  </a:lnTo>
                  <a:lnTo>
                    <a:pt x="126" y="12"/>
                  </a:lnTo>
                  <a:lnTo>
                    <a:pt x="132" y="28"/>
                  </a:lnTo>
                  <a:lnTo>
                    <a:pt x="120" y="46"/>
                  </a:lnTo>
                  <a:lnTo>
                    <a:pt x="110" y="44"/>
                  </a:lnTo>
                  <a:lnTo>
                    <a:pt x="100" y="64"/>
                  </a:lnTo>
                  <a:lnTo>
                    <a:pt x="100" y="78"/>
                  </a:lnTo>
                  <a:lnTo>
                    <a:pt x="84" y="74"/>
                  </a:lnTo>
                  <a:lnTo>
                    <a:pt x="76" y="82"/>
                  </a:lnTo>
                  <a:lnTo>
                    <a:pt x="66" y="84"/>
                  </a:lnTo>
                  <a:lnTo>
                    <a:pt x="64" y="92"/>
                  </a:lnTo>
                  <a:lnTo>
                    <a:pt x="64" y="104"/>
                  </a:lnTo>
                  <a:lnTo>
                    <a:pt x="46" y="108"/>
                  </a:lnTo>
                  <a:lnTo>
                    <a:pt x="22" y="106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22" y="130"/>
                  </a:lnTo>
                  <a:lnTo>
                    <a:pt x="20" y="138"/>
                  </a:lnTo>
                  <a:lnTo>
                    <a:pt x="28" y="140"/>
                  </a:lnTo>
                  <a:lnTo>
                    <a:pt x="28" y="148"/>
                  </a:lnTo>
                  <a:lnTo>
                    <a:pt x="12" y="154"/>
                  </a:lnTo>
                  <a:lnTo>
                    <a:pt x="10" y="166"/>
                  </a:lnTo>
                  <a:lnTo>
                    <a:pt x="12" y="166"/>
                  </a:lnTo>
                  <a:lnTo>
                    <a:pt x="18" y="170"/>
                  </a:lnTo>
                  <a:lnTo>
                    <a:pt x="36" y="168"/>
                  </a:lnTo>
                  <a:lnTo>
                    <a:pt x="40" y="166"/>
                  </a:lnTo>
                  <a:lnTo>
                    <a:pt x="56" y="168"/>
                  </a:lnTo>
                  <a:lnTo>
                    <a:pt x="62" y="166"/>
                  </a:lnTo>
                  <a:lnTo>
                    <a:pt x="72" y="166"/>
                  </a:lnTo>
                  <a:lnTo>
                    <a:pt x="74" y="170"/>
                  </a:lnTo>
                  <a:lnTo>
                    <a:pt x="76" y="178"/>
                  </a:lnTo>
                  <a:lnTo>
                    <a:pt x="80" y="180"/>
                  </a:lnTo>
                  <a:lnTo>
                    <a:pt x="80" y="184"/>
                  </a:lnTo>
                  <a:lnTo>
                    <a:pt x="88" y="18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9" name="Freeform 228"/>
            <p:cNvSpPr>
              <a:spLocks/>
            </p:cNvSpPr>
            <p:nvPr/>
          </p:nvSpPr>
          <p:spPr bwMode="auto">
            <a:xfrm>
              <a:off x="2936" y="1891"/>
              <a:ext cx="280" cy="736"/>
            </a:xfrm>
            <a:custGeom>
              <a:avLst/>
              <a:gdLst>
                <a:gd name="T0" fmla="*/ 178 w 280"/>
                <a:gd name="T1" fmla="*/ 10 h 736"/>
                <a:gd name="T2" fmla="*/ 172 w 280"/>
                <a:gd name="T3" fmla="*/ 42 h 736"/>
                <a:gd name="T4" fmla="*/ 156 w 280"/>
                <a:gd name="T5" fmla="*/ 28 h 736"/>
                <a:gd name="T6" fmla="*/ 126 w 280"/>
                <a:gd name="T7" fmla="*/ 42 h 736"/>
                <a:gd name="T8" fmla="*/ 114 w 280"/>
                <a:gd name="T9" fmla="*/ 52 h 736"/>
                <a:gd name="T10" fmla="*/ 94 w 280"/>
                <a:gd name="T11" fmla="*/ 48 h 736"/>
                <a:gd name="T12" fmla="*/ 94 w 280"/>
                <a:gd name="T13" fmla="*/ 30 h 736"/>
                <a:gd name="T14" fmla="*/ 78 w 280"/>
                <a:gd name="T15" fmla="*/ 48 h 736"/>
                <a:gd name="T16" fmla="*/ 54 w 280"/>
                <a:gd name="T17" fmla="*/ 56 h 736"/>
                <a:gd name="T18" fmla="*/ 58 w 280"/>
                <a:gd name="T19" fmla="*/ 150 h 736"/>
                <a:gd name="T20" fmla="*/ 22 w 280"/>
                <a:gd name="T21" fmla="*/ 178 h 736"/>
                <a:gd name="T22" fmla="*/ 46 w 280"/>
                <a:gd name="T23" fmla="*/ 206 h 736"/>
                <a:gd name="T24" fmla="*/ 38 w 280"/>
                <a:gd name="T25" fmla="*/ 280 h 736"/>
                <a:gd name="T26" fmla="*/ 74 w 280"/>
                <a:gd name="T27" fmla="*/ 270 h 736"/>
                <a:gd name="T28" fmla="*/ 92 w 280"/>
                <a:gd name="T29" fmla="*/ 374 h 736"/>
                <a:gd name="T30" fmla="*/ 74 w 280"/>
                <a:gd name="T31" fmla="*/ 418 h 736"/>
                <a:gd name="T32" fmla="*/ 30 w 280"/>
                <a:gd name="T33" fmla="*/ 484 h 736"/>
                <a:gd name="T34" fmla="*/ 32 w 280"/>
                <a:gd name="T35" fmla="*/ 532 h 736"/>
                <a:gd name="T36" fmla="*/ 44 w 280"/>
                <a:gd name="T37" fmla="*/ 558 h 736"/>
                <a:gd name="T38" fmla="*/ 62 w 280"/>
                <a:gd name="T39" fmla="*/ 552 h 736"/>
                <a:gd name="T40" fmla="*/ 78 w 280"/>
                <a:gd name="T41" fmla="*/ 544 h 736"/>
                <a:gd name="T42" fmla="*/ 90 w 280"/>
                <a:gd name="T43" fmla="*/ 548 h 736"/>
                <a:gd name="T44" fmla="*/ 94 w 280"/>
                <a:gd name="T45" fmla="*/ 554 h 736"/>
                <a:gd name="T46" fmla="*/ 92 w 280"/>
                <a:gd name="T47" fmla="*/ 570 h 736"/>
                <a:gd name="T48" fmla="*/ 78 w 280"/>
                <a:gd name="T49" fmla="*/ 574 h 736"/>
                <a:gd name="T50" fmla="*/ 68 w 280"/>
                <a:gd name="T51" fmla="*/ 584 h 736"/>
                <a:gd name="T52" fmla="*/ 70 w 280"/>
                <a:gd name="T53" fmla="*/ 588 h 736"/>
                <a:gd name="T54" fmla="*/ 58 w 280"/>
                <a:gd name="T55" fmla="*/ 584 h 736"/>
                <a:gd name="T56" fmla="*/ 68 w 280"/>
                <a:gd name="T57" fmla="*/ 600 h 736"/>
                <a:gd name="T58" fmla="*/ 74 w 280"/>
                <a:gd name="T59" fmla="*/ 612 h 736"/>
                <a:gd name="T60" fmla="*/ 82 w 280"/>
                <a:gd name="T61" fmla="*/ 616 h 736"/>
                <a:gd name="T62" fmla="*/ 86 w 280"/>
                <a:gd name="T63" fmla="*/ 628 h 736"/>
                <a:gd name="T64" fmla="*/ 88 w 280"/>
                <a:gd name="T65" fmla="*/ 630 h 736"/>
                <a:gd name="T66" fmla="*/ 102 w 280"/>
                <a:gd name="T67" fmla="*/ 630 h 736"/>
                <a:gd name="T68" fmla="*/ 106 w 280"/>
                <a:gd name="T69" fmla="*/ 638 h 736"/>
                <a:gd name="T70" fmla="*/ 112 w 280"/>
                <a:gd name="T71" fmla="*/ 648 h 736"/>
                <a:gd name="T72" fmla="*/ 92 w 280"/>
                <a:gd name="T73" fmla="*/ 652 h 736"/>
                <a:gd name="T74" fmla="*/ 88 w 280"/>
                <a:gd name="T75" fmla="*/ 658 h 736"/>
                <a:gd name="T76" fmla="*/ 96 w 280"/>
                <a:gd name="T77" fmla="*/ 660 h 736"/>
                <a:gd name="T78" fmla="*/ 98 w 280"/>
                <a:gd name="T79" fmla="*/ 668 h 736"/>
                <a:gd name="T80" fmla="*/ 98 w 280"/>
                <a:gd name="T81" fmla="*/ 672 h 736"/>
                <a:gd name="T82" fmla="*/ 116 w 280"/>
                <a:gd name="T83" fmla="*/ 702 h 736"/>
                <a:gd name="T84" fmla="*/ 166 w 280"/>
                <a:gd name="T85" fmla="*/ 700 h 736"/>
                <a:gd name="T86" fmla="*/ 208 w 280"/>
                <a:gd name="T87" fmla="*/ 736 h 736"/>
                <a:gd name="T88" fmla="*/ 252 w 280"/>
                <a:gd name="T89" fmla="*/ 700 h 736"/>
                <a:gd name="T90" fmla="*/ 270 w 280"/>
                <a:gd name="T91" fmla="*/ 678 h 736"/>
                <a:gd name="T92" fmla="*/ 266 w 280"/>
                <a:gd name="T93" fmla="*/ 646 h 736"/>
                <a:gd name="T94" fmla="*/ 240 w 280"/>
                <a:gd name="T95" fmla="*/ 648 h 736"/>
                <a:gd name="T96" fmla="*/ 270 w 280"/>
                <a:gd name="T97" fmla="*/ 606 h 736"/>
                <a:gd name="T98" fmla="*/ 234 w 280"/>
                <a:gd name="T99" fmla="*/ 502 h 736"/>
                <a:gd name="T100" fmla="*/ 246 w 280"/>
                <a:gd name="T101" fmla="*/ 460 h 736"/>
                <a:gd name="T102" fmla="*/ 280 w 280"/>
                <a:gd name="T103" fmla="*/ 384 h 736"/>
                <a:gd name="T104" fmla="*/ 246 w 280"/>
                <a:gd name="T105" fmla="*/ 324 h 736"/>
                <a:gd name="T106" fmla="*/ 202 w 280"/>
                <a:gd name="T107" fmla="*/ 256 h 736"/>
                <a:gd name="T108" fmla="*/ 218 w 280"/>
                <a:gd name="T109" fmla="*/ 108 h 736"/>
                <a:gd name="T110" fmla="*/ 242 w 280"/>
                <a:gd name="T111" fmla="*/ 58 h 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736">
                  <a:moveTo>
                    <a:pt x="234" y="18"/>
                  </a:moveTo>
                  <a:lnTo>
                    <a:pt x="220" y="6"/>
                  </a:lnTo>
                  <a:lnTo>
                    <a:pt x="186" y="0"/>
                  </a:lnTo>
                  <a:lnTo>
                    <a:pt x="178" y="10"/>
                  </a:lnTo>
                  <a:lnTo>
                    <a:pt x="182" y="18"/>
                  </a:lnTo>
                  <a:lnTo>
                    <a:pt x="182" y="32"/>
                  </a:lnTo>
                  <a:lnTo>
                    <a:pt x="172" y="36"/>
                  </a:lnTo>
                  <a:lnTo>
                    <a:pt x="172" y="42"/>
                  </a:lnTo>
                  <a:lnTo>
                    <a:pt x="168" y="46"/>
                  </a:lnTo>
                  <a:lnTo>
                    <a:pt x="162" y="42"/>
                  </a:lnTo>
                  <a:lnTo>
                    <a:pt x="164" y="32"/>
                  </a:lnTo>
                  <a:lnTo>
                    <a:pt x="156" y="28"/>
                  </a:lnTo>
                  <a:lnTo>
                    <a:pt x="150" y="34"/>
                  </a:lnTo>
                  <a:lnTo>
                    <a:pt x="142" y="36"/>
                  </a:lnTo>
                  <a:lnTo>
                    <a:pt x="136" y="42"/>
                  </a:lnTo>
                  <a:lnTo>
                    <a:pt x="126" y="42"/>
                  </a:lnTo>
                  <a:lnTo>
                    <a:pt x="126" y="40"/>
                  </a:lnTo>
                  <a:lnTo>
                    <a:pt x="118" y="40"/>
                  </a:lnTo>
                  <a:lnTo>
                    <a:pt x="112" y="46"/>
                  </a:lnTo>
                  <a:lnTo>
                    <a:pt x="114" y="52"/>
                  </a:lnTo>
                  <a:lnTo>
                    <a:pt x="106" y="52"/>
                  </a:lnTo>
                  <a:lnTo>
                    <a:pt x="104" y="50"/>
                  </a:lnTo>
                  <a:lnTo>
                    <a:pt x="96" y="54"/>
                  </a:lnTo>
                  <a:lnTo>
                    <a:pt x="94" y="48"/>
                  </a:lnTo>
                  <a:lnTo>
                    <a:pt x="100" y="42"/>
                  </a:lnTo>
                  <a:lnTo>
                    <a:pt x="98" y="36"/>
                  </a:lnTo>
                  <a:lnTo>
                    <a:pt x="102" y="30"/>
                  </a:lnTo>
                  <a:lnTo>
                    <a:pt x="94" y="30"/>
                  </a:lnTo>
                  <a:lnTo>
                    <a:pt x="86" y="36"/>
                  </a:lnTo>
                  <a:lnTo>
                    <a:pt x="82" y="38"/>
                  </a:lnTo>
                  <a:lnTo>
                    <a:pt x="82" y="44"/>
                  </a:lnTo>
                  <a:lnTo>
                    <a:pt x="78" y="48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60" y="46"/>
                  </a:lnTo>
                  <a:lnTo>
                    <a:pt x="54" y="56"/>
                  </a:lnTo>
                  <a:lnTo>
                    <a:pt x="54" y="92"/>
                  </a:lnTo>
                  <a:lnTo>
                    <a:pt x="46" y="98"/>
                  </a:lnTo>
                  <a:lnTo>
                    <a:pt x="44" y="118"/>
                  </a:lnTo>
                  <a:lnTo>
                    <a:pt x="58" y="150"/>
                  </a:lnTo>
                  <a:lnTo>
                    <a:pt x="30" y="162"/>
                  </a:lnTo>
                  <a:lnTo>
                    <a:pt x="0" y="164"/>
                  </a:lnTo>
                  <a:lnTo>
                    <a:pt x="4" y="170"/>
                  </a:lnTo>
                  <a:lnTo>
                    <a:pt x="22" y="178"/>
                  </a:lnTo>
                  <a:lnTo>
                    <a:pt x="26" y="214"/>
                  </a:lnTo>
                  <a:lnTo>
                    <a:pt x="34" y="216"/>
                  </a:lnTo>
                  <a:lnTo>
                    <a:pt x="38" y="206"/>
                  </a:lnTo>
                  <a:lnTo>
                    <a:pt x="46" y="206"/>
                  </a:lnTo>
                  <a:lnTo>
                    <a:pt x="44" y="236"/>
                  </a:lnTo>
                  <a:lnTo>
                    <a:pt x="38" y="242"/>
                  </a:lnTo>
                  <a:lnTo>
                    <a:pt x="30" y="266"/>
                  </a:lnTo>
                  <a:lnTo>
                    <a:pt x="38" y="280"/>
                  </a:lnTo>
                  <a:lnTo>
                    <a:pt x="54" y="284"/>
                  </a:lnTo>
                  <a:lnTo>
                    <a:pt x="58" y="278"/>
                  </a:lnTo>
                  <a:lnTo>
                    <a:pt x="70" y="278"/>
                  </a:lnTo>
                  <a:lnTo>
                    <a:pt x="74" y="270"/>
                  </a:lnTo>
                  <a:lnTo>
                    <a:pt x="100" y="280"/>
                  </a:lnTo>
                  <a:lnTo>
                    <a:pt x="92" y="334"/>
                  </a:lnTo>
                  <a:lnTo>
                    <a:pt x="98" y="370"/>
                  </a:lnTo>
                  <a:lnTo>
                    <a:pt x="92" y="374"/>
                  </a:lnTo>
                  <a:lnTo>
                    <a:pt x="98" y="386"/>
                  </a:lnTo>
                  <a:lnTo>
                    <a:pt x="90" y="398"/>
                  </a:lnTo>
                  <a:lnTo>
                    <a:pt x="82" y="398"/>
                  </a:lnTo>
                  <a:lnTo>
                    <a:pt x="74" y="418"/>
                  </a:lnTo>
                  <a:lnTo>
                    <a:pt x="64" y="454"/>
                  </a:lnTo>
                  <a:lnTo>
                    <a:pt x="38" y="470"/>
                  </a:lnTo>
                  <a:lnTo>
                    <a:pt x="38" y="484"/>
                  </a:lnTo>
                  <a:lnTo>
                    <a:pt x="30" y="484"/>
                  </a:lnTo>
                  <a:lnTo>
                    <a:pt x="26" y="478"/>
                  </a:lnTo>
                  <a:lnTo>
                    <a:pt x="20" y="480"/>
                  </a:lnTo>
                  <a:lnTo>
                    <a:pt x="16" y="528"/>
                  </a:lnTo>
                  <a:lnTo>
                    <a:pt x="32" y="532"/>
                  </a:lnTo>
                  <a:lnTo>
                    <a:pt x="40" y="542"/>
                  </a:lnTo>
                  <a:lnTo>
                    <a:pt x="38" y="554"/>
                  </a:lnTo>
                  <a:lnTo>
                    <a:pt x="44" y="558"/>
                  </a:lnTo>
                  <a:lnTo>
                    <a:pt x="60" y="552"/>
                  </a:lnTo>
                  <a:lnTo>
                    <a:pt x="62" y="552"/>
                  </a:lnTo>
                  <a:lnTo>
                    <a:pt x="64" y="548"/>
                  </a:lnTo>
                  <a:lnTo>
                    <a:pt x="68" y="544"/>
                  </a:lnTo>
                  <a:lnTo>
                    <a:pt x="78" y="544"/>
                  </a:lnTo>
                  <a:lnTo>
                    <a:pt x="80" y="546"/>
                  </a:lnTo>
                  <a:lnTo>
                    <a:pt x="82" y="548"/>
                  </a:lnTo>
                  <a:lnTo>
                    <a:pt x="86" y="548"/>
                  </a:lnTo>
                  <a:lnTo>
                    <a:pt x="90" y="548"/>
                  </a:lnTo>
                  <a:lnTo>
                    <a:pt x="92" y="550"/>
                  </a:lnTo>
                  <a:lnTo>
                    <a:pt x="92" y="552"/>
                  </a:lnTo>
                  <a:lnTo>
                    <a:pt x="94" y="554"/>
                  </a:lnTo>
                  <a:lnTo>
                    <a:pt x="92" y="558"/>
                  </a:lnTo>
                  <a:lnTo>
                    <a:pt x="92" y="562"/>
                  </a:lnTo>
                  <a:lnTo>
                    <a:pt x="92" y="570"/>
                  </a:lnTo>
                  <a:lnTo>
                    <a:pt x="92" y="572"/>
                  </a:lnTo>
                  <a:lnTo>
                    <a:pt x="90" y="574"/>
                  </a:lnTo>
                  <a:lnTo>
                    <a:pt x="78" y="574"/>
                  </a:lnTo>
                  <a:lnTo>
                    <a:pt x="70" y="578"/>
                  </a:lnTo>
                  <a:lnTo>
                    <a:pt x="68" y="582"/>
                  </a:lnTo>
                  <a:lnTo>
                    <a:pt x="68" y="584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6" y="588"/>
                  </a:lnTo>
                  <a:lnTo>
                    <a:pt x="64" y="588"/>
                  </a:lnTo>
                  <a:lnTo>
                    <a:pt x="62" y="586"/>
                  </a:lnTo>
                  <a:lnTo>
                    <a:pt x="58" y="584"/>
                  </a:lnTo>
                  <a:lnTo>
                    <a:pt x="60" y="590"/>
                  </a:lnTo>
                  <a:lnTo>
                    <a:pt x="62" y="592"/>
                  </a:lnTo>
                  <a:lnTo>
                    <a:pt x="68" y="600"/>
                  </a:lnTo>
                  <a:lnTo>
                    <a:pt x="70" y="606"/>
                  </a:lnTo>
                  <a:lnTo>
                    <a:pt x="72" y="610"/>
                  </a:lnTo>
                  <a:lnTo>
                    <a:pt x="74" y="612"/>
                  </a:lnTo>
                  <a:lnTo>
                    <a:pt x="78" y="612"/>
                  </a:lnTo>
                  <a:lnTo>
                    <a:pt x="80" y="614"/>
                  </a:lnTo>
                  <a:lnTo>
                    <a:pt x="82" y="616"/>
                  </a:lnTo>
                  <a:lnTo>
                    <a:pt x="86" y="618"/>
                  </a:lnTo>
                  <a:lnTo>
                    <a:pt x="86" y="622"/>
                  </a:lnTo>
                  <a:lnTo>
                    <a:pt x="86" y="628"/>
                  </a:lnTo>
                  <a:lnTo>
                    <a:pt x="86" y="634"/>
                  </a:lnTo>
                  <a:lnTo>
                    <a:pt x="88" y="630"/>
                  </a:lnTo>
                  <a:lnTo>
                    <a:pt x="92" y="628"/>
                  </a:lnTo>
                  <a:lnTo>
                    <a:pt x="98" y="628"/>
                  </a:lnTo>
                  <a:lnTo>
                    <a:pt x="102" y="630"/>
                  </a:lnTo>
                  <a:lnTo>
                    <a:pt x="104" y="634"/>
                  </a:lnTo>
                  <a:lnTo>
                    <a:pt x="106" y="638"/>
                  </a:lnTo>
                  <a:lnTo>
                    <a:pt x="110" y="642"/>
                  </a:lnTo>
                  <a:lnTo>
                    <a:pt x="112" y="644"/>
                  </a:lnTo>
                  <a:lnTo>
                    <a:pt x="112" y="648"/>
                  </a:lnTo>
                  <a:lnTo>
                    <a:pt x="102" y="652"/>
                  </a:lnTo>
                  <a:lnTo>
                    <a:pt x="96" y="654"/>
                  </a:lnTo>
                  <a:lnTo>
                    <a:pt x="92" y="652"/>
                  </a:lnTo>
                  <a:lnTo>
                    <a:pt x="90" y="654"/>
                  </a:lnTo>
                  <a:lnTo>
                    <a:pt x="88" y="658"/>
                  </a:lnTo>
                  <a:lnTo>
                    <a:pt x="90" y="660"/>
                  </a:lnTo>
                  <a:lnTo>
                    <a:pt x="92" y="660"/>
                  </a:lnTo>
                  <a:lnTo>
                    <a:pt x="94" y="660"/>
                  </a:lnTo>
                  <a:lnTo>
                    <a:pt x="96" y="660"/>
                  </a:lnTo>
                  <a:lnTo>
                    <a:pt x="98" y="664"/>
                  </a:lnTo>
                  <a:lnTo>
                    <a:pt x="98" y="668"/>
                  </a:lnTo>
                  <a:lnTo>
                    <a:pt x="96" y="668"/>
                  </a:lnTo>
                  <a:lnTo>
                    <a:pt x="94" y="670"/>
                  </a:lnTo>
                  <a:lnTo>
                    <a:pt x="98" y="672"/>
                  </a:lnTo>
                  <a:lnTo>
                    <a:pt x="102" y="674"/>
                  </a:lnTo>
                  <a:lnTo>
                    <a:pt x="102" y="678"/>
                  </a:lnTo>
                  <a:lnTo>
                    <a:pt x="104" y="700"/>
                  </a:lnTo>
                  <a:lnTo>
                    <a:pt x="116" y="702"/>
                  </a:lnTo>
                  <a:lnTo>
                    <a:pt x="122" y="690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66" y="700"/>
                  </a:lnTo>
                  <a:lnTo>
                    <a:pt x="188" y="714"/>
                  </a:lnTo>
                  <a:lnTo>
                    <a:pt x="190" y="728"/>
                  </a:lnTo>
                  <a:lnTo>
                    <a:pt x="200" y="730"/>
                  </a:lnTo>
                  <a:lnTo>
                    <a:pt x="208" y="736"/>
                  </a:lnTo>
                  <a:lnTo>
                    <a:pt x="210" y="728"/>
                  </a:lnTo>
                  <a:lnTo>
                    <a:pt x="232" y="714"/>
                  </a:lnTo>
                  <a:lnTo>
                    <a:pt x="238" y="702"/>
                  </a:lnTo>
                  <a:lnTo>
                    <a:pt x="252" y="700"/>
                  </a:lnTo>
                  <a:lnTo>
                    <a:pt x="270" y="704"/>
                  </a:lnTo>
                  <a:lnTo>
                    <a:pt x="270" y="694"/>
                  </a:lnTo>
                  <a:lnTo>
                    <a:pt x="274" y="684"/>
                  </a:lnTo>
                  <a:lnTo>
                    <a:pt x="270" y="678"/>
                  </a:lnTo>
                  <a:lnTo>
                    <a:pt x="266" y="666"/>
                  </a:lnTo>
                  <a:lnTo>
                    <a:pt x="276" y="662"/>
                  </a:lnTo>
                  <a:lnTo>
                    <a:pt x="270" y="646"/>
                  </a:lnTo>
                  <a:lnTo>
                    <a:pt x="266" y="646"/>
                  </a:lnTo>
                  <a:lnTo>
                    <a:pt x="258" y="640"/>
                  </a:lnTo>
                  <a:lnTo>
                    <a:pt x="254" y="638"/>
                  </a:lnTo>
                  <a:lnTo>
                    <a:pt x="246" y="642"/>
                  </a:lnTo>
                  <a:lnTo>
                    <a:pt x="240" y="648"/>
                  </a:lnTo>
                  <a:lnTo>
                    <a:pt x="234" y="646"/>
                  </a:lnTo>
                  <a:lnTo>
                    <a:pt x="238" y="620"/>
                  </a:lnTo>
                  <a:lnTo>
                    <a:pt x="246" y="618"/>
                  </a:lnTo>
                  <a:lnTo>
                    <a:pt x="270" y="606"/>
                  </a:lnTo>
                  <a:lnTo>
                    <a:pt x="270" y="568"/>
                  </a:lnTo>
                  <a:lnTo>
                    <a:pt x="216" y="542"/>
                  </a:lnTo>
                  <a:lnTo>
                    <a:pt x="228" y="524"/>
                  </a:lnTo>
                  <a:lnTo>
                    <a:pt x="234" y="502"/>
                  </a:lnTo>
                  <a:lnTo>
                    <a:pt x="240" y="498"/>
                  </a:lnTo>
                  <a:lnTo>
                    <a:pt x="256" y="510"/>
                  </a:lnTo>
                  <a:lnTo>
                    <a:pt x="258" y="478"/>
                  </a:lnTo>
                  <a:lnTo>
                    <a:pt x="246" y="460"/>
                  </a:lnTo>
                  <a:lnTo>
                    <a:pt x="256" y="416"/>
                  </a:lnTo>
                  <a:lnTo>
                    <a:pt x="250" y="398"/>
                  </a:lnTo>
                  <a:lnTo>
                    <a:pt x="264" y="386"/>
                  </a:lnTo>
                  <a:lnTo>
                    <a:pt x="280" y="384"/>
                  </a:lnTo>
                  <a:lnTo>
                    <a:pt x="278" y="372"/>
                  </a:lnTo>
                  <a:lnTo>
                    <a:pt x="242" y="364"/>
                  </a:lnTo>
                  <a:lnTo>
                    <a:pt x="236" y="328"/>
                  </a:lnTo>
                  <a:lnTo>
                    <a:pt x="246" y="324"/>
                  </a:lnTo>
                  <a:lnTo>
                    <a:pt x="242" y="298"/>
                  </a:lnTo>
                  <a:lnTo>
                    <a:pt x="220" y="286"/>
                  </a:lnTo>
                  <a:lnTo>
                    <a:pt x="214" y="262"/>
                  </a:lnTo>
                  <a:lnTo>
                    <a:pt x="202" y="256"/>
                  </a:lnTo>
                  <a:lnTo>
                    <a:pt x="198" y="232"/>
                  </a:lnTo>
                  <a:lnTo>
                    <a:pt x="168" y="222"/>
                  </a:lnTo>
                  <a:lnTo>
                    <a:pt x="168" y="152"/>
                  </a:lnTo>
                  <a:lnTo>
                    <a:pt x="218" y="108"/>
                  </a:lnTo>
                  <a:lnTo>
                    <a:pt x="218" y="102"/>
                  </a:lnTo>
                  <a:lnTo>
                    <a:pt x="246" y="84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36" y="46"/>
                  </a:lnTo>
                  <a:lnTo>
                    <a:pt x="234" y="1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0" name="Freeform 229"/>
            <p:cNvSpPr>
              <a:spLocks/>
            </p:cNvSpPr>
            <p:nvPr/>
          </p:nvSpPr>
          <p:spPr bwMode="auto">
            <a:xfrm>
              <a:off x="2704" y="2521"/>
              <a:ext cx="32" cy="30"/>
            </a:xfrm>
            <a:custGeom>
              <a:avLst/>
              <a:gdLst>
                <a:gd name="T0" fmla="*/ 18 w 32"/>
                <a:gd name="T1" fmla="*/ 2 h 30"/>
                <a:gd name="T2" fmla="*/ 32 w 32"/>
                <a:gd name="T3" fmla="*/ 14 h 30"/>
                <a:gd name="T4" fmla="*/ 32 w 32"/>
                <a:gd name="T5" fmla="*/ 20 h 30"/>
                <a:gd name="T6" fmla="*/ 24 w 32"/>
                <a:gd name="T7" fmla="*/ 20 h 30"/>
                <a:gd name="T8" fmla="*/ 18 w 32"/>
                <a:gd name="T9" fmla="*/ 18 h 30"/>
                <a:gd name="T10" fmla="*/ 16 w 32"/>
                <a:gd name="T11" fmla="*/ 22 h 30"/>
                <a:gd name="T12" fmla="*/ 10 w 32"/>
                <a:gd name="T13" fmla="*/ 24 h 30"/>
                <a:gd name="T14" fmla="*/ 6 w 32"/>
                <a:gd name="T15" fmla="*/ 24 h 30"/>
                <a:gd name="T16" fmla="*/ 0 w 32"/>
                <a:gd name="T17" fmla="*/ 30 h 30"/>
                <a:gd name="T18" fmla="*/ 0 w 32"/>
                <a:gd name="T19" fmla="*/ 28 h 30"/>
                <a:gd name="T20" fmla="*/ 2 w 32"/>
                <a:gd name="T21" fmla="*/ 24 h 30"/>
                <a:gd name="T22" fmla="*/ 0 w 32"/>
                <a:gd name="T23" fmla="*/ 22 h 30"/>
                <a:gd name="T24" fmla="*/ 6 w 32"/>
                <a:gd name="T25" fmla="*/ 16 h 30"/>
                <a:gd name="T26" fmla="*/ 8 w 32"/>
                <a:gd name="T27" fmla="*/ 8 h 30"/>
                <a:gd name="T28" fmla="*/ 2 w 32"/>
                <a:gd name="T29" fmla="*/ 2 h 30"/>
                <a:gd name="T30" fmla="*/ 10 w 32"/>
                <a:gd name="T31" fmla="*/ 0 h 30"/>
                <a:gd name="T32" fmla="*/ 18 w 32"/>
                <a:gd name="T33" fmla="*/ 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0">
                  <a:moveTo>
                    <a:pt x="18" y="2"/>
                  </a:moveTo>
                  <a:lnTo>
                    <a:pt x="32" y="14"/>
                  </a:lnTo>
                  <a:lnTo>
                    <a:pt x="32" y="20"/>
                  </a:lnTo>
                  <a:lnTo>
                    <a:pt x="24" y="20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8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1" name="Freeform 230"/>
            <p:cNvSpPr>
              <a:spLocks/>
            </p:cNvSpPr>
            <p:nvPr/>
          </p:nvSpPr>
          <p:spPr bwMode="auto">
            <a:xfrm>
              <a:off x="2286" y="2601"/>
              <a:ext cx="434" cy="698"/>
            </a:xfrm>
            <a:custGeom>
              <a:avLst/>
              <a:gdLst>
                <a:gd name="T0" fmla="*/ 408 w 434"/>
                <a:gd name="T1" fmla="*/ 206 h 698"/>
                <a:gd name="T2" fmla="*/ 402 w 434"/>
                <a:gd name="T3" fmla="*/ 98 h 698"/>
                <a:gd name="T4" fmla="*/ 408 w 434"/>
                <a:gd name="T5" fmla="*/ 84 h 698"/>
                <a:gd name="T6" fmla="*/ 384 w 434"/>
                <a:gd name="T7" fmla="*/ 70 h 698"/>
                <a:gd name="T8" fmla="*/ 362 w 434"/>
                <a:gd name="T9" fmla="*/ 64 h 698"/>
                <a:gd name="T10" fmla="*/ 350 w 434"/>
                <a:gd name="T11" fmla="*/ 88 h 698"/>
                <a:gd name="T12" fmla="*/ 314 w 434"/>
                <a:gd name="T13" fmla="*/ 88 h 698"/>
                <a:gd name="T14" fmla="*/ 280 w 434"/>
                <a:gd name="T15" fmla="*/ 68 h 698"/>
                <a:gd name="T16" fmla="*/ 242 w 434"/>
                <a:gd name="T17" fmla="*/ 58 h 698"/>
                <a:gd name="T18" fmla="*/ 226 w 434"/>
                <a:gd name="T19" fmla="*/ 42 h 698"/>
                <a:gd name="T20" fmla="*/ 232 w 434"/>
                <a:gd name="T21" fmla="*/ 18 h 698"/>
                <a:gd name="T22" fmla="*/ 234 w 434"/>
                <a:gd name="T23" fmla="*/ 4 h 698"/>
                <a:gd name="T24" fmla="*/ 216 w 434"/>
                <a:gd name="T25" fmla="*/ 0 h 698"/>
                <a:gd name="T26" fmla="*/ 192 w 434"/>
                <a:gd name="T27" fmla="*/ 4 h 698"/>
                <a:gd name="T28" fmla="*/ 162 w 434"/>
                <a:gd name="T29" fmla="*/ 6 h 698"/>
                <a:gd name="T30" fmla="*/ 138 w 434"/>
                <a:gd name="T31" fmla="*/ 10 h 698"/>
                <a:gd name="T32" fmla="*/ 110 w 434"/>
                <a:gd name="T33" fmla="*/ 16 h 698"/>
                <a:gd name="T34" fmla="*/ 88 w 434"/>
                <a:gd name="T35" fmla="*/ 30 h 698"/>
                <a:gd name="T36" fmla="*/ 90 w 434"/>
                <a:gd name="T37" fmla="*/ 64 h 698"/>
                <a:gd name="T38" fmla="*/ 68 w 434"/>
                <a:gd name="T39" fmla="*/ 78 h 698"/>
                <a:gd name="T40" fmla="*/ 52 w 434"/>
                <a:gd name="T41" fmla="*/ 94 h 698"/>
                <a:gd name="T42" fmla="*/ 42 w 434"/>
                <a:gd name="T43" fmla="*/ 104 h 698"/>
                <a:gd name="T44" fmla="*/ 2 w 434"/>
                <a:gd name="T45" fmla="*/ 130 h 698"/>
                <a:gd name="T46" fmla="*/ 120 w 434"/>
                <a:gd name="T47" fmla="*/ 222 h 698"/>
                <a:gd name="T48" fmla="*/ 140 w 434"/>
                <a:gd name="T49" fmla="*/ 234 h 698"/>
                <a:gd name="T50" fmla="*/ 160 w 434"/>
                <a:gd name="T51" fmla="*/ 244 h 698"/>
                <a:gd name="T52" fmla="*/ 124 w 434"/>
                <a:gd name="T53" fmla="*/ 298 h 698"/>
                <a:gd name="T54" fmla="*/ 112 w 434"/>
                <a:gd name="T55" fmla="*/ 314 h 698"/>
                <a:gd name="T56" fmla="*/ 132 w 434"/>
                <a:gd name="T57" fmla="*/ 330 h 698"/>
                <a:gd name="T58" fmla="*/ 116 w 434"/>
                <a:gd name="T59" fmla="*/ 356 h 698"/>
                <a:gd name="T60" fmla="*/ 126 w 434"/>
                <a:gd name="T61" fmla="*/ 404 h 698"/>
                <a:gd name="T62" fmla="*/ 170 w 434"/>
                <a:gd name="T63" fmla="*/ 416 h 698"/>
                <a:gd name="T64" fmla="*/ 206 w 434"/>
                <a:gd name="T65" fmla="*/ 426 h 698"/>
                <a:gd name="T66" fmla="*/ 224 w 434"/>
                <a:gd name="T67" fmla="*/ 452 h 698"/>
                <a:gd name="T68" fmla="*/ 220 w 434"/>
                <a:gd name="T69" fmla="*/ 476 h 698"/>
                <a:gd name="T70" fmla="*/ 230 w 434"/>
                <a:gd name="T71" fmla="*/ 514 h 698"/>
                <a:gd name="T72" fmla="*/ 252 w 434"/>
                <a:gd name="T73" fmla="*/ 548 h 698"/>
                <a:gd name="T74" fmla="*/ 260 w 434"/>
                <a:gd name="T75" fmla="*/ 568 h 698"/>
                <a:gd name="T76" fmla="*/ 268 w 434"/>
                <a:gd name="T77" fmla="*/ 608 h 698"/>
                <a:gd name="T78" fmla="*/ 258 w 434"/>
                <a:gd name="T79" fmla="*/ 638 h 698"/>
                <a:gd name="T80" fmla="*/ 248 w 434"/>
                <a:gd name="T81" fmla="*/ 692 h 698"/>
                <a:gd name="T82" fmla="*/ 274 w 434"/>
                <a:gd name="T83" fmla="*/ 692 h 698"/>
                <a:gd name="T84" fmla="*/ 334 w 434"/>
                <a:gd name="T85" fmla="*/ 694 h 698"/>
                <a:gd name="T86" fmla="*/ 372 w 434"/>
                <a:gd name="T87" fmla="*/ 694 h 698"/>
                <a:gd name="T88" fmla="*/ 372 w 434"/>
                <a:gd name="T89" fmla="*/ 636 h 698"/>
                <a:gd name="T90" fmla="*/ 394 w 434"/>
                <a:gd name="T91" fmla="*/ 614 h 698"/>
                <a:gd name="T92" fmla="*/ 370 w 434"/>
                <a:gd name="T93" fmla="*/ 568 h 698"/>
                <a:gd name="T94" fmla="*/ 354 w 434"/>
                <a:gd name="T95" fmla="*/ 562 h 698"/>
                <a:gd name="T96" fmla="*/ 368 w 434"/>
                <a:gd name="T97" fmla="*/ 510 h 698"/>
                <a:gd name="T98" fmla="*/ 378 w 434"/>
                <a:gd name="T99" fmla="*/ 502 h 698"/>
                <a:gd name="T100" fmla="*/ 382 w 434"/>
                <a:gd name="T101" fmla="*/ 464 h 698"/>
                <a:gd name="T102" fmla="*/ 434 w 434"/>
                <a:gd name="T103" fmla="*/ 416 h 698"/>
                <a:gd name="T104" fmla="*/ 418 w 434"/>
                <a:gd name="T105" fmla="*/ 394 h 698"/>
                <a:gd name="T106" fmla="*/ 398 w 434"/>
                <a:gd name="T107" fmla="*/ 376 h 698"/>
                <a:gd name="T108" fmla="*/ 384 w 434"/>
                <a:gd name="T109" fmla="*/ 348 h 698"/>
                <a:gd name="T110" fmla="*/ 378 w 434"/>
                <a:gd name="T111" fmla="*/ 334 h 698"/>
                <a:gd name="T112" fmla="*/ 374 w 434"/>
                <a:gd name="T113" fmla="*/ 318 h 698"/>
                <a:gd name="T114" fmla="*/ 378 w 434"/>
                <a:gd name="T115" fmla="*/ 288 h 6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4" h="698">
                  <a:moveTo>
                    <a:pt x="394" y="234"/>
                  </a:moveTo>
                  <a:lnTo>
                    <a:pt x="406" y="232"/>
                  </a:lnTo>
                  <a:lnTo>
                    <a:pt x="408" y="206"/>
                  </a:lnTo>
                  <a:lnTo>
                    <a:pt x="408" y="176"/>
                  </a:lnTo>
                  <a:lnTo>
                    <a:pt x="408" y="122"/>
                  </a:lnTo>
                  <a:lnTo>
                    <a:pt x="402" y="98"/>
                  </a:lnTo>
                  <a:lnTo>
                    <a:pt x="408" y="94"/>
                  </a:lnTo>
                  <a:lnTo>
                    <a:pt x="408" y="84"/>
                  </a:lnTo>
                  <a:lnTo>
                    <a:pt x="404" y="78"/>
                  </a:lnTo>
                  <a:lnTo>
                    <a:pt x="394" y="74"/>
                  </a:lnTo>
                  <a:lnTo>
                    <a:pt x="384" y="70"/>
                  </a:lnTo>
                  <a:lnTo>
                    <a:pt x="384" y="64"/>
                  </a:lnTo>
                  <a:lnTo>
                    <a:pt x="372" y="62"/>
                  </a:lnTo>
                  <a:lnTo>
                    <a:pt x="362" y="64"/>
                  </a:lnTo>
                  <a:lnTo>
                    <a:pt x="346" y="72"/>
                  </a:lnTo>
                  <a:lnTo>
                    <a:pt x="346" y="82"/>
                  </a:lnTo>
                  <a:lnTo>
                    <a:pt x="350" y="88"/>
                  </a:lnTo>
                  <a:lnTo>
                    <a:pt x="346" y="94"/>
                  </a:lnTo>
                  <a:lnTo>
                    <a:pt x="336" y="100"/>
                  </a:lnTo>
                  <a:lnTo>
                    <a:pt x="314" y="88"/>
                  </a:lnTo>
                  <a:lnTo>
                    <a:pt x="294" y="84"/>
                  </a:lnTo>
                  <a:lnTo>
                    <a:pt x="286" y="68"/>
                  </a:lnTo>
                  <a:lnTo>
                    <a:pt x="280" y="68"/>
                  </a:lnTo>
                  <a:lnTo>
                    <a:pt x="272" y="64"/>
                  </a:lnTo>
                  <a:lnTo>
                    <a:pt x="256" y="64"/>
                  </a:lnTo>
                  <a:lnTo>
                    <a:pt x="242" y="58"/>
                  </a:lnTo>
                  <a:lnTo>
                    <a:pt x="234" y="54"/>
                  </a:lnTo>
                  <a:lnTo>
                    <a:pt x="228" y="50"/>
                  </a:lnTo>
                  <a:lnTo>
                    <a:pt x="226" y="42"/>
                  </a:lnTo>
                  <a:lnTo>
                    <a:pt x="236" y="34"/>
                  </a:lnTo>
                  <a:lnTo>
                    <a:pt x="236" y="26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6" y="6"/>
                  </a:lnTo>
                  <a:lnTo>
                    <a:pt x="234" y="4"/>
                  </a:lnTo>
                  <a:lnTo>
                    <a:pt x="228" y="4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12" y="4"/>
                  </a:lnTo>
                  <a:lnTo>
                    <a:pt x="202" y="6"/>
                  </a:lnTo>
                  <a:lnTo>
                    <a:pt x="192" y="4"/>
                  </a:lnTo>
                  <a:lnTo>
                    <a:pt x="178" y="6"/>
                  </a:lnTo>
                  <a:lnTo>
                    <a:pt x="170" y="6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42" y="6"/>
                  </a:lnTo>
                  <a:lnTo>
                    <a:pt x="138" y="10"/>
                  </a:lnTo>
                  <a:lnTo>
                    <a:pt x="124" y="10"/>
                  </a:lnTo>
                  <a:lnTo>
                    <a:pt x="116" y="12"/>
                  </a:lnTo>
                  <a:lnTo>
                    <a:pt x="110" y="16"/>
                  </a:lnTo>
                  <a:lnTo>
                    <a:pt x="102" y="24"/>
                  </a:lnTo>
                  <a:lnTo>
                    <a:pt x="96" y="26"/>
                  </a:lnTo>
                  <a:lnTo>
                    <a:pt x="88" y="30"/>
                  </a:lnTo>
                  <a:lnTo>
                    <a:pt x="84" y="34"/>
                  </a:lnTo>
                  <a:lnTo>
                    <a:pt x="88" y="58"/>
                  </a:lnTo>
                  <a:lnTo>
                    <a:pt x="90" y="64"/>
                  </a:lnTo>
                  <a:lnTo>
                    <a:pt x="86" y="78"/>
                  </a:lnTo>
                  <a:lnTo>
                    <a:pt x="76" y="78"/>
                  </a:lnTo>
                  <a:lnTo>
                    <a:pt x="68" y="78"/>
                  </a:lnTo>
                  <a:lnTo>
                    <a:pt x="64" y="90"/>
                  </a:lnTo>
                  <a:lnTo>
                    <a:pt x="58" y="92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12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2" y="138"/>
                  </a:lnTo>
                  <a:lnTo>
                    <a:pt x="50" y="172"/>
                  </a:lnTo>
                  <a:lnTo>
                    <a:pt x="120" y="222"/>
                  </a:lnTo>
                  <a:lnTo>
                    <a:pt x="124" y="232"/>
                  </a:lnTo>
                  <a:lnTo>
                    <a:pt x="134" y="232"/>
                  </a:lnTo>
                  <a:lnTo>
                    <a:pt x="140" y="234"/>
                  </a:lnTo>
                  <a:lnTo>
                    <a:pt x="140" y="240"/>
                  </a:lnTo>
                  <a:lnTo>
                    <a:pt x="140" y="246"/>
                  </a:lnTo>
                  <a:lnTo>
                    <a:pt x="160" y="244"/>
                  </a:lnTo>
                  <a:lnTo>
                    <a:pt x="144" y="292"/>
                  </a:lnTo>
                  <a:lnTo>
                    <a:pt x="132" y="294"/>
                  </a:lnTo>
                  <a:lnTo>
                    <a:pt x="124" y="298"/>
                  </a:lnTo>
                  <a:lnTo>
                    <a:pt x="106" y="298"/>
                  </a:lnTo>
                  <a:lnTo>
                    <a:pt x="108" y="308"/>
                  </a:lnTo>
                  <a:lnTo>
                    <a:pt x="112" y="314"/>
                  </a:lnTo>
                  <a:lnTo>
                    <a:pt x="118" y="314"/>
                  </a:lnTo>
                  <a:lnTo>
                    <a:pt x="120" y="322"/>
                  </a:lnTo>
                  <a:lnTo>
                    <a:pt x="132" y="330"/>
                  </a:lnTo>
                  <a:lnTo>
                    <a:pt x="134" y="338"/>
                  </a:lnTo>
                  <a:lnTo>
                    <a:pt x="114" y="348"/>
                  </a:lnTo>
                  <a:lnTo>
                    <a:pt x="116" y="356"/>
                  </a:lnTo>
                  <a:lnTo>
                    <a:pt x="120" y="362"/>
                  </a:lnTo>
                  <a:lnTo>
                    <a:pt x="126" y="372"/>
                  </a:lnTo>
                  <a:lnTo>
                    <a:pt x="126" y="404"/>
                  </a:lnTo>
                  <a:lnTo>
                    <a:pt x="140" y="402"/>
                  </a:lnTo>
                  <a:lnTo>
                    <a:pt x="154" y="402"/>
                  </a:lnTo>
                  <a:lnTo>
                    <a:pt x="170" y="416"/>
                  </a:lnTo>
                  <a:lnTo>
                    <a:pt x="174" y="424"/>
                  </a:lnTo>
                  <a:lnTo>
                    <a:pt x="180" y="426"/>
                  </a:lnTo>
                  <a:lnTo>
                    <a:pt x="206" y="426"/>
                  </a:lnTo>
                  <a:lnTo>
                    <a:pt x="216" y="434"/>
                  </a:lnTo>
                  <a:lnTo>
                    <a:pt x="224" y="442"/>
                  </a:lnTo>
                  <a:lnTo>
                    <a:pt x="224" y="452"/>
                  </a:lnTo>
                  <a:lnTo>
                    <a:pt x="220" y="464"/>
                  </a:lnTo>
                  <a:lnTo>
                    <a:pt x="218" y="470"/>
                  </a:lnTo>
                  <a:lnTo>
                    <a:pt x="220" y="476"/>
                  </a:lnTo>
                  <a:lnTo>
                    <a:pt x="214" y="492"/>
                  </a:lnTo>
                  <a:lnTo>
                    <a:pt x="222" y="506"/>
                  </a:lnTo>
                  <a:lnTo>
                    <a:pt x="230" y="514"/>
                  </a:lnTo>
                  <a:lnTo>
                    <a:pt x="244" y="534"/>
                  </a:lnTo>
                  <a:lnTo>
                    <a:pt x="246" y="542"/>
                  </a:lnTo>
                  <a:lnTo>
                    <a:pt x="252" y="548"/>
                  </a:lnTo>
                  <a:lnTo>
                    <a:pt x="258" y="554"/>
                  </a:lnTo>
                  <a:lnTo>
                    <a:pt x="256" y="560"/>
                  </a:lnTo>
                  <a:lnTo>
                    <a:pt x="260" y="568"/>
                  </a:lnTo>
                  <a:lnTo>
                    <a:pt x="266" y="576"/>
                  </a:lnTo>
                  <a:lnTo>
                    <a:pt x="266" y="598"/>
                  </a:lnTo>
                  <a:lnTo>
                    <a:pt x="268" y="608"/>
                  </a:lnTo>
                  <a:lnTo>
                    <a:pt x="272" y="620"/>
                  </a:lnTo>
                  <a:lnTo>
                    <a:pt x="266" y="634"/>
                  </a:lnTo>
                  <a:lnTo>
                    <a:pt x="258" y="638"/>
                  </a:lnTo>
                  <a:lnTo>
                    <a:pt x="248" y="668"/>
                  </a:lnTo>
                  <a:lnTo>
                    <a:pt x="246" y="680"/>
                  </a:lnTo>
                  <a:lnTo>
                    <a:pt x="248" y="692"/>
                  </a:lnTo>
                  <a:lnTo>
                    <a:pt x="256" y="686"/>
                  </a:lnTo>
                  <a:lnTo>
                    <a:pt x="270" y="686"/>
                  </a:lnTo>
                  <a:lnTo>
                    <a:pt x="274" y="692"/>
                  </a:lnTo>
                  <a:lnTo>
                    <a:pt x="288" y="688"/>
                  </a:lnTo>
                  <a:lnTo>
                    <a:pt x="324" y="688"/>
                  </a:lnTo>
                  <a:lnTo>
                    <a:pt x="334" y="694"/>
                  </a:lnTo>
                  <a:lnTo>
                    <a:pt x="346" y="698"/>
                  </a:lnTo>
                  <a:lnTo>
                    <a:pt x="358" y="696"/>
                  </a:lnTo>
                  <a:lnTo>
                    <a:pt x="372" y="694"/>
                  </a:lnTo>
                  <a:lnTo>
                    <a:pt x="382" y="688"/>
                  </a:lnTo>
                  <a:lnTo>
                    <a:pt x="372" y="680"/>
                  </a:lnTo>
                  <a:lnTo>
                    <a:pt x="372" y="636"/>
                  </a:lnTo>
                  <a:lnTo>
                    <a:pt x="394" y="634"/>
                  </a:lnTo>
                  <a:lnTo>
                    <a:pt x="396" y="616"/>
                  </a:lnTo>
                  <a:lnTo>
                    <a:pt x="394" y="614"/>
                  </a:lnTo>
                  <a:lnTo>
                    <a:pt x="376" y="614"/>
                  </a:lnTo>
                  <a:lnTo>
                    <a:pt x="372" y="602"/>
                  </a:lnTo>
                  <a:lnTo>
                    <a:pt x="370" y="568"/>
                  </a:lnTo>
                  <a:lnTo>
                    <a:pt x="360" y="566"/>
                  </a:lnTo>
                  <a:lnTo>
                    <a:pt x="352" y="562"/>
                  </a:lnTo>
                  <a:lnTo>
                    <a:pt x="354" y="562"/>
                  </a:lnTo>
                  <a:lnTo>
                    <a:pt x="352" y="532"/>
                  </a:lnTo>
                  <a:lnTo>
                    <a:pt x="360" y="512"/>
                  </a:lnTo>
                  <a:lnTo>
                    <a:pt x="368" y="510"/>
                  </a:lnTo>
                  <a:lnTo>
                    <a:pt x="368" y="516"/>
                  </a:lnTo>
                  <a:lnTo>
                    <a:pt x="378" y="516"/>
                  </a:lnTo>
                  <a:lnTo>
                    <a:pt x="378" y="502"/>
                  </a:lnTo>
                  <a:lnTo>
                    <a:pt x="396" y="502"/>
                  </a:lnTo>
                  <a:lnTo>
                    <a:pt x="398" y="480"/>
                  </a:lnTo>
                  <a:lnTo>
                    <a:pt x="382" y="464"/>
                  </a:lnTo>
                  <a:lnTo>
                    <a:pt x="384" y="426"/>
                  </a:lnTo>
                  <a:lnTo>
                    <a:pt x="414" y="414"/>
                  </a:lnTo>
                  <a:lnTo>
                    <a:pt x="434" y="416"/>
                  </a:lnTo>
                  <a:lnTo>
                    <a:pt x="432" y="410"/>
                  </a:lnTo>
                  <a:lnTo>
                    <a:pt x="418" y="402"/>
                  </a:lnTo>
                  <a:lnTo>
                    <a:pt x="418" y="394"/>
                  </a:lnTo>
                  <a:lnTo>
                    <a:pt x="408" y="384"/>
                  </a:lnTo>
                  <a:lnTo>
                    <a:pt x="402" y="382"/>
                  </a:lnTo>
                  <a:lnTo>
                    <a:pt x="398" y="376"/>
                  </a:lnTo>
                  <a:lnTo>
                    <a:pt x="390" y="372"/>
                  </a:lnTo>
                  <a:lnTo>
                    <a:pt x="392" y="358"/>
                  </a:lnTo>
                  <a:lnTo>
                    <a:pt x="384" y="348"/>
                  </a:lnTo>
                  <a:lnTo>
                    <a:pt x="386" y="346"/>
                  </a:lnTo>
                  <a:lnTo>
                    <a:pt x="386" y="342"/>
                  </a:lnTo>
                  <a:lnTo>
                    <a:pt x="378" y="334"/>
                  </a:lnTo>
                  <a:lnTo>
                    <a:pt x="378" y="328"/>
                  </a:lnTo>
                  <a:lnTo>
                    <a:pt x="372" y="322"/>
                  </a:lnTo>
                  <a:lnTo>
                    <a:pt x="374" y="318"/>
                  </a:lnTo>
                  <a:lnTo>
                    <a:pt x="378" y="300"/>
                  </a:lnTo>
                  <a:lnTo>
                    <a:pt x="380" y="296"/>
                  </a:lnTo>
                  <a:lnTo>
                    <a:pt x="378" y="288"/>
                  </a:lnTo>
                  <a:lnTo>
                    <a:pt x="394" y="286"/>
                  </a:lnTo>
                  <a:lnTo>
                    <a:pt x="394" y="23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2" name="Freeform 231"/>
            <p:cNvSpPr>
              <a:spLocks/>
            </p:cNvSpPr>
            <p:nvPr/>
          </p:nvSpPr>
          <p:spPr bwMode="auto">
            <a:xfrm>
              <a:off x="2908" y="3225"/>
              <a:ext cx="86" cy="176"/>
            </a:xfrm>
            <a:custGeom>
              <a:avLst/>
              <a:gdLst>
                <a:gd name="T0" fmla="*/ 72 w 86"/>
                <a:gd name="T1" fmla="*/ 0 h 176"/>
                <a:gd name="T2" fmla="*/ 74 w 86"/>
                <a:gd name="T3" fmla="*/ 0 h 176"/>
                <a:gd name="T4" fmla="*/ 78 w 86"/>
                <a:gd name="T5" fmla="*/ 4 h 176"/>
                <a:gd name="T6" fmla="*/ 78 w 86"/>
                <a:gd name="T7" fmla="*/ 16 h 176"/>
                <a:gd name="T8" fmla="*/ 86 w 86"/>
                <a:gd name="T9" fmla="*/ 40 h 176"/>
                <a:gd name="T10" fmla="*/ 84 w 86"/>
                <a:gd name="T11" fmla="*/ 46 h 176"/>
                <a:gd name="T12" fmla="*/ 78 w 86"/>
                <a:gd name="T13" fmla="*/ 48 h 176"/>
                <a:gd name="T14" fmla="*/ 78 w 86"/>
                <a:gd name="T15" fmla="*/ 66 h 176"/>
                <a:gd name="T16" fmla="*/ 76 w 86"/>
                <a:gd name="T17" fmla="*/ 70 h 176"/>
                <a:gd name="T18" fmla="*/ 66 w 86"/>
                <a:gd name="T19" fmla="*/ 100 h 176"/>
                <a:gd name="T20" fmla="*/ 60 w 86"/>
                <a:gd name="T21" fmla="*/ 118 h 176"/>
                <a:gd name="T22" fmla="*/ 56 w 86"/>
                <a:gd name="T23" fmla="*/ 132 h 176"/>
                <a:gd name="T24" fmla="*/ 52 w 86"/>
                <a:gd name="T25" fmla="*/ 158 h 176"/>
                <a:gd name="T26" fmla="*/ 44 w 86"/>
                <a:gd name="T27" fmla="*/ 168 h 176"/>
                <a:gd name="T28" fmla="*/ 34 w 86"/>
                <a:gd name="T29" fmla="*/ 170 h 176"/>
                <a:gd name="T30" fmla="*/ 26 w 86"/>
                <a:gd name="T31" fmla="*/ 176 h 176"/>
                <a:gd name="T32" fmla="*/ 16 w 86"/>
                <a:gd name="T33" fmla="*/ 172 h 176"/>
                <a:gd name="T34" fmla="*/ 10 w 86"/>
                <a:gd name="T35" fmla="*/ 164 h 176"/>
                <a:gd name="T36" fmla="*/ 6 w 86"/>
                <a:gd name="T37" fmla="*/ 146 h 176"/>
                <a:gd name="T38" fmla="*/ 0 w 86"/>
                <a:gd name="T39" fmla="*/ 138 h 176"/>
                <a:gd name="T40" fmla="*/ 0 w 86"/>
                <a:gd name="T41" fmla="*/ 126 h 176"/>
                <a:gd name="T42" fmla="*/ 12 w 86"/>
                <a:gd name="T43" fmla="*/ 110 h 176"/>
                <a:gd name="T44" fmla="*/ 14 w 86"/>
                <a:gd name="T45" fmla="*/ 88 h 176"/>
                <a:gd name="T46" fmla="*/ 10 w 86"/>
                <a:gd name="T47" fmla="*/ 80 h 176"/>
                <a:gd name="T48" fmla="*/ 12 w 86"/>
                <a:gd name="T49" fmla="*/ 60 h 176"/>
                <a:gd name="T50" fmla="*/ 16 w 86"/>
                <a:gd name="T51" fmla="*/ 54 h 176"/>
                <a:gd name="T52" fmla="*/ 24 w 86"/>
                <a:gd name="T53" fmla="*/ 52 h 176"/>
                <a:gd name="T54" fmla="*/ 26 w 86"/>
                <a:gd name="T55" fmla="*/ 50 h 176"/>
                <a:gd name="T56" fmla="*/ 32 w 86"/>
                <a:gd name="T57" fmla="*/ 48 h 176"/>
                <a:gd name="T58" fmla="*/ 40 w 86"/>
                <a:gd name="T59" fmla="*/ 42 h 176"/>
                <a:gd name="T60" fmla="*/ 48 w 86"/>
                <a:gd name="T61" fmla="*/ 40 h 176"/>
                <a:gd name="T62" fmla="*/ 52 w 86"/>
                <a:gd name="T63" fmla="*/ 34 h 176"/>
                <a:gd name="T64" fmla="*/ 56 w 86"/>
                <a:gd name="T65" fmla="*/ 30 h 176"/>
                <a:gd name="T66" fmla="*/ 56 w 86"/>
                <a:gd name="T67" fmla="*/ 24 h 176"/>
                <a:gd name="T68" fmla="*/ 62 w 86"/>
                <a:gd name="T69" fmla="*/ 20 h 176"/>
                <a:gd name="T70" fmla="*/ 70 w 86"/>
                <a:gd name="T71" fmla="*/ 8 h 176"/>
                <a:gd name="T72" fmla="*/ 72 w 86"/>
                <a:gd name="T73" fmla="*/ 0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76">
                  <a:moveTo>
                    <a:pt x="72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16"/>
                  </a:lnTo>
                  <a:lnTo>
                    <a:pt x="86" y="40"/>
                  </a:lnTo>
                  <a:lnTo>
                    <a:pt x="84" y="46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6" y="70"/>
                  </a:lnTo>
                  <a:lnTo>
                    <a:pt x="66" y="100"/>
                  </a:lnTo>
                  <a:lnTo>
                    <a:pt x="60" y="118"/>
                  </a:lnTo>
                  <a:lnTo>
                    <a:pt x="56" y="132"/>
                  </a:lnTo>
                  <a:lnTo>
                    <a:pt x="52" y="158"/>
                  </a:lnTo>
                  <a:lnTo>
                    <a:pt x="44" y="168"/>
                  </a:lnTo>
                  <a:lnTo>
                    <a:pt x="34" y="170"/>
                  </a:lnTo>
                  <a:lnTo>
                    <a:pt x="26" y="176"/>
                  </a:lnTo>
                  <a:lnTo>
                    <a:pt x="16" y="172"/>
                  </a:lnTo>
                  <a:lnTo>
                    <a:pt x="10" y="164"/>
                  </a:lnTo>
                  <a:lnTo>
                    <a:pt x="6" y="146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12" y="110"/>
                  </a:lnTo>
                  <a:lnTo>
                    <a:pt x="14" y="88"/>
                  </a:lnTo>
                  <a:lnTo>
                    <a:pt x="10" y="80"/>
                  </a:lnTo>
                  <a:lnTo>
                    <a:pt x="12" y="60"/>
                  </a:lnTo>
                  <a:lnTo>
                    <a:pt x="16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32" y="48"/>
                  </a:lnTo>
                  <a:lnTo>
                    <a:pt x="40" y="42"/>
                  </a:lnTo>
                  <a:lnTo>
                    <a:pt x="48" y="40"/>
                  </a:lnTo>
                  <a:lnTo>
                    <a:pt x="52" y="34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62" y="20"/>
                  </a:lnTo>
                  <a:lnTo>
                    <a:pt x="7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3" name="Freeform 232"/>
            <p:cNvSpPr>
              <a:spLocks/>
            </p:cNvSpPr>
            <p:nvPr/>
          </p:nvSpPr>
          <p:spPr bwMode="auto">
            <a:xfrm>
              <a:off x="2806" y="2593"/>
              <a:ext cx="254" cy="334"/>
            </a:xfrm>
            <a:custGeom>
              <a:avLst/>
              <a:gdLst>
                <a:gd name="T0" fmla="*/ 16 w 254"/>
                <a:gd name="T1" fmla="*/ 118 h 334"/>
                <a:gd name="T2" fmla="*/ 34 w 254"/>
                <a:gd name="T3" fmla="*/ 108 h 334"/>
                <a:gd name="T4" fmla="*/ 28 w 254"/>
                <a:gd name="T5" fmla="*/ 80 h 334"/>
                <a:gd name="T6" fmla="*/ 54 w 254"/>
                <a:gd name="T7" fmla="*/ 74 h 334"/>
                <a:gd name="T8" fmla="*/ 50 w 254"/>
                <a:gd name="T9" fmla="*/ 58 h 334"/>
                <a:gd name="T10" fmla="*/ 80 w 254"/>
                <a:gd name="T11" fmla="*/ 26 h 334"/>
                <a:gd name="T12" fmla="*/ 88 w 254"/>
                <a:gd name="T13" fmla="*/ 6 h 334"/>
                <a:gd name="T14" fmla="*/ 106 w 254"/>
                <a:gd name="T15" fmla="*/ 0 h 334"/>
                <a:gd name="T16" fmla="*/ 118 w 254"/>
                <a:gd name="T17" fmla="*/ 4 h 334"/>
                <a:gd name="T18" fmla="*/ 136 w 254"/>
                <a:gd name="T19" fmla="*/ 24 h 334"/>
                <a:gd name="T20" fmla="*/ 128 w 254"/>
                <a:gd name="T21" fmla="*/ 52 h 334"/>
                <a:gd name="T22" fmla="*/ 150 w 254"/>
                <a:gd name="T23" fmla="*/ 70 h 334"/>
                <a:gd name="T24" fmla="*/ 158 w 254"/>
                <a:gd name="T25" fmla="*/ 98 h 334"/>
                <a:gd name="T26" fmla="*/ 160 w 254"/>
                <a:gd name="T27" fmla="*/ 112 h 334"/>
                <a:gd name="T28" fmla="*/ 156 w 254"/>
                <a:gd name="T29" fmla="*/ 118 h 334"/>
                <a:gd name="T30" fmla="*/ 166 w 254"/>
                <a:gd name="T31" fmla="*/ 128 h 334"/>
                <a:gd name="T32" fmla="*/ 174 w 254"/>
                <a:gd name="T33" fmla="*/ 136 h 334"/>
                <a:gd name="T34" fmla="*/ 184 w 254"/>
                <a:gd name="T35" fmla="*/ 154 h 334"/>
                <a:gd name="T36" fmla="*/ 194 w 254"/>
                <a:gd name="T37" fmla="*/ 176 h 334"/>
                <a:gd name="T38" fmla="*/ 194 w 254"/>
                <a:gd name="T39" fmla="*/ 164 h 334"/>
                <a:gd name="T40" fmla="*/ 202 w 254"/>
                <a:gd name="T41" fmla="*/ 160 h 334"/>
                <a:gd name="T42" fmla="*/ 202 w 254"/>
                <a:gd name="T43" fmla="*/ 184 h 334"/>
                <a:gd name="T44" fmla="*/ 204 w 254"/>
                <a:gd name="T45" fmla="*/ 194 h 334"/>
                <a:gd name="T46" fmla="*/ 244 w 254"/>
                <a:gd name="T47" fmla="*/ 208 h 334"/>
                <a:gd name="T48" fmla="*/ 248 w 254"/>
                <a:gd name="T49" fmla="*/ 240 h 334"/>
                <a:gd name="T50" fmla="*/ 210 w 254"/>
                <a:gd name="T51" fmla="*/ 254 h 334"/>
                <a:gd name="T52" fmla="*/ 214 w 254"/>
                <a:gd name="T53" fmla="*/ 268 h 334"/>
                <a:gd name="T54" fmla="*/ 224 w 254"/>
                <a:gd name="T55" fmla="*/ 274 h 334"/>
                <a:gd name="T56" fmla="*/ 218 w 254"/>
                <a:gd name="T57" fmla="*/ 282 h 334"/>
                <a:gd name="T58" fmla="*/ 212 w 254"/>
                <a:gd name="T59" fmla="*/ 294 h 334"/>
                <a:gd name="T60" fmla="*/ 196 w 254"/>
                <a:gd name="T61" fmla="*/ 300 h 334"/>
                <a:gd name="T62" fmla="*/ 180 w 254"/>
                <a:gd name="T63" fmla="*/ 306 h 334"/>
                <a:gd name="T64" fmla="*/ 170 w 254"/>
                <a:gd name="T65" fmla="*/ 310 h 334"/>
                <a:gd name="T66" fmla="*/ 146 w 254"/>
                <a:gd name="T67" fmla="*/ 322 h 334"/>
                <a:gd name="T68" fmla="*/ 130 w 254"/>
                <a:gd name="T69" fmla="*/ 324 h 334"/>
                <a:gd name="T70" fmla="*/ 110 w 254"/>
                <a:gd name="T71" fmla="*/ 334 h 334"/>
                <a:gd name="T72" fmla="*/ 102 w 254"/>
                <a:gd name="T73" fmla="*/ 328 h 334"/>
                <a:gd name="T74" fmla="*/ 94 w 254"/>
                <a:gd name="T75" fmla="*/ 304 h 334"/>
                <a:gd name="T76" fmla="*/ 94 w 254"/>
                <a:gd name="T77" fmla="*/ 286 h 334"/>
                <a:gd name="T78" fmla="*/ 86 w 254"/>
                <a:gd name="T79" fmla="*/ 268 h 334"/>
                <a:gd name="T80" fmla="*/ 72 w 254"/>
                <a:gd name="T81" fmla="*/ 248 h 334"/>
                <a:gd name="T82" fmla="*/ 62 w 254"/>
                <a:gd name="T83" fmla="*/ 238 h 334"/>
                <a:gd name="T84" fmla="*/ 50 w 254"/>
                <a:gd name="T85" fmla="*/ 220 h 334"/>
                <a:gd name="T86" fmla="*/ 46 w 254"/>
                <a:gd name="T87" fmla="*/ 198 h 334"/>
                <a:gd name="T88" fmla="*/ 32 w 254"/>
                <a:gd name="T89" fmla="*/ 190 h 334"/>
                <a:gd name="T90" fmla="*/ 26 w 254"/>
                <a:gd name="T91" fmla="*/ 170 h 334"/>
                <a:gd name="T92" fmla="*/ 16 w 254"/>
                <a:gd name="T93" fmla="*/ 156 h 334"/>
                <a:gd name="T94" fmla="*/ 8 w 254"/>
                <a:gd name="T95" fmla="*/ 138 h 334"/>
                <a:gd name="T96" fmla="*/ 0 w 254"/>
                <a:gd name="T97" fmla="*/ 120 h 3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4" h="334">
                  <a:moveTo>
                    <a:pt x="0" y="120"/>
                  </a:moveTo>
                  <a:lnTo>
                    <a:pt x="16" y="118"/>
                  </a:lnTo>
                  <a:lnTo>
                    <a:pt x="24" y="108"/>
                  </a:lnTo>
                  <a:lnTo>
                    <a:pt x="34" y="108"/>
                  </a:lnTo>
                  <a:lnTo>
                    <a:pt x="36" y="104"/>
                  </a:lnTo>
                  <a:lnTo>
                    <a:pt x="28" y="80"/>
                  </a:lnTo>
                  <a:lnTo>
                    <a:pt x="50" y="80"/>
                  </a:lnTo>
                  <a:lnTo>
                    <a:pt x="54" y="74"/>
                  </a:lnTo>
                  <a:lnTo>
                    <a:pt x="48" y="64"/>
                  </a:lnTo>
                  <a:lnTo>
                    <a:pt x="50" y="58"/>
                  </a:lnTo>
                  <a:lnTo>
                    <a:pt x="76" y="42"/>
                  </a:lnTo>
                  <a:lnTo>
                    <a:pt x="80" y="26"/>
                  </a:lnTo>
                  <a:lnTo>
                    <a:pt x="74" y="16"/>
                  </a:lnTo>
                  <a:lnTo>
                    <a:pt x="88" y="6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0" y="6"/>
                  </a:lnTo>
                  <a:lnTo>
                    <a:pt x="118" y="4"/>
                  </a:lnTo>
                  <a:lnTo>
                    <a:pt x="128" y="24"/>
                  </a:lnTo>
                  <a:lnTo>
                    <a:pt x="136" y="24"/>
                  </a:lnTo>
                  <a:lnTo>
                    <a:pt x="140" y="28"/>
                  </a:lnTo>
                  <a:lnTo>
                    <a:pt x="128" y="52"/>
                  </a:lnTo>
                  <a:lnTo>
                    <a:pt x="140" y="68"/>
                  </a:lnTo>
                  <a:lnTo>
                    <a:pt x="150" y="70"/>
                  </a:lnTo>
                  <a:lnTo>
                    <a:pt x="158" y="84"/>
                  </a:lnTo>
                  <a:lnTo>
                    <a:pt x="158" y="98"/>
                  </a:lnTo>
                  <a:lnTo>
                    <a:pt x="164" y="106"/>
                  </a:lnTo>
                  <a:lnTo>
                    <a:pt x="160" y="112"/>
                  </a:lnTo>
                  <a:lnTo>
                    <a:pt x="156" y="116"/>
                  </a:lnTo>
                  <a:lnTo>
                    <a:pt x="156" y="118"/>
                  </a:lnTo>
                  <a:lnTo>
                    <a:pt x="160" y="124"/>
                  </a:lnTo>
                  <a:lnTo>
                    <a:pt x="166" y="128"/>
                  </a:lnTo>
                  <a:lnTo>
                    <a:pt x="168" y="134"/>
                  </a:lnTo>
                  <a:lnTo>
                    <a:pt x="174" y="136"/>
                  </a:lnTo>
                  <a:lnTo>
                    <a:pt x="180" y="152"/>
                  </a:lnTo>
                  <a:lnTo>
                    <a:pt x="184" y="154"/>
                  </a:lnTo>
                  <a:lnTo>
                    <a:pt x="184" y="164"/>
                  </a:lnTo>
                  <a:lnTo>
                    <a:pt x="194" y="176"/>
                  </a:lnTo>
                  <a:lnTo>
                    <a:pt x="196" y="170"/>
                  </a:lnTo>
                  <a:lnTo>
                    <a:pt x="194" y="164"/>
                  </a:lnTo>
                  <a:lnTo>
                    <a:pt x="196" y="160"/>
                  </a:lnTo>
                  <a:lnTo>
                    <a:pt x="202" y="160"/>
                  </a:lnTo>
                  <a:lnTo>
                    <a:pt x="204" y="174"/>
                  </a:lnTo>
                  <a:lnTo>
                    <a:pt x="202" y="184"/>
                  </a:lnTo>
                  <a:lnTo>
                    <a:pt x="206" y="190"/>
                  </a:lnTo>
                  <a:lnTo>
                    <a:pt x="204" y="194"/>
                  </a:lnTo>
                  <a:lnTo>
                    <a:pt x="212" y="202"/>
                  </a:lnTo>
                  <a:lnTo>
                    <a:pt x="244" y="208"/>
                  </a:lnTo>
                  <a:lnTo>
                    <a:pt x="254" y="214"/>
                  </a:lnTo>
                  <a:lnTo>
                    <a:pt x="248" y="240"/>
                  </a:lnTo>
                  <a:lnTo>
                    <a:pt x="238" y="240"/>
                  </a:lnTo>
                  <a:lnTo>
                    <a:pt x="210" y="254"/>
                  </a:lnTo>
                  <a:lnTo>
                    <a:pt x="216" y="266"/>
                  </a:lnTo>
                  <a:lnTo>
                    <a:pt x="214" y="268"/>
                  </a:lnTo>
                  <a:lnTo>
                    <a:pt x="218" y="272"/>
                  </a:lnTo>
                  <a:lnTo>
                    <a:pt x="224" y="274"/>
                  </a:lnTo>
                  <a:lnTo>
                    <a:pt x="228" y="280"/>
                  </a:lnTo>
                  <a:lnTo>
                    <a:pt x="218" y="282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06" y="298"/>
                  </a:lnTo>
                  <a:lnTo>
                    <a:pt x="196" y="300"/>
                  </a:lnTo>
                  <a:lnTo>
                    <a:pt x="190" y="304"/>
                  </a:lnTo>
                  <a:lnTo>
                    <a:pt x="180" y="306"/>
                  </a:lnTo>
                  <a:lnTo>
                    <a:pt x="176" y="308"/>
                  </a:lnTo>
                  <a:lnTo>
                    <a:pt x="170" y="310"/>
                  </a:lnTo>
                  <a:lnTo>
                    <a:pt x="168" y="314"/>
                  </a:lnTo>
                  <a:lnTo>
                    <a:pt x="146" y="322"/>
                  </a:lnTo>
                  <a:lnTo>
                    <a:pt x="140" y="324"/>
                  </a:lnTo>
                  <a:lnTo>
                    <a:pt x="130" y="324"/>
                  </a:lnTo>
                  <a:lnTo>
                    <a:pt x="126" y="330"/>
                  </a:lnTo>
                  <a:lnTo>
                    <a:pt x="110" y="334"/>
                  </a:lnTo>
                  <a:lnTo>
                    <a:pt x="106" y="330"/>
                  </a:lnTo>
                  <a:lnTo>
                    <a:pt x="102" y="328"/>
                  </a:lnTo>
                  <a:lnTo>
                    <a:pt x="100" y="316"/>
                  </a:lnTo>
                  <a:lnTo>
                    <a:pt x="94" y="304"/>
                  </a:lnTo>
                  <a:lnTo>
                    <a:pt x="94" y="298"/>
                  </a:lnTo>
                  <a:lnTo>
                    <a:pt x="94" y="286"/>
                  </a:lnTo>
                  <a:lnTo>
                    <a:pt x="94" y="280"/>
                  </a:lnTo>
                  <a:lnTo>
                    <a:pt x="86" y="268"/>
                  </a:lnTo>
                  <a:lnTo>
                    <a:pt x="78" y="264"/>
                  </a:lnTo>
                  <a:lnTo>
                    <a:pt x="72" y="248"/>
                  </a:lnTo>
                  <a:lnTo>
                    <a:pt x="70" y="242"/>
                  </a:lnTo>
                  <a:lnTo>
                    <a:pt x="62" y="238"/>
                  </a:lnTo>
                  <a:lnTo>
                    <a:pt x="56" y="230"/>
                  </a:lnTo>
                  <a:lnTo>
                    <a:pt x="50" y="220"/>
                  </a:lnTo>
                  <a:lnTo>
                    <a:pt x="50" y="206"/>
                  </a:lnTo>
                  <a:lnTo>
                    <a:pt x="46" y="198"/>
                  </a:lnTo>
                  <a:lnTo>
                    <a:pt x="40" y="194"/>
                  </a:lnTo>
                  <a:lnTo>
                    <a:pt x="32" y="190"/>
                  </a:lnTo>
                  <a:lnTo>
                    <a:pt x="26" y="180"/>
                  </a:lnTo>
                  <a:lnTo>
                    <a:pt x="26" y="170"/>
                  </a:lnTo>
                  <a:lnTo>
                    <a:pt x="18" y="162"/>
                  </a:lnTo>
                  <a:lnTo>
                    <a:pt x="16" y="156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0" y="13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4" name="Freeform 233"/>
            <p:cNvSpPr>
              <a:spLocks/>
            </p:cNvSpPr>
            <p:nvPr/>
          </p:nvSpPr>
          <p:spPr bwMode="auto">
            <a:xfrm>
              <a:off x="2706" y="2523"/>
              <a:ext cx="220" cy="98"/>
            </a:xfrm>
            <a:custGeom>
              <a:avLst/>
              <a:gdLst>
                <a:gd name="T0" fmla="*/ 198 w 220"/>
                <a:gd name="T1" fmla="*/ 70 h 98"/>
                <a:gd name="T2" fmla="*/ 210 w 220"/>
                <a:gd name="T3" fmla="*/ 76 h 98"/>
                <a:gd name="T4" fmla="*/ 220 w 220"/>
                <a:gd name="T5" fmla="*/ 66 h 98"/>
                <a:gd name="T6" fmla="*/ 218 w 220"/>
                <a:gd name="T7" fmla="*/ 36 h 98"/>
                <a:gd name="T8" fmla="*/ 210 w 220"/>
                <a:gd name="T9" fmla="*/ 28 h 98"/>
                <a:gd name="T10" fmla="*/ 198 w 220"/>
                <a:gd name="T11" fmla="*/ 6 h 98"/>
                <a:gd name="T12" fmla="*/ 182 w 220"/>
                <a:gd name="T13" fmla="*/ 4 h 98"/>
                <a:gd name="T14" fmla="*/ 166 w 220"/>
                <a:gd name="T15" fmla="*/ 16 h 98"/>
                <a:gd name="T16" fmla="*/ 148 w 220"/>
                <a:gd name="T17" fmla="*/ 14 h 98"/>
                <a:gd name="T18" fmla="*/ 130 w 220"/>
                <a:gd name="T19" fmla="*/ 12 h 98"/>
                <a:gd name="T20" fmla="*/ 114 w 220"/>
                <a:gd name="T21" fmla="*/ 4 h 98"/>
                <a:gd name="T22" fmla="*/ 100 w 220"/>
                <a:gd name="T23" fmla="*/ 0 h 98"/>
                <a:gd name="T24" fmla="*/ 82 w 220"/>
                <a:gd name="T25" fmla="*/ 0 h 98"/>
                <a:gd name="T26" fmla="*/ 54 w 220"/>
                <a:gd name="T27" fmla="*/ 12 h 98"/>
                <a:gd name="T28" fmla="*/ 38 w 220"/>
                <a:gd name="T29" fmla="*/ 10 h 98"/>
                <a:gd name="T30" fmla="*/ 34 w 220"/>
                <a:gd name="T31" fmla="*/ 18 h 98"/>
                <a:gd name="T32" fmla="*/ 38 w 220"/>
                <a:gd name="T33" fmla="*/ 22 h 98"/>
                <a:gd name="T34" fmla="*/ 24 w 220"/>
                <a:gd name="T35" fmla="*/ 24 h 98"/>
                <a:gd name="T36" fmla="*/ 10 w 220"/>
                <a:gd name="T37" fmla="*/ 26 h 98"/>
                <a:gd name="T38" fmla="*/ 0 w 220"/>
                <a:gd name="T39" fmla="*/ 38 h 98"/>
                <a:gd name="T40" fmla="*/ 6 w 220"/>
                <a:gd name="T41" fmla="*/ 40 h 98"/>
                <a:gd name="T42" fmla="*/ 6 w 220"/>
                <a:gd name="T43" fmla="*/ 50 h 98"/>
                <a:gd name="T44" fmla="*/ 6 w 220"/>
                <a:gd name="T45" fmla="*/ 56 h 98"/>
                <a:gd name="T46" fmla="*/ 0 w 220"/>
                <a:gd name="T47" fmla="*/ 58 h 98"/>
                <a:gd name="T48" fmla="*/ 8 w 220"/>
                <a:gd name="T49" fmla="*/ 62 h 98"/>
                <a:gd name="T50" fmla="*/ 10 w 220"/>
                <a:gd name="T51" fmla="*/ 72 h 98"/>
                <a:gd name="T52" fmla="*/ 12 w 220"/>
                <a:gd name="T53" fmla="*/ 76 h 98"/>
                <a:gd name="T54" fmla="*/ 8 w 220"/>
                <a:gd name="T55" fmla="*/ 82 h 98"/>
                <a:gd name="T56" fmla="*/ 16 w 220"/>
                <a:gd name="T57" fmla="*/ 78 h 98"/>
                <a:gd name="T58" fmla="*/ 18 w 220"/>
                <a:gd name="T59" fmla="*/ 86 h 98"/>
                <a:gd name="T60" fmla="*/ 16 w 220"/>
                <a:gd name="T61" fmla="*/ 94 h 98"/>
                <a:gd name="T62" fmla="*/ 24 w 220"/>
                <a:gd name="T63" fmla="*/ 86 h 98"/>
                <a:gd name="T64" fmla="*/ 30 w 220"/>
                <a:gd name="T65" fmla="*/ 84 h 98"/>
                <a:gd name="T66" fmla="*/ 44 w 220"/>
                <a:gd name="T67" fmla="*/ 86 h 98"/>
                <a:gd name="T68" fmla="*/ 50 w 220"/>
                <a:gd name="T69" fmla="*/ 82 h 98"/>
                <a:gd name="T70" fmla="*/ 58 w 220"/>
                <a:gd name="T71" fmla="*/ 82 h 98"/>
                <a:gd name="T72" fmla="*/ 78 w 220"/>
                <a:gd name="T73" fmla="*/ 90 h 98"/>
                <a:gd name="T74" fmla="*/ 92 w 220"/>
                <a:gd name="T75" fmla="*/ 86 h 98"/>
                <a:gd name="T76" fmla="*/ 100 w 220"/>
                <a:gd name="T77" fmla="*/ 82 h 98"/>
                <a:gd name="T78" fmla="*/ 114 w 220"/>
                <a:gd name="T79" fmla="*/ 88 h 98"/>
                <a:gd name="T80" fmla="*/ 112 w 220"/>
                <a:gd name="T81" fmla="*/ 98 h 98"/>
                <a:gd name="T82" fmla="*/ 122 w 220"/>
                <a:gd name="T83" fmla="*/ 82 h 98"/>
                <a:gd name="T84" fmla="*/ 146 w 220"/>
                <a:gd name="T85" fmla="*/ 80 h 98"/>
                <a:gd name="T86" fmla="*/ 174 w 220"/>
                <a:gd name="T87" fmla="*/ 74 h 98"/>
                <a:gd name="T88" fmla="*/ 188 w 220"/>
                <a:gd name="T89" fmla="*/ 76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0" h="98">
                  <a:moveTo>
                    <a:pt x="188" y="76"/>
                  </a:moveTo>
                  <a:lnTo>
                    <a:pt x="198" y="70"/>
                  </a:lnTo>
                  <a:lnTo>
                    <a:pt x="206" y="70"/>
                  </a:lnTo>
                  <a:lnTo>
                    <a:pt x="210" y="76"/>
                  </a:lnTo>
                  <a:lnTo>
                    <a:pt x="218" y="74"/>
                  </a:lnTo>
                  <a:lnTo>
                    <a:pt x="220" y="66"/>
                  </a:lnTo>
                  <a:lnTo>
                    <a:pt x="212" y="42"/>
                  </a:lnTo>
                  <a:lnTo>
                    <a:pt x="218" y="36"/>
                  </a:lnTo>
                  <a:lnTo>
                    <a:pt x="216" y="32"/>
                  </a:lnTo>
                  <a:lnTo>
                    <a:pt x="210" y="28"/>
                  </a:lnTo>
                  <a:lnTo>
                    <a:pt x="208" y="18"/>
                  </a:lnTo>
                  <a:lnTo>
                    <a:pt x="198" y="6"/>
                  </a:lnTo>
                  <a:lnTo>
                    <a:pt x="190" y="6"/>
                  </a:lnTo>
                  <a:lnTo>
                    <a:pt x="182" y="4"/>
                  </a:lnTo>
                  <a:lnTo>
                    <a:pt x="180" y="8"/>
                  </a:lnTo>
                  <a:lnTo>
                    <a:pt x="166" y="16"/>
                  </a:lnTo>
                  <a:lnTo>
                    <a:pt x="158" y="16"/>
                  </a:lnTo>
                  <a:lnTo>
                    <a:pt x="148" y="14"/>
                  </a:lnTo>
                  <a:lnTo>
                    <a:pt x="140" y="18"/>
                  </a:lnTo>
                  <a:lnTo>
                    <a:pt x="130" y="12"/>
                  </a:lnTo>
                  <a:lnTo>
                    <a:pt x="124" y="14"/>
                  </a:lnTo>
                  <a:lnTo>
                    <a:pt x="114" y="4"/>
                  </a:lnTo>
                  <a:lnTo>
                    <a:pt x="106" y="6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66" y="6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8" y="62"/>
                  </a:lnTo>
                  <a:lnTo>
                    <a:pt x="10" y="66"/>
                  </a:lnTo>
                  <a:lnTo>
                    <a:pt x="10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6" y="78"/>
                  </a:lnTo>
                  <a:lnTo>
                    <a:pt x="20" y="82"/>
                  </a:lnTo>
                  <a:lnTo>
                    <a:pt x="18" y="86"/>
                  </a:lnTo>
                  <a:lnTo>
                    <a:pt x="14" y="90"/>
                  </a:lnTo>
                  <a:lnTo>
                    <a:pt x="16" y="94"/>
                  </a:lnTo>
                  <a:lnTo>
                    <a:pt x="20" y="90"/>
                  </a:lnTo>
                  <a:lnTo>
                    <a:pt x="24" y="86"/>
                  </a:lnTo>
                  <a:lnTo>
                    <a:pt x="28" y="82"/>
                  </a:lnTo>
                  <a:lnTo>
                    <a:pt x="30" y="84"/>
                  </a:lnTo>
                  <a:lnTo>
                    <a:pt x="34" y="90"/>
                  </a:lnTo>
                  <a:lnTo>
                    <a:pt x="44" y="86"/>
                  </a:lnTo>
                  <a:lnTo>
                    <a:pt x="50" y="86"/>
                  </a:lnTo>
                  <a:lnTo>
                    <a:pt x="50" y="82"/>
                  </a:lnTo>
                  <a:lnTo>
                    <a:pt x="54" y="78"/>
                  </a:lnTo>
                  <a:lnTo>
                    <a:pt x="58" y="82"/>
                  </a:lnTo>
                  <a:lnTo>
                    <a:pt x="72" y="90"/>
                  </a:lnTo>
                  <a:lnTo>
                    <a:pt x="78" y="90"/>
                  </a:lnTo>
                  <a:lnTo>
                    <a:pt x="88" y="88"/>
                  </a:lnTo>
                  <a:lnTo>
                    <a:pt x="92" y="86"/>
                  </a:lnTo>
                  <a:lnTo>
                    <a:pt x="98" y="84"/>
                  </a:lnTo>
                  <a:lnTo>
                    <a:pt x="100" y="82"/>
                  </a:lnTo>
                  <a:lnTo>
                    <a:pt x="114" y="82"/>
                  </a:lnTo>
                  <a:lnTo>
                    <a:pt x="114" y="88"/>
                  </a:lnTo>
                  <a:lnTo>
                    <a:pt x="114" y="94"/>
                  </a:lnTo>
                  <a:lnTo>
                    <a:pt x="112" y="98"/>
                  </a:lnTo>
                  <a:lnTo>
                    <a:pt x="120" y="90"/>
                  </a:lnTo>
                  <a:lnTo>
                    <a:pt x="122" y="82"/>
                  </a:lnTo>
                  <a:lnTo>
                    <a:pt x="140" y="78"/>
                  </a:lnTo>
                  <a:lnTo>
                    <a:pt x="146" y="80"/>
                  </a:lnTo>
                  <a:lnTo>
                    <a:pt x="160" y="78"/>
                  </a:lnTo>
                  <a:lnTo>
                    <a:pt x="174" y="74"/>
                  </a:lnTo>
                  <a:lnTo>
                    <a:pt x="186" y="72"/>
                  </a:lnTo>
                  <a:lnTo>
                    <a:pt x="188" y="7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5" name="Freeform 234"/>
            <p:cNvSpPr>
              <a:spLocks/>
            </p:cNvSpPr>
            <p:nvPr/>
          </p:nvSpPr>
          <p:spPr bwMode="auto">
            <a:xfrm>
              <a:off x="2740" y="2861"/>
              <a:ext cx="262" cy="362"/>
            </a:xfrm>
            <a:custGeom>
              <a:avLst/>
              <a:gdLst>
                <a:gd name="T0" fmla="*/ 126 w 262"/>
                <a:gd name="T1" fmla="*/ 346 h 362"/>
                <a:gd name="T2" fmla="*/ 116 w 262"/>
                <a:gd name="T3" fmla="*/ 354 h 362"/>
                <a:gd name="T4" fmla="*/ 100 w 262"/>
                <a:gd name="T5" fmla="*/ 360 h 362"/>
                <a:gd name="T6" fmla="*/ 84 w 262"/>
                <a:gd name="T7" fmla="*/ 360 h 362"/>
                <a:gd name="T8" fmla="*/ 64 w 262"/>
                <a:gd name="T9" fmla="*/ 344 h 362"/>
                <a:gd name="T10" fmla="*/ 52 w 262"/>
                <a:gd name="T11" fmla="*/ 330 h 362"/>
                <a:gd name="T12" fmla="*/ 30 w 262"/>
                <a:gd name="T13" fmla="*/ 326 h 362"/>
                <a:gd name="T14" fmla="*/ 16 w 262"/>
                <a:gd name="T15" fmla="*/ 306 h 362"/>
                <a:gd name="T16" fmla="*/ 4 w 262"/>
                <a:gd name="T17" fmla="*/ 278 h 362"/>
                <a:gd name="T18" fmla="*/ 6 w 262"/>
                <a:gd name="T19" fmla="*/ 270 h 362"/>
                <a:gd name="T20" fmla="*/ 12 w 262"/>
                <a:gd name="T21" fmla="*/ 260 h 362"/>
                <a:gd name="T22" fmla="*/ 18 w 262"/>
                <a:gd name="T23" fmla="*/ 250 h 362"/>
                <a:gd name="T24" fmla="*/ 16 w 262"/>
                <a:gd name="T25" fmla="*/ 240 h 362"/>
                <a:gd name="T26" fmla="*/ 20 w 262"/>
                <a:gd name="T27" fmla="*/ 234 h 362"/>
                <a:gd name="T28" fmla="*/ 12 w 262"/>
                <a:gd name="T29" fmla="*/ 228 h 362"/>
                <a:gd name="T30" fmla="*/ 0 w 262"/>
                <a:gd name="T31" fmla="*/ 234 h 362"/>
                <a:gd name="T32" fmla="*/ 18 w 262"/>
                <a:gd name="T33" fmla="*/ 198 h 362"/>
                <a:gd name="T34" fmla="*/ 16 w 262"/>
                <a:gd name="T35" fmla="*/ 174 h 362"/>
                <a:gd name="T36" fmla="*/ 30 w 262"/>
                <a:gd name="T37" fmla="*/ 174 h 362"/>
                <a:gd name="T38" fmla="*/ 56 w 262"/>
                <a:gd name="T39" fmla="*/ 164 h 362"/>
                <a:gd name="T40" fmla="*/ 68 w 262"/>
                <a:gd name="T41" fmla="*/ 150 h 362"/>
                <a:gd name="T42" fmla="*/ 48 w 262"/>
                <a:gd name="T43" fmla="*/ 118 h 362"/>
                <a:gd name="T44" fmla="*/ 58 w 262"/>
                <a:gd name="T45" fmla="*/ 88 h 362"/>
                <a:gd name="T46" fmla="*/ 70 w 262"/>
                <a:gd name="T47" fmla="*/ 70 h 362"/>
                <a:gd name="T48" fmla="*/ 84 w 262"/>
                <a:gd name="T49" fmla="*/ 44 h 362"/>
                <a:gd name="T50" fmla="*/ 92 w 262"/>
                <a:gd name="T51" fmla="*/ 10 h 362"/>
                <a:gd name="T52" fmla="*/ 116 w 262"/>
                <a:gd name="T53" fmla="*/ 14 h 362"/>
                <a:gd name="T54" fmla="*/ 130 w 262"/>
                <a:gd name="T55" fmla="*/ 34 h 362"/>
                <a:gd name="T56" fmla="*/ 160 w 262"/>
                <a:gd name="T57" fmla="*/ 62 h 362"/>
                <a:gd name="T58" fmla="*/ 168 w 262"/>
                <a:gd name="T59" fmla="*/ 66 h 362"/>
                <a:gd name="T60" fmla="*/ 162 w 262"/>
                <a:gd name="T61" fmla="*/ 76 h 362"/>
                <a:gd name="T62" fmla="*/ 178 w 262"/>
                <a:gd name="T63" fmla="*/ 92 h 362"/>
                <a:gd name="T64" fmla="*/ 192 w 262"/>
                <a:gd name="T65" fmla="*/ 90 h 362"/>
                <a:gd name="T66" fmla="*/ 218 w 262"/>
                <a:gd name="T67" fmla="*/ 82 h 362"/>
                <a:gd name="T68" fmla="*/ 232 w 262"/>
                <a:gd name="T69" fmla="*/ 80 h 362"/>
                <a:gd name="T70" fmla="*/ 256 w 262"/>
                <a:gd name="T71" fmla="*/ 72 h 362"/>
                <a:gd name="T72" fmla="*/ 262 w 262"/>
                <a:gd name="T73" fmla="*/ 76 h 362"/>
                <a:gd name="T74" fmla="*/ 256 w 262"/>
                <a:gd name="T75" fmla="*/ 110 h 362"/>
                <a:gd name="T76" fmla="*/ 238 w 262"/>
                <a:gd name="T77" fmla="*/ 138 h 362"/>
                <a:gd name="T78" fmla="*/ 230 w 262"/>
                <a:gd name="T79" fmla="*/ 156 h 362"/>
                <a:gd name="T80" fmla="*/ 208 w 262"/>
                <a:gd name="T81" fmla="*/ 184 h 362"/>
                <a:gd name="T82" fmla="*/ 182 w 262"/>
                <a:gd name="T83" fmla="*/ 200 h 362"/>
                <a:gd name="T84" fmla="*/ 162 w 262"/>
                <a:gd name="T85" fmla="*/ 218 h 362"/>
                <a:gd name="T86" fmla="*/ 138 w 262"/>
                <a:gd name="T87" fmla="*/ 242 h 362"/>
                <a:gd name="T88" fmla="*/ 130 w 262"/>
                <a:gd name="T89" fmla="*/ 250 h 362"/>
                <a:gd name="T90" fmla="*/ 122 w 262"/>
                <a:gd name="T91" fmla="*/ 272 h 362"/>
                <a:gd name="T92" fmla="*/ 114 w 262"/>
                <a:gd name="T93" fmla="*/ 292 h 362"/>
                <a:gd name="T94" fmla="*/ 120 w 262"/>
                <a:gd name="T95" fmla="*/ 312 h 362"/>
                <a:gd name="T96" fmla="*/ 134 w 262"/>
                <a:gd name="T97" fmla="*/ 342 h 3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2" h="362">
                  <a:moveTo>
                    <a:pt x="134" y="342"/>
                  </a:moveTo>
                  <a:lnTo>
                    <a:pt x="126" y="346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10" y="358"/>
                  </a:lnTo>
                  <a:lnTo>
                    <a:pt x="100" y="360"/>
                  </a:lnTo>
                  <a:lnTo>
                    <a:pt x="92" y="362"/>
                  </a:lnTo>
                  <a:lnTo>
                    <a:pt x="84" y="360"/>
                  </a:lnTo>
                  <a:lnTo>
                    <a:pt x="66" y="358"/>
                  </a:lnTo>
                  <a:lnTo>
                    <a:pt x="64" y="344"/>
                  </a:lnTo>
                  <a:lnTo>
                    <a:pt x="60" y="332"/>
                  </a:lnTo>
                  <a:lnTo>
                    <a:pt x="52" y="330"/>
                  </a:lnTo>
                  <a:lnTo>
                    <a:pt x="42" y="330"/>
                  </a:lnTo>
                  <a:lnTo>
                    <a:pt x="30" y="326"/>
                  </a:lnTo>
                  <a:lnTo>
                    <a:pt x="20" y="316"/>
                  </a:lnTo>
                  <a:lnTo>
                    <a:pt x="16" y="306"/>
                  </a:lnTo>
                  <a:lnTo>
                    <a:pt x="6" y="292"/>
                  </a:lnTo>
                  <a:lnTo>
                    <a:pt x="4" y="278"/>
                  </a:lnTo>
                  <a:lnTo>
                    <a:pt x="4" y="276"/>
                  </a:lnTo>
                  <a:lnTo>
                    <a:pt x="6" y="270"/>
                  </a:lnTo>
                  <a:lnTo>
                    <a:pt x="12" y="266"/>
                  </a:lnTo>
                  <a:lnTo>
                    <a:pt x="12" y="260"/>
                  </a:lnTo>
                  <a:lnTo>
                    <a:pt x="18" y="258"/>
                  </a:lnTo>
                  <a:lnTo>
                    <a:pt x="18" y="250"/>
                  </a:lnTo>
                  <a:lnTo>
                    <a:pt x="14" y="246"/>
                  </a:lnTo>
                  <a:lnTo>
                    <a:pt x="16" y="240"/>
                  </a:lnTo>
                  <a:lnTo>
                    <a:pt x="20" y="238"/>
                  </a:lnTo>
                  <a:lnTo>
                    <a:pt x="20" y="234"/>
                  </a:lnTo>
                  <a:lnTo>
                    <a:pt x="16" y="228"/>
                  </a:lnTo>
                  <a:lnTo>
                    <a:pt x="12" y="228"/>
                  </a:lnTo>
                  <a:lnTo>
                    <a:pt x="8" y="232"/>
                  </a:lnTo>
                  <a:lnTo>
                    <a:pt x="0" y="234"/>
                  </a:lnTo>
                  <a:lnTo>
                    <a:pt x="4" y="218"/>
                  </a:lnTo>
                  <a:lnTo>
                    <a:pt x="18" y="198"/>
                  </a:lnTo>
                  <a:lnTo>
                    <a:pt x="20" y="186"/>
                  </a:lnTo>
                  <a:lnTo>
                    <a:pt x="16" y="174"/>
                  </a:lnTo>
                  <a:lnTo>
                    <a:pt x="22" y="172"/>
                  </a:lnTo>
                  <a:lnTo>
                    <a:pt x="30" y="174"/>
                  </a:lnTo>
                  <a:lnTo>
                    <a:pt x="48" y="174"/>
                  </a:lnTo>
                  <a:lnTo>
                    <a:pt x="56" y="164"/>
                  </a:lnTo>
                  <a:lnTo>
                    <a:pt x="78" y="162"/>
                  </a:lnTo>
                  <a:lnTo>
                    <a:pt x="68" y="150"/>
                  </a:lnTo>
                  <a:lnTo>
                    <a:pt x="64" y="138"/>
                  </a:lnTo>
                  <a:lnTo>
                    <a:pt x="48" y="118"/>
                  </a:lnTo>
                  <a:lnTo>
                    <a:pt x="58" y="106"/>
                  </a:lnTo>
                  <a:lnTo>
                    <a:pt x="58" y="88"/>
                  </a:lnTo>
                  <a:lnTo>
                    <a:pt x="68" y="84"/>
                  </a:lnTo>
                  <a:lnTo>
                    <a:pt x="70" y="70"/>
                  </a:lnTo>
                  <a:lnTo>
                    <a:pt x="82" y="68"/>
                  </a:lnTo>
                  <a:lnTo>
                    <a:pt x="84" y="44"/>
                  </a:lnTo>
                  <a:lnTo>
                    <a:pt x="86" y="24"/>
                  </a:lnTo>
                  <a:lnTo>
                    <a:pt x="92" y="10"/>
                  </a:lnTo>
                  <a:lnTo>
                    <a:pt x="112" y="0"/>
                  </a:lnTo>
                  <a:lnTo>
                    <a:pt x="116" y="14"/>
                  </a:lnTo>
                  <a:lnTo>
                    <a:pt x="124" y="32"/>
                  </a:lnTo>
                  <a:lnTo>
                    <a:pt x="130" y="34"/>
                  </a:lnTo>
                  <a:lnTo>
                    <a:pt x="144" y="44"/>
                  </a:lnTo>
                  <a:lnTo>
                    <a:pt x="160" y="62"/>
                  </a:lnTo>
                  <a:lnTo>
                    <a:pt x="164" y="62"/>
                  </a:lnTo>
                  <a:lnTo>
                    <a:pt x="168" y="66"/>
                  </a:lnTo>
                  <a:lnTo>
                    <a:pt x="170" y="70"/>
                  </a:lnTo>
                  <a:lnTo>
                    <a:pt x="162" y="76"/>
                  </a:lnTo>
                  <a:lnTo>
                    <a:pt x="170" y="82"/>
                  </a:lnTo>
                  <a:lnTo>
                    <a:pt x="178" y="92"/>
                  </a:lnTo>
                  <a:lnTo>
                    <a:pt x="186" y="94"/>
                  </a:lnTo>
                  <a:lnTo>
                    <a:pt x="192" y="90"/>
                  </a:lnTo>
                  <a:lnTo>
                    <a:pt x="210" y="88"/>
                  </a:lnTo>
                  <a:lnTo>
                    <a:pt x="218" y="82"/>
                  </a:lnTo>
                  <a:lnTo>
                    <a:pt x="228" y="82"/>
                  </a:lnTo>
                  <a:lnTo>
                    <a:pt x="232" y="80"/>
                  </a:lnTo>
                  <a:lnTo>
                    <a:pt x="248" y="76"/>
                  </a:lnTo>
                  <a:lnTo>
                    <a:pt x="256" y="72"/>
                  </a:lnTo>
                  <a:lnTo>
                    <a:pt x="258" y="72"/>
                  </a:lnTo>
                  <a:lnTo>
                    <a:pt x="262" y="76"/>
                  </a:lnTo>
                  <a:lnTo>
                    <a:pt x="260" y="96"/>
                  </a:lnTo>
                  <a:lnTo>
                    <a:pt x="256" y="110"/>
                  </a:lnTo>
                  <a:lnTo>
                    <a:pt x="242" y="130"/>
                  </a:lnTo>
                  <a:lnTo>
                    <a:pt x="238" y="138"/>
                  </a:lnTo>
                  <a:lnTo>
                    <a:pt x="234" y="148"/>
                  </a:lnTo>
                  <a:lnTo>
                    <a:pt x="230" y="156"/>
                  </a:lnTo>
                  <a:lnTo>
                    <a:pt x="218" y="172"/>
                  </a:lnTo>
                  <a:lnTo>
                    <a:pt x="208" y="184"/>
                  </a:lnTo>
                  <a:lnTo>
                    <a:pt x="196" y="188"/>
                  </a:lnTo>
                  <a:lnTo>
                    <a:pt x="182" y="200"/>
                  </a:lnTo>
                  <a:lnTo>
                    <a:pt x="168" y="210"/>
                  </a:lnTo>
                  <a:lnTo>
                    <a:pt x="162" y="218"/>
                  </a:lnTo>
                  <a:lnTo>
                    <a:pt x="144" y="240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30" y="250"/>
                  </a:lnTo>
                  <a:lnTo>
                    <a:pt x="126" y="260"/>
                  </a:lnTo>
                  <a:lnTo>
                    <a:pt x="122" y="272"/>
                  </a:lnTo>
                  <a:lnTo>
                    <a:pt x="114" y="286"/>
                  </a:lnTo>
                  <a:lnTo>
                    <a:pt x="114" y="292"/>
                  </a:lnTo>
                  <a:lnTo>
                    <a:pt x="122" y="300"/>
                  </a:lnTo>
                  <a:lnTo>
                    <a:pt x="120" y="312"/>
                  </a:lnTo>
                  <a:lnTo>
                    <a:pt x="120" y="328"/>
                  </a:lnTo>
                  <a:lnTo>
                    <a:pt x="134" y="34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6" name="Freeform 235"/>
            <p:cNvSpPr>
              <a:spLocks/>
            </p:cNvSpPr>
            <p:nvPr/>
          </p:nvSpPr>
          <p:spPr bwMode="auto">
            <a:xfrm>
              <a:off x="2096" y="2875"/>
              <a:ext cx="6" cy="4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4 w 6"/>
                <a:gd name="T5" fmla="*/ 0 h 4"/>
                <a:gd name="T6" fmla="*/ 6 w 6"/>
                <a:gd name="T7" fmla="*/ 4 h 4"/>
                <a:gd name="T8" fmla="*/ 0 w 6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7" name="Freeform 236"/>
            <p:cNvSpPr>
              <a:spLocks/>
            </p:cNvSpPr>
            <p:nvPr/>
          </p:nvSpPr>
          <p:spPr bwMode="auto">
            <a:xfrm>
              <a:off x="2106" y="2895"/>
              <a:ext cx="6" cy="4"/>
            </a:xfrm>
            <a:custGeom>
              <a:avLst/>
              <a:gdLst>
                <a:gd name="T0" fmla="*/ 0 w 6"/>
                <a:gd name="T1" fmla="*/ 0 h 4"/>
                <a:gd name="T2" fmla="*/ 4 w 6"/>
                <a:gd name="T3" fmla="*/ 0 h 4"/>
                <a:gd name="T4" fmla="*/ 6 w 6"/>
                <a:gd name="T5" fmla="*/ 2 h 4"/>
                <a:gd name="T6" fmla="*/ 2 w 6"/>
                <a:gd name="T7" fmla="*/ 4 h 4"/>
                <a:gd name="T8" fmla="*/ 0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8" name="Freeform 237"/>
            <p:cNvSpPr>
              <a:spLocks/>
            </p:cNvSpPr>
            <p:nvPr/>
          </p:nvSpPr>
          <p:spPr bwMode="auto">
            <a:xfrm>
              <a:off x="2094" y="2897"/>
              <a:ext cx="6" cy="6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2 h 6"/>
                <a:gd name="T6" fmla="*/ 2 w 6"/>
                <a:gd name="T7" fmla="*/ 6 h 6"/>
                <a:gd name="T8" fmla="*/ 0 w 6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49" name="Freeform 238"/>
            <p:cNvSpPr>
              <a:spLocks/>
            </p:cNvSpPr>
            <p:nvPr/>
          </p:nvSpPr>
          <p:spPr bwMode="auto">
            <a:xfrm>
              <a:off x="1550" y="3831"/>
              <a:ext cx="46" cy="48"/>
            </a:xfrm>
            <a:custGeom>
              <a:avLst/>
              <a:gdLst>
                <a:gd name="T0" fmla="*/ 2 w 46"/>
                <a:gd name="T1" fmla="*/ 0 h 48"/>
                <a:gd name="T2" fmla="*/ 8 w 46"/>
                <a:gd name="T3" fmla="*/ 4 h 48"/>
                <a:gd name="T4" fmla="*/ 14 w 46"/>
                <a:gd name="T5" fmla="*/ 20 h 48"/>
                <a:gd name="T6" fmla="*/ 16 w 46"/>
                <a:gd name="T7" fmla="*/ 28 h 48"/>
                <a:gd name="T8" fmla="*/ 26 w 46"/>
                <a:gd name="T9" fmla="*/ 36 h 48"/>
                <a:gd name="T10" fmla="*/ 32 w 46"/>
                <a:gd name="T11" fmla="*/ 38 h 48"/>
                <a:gd name="T12" fmla="*/ 46 w 46"/>
                <a:gd name="T13" fmla="*/ 42 h 48"/>
                <a:gd name="T14" fmla="*/ 46 w 46"/>
                <a:gd name="T15" fmla="*/ 44 h 48"/>
                <a:gd name="T16" fmla="*/ 42 w 46"/>
                <a:gd name="T17" fmla="*/ 46 h 48"/>
                <a:gd name="T18" fmla="*/ 32 w 46"/>
                <a:gd name="T19" fmla="*/ 48 h 48"/>
                <a:gd name="T20" fmla="*/ 28 w 46"/>
                <a:gd name="T21" fmla="*/ 46 h 48"/>
                <a:gd name="T22" fmla="*/ 18 w 46"/>
                <a:gd name="T23" fmla="*/ 46 h 48"/>
                <a:gd name="T24" fmla="*/ 8 w 46"/>
                <a:gd name="T25" fmla="*/ 44 h 48"/>
                <a:gd name="T26" fmla="*/ 0 w 46"/>
                <a:gd name="T27" fmla="*/ 44 h 48"/>
                <a:gd name="T28" fmla="*/ 2 w 46"/>
                <a:gd name="T29" fmla="*/ 38 h 48"/>
                <a:gd name="T30" fmla="*/ 8 w 46"/>
                <a:gd name="T31" fmla="*/ 40 h 48"/>
                <a:gd name="T32" fmla="*/ 10 w 46"/>
                <a:gd name="T33" fmla="*/ 38 h 48"/>
                <a:gd name="T34" fmla="*/ 2 w 46"/>
                <a:gd name="T35" fmla="*/ 36 h 48"/>
                <a:gd name="T36" fmla="*/ 2 w 46"/>
                <a:gd name="T37" fmla="*/ 0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" h="48">
                  <a:moveTo>
                    <a:pt x="2" y="0"/>
                  </a:moveTo>
                  <a:lnTo>
                    <a:pt x="8" y="4"/>
                  </a:lnTo>
                  <a:lnTo>
                    <a:pt x="14" y="20"/>
                  </a:lnTo>
                  <a:lnTo>
                    <a:pt x="16" y="28"/>
                  </a:lnTo>
                  <a:lnTo>
                    <a:pt x="26" y="36"/>
                  </a:lnTo>
                  <a:lnTo>
                    <a:pt x="32" y="38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2" y="46"/>
                  </a:lnTo>
                  <a:lnTo>
                    <a:pt x="32" y="48"/>
                  </a:lnTo>
                  <a:lnTo>
                    <a:pt x="28" y="46"/>
                  </a:lnTo>
                  <a:lnTo>
                    <a:pt x="18" y="46"/>
                  </a:lnTo>
                  <a:lnTo>
                    <a:pt x="8" y="44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2" y="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0" name="Freeform 239"/>
            <p:cNvSpPr>
              <a:spLocks/>
            </p:cNvSpPr>
            <p:nvPr/>
          </p:nvSpPr>
          <p:spPr bwMode="auto">
            <a:xfrm>
              <a:off x="1562" y="3881"/>
              <a:ext cx="10" cy="6"/>
            </a:xfrm>
            <a:custGeom>
              <a:avLst/>
              <a:gdLst>
                <a:gd name="T0" fmla="*/ 0 w 10"/>
                <a:gd name="T1" fmla="*/ 4 h 6"/>
                <a:gd name="T2" fmla="*/ 0 w 10"/>
                <a:gd name="T3" fmla="*/ 2 h 6"/>
                <a:gd name="T4" fmla="*/ 4 w 10"/>
                <a:gd name="T5" fmla="*/ 0 h 6"/>
                <a:gd name="T6" fmla="*/ 10 w 10"/>
                <a:gd name="T7" fmla="*/ 2 h 6"/>
                <a:gd name="T8" fmla="*/ 10 w 10"/>
                <a:gd name="T9" fmla="*/ 4 h 6"/>
                <a:gd name="T10" fmla="*/ 6 w 10"/>
                <a:gd name="T11" fmla="*/ 6 h 6"/>
                <a:gd name="T12" fmla="*/ 0 w 10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1" name="Freeform 240"/>
            <p:cNvSpPr>
              <a:spLocks/>
            </p:cNvSpPr>
            <p:nvPr/>
          </p:nvSpPr>
          <p:spPr bwMode="auto">
            <a:xfrm>
              <a:off x="1562" y="3893"/>
              <a:ext cx="10" cy="6"/>
            </a:xfrm>
            <a:custGeom>
              <a:avLst/>
              <a:gdLst>
                <a:gd name="T0" fmla="*/ 0 w 10"/>
                <a:gd name="T1" fmla="*/ 2 h 6"/>
                <a:gd name="T2" fmla="*/ 6 w 10"/>
                <a:gd name="T3" fmla="*/ 0 h 6"/>
                <a:gd name="T4" fmla="*/ 10 w 10"/>
                <a:gd name="T5" fmla="*/ 2 h 6"/>
                <a:gd name="T6" fmla="*/ 8 w 10"/>
                <a:gd name="T7" fmla="*/ 6 h 6"/>
                <a:gd name="T8" fmla="*/ 2 w 10"/>
                <a:gd name="T9" fmla="*/ 4 h 6"/>
                <a:gd name="T10" fmla="*/ 0 w 10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2" name="Freeform 241"/>
            <p:cNvSpPr>
              <a:spLocks/>
            </p:cNvSpPr>
            <p:nvPr/>
          </p:nvSpPr>
          <p:spPr bwMode="auto">
            <a:xfrm>
              <a:off x="1602" y="3873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10 w 10"/>
                <a:gd name="T3" fmla="*/ 0 h 4"/>
                <a:gd name="T4" fmla="*/ 8 w 10"/>
                <a:gd name="T5" fmla="*/ 0 h 4"/>
                <a:gd name="T6" fmla="*/ 6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3" name="Freeform 242"/>
            <p:cNvSpPr>
              <a:spLocks/>
            </p:cNvSpPr>
            <p:nvPr/>
          </p:nvSpPr>
          <p:spPr bwMode="auto">
            <a:xfrm>
              <a:off x="1648" y="2979"/>
              <a:ext cx="48" cy="90"/>
            </a:xfrm>
            <a:custGeom>
              <a:avLst/>
              <a:gdLst>
                <a:gd name="T0" fmla="*/ 46 w 48"/>
                <a:gd name="T1" fmla="*/ 34 h 90"/>
                <a:gd name="T2" fmla="*/ 44 w 48"/>
                <a:gd name="T3" fmla="*/ 26 h 90"/>
                <a:gd name="T4" fmla="*/ 42 w 48"/>
                <a:gd name="T5" fmla="*/ 20 h 90"/>
                <a:gd name="T6" fmla="*/ 34 w 48"/>
                <a:gd name="T7" fmla="*/ 20 h 90"/>
                <a:gd name="T8" fmla="*/ 30 w 48"/>
                <a:gd name="T9" fmla="*/ 10 h 90"/>
                <a:gd name="T10" fmla="*/ 22 w 48"/>
                <a:gd name="T11" fmla="*/ 6 h 90"/>
                <a:gd name="T12" fmla="*/ 14 w 48"/>
                <a:gd name="T13" fmla="*/ 0 h 90"/>
                <a:gd name="T14" fmla="*/ 12 w 48"/>
                <a:gd name="T15" fmla="*/ 10 h 90"/>
                <a:gd name="T16" fmla="*/ 6 w 48"/>
                <a:gd name="T17" fmla="*/ 12 h 90"/>
                <a:gd name="T18" fmla="*/ 4 w 48"/>
                <a:gd name="T19" fmla="*/ 18 h 90"/>
                <a:gd name="T20" fmla="*/ 8 w 48"/>
                <a:gd name="T21" fmla="*/ 20 h 90"/>
                <a:gd name="T22" fmla="*/ 8 w 48"/>
                <a:gd name="T23" fmla="*/ 24 h 90"/>
                <a:gd name="T24" fmla="*/ 0 w 48"/>
                <a:gd name="T25" fmla="*/ 24 h 90"/>
                <a:gd name="T26" fmla="*/ 0 w 48"/>
                <a:gd name="T27" fmla="*/ 32 h 90"/>
                <a:gd name="T28" fmla="*/ 0 w 48"/>
                <a:gd name="T29" fmla="*/ 38 h 90"/>
                <a:gd name="T30" fmla="*/ 2 w 48"/>
                <a:gd name="T31" fmla="*/ 40 h 90"/>
                <a:gd name="T32" fmla="*/ 6 w 48"/>
                <a:gd name="T33" fmla="*/ 42 h 90"/>
                <a:gd name="T34" fmla="*/ 16 w 48"/>
                <a:gd name="T35" fmla="*/ 50 h 90"/>
                <a:gd name="T36" fmla="*/ 16 w 48"/>
                <a:gd name="T37" fmla="*/ 58 h 90"/>
                <a:gd name="T38" fmla="*/ 14 w 48"/>
                <a:gd name="T39" fmla="*/ 68 h 90"/>
                <a:gd name="T40" fmla="*/ 14 w 48"/>
                <a:gd name="T41" fmla="*/ 80 h 90"/>
                <a:gd name="T42" fmla="*/ 20 w 48"/>
                <a:gd name="T43" fmla="*/ 86 h 90"/>
                <a:gd name="T44" fmla="*/ 30 w 48"/>
                <a:gd name="T45" fmla="*/ 90 h 90"/>
                <a:gd name="T46" fmla="*/ 36 w 48"/>
                <a:gd name="T47" fmla="*/ 88 h 90"/>
                <a:gd name="T48" fmla="*/ 40 w 48"/>
                <a:gd name="T49" fmla="*/ 84 h 90"/>
                <a:gd name="T50" fmla="*/ 48 w 48"/>
                <a:gd name="T51" fmla="*/ 82 h 90"/>
                <a:gd name="T52" fmla="*/ 48 w 48"/>
                <a:gd name="T53" fmla="*/ 78 h 90"/>
                <a:gd name="T54" fmla="*/ 48 w 48"/>
                <a:gd name="T55" fmla="*/ 66 h 90"/>
                <a:gd name="T56" fmla="*/ 38 w 48"/>
                <a:gd name="T57" fmla="*/ 62 h 90"/>
                <a:gd name="T58" fmla="*/ 38 w 48"/>
                <a:gd name="T59" fmla="*/ 52 h 90"/>
                <a:gd name="T60" fmla="*/ 46 w 48"/>
                <a:gd name="T61" fmla="*/ 44 h 90"/>
                <a:gd name="T62" fmla="*/ 46 w 48"/>
                <a:gd name="T63" fmla="*/ 34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" h="90">
                  <a:moveTo>
                    <a:pt x="46" y="34"/>
                  </a:moveTo>
                  <a:lnTo>
                    <a:pt x="44" y="26"/>
                  </a:lnTo>
                  <a:lnTo>
                    <a:pt x="42" y="20"/>
                  </a:lnTo>
                  <a:lnTo>
                    <a:pt x="34" y="20"/>
                  </a:lnTo>
                  <a:lnTo>
                    <a:pt x="30" y="10"/>
                  </a:lnTo>
                  <a:lnTo>
                    <a:pt x="22" y="6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6" y="50"/>
                  </a:lnTo>
                  <a:lnTo>
                    <a:pt x="16" y="58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30" y="90"/>
                  </a:lnTo>
                  <a:lnTo>
                    <a:pt x="36" y="88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48" y="78"/>
                  </a:lnTo>
                  <a:lnTo>
                    <a:pt x="48" y="66"/>
                  </a:lnTo>
                  <a:lnTo>
                    <a:pt x="38" y="62"/>
                  </a:lnTo>
                  <a:lnTo>
                    <a:pt x="38" y="52"/>
                  </a:lnTo>
                  <a:lnTo>
                    <a:pt x="46" y="4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4" name="Freeform 243"/>
            <p:cNvSpPr>
              <a:spLocks/>
            </p:cNvSpPr>
            <p:nvPr/>
          </p:nvSpPr>
          <p:spPr bwMode="auto">
            <a:xfrm>
              <a:off x="1004" y="2729"/>
              <a:ext cx="64" cy="74"/>
            </a:xfrm>
            <a:custGeom>
              <a:avLst/>
              <a:gdLst>
                <a:gd name="T0" fmla="*/ 8 w 64"/>
                <a:gd name="T1" fmla="*/ 0 h 74"/>
                <a:gd name="T2" fmla="*/ 8 w 64"/>
                <a:gd name="T3" fmla="*/ 10 h 74"/>
                <a:gd name="T4" fmla="*/ 8 w 64"/>
                <a:gd name="T5" fmla="*/ 10 h 74"/>
                <a:gd name="T6" fmla="*/ 0 w 64"/>
                <a:gd name="T7" fmla="*/ 10 h 74"/>
                <a:gd name="T8" fmla="*/ 0 w 64"/>
                <a:gd name="T9" fmla="*/ 10 h 74"/>
                <a:gd name="T10" fmla="*/ 0 w 64"/>
                <a:gd name="T11" fmla="*/ 10 h 74"/>
                <a:gd name="T12" fmla="*/ 0 w 64"/>
                <a:gd name="T13" fmla="*/ 10 h 74"/>
                <a:gd name="T14" fmla="*/ 0 w 64"/>
                <a:gd name="T15" fmla="*/ 12 h 74"/>
                <a:gd name="T16" fmla="*/ 12 w 64"/>
                <a:gd name="T17" fmla="*/ 20 h 74"/>
                <a:gd name="T18" fmla="*/ 18 w 64"/>
                <a:gd name="T19" fmla="*/ 22 h 74"/>
                <a:gd name="T20" fmla="*/ 28 w 64"/>
                <a:gd name="T21" fmla="*/ 28 h 74"/>
                <a:gd name="T22" fmla="*/ 32 w 64"/>
                <a:gd name="T23" fmla="*/ 34 h 74"/>
                <a:gd name="T24" fmla="*/ 34 w 64"/>
                <a:gd name="T25" fmla="*/ 46 h 74"/>
                <a:gd name="T26" fmla="*/ 40 w 64"/>
                <a:gd name="T27" fmla="*/ 54 h 74"/>
                <a:gd name="T28" fmla="*/ 46 w 64"/>
                <a:gd name="T29" fmla="*/ 56 h 74"/>
                <a:gd name="T30" fmla="*/ 56 w 64"/>
                <a:gd name="T31" fmla="*/ 66 h 74"/>
                <a:gd name="T32" fmla="*/ 56 w 64"/>
                <a:gd name="T33" fmla="*/ 74 h 74"/>
                <a:gd name="T34" fmla="*/ 64 w 64"/>
                <a:gd name="T35" fmla="*/ 72 h 74"/>
                <a:gd name="T36" fmla="*/ 64 w 64"/>
                <a:gd name="T37" fmla="*/ 66 h 74"/>
                <a:gd name="T38" fmla="*/ 60 w 64"/>
                <a:gd name="T39" fmla="*/ 60 h 74"/>
                <a:gd name="T40" fmla="*/ 56 w 64"/>
                <a:gd name="T41" fmla="*/ 54 h 74"/>
                <a:gd name="T42" fmla="*/ 52 w 64"/>
                <a:gd name="T43" fmla="*/ 52 h 74"/>
                <a:gd name="T44" fmla="*/ 48 w 64"/>
                <a:gd name="T45" fmla="*/ 44 h 74"/>
                <a:gd name="T46" fmla="*/ 44 w 64"/>
                <a:gd name="T47" fmla="*/ 38 h 74"/>
                <a:gd name="T48" fmla="*/ 44 w 64"/>
                <a:gd name="T49" fmla="*/ 34 h 74"/>
                <a:gd name="T50" fmla="*/ 40 w 64"/>
                <a:gd name="T51" fmla="*/ 24 h 74"/>
                <a:gd name="T52" fmla="*/ 28 w 64"/>
                <a:gd name="T53" fmla="*/ 10 h 74"/>
                <a:gd name="T54" fmla="*/ 26 w 64"/>
                <a:gd name="T55" fmla="*/ 6 h 74"/>
                <a:gd name="T56" fmla="*/ 20 w 64"/>
                <a:gd name="T57" fmla="*/ 0 h 74"/>
                <a:gd name="T58" fmla="*/ 8 w 64"/>
                <a:gd name="T59" fmla="*/ 0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4" h="74">
                  <a:moveTo>
                    <a:pt x="8" y="0"/>
                  </a:moveTo>
                  <a:lnTo>
                    <a:pt x="8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2" y="20"/>
                  </a:lnTo>
                  <a:lnTo>
                    <a:pt x="18" y="22"/>
                  </a:lnTo>
                  <a:lnTo>
                    <a:pt x="28" y="28"/>
                  </a:lnTo>
                  <a:lnTo>
                    <a:pt x="32" y="34"/>
                  </a:lnTo>
                  <a:lnTo>
                    <a:pt x="34" y="46"/>
                  </a:lnTo>
                  <a:lnTo>
                    <a:pt x="40" y="54"/>
                  </a:lnTo>
                  <a:lnTo>
                    <a:pt x="46" y="56"/>
                  </a:lnTo>
                  <a:lnTo>
                    <a:pt x="56" y="66"/>
                  </a:lnTo>
                  <a:lnTo>
                    <a:pt x="56" y="74"/>
                  </a:lnTo>
                  <a:lnTo>
                    <a:pt x="64" y="72"/>
                  </a:lnTo>
                  <a:lnTo>
                    <a:pt x="64" y="66"/>
                  </a:lnTo>
                  <a:lnTo>
                    <a:pt x="60" y="60"/>
                  </a:lnTo>
                  <a:lnTo>
                    <a:pt x="56" y="54"/>
                  </a:lnTo>
                  <a:lnTo>
                    <a:pt x="52" y="52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0" y="2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5" name="Freeform 244"/>
            <p:cNvSpPr>
              <a:spLocks/>
            </p:cNvSpPr>
            <p:nvPr/>
          </p:nvSpPr>
          <p:spPr bwMode="auto">
            <a:xfrm>
              <a:off x="1492" y="3013"/>
              <a:ext cx="474" cy="810"/>
            </a:xfrm>
            <a:custGeom>
              <a:avLst/>
              <a:gdLst>
                <a:gd name="T0" fmla="*/ 266 w 474"/>
                <a:gd name="T1" fmla="*/ 286 h 810"/>
                <a:gd name="T2" fmla="*/ 292 w 474"/>
                <a:gd name="T3" fmla="*/ 178 h 810"/>
                <a:gd name="T4" fmla="*/ 266 w 474"/>
                <a:gd name="T5" fmla="*/ 112 h 810"/>
                <a:gd name="T6" fmla="*/ 236 w 474"/>
                <a:gd name="T7" fmla="*/ 42 h 810"/>
                <a:gd name="T8" fmla="*/ 242 w 474"/>
                <a:gd name="T9" fmla="*/ 4 h 810"/>
                <a:gd name="T10" fmla="*/ 270 w 474"/>
                <a:gd name="T11" fmla="*/ 16 h 810"/>
                <a:gd name="T12" fmla="*/ 288 w 474"/>
                <a:gd name="T13" fmla="*/ 44 h 810"/>
                <a:gd name="T14" fmla="*/ 282 w 474"/>
                <a:gd name="T15" fmla="*/ 64 h 810"/>
                <a:gd name="T16" fmla="*/ 302 w 474"/>
                <a:gd name="T17" fmla="*/ 72 h 810"/>
                <a:gd name="T18" fmla="*/ 294 w 474"/>
                <a:gd name="T19" fmla="*/ 92 h 810"/>
                <a:gd name="T20" fmla="*/ 326 w 474"/>
                <a:gd name="T21" fmla="*/ 78 h 810"/>
                <a:gd name="T22" fmla="*/ 352 w 474"/>
                <a:gd name="T23" fmla="*/ 100 h 810"/>
                <a:gd name="T24" fmla="*/ 390 w 474"/>
                <a:gd name="T25" fmla="*/ 102 h 810"/>
                <a:gd name="T26" fmla="*/ 444 w 474"/>
                <a:gd name="T27" fmla="*/ 126 h 810"/>
                <a:gd name="T28" fmla="*/ 468 w 474"/>
                <a:gd name="T29" fmla="*/ 184 h 810"/>
                <a:gd name="T30" fmla="*/ 448 w 474"/>
                <a:gd name="T31" fmla="*/ 202 h 810"/>
                <a:gd name="T32" fmla="*/ 426 w 474"/>
                <a:gd name="T33" fmla="*/ 230 h 810"/>
                <a:gd name="T34" fmla="*/ 426 w 474"/>
                <a:gd name="T35" fmla="*/ 282 h 810"/>
                <a:gd name="T36" fmla="*/ 410 w 474"/>
                <a:gd name="T37" fmla="*/ 312 h 810"/>
                <a:gd name="T38" fmla="*/ 392 w 474"/>
                <a:gd name="T39" fmla="*/ 348 h 810"/>
                <a:gd name="T40" fmla="*/ 372 w 474"/>
                <a:gd name="T41" fmla="*/ 356 h 810"/>
                <a:gd name="T42" fmla="*/ 344 w 474"/>
                <a:gd name="T43" fmla="*/ 366 h 810"/>
                <a:gd name="T44" fmla="*/ 322 w 474"/>
                <a:gd name="T45" fmla="*/ 378 h 810"/>
                <a:gd name="T46" fmla="*/ 310 w 474"/>
                <a:gd name="T47" fmla="*/ 410 h 810"/>
                <a:gd name="T48" fmla="*/ 290 w 474"/>
                <a:gd name="T49" fmla="*/ 442 h 810"/>
                <a:gd name="T50" fmla="*/ 268 w 474"/>
                <a:gd name="T51" fmla="*/ 472 h 810"/>
                <a:gd name="T52" fmla="*/ 278 w 474"/>
                <a:gd name="T53" fmla="*/ 450 h 810"/>
                <a:gd name="T54" fmla="*/ 266 w 474"/>
                <a:gd name="T55" fmla="*/ 478 h 810"/>
                <a:gd name="T56" fmla="*/ 244 w 474"/>
                <a:gd name="T57" fmla="*/ 506 h 810"/>
                <a:gd name="T58" fmla="*/ 218 w 474"/>
                <a:gd name="T59" fmla="*/ 516 h 810"/>
                <a:gd name="T60" fmla="*/ 188 w 474"/>
                <a:gd name="T61" fmla="*/ 508 h 810"/>
                <a:gd name="T62" fmla="*/ 204 w 474"/>
                <a:gd name="T63" fmla="*/ 526 h 810"/>
                <a:gd name="T64" fmla="*/ 202 w 474"/>
                <a:gd name="T65" fmla="*/ 554 h 810"/>
                <a:gd name="T66" fmla="*/ 170 w 474"/>
                <a:gd name="T67" fmla="*/ 574 h 810"/>
                <a:gd name="T68" fmla="*/ 138 w 474"/>
                <a:gd name="T69" fmla="*/ 590 h 810"/>
                <a:gd name="T70" fmla="*/ 110 w 474"/>
                <a:gd name="T71" fmla="*/ 606 h 810"/>
                <a:gd name="T72" fmla="*/ 110 w 474"/>
                <a:gd name="T73" fmla="*/ 632 h 810"/>
                <a:gd name="T74" fmla="*/ 116 w 474"/>
                <a:gd name="T75" fmla="*/ 640 h 810"/>
                <a:gd name="T76" fmla="*/ 102 w 474"/>
                <a:gd name="T77" fmla="*/ 654 h 810"/>
                <a:gd name="T78" fmla="*/ 98 w 474"/>
                <a:gd name="T79" fmla="*/ 678 h 810"/>
                <a:gd name="T80" fmla="*/ 74 w 474"/>
                <a:gd name="T81" fmla="*/ 692 h 810"/>
                <a:gd name="T82" fmla="*/ 96 w 474"/>
                <a:gd name="T83" fmla="*/ 712 h 810"/>
                <a:gd name="T84" fmla="*/ 84 w 474"/>
                <a:gd name="T85" fmla="*/ 738 h 810"/>
                <a:gd name="T86" fmla="*/ 74 w 474"/>
                <a:gd name="T87" fmla="*/ 758 h 810"/>
                <a:gd name="T88" fmla="*/ 62 w 474"/>
                <a:gd name="T89" fmla="*/ 772 h 810"/>
                <a:gd name="T90" fmla="*/ 56 w 474"/>
                <a:gd name="T91" fmla="*/ 798 h 810"/>
                <a:gd name="T92" fmla="*/ 52 w 474"/>
                <a:gd name="T93" fmla="*/ 808 h 810"/>
                <a:gd name="T94" fmla="*/ 14 w 474"/>
                <a:gd name="T95" fmla="*/ 782 h 810"/>
                <a:gd name="T96" fmla="*/ 4 w 474"/>
                <a:gd name="T97" fmla="*/ 754 h 810"/>
                <a:gd name="T98" fmla="*/ 22 w 474"/>
                <a:gd name="T99" fmla="*/ 714 h 810"/>
                <a:gd name="T100" fmla="*/ 20 w 474"/>
                <a:gd name="T101" fmla="*/ 674 h 810"/>
                <a:gd name="T102" fmla="*/ 24 w 474"/>
                <a:gd name="T103" fmla="*/ 632 h 810"/>
                <a:gd name="T104" fmla="*/ 32 w 474"/>
                <a:gd name="T105" fmla="*/ 550 h 810"/>
                <a:gd name="T106" fmla="*/ 46 w 474"/>
                <a:gd name="T107" fmla="*/ 492 h 810"/>
                <a:gd name="T108" fmla="*/ 56 w 474"/>
                <a:gd name="T109" fmla="*/ 418 h 810"/>
                <a:gd name="T110" fmla="*/ 70 w 474"/>
                <a:gd name="T111" fmla="*/ 372 h 810"/>
                <a:gd name="T112" fmla="*/ 86 w 474"/>
                <a:gd name="T113" fmla="*/ 340 h 810"/>
                <a:gd name="T114" fmla="*/ 114 w 474"/>
                <a:gd name="T115" fmla="*/ 354 h 810"/>
                <a:gd name="T116" fmla="*/ 126 w 474"/>
                <a:gd name="T117" fmla="*/ 346 h 810"/>
                <a:gd name="T118" fmla="*/ 156 w 474"/>
                <a:gd name="T119" fmla="*/ 366 h 810"/>
                <a:gd name="T120" fmla="*/ 200 w 474"/>
                <a:gd name="T121" fmla="*/ 384 h 810"/>
                <a:gd name="T122" fmla="*/ 206 w 474"/>
                <a:gd name="T123" fmla="*/ 410 h 810"/>
                <a:gd name="T124" fmla="*/ 234 w 474"/>
                <a:gd name="T125" fmla="*/ 382 h 8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4" h="810">
                  <a:moveTo>
                    <a:pt x="236" y="366"/>
                  </a:moveTo>
                  <a:lnTo>
                    <a:pt x="278" y="318"/>
                  </a:lnTo>
                  <a:lnTo>
                    <a:pt x="278" y="296"/>
                  </a:lnTo>
                  <a:lnTo>
                    <a:pt x="266" y="286"/>
                  </a:lnTo>
                  <a:lnTo>
                    <a:pt x="262" y="266"/>
                  </a:lnTo>
                  <a:lnTo>
                    <a:pt x="278" y="236"/>
                  </a:lnTo>
                  <a:lnTo>
                    <a:pt x="282" y="196"/>
                  </a:lnTo>
                  <a:lnTo>
                    <a:pt x="292" y="178"/>
                  </a:lnTo>
                  <a:lnTo>
                    <a:pt x="292" y="170"/>
                  </a:lnTo>
                  <a:lnTo>
                    <a:pt x="258" y="138"/>
                  </a:lnTo>
                  <a:lnTo>
                    <a:pt x="256" y="126"/>
                  </a:lnTo>
                  <a:lnTo>
                    <a:pt x="266" y="112"/>
                  </a:lnTo>
                  <a:lnTo>
                    <a:pt x="260" y="92"/>
                  </a:lnTo>
                  <a:lnTo>
                    <a:pt x="260" y="82"/>
                  </a:lnTo>
                  <a:lnTo>
                    <a:pt x="242" y="44"/>
                  </a:lnTo>
                  <a:lnTo>
                    <a:pt x="236" y="42"/>
                  </a:lnTo>
                  <a:lnTo>
                    <a:pt x="240" y="32"/>
                  </a:lnTo>
                  <a:lnTo>
                    <a:pt x="234" y="18"/>
                  </a:lnTo>
                  <a:lnTo>
                    <a:pt x="238" y="6"/>
                  </a:lnTo>
                  <a:lnTo>
                    <a:pt x="242" y="4"/>
                  </a:lnTo>
                  <a:lnTo>
                    <a:pt x="242" y="0"/>
                  </a:lnTo>
                  <a:lnTo>
                    <a:pt x="252" y="2"/>
                  </a:lnTo>
                  <a:lnTo>
                    <a:pt x="256" y="4"/>
                  </a:lnTo>
                  <a:lnTo>
                    <a:pt x="270" y="16"/>
                  </a:lnTo>
                  <a:lnTo>
                    <a:pt x="272" y="18"/>
                  </a:lnTo>
                  <a:lnTo>
                    <a:pt x="278" y="28"/>
                  </a:lnTo>
                  <a:lnTo>
                    <a:pt x="282" y="40"/>
                  </a:lnTo>
                  <a:lnTo>
                    <a:pt x="288" y="44"/>
                  </a:lnTo>
                  <a:lnTo>
                    <a:pt x="294" y="50"/>
                  </a:lnTo>
                  <a:lnTo>
                    <a:pt x="292" y="58"/>
                  </a:lnTo>
                  <a:lnTo>
                    <a:pt x="286" y="62"/>
                  </a:lnTo>
                  <a:lnTo>
                    <a:pt x="282" y="64"/>
                  </a:lnTo>
                  <a:lnTo>
                    <a:pt x="286" y="68"/>
                  </a:lnTo>
                  <a:lnTo>
                    <a:pt x="294" y="66"/>
                  </a:lnTo>
                  <a:lnTo>
                    <a:pt x="298" y="70"/>
                  </a:lnTo>
                  <a:lnTo>
                    <a:pt x="302" y="72"/>
                  </a:lnTo>
                  <a:lnTo>
                    <a:pt x="310" y="74"/>
                  </a:lnTo>
                  <a:lnTo>
                    <a:pt x="304" y="82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300" y="92"/>
                  </a:lnTo>
                  <a:lnTo>
                    <a:pt x="312" y="82"/>
                  </a:lnTo>
                  <a:lnTo>
                    <a:pt x="314" y="76"/>
                  </a:lnTo>
                  <a:lnTo>
                    <a:pt x="326" y="78"/>
                  </a:lnTo>
                  <a:lnTo>
                    <a:pt x="340" y="84"/>
                  </a:lnTo>
                  <a:lnTo>
                    <a:pt x="350" y="84"/>
                  </a:lnTo>
                  <a:lnTo>
                    <a:pt x="358" y="92"/>
                  </a:lnTo>
                  <a:lnTo>
                    <a:pt x="352" y="100"/>
                  </a:lnTo>
                  <a:lnTo>
                    <a:pt x="356" y="106"/>
                  </a:lnTo>
                  <a:lnTo>
                    <a:pt x="362" y="100"/>
                  </a:lnTo>
                  <a:lnTo>
                    <a:pt x="370" y="98"/>
                  </a:lnTo>
                  <a:lnTo>
                    <a:pt x="390" y="102"/>
                  </a:lnTo>
                  <a:lnTo>
                    <a:pt x="404" y="102"/>
                  </a:lnTo>
                  <a:lnTo>
                    <a:pt x="414" y="108"/>
                  </a:lnTo>
                  <a:lnTo>
                    <a:pt x="426" y="112"/>
                  </a:lnTo>
                  <a:lnTo>
                    <a:pt x="444" y="126"/>
                  </a:lnTo>
                  <a:lnTo>
                    <a:pt x="472" y="132"/>
                  </a:lnTo>
                  <a:lnTo>
                    <a:pt x="474" y="142"/>
                  </a:lnTo>
                  <a:lnTo>
                    <a:pt x="474" y="174"/>
                  </a:lnTo>
                  <a:lnTo>
                    <a:pt x="468" y="184"/>
                  </a:lnTo>
                  <a:lnTo>
                    <a:pt x="464" y="190"/>
                  </a:lnTo>
                  <a:lnTo>
                    <a:pt x="460" y="196"/>
                  </a:lnTo>
                  <a:lnTo>
                    <a:pt x="452" y="200"/>
                  </a:lnTo>
                  <a:lnTo>
                    <a:pt x="448" y="202"/>
                  </a:lnTo>
                  <a:lnTo>
                    <a:pt x="444" y="212"/>
                  </a:lnTo>
                  <a:lnTo>
                    <a:pt x="440" y="220"/>
                  </a:lnTo>
                  <a:lnTo>
                    <a:pt x="428" y="226"/>
                  </a:lnTo>
                  <a:lnTo>
                    <a:pt x="426" y="230"/>
                  </a:lnTo>
                  <a:lnTo>
                    <a:pt x="422" y="250"/>
                  </a:lnTo>
                  <a:lnTo>
                    <a:pt x="426" y="258"/>
                  </a:lnTo>
                  <a:lnTo>
                    <a:pt x="422" y="270"/>
                  </a:lnTo>
                  <a:lnTo>
                    <a:pt x="426" y="282"/>
                  </a:lnTo>
                  <a:lnTo>
                    <a:pt x="416" y="288"/>
                  </a:lnTo>
                  <a:lnTo>
                    <a:pt x="414" y="302"/>
                  </a:lnTo>
                  <a:lnTo>
                    <a:pt x="412" y="310"/>
                  </a:lnTo>
                  <a:lnTo>
                    <a:pt x="410" y="312"/>
                  </a:lnTo>
                  <a:lnTo>
                    <a:pt x="408" y="320"/>
                  </a:lnTo>
                  <a:lnTo>
                    <a:pt x="402" y="330"/>
                  </a:lnTo>
                  <a:lnTo>
                    <a:pt x="400" y="344"/>
                  </a:lnTo>
                  <a:lnTo>
                    <a:pt x="392" y="348"/>
                  </a:lnTo>
                  <a:lnTo>
                    <a:pt x="390" y="354"/>
                  </a:lnTo>
                  <a:lnTo>
                    <a:pt x="382" y="356"/>
                  </a:lnTo>
                  <a:lnTo>
                    <a:pt x="376" y="354"/>
                  </a:lnTo>
                  <a:lnTo>
                    <a:pt x="372" y="356"/>
                  </a:lnTo>
                  <a:lnTo>
                    <a:pt x="362" y="358"/>
                  </a:lnTo>
                  <a:lnTo>
                    <a:pt x="354" y="358"/>
                  </a:lnTo>
                  <a:lnTo>
                    <a:pt x="350" y="364"/>
                  </a:lnTo>
                  <a:lnTo>
                    <a:pt x="344" y="366"/>
                  </a:lnTo>
                  <a:lnTo>
                    <a:pt x="336" y="366"/>
                  </a:lnTo>
                  <a:lnTo>
                    <a:pt x="326" y="374"/>
                  </a:lnTo>
                  <a:lnTo>
                    <a:pt x="324" y="378"/>
                  </a:lnTo>
                  <a:lnTo>
                    <a:pt x="322" y="378"/>
                  </a:lnTo>
                  <a:lnTo>
                    <a:pt x="316" y="384"/>
                  </a:lnTo>
                  <a:lnTo>
                    <a:pt x="310" y="388"/>
                  </a:lnTo>
                  <a:lnTo>
                    <a:pt x="308" y="402"/>
                  </a:lnTo>
                  <a:lnTo>
                    <a:pt x="310" y="410"/>
                  </a:lnTo>
                  <a:lnTo>
                    <a:pt x="308" y="422"/>
                  </a:lnTo>
                  <a:lnTo>
                    <a:pt x="298" y="434"/>
                  </a:lnTo>
                  <a:lnTo>
                    <a:pt x="292" y="436"/>
                  </a:lnTo>
                  <a:lnTo>
                    <a:pt x="290" y="442"/>
                  </a:lnTo>
                  <a:lnTo>
                    <a:pt x="286" y="450"/>
                  </a:lnTo>
                  <a:lnTo>
                    <a:pt x="278" y="468"/>
                  </a:lnTo>
                  <a:lnTo>
                    <a:pt x="270" y="476"/>
                  </a:lnTo>
                  <a:lnTo>
                    <a:pt x="268" y="472"/>
                  </a:lnTo>
                  <a:lnTo>
                    <a:pt x="276" y="466"/>
                  </a:lnTo>
                  <a:lnTo>
                    <a:pt x="278" y="460"/>
                  </a:lnTo>
                  <a:lnTo>
                    <a:pt x="282" y="452"/>
                  </a:lnTo>
                  <a:lnTo>
                    <a:pt x="278" y="450"/>
                  </a:lnTo>
                  <a:lnTo>
                    <a:pt x="270" y="460"/>
                  </a:lnTo>
                  <a:lnTo>
                    <a:pt x="266" y="466"/>
                  </a:lnTo>
                  <a:lnTo>
                    <a:pt x="262" y="474"/>
                  </a:lnTo>
                  <a:lnTo>
                    <a:pt x="266" y="478"/>
                  </a:lnTo>
                  <a:lnTo>
                    <a:pt x="266" y="482"/>
                  </a:lnTo>
                  <a:lnTo>
                    <a:pt x="252" y="496"/>
                  </a:lnTo>
                  <a:lnTo>
                    <a:pt x="252" y="498"/>
                  </a:lnTo>
                  <a:lnTo>
                    <a:pt x="244" y="506"/>
                  </a:lnTo>
                  <a:lnTo>
                    <a:pt x="244" y="510"/>
                  </a:lnTo>
                  <a:lnTo>
                    <a:pt x="236" y="518"/>
                  </a:lnTo>
                  <a:lnTo>
                    <a:pt x="226" y="520"/>
                  </a:lnTo>
                  <a:lnTo>
                    <a:pt x="218" y="516"/>
                  </a:lnTo>
                  <a:lnTo>
                    <a:pt x="206" y="512"/>
                  </a:lnTo>
                  <a:lnTo>
                    <a:pt x="200" y="512"/>
                  </a:lnTo>
                  <a:lnTo>
                    <a:pt x="192" y="506"/>
                  </a:lnTo>
                  <a:lnTo>
                    <a:pt x="188" y="508"/>
                  </a:lnTo>
                  <a:lnTo>
                    <a:pt x="188" y="510"/>
                  </a:lnTo>
                  <a:lnTo>
                    <a:pt x="194" y="516"/>
                  </a:lnTo>
                  <a:lnTo>
                    <a:pt x="198" y="516"/>
                  </a:lnTo>
                  <a:lnTo>
                    <a:pt x="204" y="526"/>
                  </a:lnTo>
                  <a:lnTo>
                    <a:pt x="200" y="534"/>
                  </a:lnTo>
                  <a:lnTo>
                    <a:pt x="200" y="538"/>
                  </a:lnTo>
                  <a:lnTo>
                    <a:pt x="208" y="544"/>
                  </a:lnTo>
                  <a:lnTo>
                    <a:pt x="202" y="554"/>
                  </a:lnTo>
                  <a:lnTo>
                    <a:pt x="194" y="566"/>
                  </a:lnTo>
                  <a:lnTo>
                    <a:pt x="190" y="566"/>
                  </a:lnTo>
                  <a:lnTo>
                    <a:pt x="182" y="574"/>
                  </a:lnTo>
                  <a:lnTo>
                    <a:pt x="170" y="574"/>
                  </a:lnTo>
                  <a:lnTo>
                    <a:pt x="160" y="578"/>
                  </a:lnTo>
                  <a:lnTo>
                    <a:pt x="146" y="578"/>
                  </a:lnTo>
                  <a:lnTo>
                    <a:pt x="144" y="584"/>
                  </a:lnTo>
                  <a:lnTo>
                    <a:pt x="138" y="590"/>
                  </a:lnTo>
                  <a:lnTo>
                    <a:pt x="138" y="608"/>
                  </a:lnTo>
                  <a:lnTo>
                    <a:pt x="134" y="612"/>
                  </a:lnTo>
                  <a:lnTo>
                    <a:pt x="124" y="612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4" y="608"/>
                  </a:lnTo>
                  <a:lnTo>
                    <a:pt x="106" y="628"/>
                  </a:lnTo>
                  <a:lnTo>
                    <a:pt x="110" y="632"/>
                  </a:lnTo>
                  <a:lnTo>
                    <a:pt x="116" y="630"/>
                  </a:lnTo>
                  <a:lnTo>
                    <a:pt x="120" y="630"/>
                  </a:lnTo>
                  <a:lnTo>
                    <a:pt x="120" y="638"/>
                  </a:lnTo>
                  <a:lnTo>
                    <a:pt x="116" y="640"/>
                  </a:lnTo>
                  <a:lnTo>
                    <a:pt x="110" y="638"/>
                  </a:lnTo>
                  <a:lnTo>
                    <a:pt x="108" y="642"/>
                  </a:lnTo>
                  <a:lnTo>
                    <a:pt x="112" y="646"/>
                  </a:lnTo>
                  <a:lnTo>
                    <a:pt x="102" y="654"/>
                  </a:lnTo>
                  <a:lnTo>
                    <a:pt x="102" y="664"/>
                  </a:lnTo>
                  <a:lnTo>
                    <a:pt x="102" y="668"/>
                  </a:lnTo>
                  <a:lnTo>
                    <a:pt x="102" y="676"/>
                  </a:lnTo>
                  <a:lnTo>
                    <a:pt x="98" y="678"/>
                  </a:lnTo>
                  <a:lnTo>
                    <a:pt x="86" y="680"/>
                  </a:lnTo>
                  <a:lnTo>
                    <a:pt x="82" y="684"/>
                  </a:lnTo>
                  <a:lnTo>
                    <a:pt x="78" y="684"/>
                  </a:lnTo>
                  <a:lnTo>
                    <a:pt x="74" y="692"/>
                  </a:lnTo>
                  <a:lnTo>
                    <a:pt x="74" y="696"/>
                  </a:lnTo>
                  <a:lnTo>
                    <a:pt x="80" y="708"/>
                  </a:lnTo>
                  <a:lnTo>
                    <a:pt x="84" y="712"/>
                  </a:lnTo>
                  <a:lnTo>
                    <a:pt x="96" y="712"/>
                  </a:lnTo>
                  <a:lnTo>
                    <a:pt x="98" y="726"/>
                  </a:lnTo>
                  <a:lnTo>
                    <a:pt x="94" y="728"/>
                  </a:lnTo>
                  <a:lnTo>
                    <a:pt x="90" y="732"/>
                  </a:lnTo>
                  <a:lnTo>
                    <a:pt x="84" y="738"/>
                  </a:lnTo>
                  <a:lnTo>
                    <a:pt x="82" y="742"/>
                  </a:lnTo>
                  <a:lnTo>
                    <a:pt x="78" y="746"/>
                  </a:lnTo>
                  <a:lnTo>
                    <a:pt x="74" y="750"/>
                  </a:lnTo>
                  <a:lnTo>
                    <a:pt x="74" y="758"/>
                  </a:lnTo>
                  <a:lnTo>
                    <a:pt x="74" y="764"/>
                  </a:lnTo>
                  <a:lnTo>
                    <a:pt x="68" y="766"/>
                  </a:lnTo>
                  <a:lnTo>
                    <a:pt x="62" y="766"/>
                  </a:lnTo>
                  <a:lnTo>
                    <a:pt x="62" y="772"/>
                  </a:lnTo>
                  <a:lnTo>
                    <a:pt x="56" y="778"/>
                  </a:lnTo>
                  <a:lnTo>
                    <a:pt x="58" y="786"/>
                  </a:lnTo>
                  <a:lnTo>
                    <a:pt x="54" y="792"/>
                  </a:lnTo>
                  <a:lnTo>
                    <a:pt x="56" y="798"/>
                  </a:lnTo>
                  <a:lnTo>
                    <a:pt x="58" y="802"/>
                  </a:lnTo>
                  <a:lnTo>
                    <a:pt x="62" y="808"/>
                  </a:lnTo>
                  <a:lnTo>
                    <a:pt x="62" y="810"/>
                  </a:lnTo>
                  <a:lnTo>
                    <a:pt x="52" y="808"/>
                  </a:lnTo>
                  <a:lnTo>
                    <a:pt x="50" y="806"/>
                  </a:lnTo>
                  <a:lnTo>
                    <a:pt x="24" y="804"/>
                  </a:lnTo>
                  <a:lnTo>
                    <a:pt x="16" y="798"/>
                  </a:lnTo>
                  <a:lnTo>
                    <a:pt x="14" y="782"/>
                  </a:lnTo>
                  <a:lnTo>
                    <a:pt x="12" y="780"/>
                  </a:lnTo>
                  <a:lnTo>
                    <a:pt x="4" y="780"/>
                  </a:lnTo>
                  <a:lnTo>
                    <a:pt x="0" y="764"/>
                  </a:lnTo>
                  <a:lnTo>
                    <a:pt x="4" y="754"/>
                  </a:lnTo>
                  <a:lnTo>
                    <a:pt x="16" y="740"/>
                  </a:lnTo>
                  <a:lnTo>
                    <a:pt x="14" y="724"/>
                  </a:lnTo>
                  <a:lnTo>
                    <a:pt x="22" y="720"/>
                  </a:lnTo>
                  <a:lnTo>
                    <a:pt x="22" y="714"/>
                  </a:lnTo>
                  <a:lnTo>
                    <a:pt x="26" y="708"/>
                  </a:lnTo>
                  <a:lnTo>
                    <a:pt x="24" y="682"/>
                  </a:lnTo>
                  <a:lnTo>
                    <a:pt x="22" y="680"/>
                  </a:lnTo>
                  <a:lnTo>
                    <a:pt x="20" y="674"/>
                  </a:lnTo>
                  <a:lnTo>
                    <a:pt x="26" y="668"/>
                  </a:lnTo>
                  <a:lnTo>
                    <a:pt x="20" y="650"/>
                  </a:lnTo>
                  <a:lnTo>
                    <a:pt x="20" y="636"/>
                  </a:lnTo>
                  <a:lnTo>
                    <a:pt x="24" y="632"/>
                  </a:lnTo>
                  <a:lnTo>
                    <a:pt x="22" y="606"/>
                  </a:lnTo>
                  <a:lnTo>
                    <a:pt x="28" y="584"/>
                  </a:lnTo>
                  <a:lnTo>
                    <a:pt x="34" y="574"/>
                  </a:lnTo>
                  <a:lnTo>
                    <a:pt x="32" y="550"/>
                  </a:lnTo>
                  <a:lnTo>
                    <a:pt x="38" y="534"/>
                  </a:lnTo>
                  <a:lnTo>
                    <a:pt x="38" y="522"/>
                  </a:lnTo>
                  <a:lnTo>
                    <a:pt x="46" y="512"/>
                  </a:lnTo>
                  <a:lnTo>
                    <a:pt x="46" y="492"/>
                  </a:lnTo>
                  <a:lnTo>
                    <a:pt x="40" y="468"/>
                  </a:lnTo>
                  <a:lnTo>
                    <a:pt x="44" y="446"/>
                  </a:lnTo>
                  <a:lnTo>
                    <a:pt x="46" y="438"/>
                  </a:lnTo>
                  <a:lnTo>
                    <a:pt x="56" y="418"/>
                  </a:lnTo>
                  <a:lnTo>
                    <a:pt x="66" y="406"/>
                  </a:lnTo>
                  <a:lnTo>
                    <a:pt x="66" y="402"/>
                  </a:lnTo>
                  <a:lnTo>
                    <a:pt x="64" y="376"/>
                  </a:lnTo>
                  <a:lnTo>
                    <a:pt x="70" y="372"/>
                  </a:lnTo>
                  <a:lnTo>
                    <a:pt x="76" y="370"/>
                  </a:lnTo>
                  <a:lnTo>
                    <a:pt x="78" y="362"/>
                  </a:lnTo>
                  <a:lnTo>
                    <a:pt x="76" y="352"/>
                  </a:lnTo>
                  <a:lnTo>
                    <a:pt x="86" y="340"/>
                  </a:lnTo>
                  <a:lnTo>
                    <a:pt x="92" y="340"/>
                  </a:lnTo>
                  <a:lnTo>
                    <a:pt x="102" y="346"/>
                  </a:lnTo>
                  <a:lnTo>
                    <a:pt x="108" y="354"/>
                  </a:lnTo>
                  <a:lnTo>
                    <a:pt x="114" y="354"/>
                  </a:lnTo>
                  <a:lnTo>
                    <a:pt x="116" y="350"/>
                  </a:lnTo>
                  <a:lnTo>
                    <a:pt x="116" y="346"/>
                  </a:lnTo>
                  <a:lnTo>
                    <a:pt x="120" y="344"/>
                  </a:lnTo>
                  <a:lnTo>
                    <a:pt x="126" y="346"/>
                  </a:lnTo>
                  <a:lnTo>
                    <a:pt x="136" y="346"/>
                  </a:lnTo>
                  <a:lnTo>
                    <a:pt x="142" y="348"/>
                  </a:lnTo>
                  <a:lnTo>
                    <a:pt x="148" y="358"/>
                  </a:lnTo>
                  <a:lnTo>
                    <a:pt x="156" y="366"/>
                  </a:lnTo>
                  <a:lnTo>
                    <a:pt x="164" y="366"/>
                  </a:lnTo>
                  <a:lnTo>
                    <a:pt x="174" y="372"/>
                  </a:lnTo>
                  <a:lnTo>
                    <a:pt x="192" y="378"/>
                  </a:lnTo>
                  <a:lnTo>
                    <a:pt x="200" y="384"/>
                  </a:lnTo>
                  <a:lnTo>
                    <a:pt x="200" y="390"/>
                  </a:lnTo>
                  <a:lnTo>
                    <a:pt x="188" y="408"/>
                  </a:lnTo>
                  <a:lnTo>
                    <a:pt x="192" y="410"/>
                  </a:lnTo>
                  <a:lnTo>
                    <a:pt x="206" y="410"/>
                  </a:lnTo>
                  <a:lnTo>
                    <a:pt x="222" y="408"/>
                  </a:lnTo>
                  <a:lnTo>
                    <a:pt x="230" y="402"/>
                  </a:lnTo>
                  <a:lnTo>
                    <a:pt x="232" y="390"/>
                  </a:lnTo>
                  <a:lnTo>
                    <a:pt x="234" y="382"/>
                  </a:lnTo>
                  <a:lnTo>
                    <a:pt x="236" y="376"/>
                  </a:lnTo>
                  <a:lnTo>
                    <a:pt x="236" y="36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6" name="Freeform 245"/>
            <p:cNvSpPr>
              <a:spLocks/>
            </p:cNvSpPr>
            <p:nvPr/>
          </p:nvSpPr>
          <p:spPr bwMode="auto">
            <a:xfrm>
              <a:off x="1390" y="2933"/>
              <a:ext cx="186" cy="376"/>
            </a:xfrm>
            <a:custGeom>
              <a:avLst/>
              <a:gdLst>
                <a:gd name="T0" fmla="*/ 0 w 186"/>
                <a:gd name="T1" fmla="*/ 42 h 376"/>
                <a:gd name="T2" fmla="*/ 12 w 186"/>
                <a:gd name="T3" fmla="*/ 52 h 376"/>
                <a:gd name="T4" fmla="*/ 20 w 186"/>
                <a:gd name="T5" fmla="*/ 58 h 376"/>
                <a:gd name="T6" fmla="*/ 32 w 186"/>
                <a:gd name="T7" fmla="*/ 56 h 376"/>
                <a:gd name="T8" fmla="*/ 32 w 186"/>
                <a:gd name="T9" fmla="*/ 46 h 376"/>
                <a:gd name="T10" fmla="*/ 42 w 186"/>
                <a:gd name="T11" fmla="*/ 42 h 376"/>
                <a:gd name="T12" fmla="*/ 52 w 186"/>
                <a:gd name="T13" fmla="*/ 56 h 376"/>
                <a:gd name="T14" fmla="*/ 60 w 186"/>
                <a:gd name="T15" fmla="*/ 68 h 376"/>
                <a:gd name="T16" fmla="*/ 62 w 186"/>
                <a:gd name="T17" fmla="*/ 94 h 376"/>
                <a:gd name="T18" fmla="*/ 58 w 186"/>
                <a:gd name="T19" fmla="*/ 108 h 376"/>
                <a:gd name="T20" fmla="*/ 54 w 186"/>
                <a:gd name="T21" fmla="*/ 116 h 376"/>
                <a:gd name="T22" fmla="*/ 42 w 186"/>
                <a:gd name="T23" fmla="*/ 124 h 376"/>
                <a:gd name="T24" fmla="*/ 38 w 186"/>
                <a:gd name="T25" fmla="*/ 136 h 376"/>
                <a:gd name="T26" fmla="*/ 28 w 186"/>
                <a:gd name="T27" fmla="*/ 140 h 376"/>
                <a:gd name="T28" fmla="*/ 22 w 186"/>
                <a:gd name="T29" fmla="*/ 160 h 376"/>
                <a:gd name="T30" fmla="*/ 26 w 186"/>
                <a:gd name="T31" fmla="*/ 182 h 376"/>
                <a:gd name="T32" fmla="*/ 34 w 186"/>
                <a:gd name="T33" fmla="*/ 178 h 376"/>
                <a:gd name="T34" fmla="*/ 34 w 186"/>
                <a:gd name="T35" fmla="*/ 190 h 376"/>
                <a:gd name="T36" fmla="*/ 22 w 186"/>
                <a:gd name="T37" fmla="*/ 194 h 376"/>
                <a:gd name="T38" fmla="*/ 16 w 186"/>
                <a:gd name="T39" fmla="*/ 200 h 376"/>
                <a:gd name="T40" fmla="*/ 16 w 186"/>
                <a:gd name="T41" fmla="*/ 212 h 376"/>
                <a:gd name="T42" fmla="*/ 20 w 186"/>
                <a:gd name="T43" fmla="*/ 218 h 376"/>
                <a:gd name="T44" fmla="*/ 22 w 186"/>
                <a:gd name="T45" fmla="*/ 228 h 376"/>
                <a:gd name="T46" fmla="*/ 36 w 186"/>
                <a:gd name="T47" fmla="*/ 246 h 376"/>
                <a:gd name="T48" fmla="*/ 50 w 186"/>
                <a:gd name="T49" fmla="*/ 274 h 376"/>
                <a:gd name="T50" fmla="*/ 58 w 186"/>
                <a:gd name="T51" fmla="*/ 292 h 376"/>
                <a:gd name="T52" fmla="*/ 64 w 186"/>
                <a:gd name="T53" fmla="*/ 302 h 376"/>
                <a:gd name="T54" fmla="*/ 72 w 186"/>
                <a:gd name="T55" fmla="*/ 316 h 376"/>
                <a:gd name="T56" fmla="*/ 82 w 186"/>
                <a:gd name="T57" fmla="*/ 332 h 376"/>
                <a:gd name="T58" fmla="*/ 98 w 186"/>
                <a:gd name="T59" fmla="*/ 344 h 376"/>
                <a:gd name="T60" fmla="*/ 118 w 186"/>
                <a:gd name="T61" fmla="*/ 358 h 376"/>
                <a:gd name="T62" fmla="*/ 144 w 186"/>
                <a:gd name="T63" fmla="*/ 376 h 376"/>
                <a:gd name="T64" fmla="*/ 160 w 186"/>
                <a:gd name="T65" fmla="*/ 350 h 376"/>
                <a:gd name="T66" fmla="*/ 164 w 186"/>
                <a:gd name="T67" fmla="*/ 326 h 376"/>
                <a:gd name="T68" fmla="*/ 166 w 186"/>
                <a:gd name="T69" fmla="*/ 306 h 376"/>
                <a:gd name="T70" fmla="*/ 154 w 186"/>
                <a:gd name="T71" fmla="*/ 286 h 376"/>
                <a:gd name="T72" fmla="*/ 184 w 186"/>
                <a:gd name="T73" fmla="*/ 272 h 376"/>
                <a:gd name="T74" fmla="*/ 150 w 186"/>
                <a:gd name="T75" fmla="*/ 200 h 376"/>
                <a:gd name="T76" fmla="*/ 156 w 186"/>
                <a:gd name="T77" fmla="*/ 162 h 376"/>
                <a:gd name="T78" fmla="*/ 150 w 186"/>
                <a:gd name="T79" fmla="*/ 144 h 376"/>
                <a:gd name="T80" fmla="*/ 158 w 186"/>
                <a:gd name="T81" fmla="*/ 140 h 376"/>
                <a:gd name="T82" fmla="*/ 150 w 186"/>
                <a:gd name="T83" fmla="*/ 128 h 376"/>
                <a:gd name="T84" fmla="*/ 178 w 186"/>
                <a:gd name="T85" fmla="*/ 134 h 376"/>
                <a:gd name="T86" fmla="*/ 186 w 186"/>
                <a:gd name="T87" fmla="*/ 126 h 376"/>
                <a:gd name="T88" fmla="*/ 176 w 186"/>
                <a:gd name="T89" fmla="*/ 116 h 376"/>
                <a:gd name="T90" fmla="*/ 172 w 186"/>
                <a:gd name="T91" fmla="*/ 98 h 376"/>
                <a:gd name="T92" fmla="*/ 176 w 186"/>
                <a:gd name="T93" fmla="*/ 80 h 376"/>
                <a:gd name="T94" fmla="*/ 156 w 186"/>
                <a:gd name="T95" fmla="*/ 72 h 376"/>
                <a:gd name="T96" fmla="*/ 122 w 186"/>
                <a:gd name="T97" fmla="*/ 64 h 376"/>
                <a:gd name="T98" fmla="*/ 120 w 186"/>
                <a:gd name="T99" fmla="*/ 50 h 376"/>
                <a:gd name="T100" fmla="*/ 108 w 186"/>
                <a:gd name="T101" fmla="*/ 38 h 376"/>
                <a:gd name="T102" fmla="*/ 126 w 186"/>
                <a:gd name="T103" fmla="*/ 8 h 376"/>
                <a:gd name="T104" fmla="*/ 136 w 186"/>
                <a:gd name="T105" fmla="*/ 2 h 376"/>
                <a:gd name="T106" fmla="*/ 122 w 186"/>
                <a:gd name="T107" fmla="*/ 0 h 376"/>
                <a:gd name="T108" fmla="*/ 98 w 186"/>
                <a:gd name="T109" fmla="*/ 14 h 376"/>
                <a:gd name="T110" fmla="*/ 90 w 186"/>
                <a:gd name="T111" fmla="*/ 16 h 376"/>
                <a:gd name="T112" fmla="*/ 84 w 186"/>
                <a:gd name="T113" fmla="*/ 28 h 376"/>
                <a:gd name="T114" fmla="*/ 78 w 186"/>
                <a:gd name="T115" fmla="*/ 36 h 376"/>
                <a:gd name="T116" fmla="*/ 72 w 186"/>
                <a:gd name="T117" fmla="*/ 50 h 376"/>
                <a:gd name="T118" fmla="*/ 62 w 186"/>
                <a:gd name="T119" fmla="*/ 50 h 376"/>
                <a:gd name="T120" fmla="*/ 46 w 186"/>
                <a:gd name="T121" fmla="*/ 38 h 376"/>
                <a:gd name="T122" fmla="*/ 30 w 186"/>
                <a:gd name="T123" fmla="*/ 40 h 376"/>
                <a:gd name="T124" fmla="*/ 14 w 186"/>
                <a:gd name="T125" fmla="*/ 44 h 3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" h="376">
                  <a:moveTo>
                    <a:pt x="6" y="36"/>
                  </a:moveTo>
                  <a:lnTo>
                    <a:pt x="0" y="42"/>
                  </a:lnTo>
                  <a:lnTo>
                    <a:pt x="2" y="46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32" y="5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2" y="42"/>
                  </a:lnTo>
                  <a:lnTo>
                    <a:pt x="50" y="46"/>
                  </a:lnTo>
                  <a:lnTo>
                    <a:pt x="52" y="56"/>
                  </a:lnTo>
                  <a:lnTo>
                    <a:pt x="58" y="60"/>
                  </a:lnTo>
                  <a:lnTo>
                    <a:pt x="60" y="68"/>
                  </a:lnTo>
                  <a:lnTo>
                    <a:pt x="60" y="82"/>
                  </a:lnTo>
                  <a:lnTo>
                    <a:pt x="62" y="94"/>
                  </a:lnTo>
                  <a:lnTo>
                    <a:pt x="64" y="102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54" y="116"/>
                  </a:lnTo>
                  <a:lnTo>
                    <a:pt x="48" y="116"/>
                  </a:lnTo>
                  <a:lnTo>
                    <a:pt x="42" y="124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2" y="138"/>
                  </a:lnTo>
                  <a:lnTo>
                    <a:pt x="28" y="140"/>
                  </a:lnTo>
                  <a:lnTo>
                    <a:pt x="28" y="154"/>
                  </a:lnTo>
                  <a:lnTo>
                    <a:pt x="22" y="160"/>
                  </a:lnTo>
                  <a:lnTo>
                    <a:pt x="22" y="176"/>
                  </a:lnTo>
                  <a:lnTo>
                    <a:pt x="26" y="182"/>
                  </a:lnTo>
                  <a:lnTo>
                    <a:pt x="30" y="182"/>
                  </a:lnTo>
                  <a:lnTo>
                    <a:pt x="34" y="178"/>
                  </a:lnTo>
                  <a:lnTo>
                    <a:pt x="36" y="184"/>
                  </a:lnTo>
                  <a:lnTo>
                    <a:pt x="34" y="190"/>
                  </a:lnTo>
                  <a:lnTo>
                    <a:pt x="28" y="192"/>
                  </a:lnTo>
                  <a:lnTo>
                    <a:pt x="22" y="194"/>
                  </a:lnTo>
                  <a:lnTo>
                    <a:pt x="20" y="196"/>
                  </a:lnTo>
                  <a:lnTo>
                    <a:pt x="16" y="200"/>
                  </a:lnTo>
                  <a:lnTo>
                    <a:pt x="18" y="208"/>
                  </a:lnTo>
                  <a:lnTo>
                    <a:pt x="16" y="212"/>
                  </a:lnTo>
                  <a:lnTo>
                    <a:pt x="20" y="216"/>
                  </a:lnTo>
                  <a:lnTo>
                    <a:pt x="20" y="218"/>
                  </a:lnTo>
                  <a:lnTo>
                    <a:pt x="16" y="220"/>
                  </a:lnTo>
                  <a:lnTo>
                    <a:pt x="22" y="228"/>
                  </a:lnTo>
                  <a:lnTo>
                    <a:pt x="28" y="228"/>
                  </a:lnTo>
                  <a:lnTo>
                    <a:pt x="36" y="246"/>
                  </a:lnTo>
                  <a:lnTo>
                    <a:pt x="44" y="254"/>
                  </a:lnTo>
                  <a:lnTo>
                    <a:pt x="50" y="274"/>
                  </a:lnTo>
                  <a:lnTo>
                    <a:pt x="56" y="286"/>
                  </a:lnTo>
                  <a:lnTo>
                    <a:pt x="58" y="292"/>
                  </a:lnTo>
                  <a:lnTo>
                    <a:pt x="64" y="298"/>
                  </a:lnTo>
                  <a:lnTo>
                    <a:pt x="64" y="302"/>
                  </a:lnTo>
                  <a:lnTo>
                    <a:pt x="72" y="310"/>
                  </a:lnTo>
                  <a:lnTo>
                    <a:pt x="72" y="316"/>
                  </a:lnTo>
                  <a:lnTo>
                    <a:pt x="74" y="328"/>
                  </a:lnTo>
                  <a:lnTo>
                    <a:pt x="82" y="332"/>
                  </a:lnTo>
                  <a:lnTo>
                    <a:pt x="86" y="336"/>
                  </a:lnTo>
                  <a:lnTo>
                    <a:pt x="98" y="344"/>
                  </a:lnTo>
                  <a:lnTo>
                    <a:pt x="106" y="344"/>
                  </a:lnTo>
                  <a:lnTo>
                    <a:pt x="118" y="358"/>
                  </a:lnTo>
                  <a:lnTo>
                    <a:pt x="126" y="360"/>
                  </a:lnTo>
                  <a:lnTo>
                    <a:pt x="144" y="376"/>
                  </a:lnTo>
                  <a:lnTo>
                    <a:pt x="154" y="366"/>
                  </a:lnTo>
                  <a:lnTo>
                    <a:pt x="160" y="350"/>
                  </a:lnTo>
                  <a:lnTo>
                    <a:pt x="156" y="330"/>
                  </a:lnTo>
                  <a:lnTo>
                    <a:pt x="164" y="326"/>
                  </a:lnTo>
                  <a:lnTo>
                    <a:pt x="160" y="308"/>
                  </a:lnTo>
                  <a:lnTo>
                    <a:pt x="166" y="306"/>
                  </a:lnTo>
                  <a:lnTo>
                    <a:pt x="166" y="300"/>
                  </a:lnTo>
                  <a:lnTo>
                    <a:pt x="154" y="286"/>
                  </a:lnTo>
                  <a:lnTo>
                    <a:pt x="176" y="282"/>
                  </a:lnTo>
                  <a:lnTo>
                    <a:pt x="184" y="272"/>
                  </a:lnTo>
                  <a:lnTo>
                    <a:pt x="140" y="202"/>
                  </a:lnTo>
                  <a:lnTo>
                    <a:pt x="150" y="200"/>
                  </a:lnTo>
                  <a:lnTo>
                    <a:pt x="150" y="194"/>
                  </a:lnTo>
                  <a:lnTo>
                    <a:pt x="156" y="162"/>
                  </a:lnTo>
                  <a:lnTo>
                    <a:pt x="152" y="158"/>
                  </a:lnTo>
                  <a:lnTo>
                    <a:pt x="150" y="144"/>
                  </a:lnTo>
                  <a:lnTo>
                    <a:pt x="154" y="146"/>
                  </a:lnTo>
                  <a:lnTo>
                    <a:pt x="158" y="140"/>
                  </a:lnTo>
                  <a:lnTo>
                    <a:pt x="148" y="132"/>
                  </a:lnTo>
                  <a:lnTo>
                    <a:pt x="150" y="128"/>
                  </a:lnTo>
                  <a:lnTo>
                    <a:pt x="170" y="126"/>
                  </a:lnTo>
                  <a:lnTo>
                    <a:pt x="178" y="134"/>
                  </a:lnTo>
                  <a:lnTo>
                    <a:pt x="184" y="136"/>
                  </a:lnTo>
                  <a:lnTo>
                    <a:pt x="186" y="126"/>
                  </a:lnTo>
                  <a:lnTo>
                    <a:pt x="182" y="118"/>
                  </a:lnTo>
                  <a:lnTo>
                    <a:pt x="176" y="116"/>
                  </a:lnTo>
                  <a:lnTo>
                    <a:pt x="178" y="108"/>
                  </a:lnTo>
                  <a:lnTo>
                    <a:pt x="172" y="98"/>
                  </a:lnTo>
                  <a:lnTo>
                    <a:pt x="176" y="92"/>
                  </a:lnTo>
                  <a:lnTo>
                    <a:pt x="176" y="80"/>
                  </a:lnTo>
                  <a:lnTo>
                    <a:pt x="170" y="74"/>
                  </a:lnTo>
                  <a:lnTo>
                    <a:pt x="156" y="72"/>
                  </a:lnTo>
                  <a:lnTo>
                    <a:pt x="150" y="68"/>
                  </a:lnTo>
                  <a:lnTo>
                    <a:pt x="122" y="64"/>
                  </a:lnTo>
                  <a:lnTo>
                    <a:pt x="118" y="56"/>
                  </a:lnTo>
                  <a:lnTo>
                    <a:pt x="120" y="50"/>
                  </a:lnTo>
                  <a:lnTo>
                    <a:pt x="114" y="42"/>
                  </a:lnTo>
                  <a:lnTo>
                    <a:pt x="108" y="38"/>
                  </a:lnTo>
                  <a:lnTo>
                    <a:pt x="114" y="20"/>
                  </a:lnTo>
                  <a:lnTo>
                    <a:pt x="126" y="8"/>
                  </a:lnTo>
                  <a:lnTo>
                    <a:pt x="136" y="6"/>
                  </a:lnTo>
                  <a:lnTo>
                    <a:pt x="136" y="2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22" y="6"/>
                  </a:lnTo>
                  <a:lnTo>
                    <a:pt x="98" y="14"/>
                  </a:lnTo>
                  <a:lnTo>
                    <a:pt x="96" y="18"/>
                  </a:lnTo>
                  <a:lnTo>
                    <a:pt x="90" y="16"/>
                  </a:lnTo>
                  <a:lnTo>
                    <a:pt x="86" y="20"/>
                  </a:lnTo>
                  <a:lnTo>
                    <a:pt x="84" y="28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0" y="44"/>
                  </a:lnTo>
                  <a:lnTo>
                    <a:pt x="72" y="50"/>
                  </a:lnTo>
                  <a:lnTo>
                    <a:pt x="68" y="52"/>
                  </a:lnTo>
                  <a:lnTo>
                    <a:pt x="62" y="50"/>
                  </a:lnTo>
                  <a:lnTo>
                    <a:pt x="54" y="44"/>
                  </a:lnTo>
                  <a:lnTo>
                    <a:pt x="46" y="38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0" y="44"/>
                  </a:lnTo>
                  <a:lnTo>
                    <a:pt x="14" y="4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7" name="Freeform 246"/>
            <p:cNvSpPr>
              <a:spLocks/>
            </p:cNvSpPr>
            <p:nvPr/>
          </p:nvSpPr>
          <p:spPr bwMode="auto">
            <a:xfrm>
              <a:off x="740" y="1869"/>
              <a:ext cx="440" cy="968"/>
            </a:xfrm>
            <a:custGeom>
              <a:avLst/>
              <a:gdLst>
                <a:gd name="T0" fmla="*/ 16 w 440"/>
                <a:gd name="T1" fmla="*/ 64 h 968"/>
                <a:gd name="T2" fmla="*/ 12 w 440"/>
                <a:gd name="T3" fmla="*/ 44 h 968"/>
                <a:gd name="T4" fmla="*/ 30 w 440"/>
                <a:gd name="T5" fmla="*/ 40 h 968"/>
                <a:gd name="T6" fmla="*/ 56 w 440"/>
                <a:gd name="T7" fmla="*/ 30 h 968"/>
                <a:gd name="T8" fmla="*/ 76 w 440"/>
                <a:gd name="T9" fmla="*/ 18 h 968"/>
                <a:gd name="T10" fmla="*/ 60 w 440"/>
                <a:gd name="T11" fmla="*/ 32 h 968"/>
                <a:gd name="T12" fmla="*/ 42 w 440"/>
                <a:gd name="T13" fmla="*/ 52 h 968"/>
                <a:gd name="T14" fmla="*/ 50 w 440"/>
                <a:gd name="T15" fmla="*/ 52 h 968"/>
                <a:gd name="T16" fmla="*/ 86 w 440"/>
                <a:gd name="T17" fmla="*/ 26 h 968"/>
                <a:gd name="T18" fmla="*/ 100 w 440"/>
                <a:gd name="T19" fmla="*/ 14 h 968"/>
                <a:gd name="T20" fmla="*/ 102 w 440"/>
                <a:gd name="T21" fmla="*/ 0 h 968"/>
                <a:gd name="T22" fmla="*/ 134 w 440"/>
                <a:gd name="T23" fmla="*/ 44 h 968"/>
                <a:gd name="T24" fmla="*/ 146 w 440"/>
                <a:gd name="T25" fmla="*/ 14 h 968"/>
                <a:gd name="T26" fmla="*/ 150 w 440"/>
                <a:gd name="T27" fmla="*/ 32 h 968"/>
                <a:gd name="T28" fmla="*/ 164 w 440"/>
                <a:gd name="T29" fmla="*/ 34 h 968"/>
                <a:gd name="T30" fmla="*/ 202 w 440"/>
                <a:gd name="T31" fmla="*/ 42 h 968"/>
                <a:gd name="T32" fmla="*/ 238 w 440"/>
                <a:gd name="T33" fmla="*/ 58 h 968"/>
                <a:gd name="T34" fmla="*/ 274 w 440"/>
                <a:gd name="T35" fmla="*/ 74 h 968"/>
                <a:gd name="T36" fmla="*/ 254 w 440"/>
                <a:gd name="T37" fmla="*/ 88 h 968"/>
                <a:gd name="T38" fmla="*/ 294 w 440"/>
                <a:gd name="T39" fmla="*/ 98 h 968"/>
                <a:gd name="T40" fmla="*/ 330 w 440"/>
                <a:gd name="T41" fmla="*/ 94 h 968"/>
                <a:gd name="T42" fmla="*/ 340 w 440"/>
                <a:gd name="T43" fmla="*/ 118 h 968"/>
                <a:gd name="T44" fmla="*/ 356 w 440"/>
                <a:gd name="T45" fmla="*/ 116 h 968"/>
                <a:gd name="T46" fmla="*/ 360 w 440"/>
                <a:gd name="T47" fmla="*/ 86 h 968"/>
                <a:gd name="T48" fmla="*/ 376 w 440"/>
                <a:gd name="T49" fmla="*/ 70 h 968"/>
                <a:gd name="T50" fmla="*/ 404 w 440"/>
                <a:gd name="T51" fmla="*/ 84 h 968"/>
                <a:gd name="T52" fmla="*/ 372 w 440"/>
                <a:gd name="T53" fmla="*/ 316 h 968"/>
                <a:gd name="T54" fmla="*/ 342 w 440"/>
                <a:gd name="T55" fmla="*/ 430 h 968"/>
                <a:gd name="T56" fmla="*/ 328 w 440"/>
                <a:gd name="T57" fmla="*/ 432 h 968"/>
                <a:gd name="T58" fmla="*/ 328 w 440"/>
                <a:gd name="T59" fmla="*/ 460 h 968"/>
                <a:gd name="T60" fmla="*/ 330 w 440"/>
                <a:gd name="T61" fmla="*/ 520 h 968"/>
                <a:gd name="T62" fmla="*/ 318 w 440"/>
                <a:gd name="T63" fmla="*/ 542 h 968"/>
                <a:gd name="T64" fmla="*/ 424 w 440"/>
                <a:gd name="T65" fmla="*/ 564 h 968"/>
                <a:gd name="T66" fmla="*/ 434 w 440"/>
                <a:gd name="T67" fmla="*/ 618 h 968"/>
                <a:gd name="T68" fmla="*/ 428 w 440"/>
                <a:gd name="T69" fmla="*/ 680 h 968"/>
                <a:gd name="T70" fmla="*/ 424 w 440"/>
                <a:gd name="T71" fmla="*/ 720 h 968"/>
                <a:gd name="T72" fmla="*/ 384 w 440"/>
                <a:gd name="T73" fmla="*/ 808 h 968"/>
                <a:gd name="T74" fmla="*/ 356 w 440"/>
                <a:gd name="T75" fmla="*/ 810 h 968"/>
                <a:gd name="T76" fmla="*/ 354 w 440"/>
                <a:gd name="T77" fmla="*/ 856 h 968"/>
                <a:gd name="T78" fmla="*/ 376 w 440"/>
                <a:gd name="T79" fmla="*/ 912 h 968"/>
                <a:gd name="T80" fmla="*/ 374 w 440"/>
                <a:gd name="T81" fmla="*/ 966 h 968"/>
                <a:gd name="T82" fmla="*/ 372 w 440"/>
                <a:gd name="T83" fmla="*/ 936 h 968"/>
                <a:gd name="T84" fmla="*/ 348 w 440"/>
                <a:gd name="T85" fmla="*/ 910 h 968"/>
                <a:gd name="T86" fmla="*/ 330 w 440"/>
                <a:gd name="T87" fmla="*/ 896 h 968"/>
                <a:gd name="T88" fmla="*/ 324 w 440"/>
                <a:gd name="T89" fmla="*/ 882 h 968"/>
                <a:gd name="T90" fmla="*/ 300 w 440"/>
                <a:gd name="T91" fmla="*/ 856 h 968"/>
                <a:gd name="T92" fmla="*/ 284 w 440"/>
                <a:gd name="T93" fmla="*/ 832 h 968"/>
                <a:gd name="T94" fmla="*/ 276 w 440"/>
                <a:gd name="T95" fmla="*/ 814 h 968"/>
                <a:gd name="T96" fmla="*/ 264 w 440"/>
                <a:gd name="T97" fmla="*/ 800 h 968"/>
                <a:gd name="T98" fmla="*/ 270 w 440"/>
                <a:gd name="T99" fmla="*/ 748 h 968"/>
                <a:gd name="T100" fmla="*/ 232 w 440"/>
                <a:gd name="T101" fmla="*/ 642 h 968"/>
                <a:gd name="T102" fmla="*/ 242 w 440"/>
                <a:gd name="T103" fmla="*/ 604 h 968"/>
                <a:gd name="T104" fmla="*/ 258 w 440"/>
                <a:gd name="T105" fmla="*/ 568 h 968"/>
                <a:gd name="T106" fmla="*/ 236 w 440"/>
                <a:gd name="T107" fmla="*/ 518 h 968"/>
                <a:gd name="T108" fmla="*/ 196 w 440"/>
                <a:gd name="T109" fmla="*/ 440 h 968"/>
                <a:gd name="T110" fmla="*/ 114 w 440"/>
                <a:gd name="T111" fmla="*/ 354 h 968"/>
                <a:gd name="T112" fmla="*/ 116 w 440"/>
                <a:gd name="T113" fmla="*/ 290 h 968"/>
                <a:gd name="T114" fmla="*/ 70 w 440"/>
                <a:gd name="T115" fmla="*/ 216 h 968"/>
                <a:gd name="T116" fmla="*/ 40 w 440"/>
                <a:gd name="T117" fmla="*/ 174 h 968"/>
                <a:gd name="T118" fmla="*/ 0 w 440"/>
                <a:gd name="T119" fmla="*/ 116 h 9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0" h="968">
                  <a:moveTo>
                    <a:pt x="0" y="60"/>
                  </a:moveTo>
                  <a:lnTo>
                    <a:pt x="2" y="64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8" y="56"/>
                  </a:lnTo>
                  <a:lnTo>
                    <a:pt x="6" y="50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24" y="34"/>
                  </a:lnTo>
                  <a:lnTo>
                    <a:pt x="32" y="36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50" y="30"/>
                  </a:lnTo>
                  <a:lnTo>
                    <a:pt x="56" y="30"/>
                  </a:lnTo>
                  <a:lnTo>
                    <a:pt x="62" y="22"/>
                  </a:lnTo>
                  <a:lnTo>
                    <a:pt x="66" y="22"/>
                  </a:lnTo>
                  <a:lnTo>
                    <a:pt x="74" y="16"/>
                  </a:lnTo>
                  <a:lnTo>
                    <a:pt x="76" y="18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66" y="32"/>
                  </a:lnTo>
                  <a:lnTo>
                    <a:pt x="60" y="32"/>
                  </a:lnTo>
                  <a:lnTo>
                    <a:pt x="50" y="40"/>
                  </a:lnTo>
                  <a:lnTo>
                    <a:pt x="4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38" y="56"/>
                  </a:lnTo>
                  <a:lnTo>
                    <a:pt x="38" y="62"/>
                  </a:lnTo>
                  <a:lnTo>
                    <a:pt x="46" y="60"/>
                  </a:lnTo>
                  <a:lnTo>
                    <a:pt x="50" y="52"/>
                  </a:lnTo>
                  <a:lnTo>
                    <a:pt x="64" y="40"/>
                  </a:lnTo>
                  <a:lnTo>
                    <a:pt x="66" y="4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0" y="28"/>
                  </a:lnTo>
                  <a:lnTo>
                    <a:pt x="100" y="20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4" y="10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16" y="16"/>
                  </a:lnTo>
                  <a:lnTo>
                    <a:pt x="116" y="28"/>
                  </a:lnTo>
                  <a:lnTo>
                    <a:pt x="126" y="40"/>
                  </a:lnTo>
                  <a:lnTo>
                    <a:pt x="134" y="44"/>
                  </a:lnTo>
                  <a:lnTo>
                    <a:pt x="134" y="32"/>
                  </a:lnTo>
                  <a:lnTo>
                    <a:pt x="138" y="32"/>
                  </a:lnTo>
                  <a:lnTo>
                    <a:pt x="136" y="20"/>
                  </a:lnTo>
                  <a:lnTo>
                    <a:pt x="146" y="14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4" y="28"/>
                  </a:lnTo>
                  <a:lnTo>
                    <a:pt x="150" y="32"/>
                  </a:lnTo>
                  <a:lnTo>
                    <a:pt x="146" y="40"/>
                  </a:lnTo>
                  <a:lnTo>
                    <a:pt x="146" y="42"/>
                  </a:lnTo>
                  <a:lnTo>
                    <a:pt x="156" y="44"/>
                  </a:lnTo>
                  <a:lnTo>
                    <a:pt x="164" y="34"/>
                  </a:lnTo>
                  <a:lnTo>
                    <a:pt x="164" y="26"/>
                  </a:lnTo>
                  <a:lnTo>
                    <a:pt x="176" y="24"/>
                  </a:lnTo>
                  <a:lnTo>
                    <a:pt x="196" y="42"/>
                  </a:lnTo>
                  <a:lnTo>
                    <a:pt x="202" y="42"/>
                  </a:lnTo>
                  <a:lnTo>
                    <a:pt x="214" y="46"/>
                  </a:lnTo>
                  <a:lnTo>
                    <a:pt x="224" y="54"/>
                  </a:lnTo>
                  <a:lnTo>
                    <a:pt x="230" y="54"/>
                  </a:lnTo>
                  <a:lnTo>
                    <a:pt x="238" y="58"/>
                  </a:lnTo>
                  <a:lnTo>
                    <a:pt x="246" y="58"/>
                  </a:lnTo>
                  <a:lnTo>
                    <a:pt x="248" y="54"/>
                  </a:lnTo>
                  <a:lnTo>
                    <a:pt x="256" y="54"/>
                  </a:lnTo>
                  <a:lnTo>
                    <a:pt x="274" y="74"/>
                  </a:lnTo>
                  <a:lnTo>
                    <a:pt x="264" y="78"/>
                  </a:lnTo>
                  <a:lnTo>
                    <a:pt x="262" y="82"/>
                  </a:lnTo>
                  <a:lnTo>
                    <a:pt x="256" y="84"/>
                  </a:lnTo>
                  <a:lnTo>
                    <a:pt x="254" y="88"/>
                  </a:lnTo>
                  <a:lnTo>
                    <a:pt x="256" y="94"/>
                  </a:lnTo>
                  <a:lnTo>
                    <a:pt x="268" y="94"/>
                  </a:lnTo>
                  <a:lnTo>
                    <a:pt x="274" y="96"/>
                  </a:lnTo>
                  <a:lnTo>
                    <a:pt x="294" y="98"/>
                  </a:lnTo>
                  <a:lnTo>
                    <a:pt x="304" y="96"/>
                  </a:lnTo>
                  <a:lnTo>
                    <a:pt x="320" y="88"/>
                  </a:lnTo>
                  <a:lnTo>
                    <a:pt x="324" y="92"/>
                  </a:lnTo>
                  <a:lnTo>
                    <a:pt x="330" y="94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4" y="112"/>
                  </a:lnTo>
                  <a:lnTo>
                    <a:pt x="340" y="118"/>
                  </a:lnTo>
                  <a:lnTo>
                    <a:pt x="344" y="124"/>
                  </a:lnTo>
                  <a:lnTo>
                    <a:pt x="352" y="130"/>
                  </a:lnTo>
                  <a:lnTo>
                    <a:pt x="352" y="120"/>
                  </a:lnTo>
                  <a:lnTo>
                    <a:pt x="356" y="116"/>
                  </a:lnTo>
                  <a:lnTo>
                    <a:pt x="350" y="110"/>
                  </a:lnTo>
                  <a:lnTo>
                    <a:pt x="346" y="96"/>
                  </a:lnTo>
                  <a:lnTo>
                    <a:pt x="348" y="86"/>
                  </a:lnTo>
                  <a:lnTo>
                    <a:pt x="360" y="86"/>
                  </a:lnTo>
                  <a:lnTo>
                    <a:pt x="368" y="76"/>
                  </a:lnTo>
                  <a:lnTo>
                    <a:pt x="370" y="70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8" y="74"/>
                  </a:lnTo>
                  <a:lnTo>
                    <a:pt x="386" y="84"/>
                  </a:lnTo>
                  <a:lnTo>
                    <a:pt x="392" y="84"/>
                  </a:lnTo>
                  <a:lnTo>
                    <a:pt x="404" y="84"/>
                  </a:lnTo>
                  <a:lnTo>
                    <a:pt x="408" y="92"/>
                  </a:lnTo>
                  <a:lnTo>
                    <a:pt x="418" y="96"/>
                  </a:lnTo>
                  <a:lnTo>
                    <a:pt x="418" y="316"/>
                  </a:lnTo>
                  <a:lnTo>
                    <a:pt x="372" y="316"/>
                  </a:lnTo>
                  <a:lnTo>
                    <a:pt x="372" y="430"/>
                  </a:lnTo>
                  <a:lnTo>
                    <a:pt x="366" y="432"/>
                  </a:lnTo>
                  <a:lnTo>
                    <a:pt x="354" y="426"/>
                  </a:lnTo>
                  <a:lnTo>
                    <a:pt x="342" y="430"/>
                  </a:lnTo>
                  <a:lnTo>
                    <a:pt x="334" y="424"/>
                  </a:lnTo>
                  <a:lnTo>
                    <a:pt x="322" y="422"/>
                  </a:lnTo>
                  <a:lnTo>
                    <a:pt x="318" y="428"/>
                  </a:lnTo>
                  <a:lnTo>
                    <a:pt x="328" y="432"/>
                  </a:lnTo>
                  <a:lnTo>
                    <a:pt x="326" y="438"/>
                  </a:lnTo>
                  <a:lnTo>
                    <a:pt x="316" y="436"/>
                  </a:lnTo>
                  <a:lnTo>
                    <a:pt x="320" y="452"/>
                  </a:lnTo>
                  <a:lnTo>
                    <a:pt x="328" y="460"/>
                  </a:lnTo>
                  <a:lnTo>
                    <a:pt x="326" y="466"/>
                  </a:lnTo>
                  <a:lnTo>
                    <a:pt x="316" y="470"/>
                  </a:lnTo>
                  <a:lnTo>
                    <a:pt x="320" y="508"/>
                  </a:lnTo>
                  <a:lnTo>
                    <a:pt x="330" y="520"/>
                  </a:lnTo>
                  <a:lnTo>
                    <a:pt x="330" y="528"/>
                  </a:lnTo>
                  <a:lnTo>
                    <a:pt x="318" y="528"/>
                  </a:lnTo>
                  <a:lnTo>
                    <a:pt x="320" y="540"/>
                  </a:lnTo>
                  <a:lnTo>
                    <a:pt x="318" y="542"/>
                  </a:lnTo>
                  <a:lnTo>
                    <a:pt x="398" y="542"/>
                  </a:lnTo>
                  <a:lnTo>
                    <a:pt x="402" y="562"/>
                  </a:lnTo>
                  <a:lnTo>
                    <a:pt x="424" y="564"/>
                  </a:lnTo>
                  <a:lnTo>
                    <a:pt x="440" y="578"/>
                  </a:lnTo>
                  <a:lnTo>
                    <a:pt x="440" y="610"/>
                  </a:lnTo>
                  <a:lnTo>
                    <a:pt x="434" y="612"/>
                  </a:lnTo>
                  <a:lnTo>
                    <a:pt x="434" y="618"/>
                  </a:lnTo>
                  <a:lnTo>
                    <a:pt x="440" y="622"/>
                  </a:lnTo>
                  <a:lnTo>
                    <a:pt x="440" y="672"/>
                  </a:lnTo>
                  <a:lnTo>
                    <a:pt x="436" y="680"/>
                  </a:lnTo>
                  <a:lnTo>
                    <a:pt x="428" y="680"/>
                  </a:lnTo>
                  <a:lnTo>
                    <a:pt x="428" y="696"/>
                  </a:lnTo>
                  <a:lnTo>
                    <a:pt x="436" y="710"/>
                  </a:lnTo>
                  <a:lnTo>
                    <a:pt x="430" y="718"/>
                  </a:lnTo>
                  <a:lnTo>
                    <a:pt x="424" y="720"/>
                  </a:lnTo>
                  <a:lnTo>
                    <a:pt x="422" y="732"/>
                  </a:lnTo>
                  <a:lnTo>
                    <a:pt x="410" y="734"/>
                  </a:lnTo>
                  <a:lnTo>
                    <a:pt x="410" y="802"/>
                  </a:lnTo>
                  <a:lnTo>
                    <a:pt x="384" y="808"/>
                  </a:lnTo>
                  <a:lnTo>
                    <a:pt x="384" y="824"/>
                  </a:lnTo>
                  <a:lnTo>
                    <a:pt x="380" y="824"/>
                  </a:lnTo>
                  <a:lnTo>
                    <a:pt x="368" y="814"/>
                  </a:lnTo>
                  <a:lnTo>
                    <a:pt x="356" y="810"/>
                  </a:lnTo>
                  <a:lnTo>
                    <a:pt x="346" y="810"/>
                  </a:lnTo>
                  <a:lnTo>
                    <a:pt x="342" y="818"/>
                  </a:lnTo>
                  <a:lnTo>
                    <a:pt x="342" y="834"/>
                  </a:lnTo>
                  <a:lnTo>
                    <a:pt x="354" y="856"/>
                  </a:lnTo>
                  <a:lnTo>
                    <a:pt x="354" y="872"/>
                  </a:lnTo>
                  <a:lnTo>
                    <a:pt x="366" y="886"/>
                  </a:lnTo>
                  <a:lnTo>
                    <a:pt x="372" y="898"/>
                  </a:lnTo>
                  <a:lnTo>
                    <a:pt x="376" y="912"/>
                  </a:lnTo>
                  <a:lnTo>
                    <a:pt x="390" y="938"/>
                  </a:lnTo>
                  <a:lnTo>
                    <a:pt x="388" y="950"/>
                  </a:lnTo>
                  <a:lnTo>
                    <a:pt x="378" y="968"/>
                  </a:lnTo>
                  <a:lnTo>
                    <a:pt x="374" y="966"/>
                  </a:lnTo>
                  <a:lnTo>
                    <a:pt x="378" y="960"/>
                  </a:lnTo>
                  <a:lnTo>
                    <a:pt x="378" y="950"/>
                  </a:lnTo>
                  <a:lnTo>
                    <a:pt x="374" y="942"/>
                  </a:lnTo>
                  <a:lnTo>
                    <a:pt x="372" y="936"/>
                  </a:lnTo>
                  <a:lnTo>
                    <a:pt x="360" y="926"/>
                  </a:lnTo>
                  <a:lnTo>
                    <a:pt x="356" y="918"/>
                  </a:lnTo>
                  <a:lnTo>
                    <a:pt x="354" y="916"/>
                  </a:lnTo>
                  <a:lnTo>
                    <a:pt x="348" y="910"/>
                  </a:lnTo>
                  <a:lnTo>
                    <a:pt x="346" y="904"/>
                  </a:lnTo>
                  <a:lnTo>
                    <a:pt x="342" y="900"/>
                  </a:lnTo>
                  <a:lnTo>
                    <a:pt x="336" y="898"/>
                  </a:lnTo>
                  <a:lnTo>
                    <a:pt x="330" y="896"/>
                  </a:lnTo>
                  <a:lnTo>
                    <a:pt x="330" y="890"/>
                  </a:lnTo>
                  <a:lnTo>
                    <a:pt x="332" y="886"/>
                  </a:lnTo>
                  <a:lnTo>
                    <a:pt x="328" y="880"/>
                  </a:lnTo>
                  <a:lnTo>
                    <a:pt x="324" y="882"/>
                  </a:lnTo>
                  <a:lnTo>
                    <a:pt x="316" y="872"/>
                  </a:lnTo>
                  <a:lnTo>
                    <a:pt x="314" y="866"/>
                  </a:lnTo>
                  <a:lnTo>
                    <a:pt x="306" y="864"/>
                  </a:lnTo>
                  <a:lnTo>
                    <a:pt x="300" y="856"/>
                  </a:lnTo>
                  <a:lnTo>
                    <a:pt x="296" y="852"/>
                  </a:lnTo>
                  <a:lnTo>
                    <a:pt x="290" y="844"/>
                  </a:lnTo>
                  <a:lnTo>
                    <a:pt x="288" y="836"/>
                  </a:lnTo>
                  <a:lnTo>
                    <a:pt x="284" y="832"/>
                  </a:lnTo>
                  <a:lnTo>
                    <a:pt x="284" y="826"/>
                  </a:lnTo>
                  <a:lnTo>
                    <a:pt x="282" y="820"/>
                  </a:lnTo>
                  <a:lnTo>
                    <a:pt x="278" y="818"/>
                  </a:lnTo>
                  <a:lnTo>
                    <a:pt x="276" y="814"/>
                  </a:lnTo>
                  <a:lnTo>
                    <a:pt x="274" y="814"/>
                  </a:lnTo>
                  <a:lnTo>
                    <a:pt x="270" y="816"/>
                  </a:lnTo>
                  <a:lnTo>
                    <a:pt x="266" y="812"/>
                  </a:lnTo>
                  <a:lnTo>
                    <a:pt x="264" y="800"/>
                  </a:lnTo>
                  <a:lnTo>
                    <a:pt x="264" y="788"/>
                  </a:lnTo>
                  <a:lnTo>
                    <a:pt x="270" y="778"/>
                  </a:lnTo>
                  <a:lnTo>
                    <a:pt x="264" y="754"/>
                  </a:lnTo>
                  <a:lnTo>
                    <a:pt x="270" y="748"/>
                  </a:lnTo>
                  <a:lnTo>
                    <a:pt x="270" y="658"/>
                  </a:lnTo>
                  <a:lnTo>
                    <a:pt x="236" y="658"/>
                  </a:lnTo>
                  <a:lnTo>
                    <a:pt x="238" y="650"/>
                  </a:lnTo>
                  <a:lnTo>
                    <a:pt x="232" y="642"/>
                  </a:lnTo>
                  <a:lnTo>
                    <a:pt x="222" y="638"/>
                  </a:lnTo>
                  <a:lnTo>
                    <a:pt x="222" y="614"/>
                  </a:lnTo>
                  <a:lnTo>
                    <a:pt x="236" y="614"/>
                  </a:lnTo>
                  <a:lnTo>
                    <a:pt x="242" y="604"/>
                  </a:lnTo>
                  <a:lnTo>
                    <a:pt x="238" y="592"/>
                  </a:lnTo>
                  <a:lnTo>
                    <a:pt x="258" y="590"/>
                  </a:lnTo>
                  <a:lnTo>
                    <a:pt x="262" y="572"/>
                  </a:lnTo>
                  <a:lnTo>
                    <a:pt x="258" y="568"/>
                  </a:lnTo>
                  <a:lnTo>
                    <a:pt x="246" y="564"/>
                  </a:lnTo>
                  <a:lnTo>
                    <a:pt x="234" y="538"/>
                  </a:lnTo>
                  <a:lnTo>
                    <a:pt x="236" y="528"/>
                  </a:lnTo>
                  <a:lnTo>
                    <a:pt x="236" y="518"/>
                  </a:lnTo>
                  <a:lnTo>
                    <a:pt x="230" y="496"/>
                  </a:lnTo>
                  <a:lnTo>
                    <a:pt x="218" y="476"/>
                  </a:lnTo>
                  <a:lnTo>
                    <a:pt x="218" y="456"/>
                  </a:lnTo>
                  <a:lnTo>
                    <a:pt x="196" y="440"/>
                  </a:lnTo>
                  <a:lnTo>
                    <a:pt x="188" y="420"/>
                  </a:lnTo>
                  <a:lnTo>
                    <a:pt x="160" y="402"/>
                  </a:lnTo>
                  <a:lnTo>
                    <a:pt x="138" y="354"/>
                  </a:lnTo>
                  <a:lnTo>
                    <a:pt x="114" y="354"/>
                  </a:lnTo>
                  <a:lnTo>
                    <a:pt x="114" y="316"/>
                  </a:lnTo>
                  <a:lnTo>
                    <a:pt x="146" y="316"/>
                  </a:lnTo>
                  <a:lnTo>
                    <a:pt x="146" y="290"/>
                  </a:lnTo>
                  <a:lnTo>
                    <a:pt x="116" y="290"/>
                  </a:lnTo>
                  <a:lnTo>
                    <a:pt x="110" y="266"/>
                  </a:lnTo>
                  <a:lnTo>
                    <a:pt x="84" y="244"/>
                  </a:lnTo>
                  <a:lnTo>
                    <a:pt x="82" y="224"/>
                  </a:lnTo>
                  <a:lnTo>
                    <a:pt x="70" y="216"/>
                  </a:lnTo>
                  <a:lnTo>
                    <a:pt x="70" y="204"/>
                  </a:lnTo>
                  <a:lnTo>
                    <a:pt x="58" y="194"/>
                  </a:lnTo>
                  <a:lnTo>
                    <a:pt x="54" y="182"/>
                  </a:lnTo>
                  <a:lnTo>
                    <a:pt x="40" y="174"/>
                  </a:lnTo>
                  <a:lnTo>
                    <a:pt x="40" y="130"/>
                  </a:lnTo>
                  <a:lnTo>
                    <a:pt x="26" y="130"/>
                  </a:lnTo>
                  <a:lnTo>
                    <a:pt x="26" y="116"/>
                  </a:lnTo>
                  <a:lnTo>
                    <a:pt x="0" y="116"/>
                  </a:lnTo>
                  <a:lnTo>
                    <a:pt x="0" y="6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8" name="Freeform 247"/>
            <p:cNvSpPr>
              <a:spLocks/>
            </p:cNvSpPr>
            <p:nvPr/>
          </p:nvSpPr>
          <p:spPr bwMode="auto">
            <a:xfrm>
              <a:off x="740" y="1869"/>
              <a:ext cx="440" cy="968"/>
            </a:xfrm>
            <a:custGeom>
              <a:avLst/>
              <a:gdLst>
                <a:gd name="T0" fmla="*/ 16 w 440"/>
                <a:gd name="T1" fmla="*/ 64 h 968"/>
                <a:gd name="T2" fmla="*/ 12 w 440"/>
                <a:gd name="T3" fmla="*/ 44 h 968"/>
                <a:gd name="T4" fmla="*/ 30 w 440"/>
                <a:gd name="T5" fmla="*/ 40 h 968"/>
                <a:gd name="T6" fmla="*/ 56 w 440"/>
                <a:gd name="T7" fmla="*/ 30 h 968"/>
                <a:gd name="T8" fmla="*/ 76 w 440"/>
                <a:gd name="T9" fmla="*/ 18 h 968"/>
                <a:gd name="T10" fmla="*/ 60 w 440"/>
                <a:gd name="T11" fmla="*/ 32 h 968"/>
                <a:gd name="T12" fmla="*/ 42 w 440"/>
                <a:gd name="T13" fmla="*/ 52 h 968"/>
                <a:gd name="T14" fmla="*/ 50 w 440"/>
                <a:gd name="T15" fmla="*/ 52 h 968"/>
                <a:gd name="T16" fmla="*/ 86 w 440"/>
                <a:gd name="T17" fmla="*/ 26 h 968"/>
                <a:gd name="T18" fmla="*/ 100 w 440"/>
                <a:gd name="T19" fmla="*/ 14 h 968"/>
                <a:gd name="T20" fmla="*/ 102 w 440"/>
                <a:gd name="T21" fmla="*/ 0 h 968"/>
                <a:gd name="T22" fmla="*/ 134 w 440"/>
                <a:gd name="T23" fmla="*/ 44 h 968"/>
                <a:gd name="T24" fmla="*/ 146 w 440"/>
                <a:gd name="T25" fmla="*/ 14 h 968"/>
                <a:gd name="T26" fmla="*/ 150 w 440"/>
                <a:gd name="T27" fmla="*/ 32 h 968"/>
                <a:gd name="T28" fmla="*/ 164 w 440"/>
                <a:gd name="T29" fmla="*/ 34 h 968"/>
                <a:gd name="T30" fmla="*/ 202 w 440"/>
                <a:gd name="T31" fmla="*/ 42 h 968"/>
                <a:gd name="T32" fmla="*/ 238 w 440"/>
                <a:gd name="T33" fmla="*/ 58 h 968"/>
                <a:gd name="T34" fmla="*/ 274 w 440"/>
                <a:gd name="T35" fmla="*/ 74 h 968"/>
                <a:gd name="T36" fmla="*/ 254 w 440"/>
                <a:gd name="T37" fmla="*/ 88 h 968"/>
                <a:gd name="T38" fmla="*/ 294 w 440"/>
                <a:gd name="T39" fmla="*/ 98 h 968"/>
                <a:gd name="T40" fmla="*/ 330 w 440"/>
                <a:gd name="T41" fmla="*/ 94 h 968"/>
                <a:gd name="T42" fmla="*/ 340 w 440"/>
                <a:gd name="T43" fmla="*/ 118 h 968"/>
                <a:gd name="T44" fmla="*/ 356 w 440"/>
                <a:gd name="T45" fmla="*/ 116 h 968"/>
                <a:gd name="T46" fmla="*/ 360 w 440"/>
                <a:gd name="T47" fmla="*/ 86 h 968"/>
                <a:gd name="T48" fmla="*/ 376 w 440"/>
                <a:gd name="T49" fmla="*/ 70 h 968"/>
                <a:gd name="T50" fmla="*/ 404 w 440"/>
                <a:gd name="T51" fmla="*/ 84 h 968"/>
                <a:gd name="T52" fmla="*/ 372 w 440"/>
                <a:gd name="T53" fmla="*/ 316 h 968"/>
                <a:gd name="T54" fmla="*/ 342 w 440"/>
                <a:gd name="T55" fmla="*/ 430 h 968"/>
                <a:gd name="T56" fmla="*/ 328 w 440"/>
                <a:gd name="T57" fmla="*/ 432 h 968"/>
                <a:gd name="T58" fmla="*/ 328 w 440"/>
                <a:gd name="T59" fmla="*/ 460 h 968"/>
                <a:gd name="T60" fmla="*/ 330 w 440"/>
                <a:gd name="T61" fmla="*/ 520 h 968"/>
                <a:gd name="T62" fmla="*/ 318 w 440"/>
                <a:gd name="T63" fmla="*/ 542 h 968"/>
                <a:gd name="T64" fmla="*/ 424 w 440"/>
                <a:gd name="T65" fmla="*/ 564 h 968"/>
                <a:gd name="T66" fmla="*/ 434 w 440"/>
                <a:gd name="T67" fmla="*/ 618 h 968"/>
                <a:gd name="T68" fmla="*/ 428 w 440"/>
                <a:gd name="T69" fmla="*/ 680 h 968"/>
                <a:gd name="T70" fmla="*/ 424 w 440"/>
                <a:gd name="T71" fmla="*/ 720 h 968"/>
                <a:gd name="T72" fmla="*/ 384 w 440"/>
                <a:gd name="T73" fmla="*/ 808 h 968"/>
                <a:gd name="T74" fmla="*/ 356 w 440"/>
                <a:gd name="T75" fmla="*/ 810 h 968"/>
                <a:gd name="T76" fmla="*/ 354 w 440"/>
                <a:gd name="T77" fmla="*/ 856 h 968"/>
                <a:gd name="T78" fmla="*/ 376 w 440"/>
                <a:gd name="T79" fmla="*/ 912 h 968"/>
                <a:gd name="T80" fmla="*/ 374 w 440"/>
                <a:gd name="T81" fmla="*/ 966 h 968"/>
                <a:gd name="T82" fmla="*/ 372 w 440"/>
                <a:gd name="T83" fmla="*/ 936 h 968"/>
                <a:gd name="T84" fmla="*/ 348 w 440"/>
                <a:gd name="T85" fmla="*/ 910 h 968"/>
                <a:gd name="T86" fmla="*/ 330 w 440"/>
                <a:gd name="T87" fmla="*/ 896 h 968"/>
                <a:gd name="T88" fmla="*/ 324 w 440"/>
                <a:gd name="T89" fmla="*/ 882 h 968"/>
                <a:gd name="T90" fmla="*/ 300 w 440"/>
                <a:gd name="T91" fmla="*/ 856 h 968"/>
                <a:gd name="T92" fmla="*/ 284 w 440"/>
                <a:gd name="T93" fmla="*/ 832 h 968"/>
                <a:gd name="T94" fmla="*/ 276 w 440"/>
                <a:gd name="T95" fmla="*/ 814 h 968"/>
                <a:gd name="T96" fmla="*/ 264 w 440"/>
                <a:gd name="T97" fmla="*/ 800 h 968"/>
                <a:gd name="T98" fmla="*/ 270 w 440"/>
                <a:gd name="T99" fmla="*/ 748 h 968"/>
                <a:gd name="T100" fmla="*/ 232 w 440"/>
                <a:gd name="T101" fmla="*/ 642 h 968"/>
                <a:gd name="T102" fmla="*/ 242 w 440"/>
                <a:gd name="T103" fmla="*/ 604 h 968"/>
                <a:gd name="T104" fmla="*/ 258 w 440"/>
                <a:gd name="T105" fmla="*/ 568 h 968"/>
                <a:gd name="T106" fmla="*/ 236 w 440"/>
                <a:gd name="T107" fmla="*/ 518 h 968"/>
                <a:gd name="T108" fmla="*/ 196 w 440"/>
                <a:gd name="T109" fmla="*/ 440 h 968"/>
                <a:gd name="T110" fmla="*/ 114 w 440"/>
                <a:gd name="T111" fmla="*/ 354 h 968"/>
                <a:gd name="T112" fmla="*/ 116 w 440"/>
                <a:gd name="T113" fmla="*/ 290 h 968"/>
                <a:gd name="T114" fmla="*/ 70 w 440"/>
                <a:gd name="T115" fmla="*/ 216 h 968"/>
                <a:gd name="T116" fmla="*/ 40 w 440"/>
                <a:gd name="T117" fmla="*/ 174 h 968"/>
                <a:gd name="T118" fmla="*/ 0 w 440"/>
                <a:gd name="T119" fmla="*/ 116 h 9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0" h="968">
                  <a:moveTo>
                    <a:pt x="0" y="60"/>
                  </a:moveTo>
                  <a:lnTo>
                    <a:pt x="2" y="64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8" y="56"/>
                  </a:lnTo>
                  <a:lnTo>
                    <a:pt x="6" y="50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24" y="34"/>
                  </a:lnTo>
                  <a:lnTo>
                    <a:pt x="32" y="36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50" y="30"/>
                  </a:lnTo>
                  <a:lnTo>
                    <a:pt x="56" y="30"/>
                  </a:lnTo>
                  <a:lnTo>
                    <a:pt x="62" y="22"/>
                  </a:lnTo>
                  <a:lnTo>
                    <a:pt x="66" y="22"/>
                  </a:lnTo>
                  <a:lnTo>
                    <a:pt x="74" y="16"/>
                  </a:lnTo>
                  <a:lnTo>
                    <a:pt x="76" y="18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66" y="32"/>
                  </a:lnTo>
                  <a:lnTo>
                    <a:pt x="60" y="32"/>
                  </a:lnTo>
                  <a:lnTo>
                    <a:pt x="50" y="40"/>
                  </a:lnTo>
                  <a:lnTo>
                    <a:pt x="4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38" y="56"/>
                  </a:lnTo>
                  <a:lnTo>
                    <a:pt x="38" y="62"/>
                  </a:lnTo>
                  <a:lnTo>
                    <a:pt x="46" y="60"/>
                  </a:lnTo>
                  <a:lnTo>
                    <a:pt x="50" y="52"/>
                  </a:lnTo>
                  <a:lnTo>
                    <a:pt x="64" y="40"/>
                  </a:lnTo>
                  <a:lnTo>
                    <a:pt x="66" y="4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0" y="28"/>
                  </a:lnTo>
                  <a:lnTo>
                    <a:pt x="100" y="20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4" y="10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16" y="16"/>
                  </a:lnTo>
                  <a:lnTo>
                    <a:pt x="116" y="28"/>
                  </a:lnTo>
                  <a:lnTo>
                    <a:pt x="126" y="40"/>
                  </a:lnTo>
                  <a:lnTo>
                    <a:pt x="134" y="44"/>
                  </a:lnTo>
                  <a:lnTo>
                    <a:pt x="134" y="32"/>
                  </a:lnTo>
                  <a:lnTo>
                    <a:pt x="138" y="32"/>
                  </a:lnTo>
                  <a:lnTo>
                    <a:pt x="136" y="20"/>
                  </a:lnTo>
                  <a:lnTo>
                    <a:pt x="146" y="14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4" y="28"/>
                  </a:lnTo>
                  <a:lnTo>
                    <a:pt x="150" y="32"/>
                  </a:lnTo>
                  <a:lnTo>
                    <a:pt x="146" y="40"/>
                  </a:lnTo>
                  <a:lnTo>
                    <a:pt x="146" y="42"/>
                  </a:lnTo>
                  <a:lnTo>
                    <a:pt x="156" y="44"/>
                  </a:lnTo>
                  <a:lnTo>
                    <a:pt x="164" y="34"/>
                  </a:lnTo>
                  <a:lnTo>
                    <a:pt x="164" y="26"/>
                  </a:lnTo>
                  <a:lnTo>
                    <a:pt x="176" y="24"/>
                  </a:lnTo>
                  <a:lnTo>
                    <a:pt x="196" y="42"/>
                  </a:lnTo>
                  <a:lnTo>
                    <a:pt x="202" y="42"/>
                  </a:lnTo>
                  <a:lnTo>
                    <a:pt x="214" y="46"/>
                  </a:lnTo>
                  <a:lnTo>
                    <a:pt x="224" y="54"/>
                  </a:lnTo>
                  <a:lnTo>
                    <a:pt x="230" y="54"/>
                  </a:lnTo>
                  <a:lnTo>
                    <a:pt x="238" y="58"/>
                  </a:lnTo>
                  <a:lnTo>
                    <a:pt x="246" y="58"/>
                  </a:lnTo>
                  <a:lnTo>
                    <a:pt x="248" y="54"/>
                  </a:lnTo>
                  <a:lnTo>
                    <a:pt x="256" y="54"/>
                  </a:lnTo>
                  <a:lnTo>
                    <a:pt x="274" y="74"/>
                  </a:lnTo>
                  <a:lnTo>
                    <a:pt x="264" y="78"/>
                  </a:lnTo>
                  <a:lnTo>
                    <a:pt x="262" y="82"/>
                  </a:lnTo>
                  <a:lnTo>
                    <a:pt x="256" y="84"/>
                  </a:lnTo>
                  <a:lnTo>
                    <a:pt x="254" y="88"/>
                  </a:lnTo>
                  <a:lnTo>
                    <a:pt x="256" y="94"/>
                  </a:lnTo>
                  <a:lnTo>
                    <a:pt x="268" y="94"/>
                  </a:lnTo>
                  <a:lnTo>
                    <a:pt x="274" y="96"/>
                  </a:lnTo>
                  <a:lnTo>
                    <a:pt x="294" y="98"/>
                  </a:lnTo>
                  <a:lnTo>
                    <a:pt x="304" y="96"/>
                  </a:lnTo>
                  <a:lnTo>
                    <a:pt x="320" y="88"/>
                  </a:lnTo>
                  <a:lnTo>
                    <a:pt x="324" y="92"/>
                  </a:lnTo>
                  <a:lnTo>
                    <a:pt x="330" y="94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4" y="112"/>
                  </a:lnTo>
                  <a:lnTo>
                    <a:pt x="340" y="118"/>
                  </a:lnTo>
                  <a:lnTo>
                    <a:pt x="344" y="124"/>
                  </a:lnTo>
                  <a:lnTo>
                    <a:pt x="352" y="130"/>
                  </a:lnTo>
                  <a:lnTo>
                    <a:pt x="352" y="120"/>
                  </a:lnTo>
                  <a:lnTo>
                    <a:pt x="356" y="116"/>
                  </a:lnTo>
                  <a:lnTo>
                    <a:pt x="350" y="110"/>
                  </a:lnTo>
                  <a:lnTo>
                    <a:pt x="346" y="96"/>
                  </a:lnTo>
                  <a:lnTo>
                    <a:pt x="348" y="86"/>
                  </a:lnTo>
                  <a:lnTo>
                    <a:pt x="360" y="86"/>
                  </a:lnTo>
                  <a:lnTo>
                    <a:pt x="368" y="76"/>
                  </a:lnTo>
                  <a:lnTo>
                    <a:pt x="370" y="70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8" y="74"/>
                  </a:lnTo>
                  <a:lnTo>
                    <a:pt x="386" y="84"/>
                  </a:lnTo>
                  <a:lnTo>
                    <a:pt x="392" y="84"/>
                  </a:lnTo>
                  <a:lnTo>
                    <a:pt x="404" y="84"/>
                  </a:lnTo>
                  <a:lnTo>
                    <a:pt x="408" y="92"/>
                  </a:lnTo>
                  <a:lnTo>
                    <a:pt x="418" y="96"/>
                  </a:lnTo>
                  <a:lnTo>
                    <a:pt x="418" y="316"/>
                  </a:lnTo>
                  <a:lnTo>
                    <a:pt x="372" y="316"/>
                  </a:lnTo>
                  <a:lnTo>
                    <a:pt x="372" y="430"/>
                  </a:lnTo>
                  <a:lnTo>
                    <a:pt x="366" y="432"/>
                  </a:lnTo>
                  <a:lnTo>
                    <a:pt x="354" y="426"/>
                  </a:lnTo>
                  <a:lnTo>
                    <a:pt x="342" y="430"/>
                  </a:lnTo>
                  <a:lnTo>
                    <a:pt x="334" y="424"/>
                  </a:lnTo>
                  <a:lnTo>
                    <a:pt x="322" y="422"/>
                  </a:lnTo>
                  <a:lnTo>
                    <a:pt x="318" y="428"/>
                  </a:lnTo>
                  <a:lnTo>
                    <a:pt x="328" y="432"/>
                  </a:lnTo>
                  <a:lnTo>
                    <a:pt x="326" y="438"/>
                  </a:lnTo>
                  <a:lnTo>
                    <a:pt x="316" y="436"/>
                  </a:lnTo>
                  <a:lnTo>
                    <a:pt x="320" y="452"/>
                  </a:lnTo>
                  <a:lnTo>
                    <a:pt x="328" y="460"/>
                  </a:lnTo>
                  <a:lnTo>
                    <a:pt x="326" y="466"/>
                  </a:lnTo>
                  <a:lnTo>
                    <a:pt x="316" y="470"/>
                  </a:lnTo>
                  <a:lnTo>
                    <a:pt x="320" y="508"/>
                  </a:lnTo>
                  <a:lnTo>
                    <a:pt x="330" y="520"/>
                  </a:lnTo>
                  <a:lnTo>
                    <a:pt x="330" y="528"/>
                  </a:lnTo>
                  <a:lnTo>
                    <a:pt x="318" y="528"/>
                  </a:lnTo>
                  <a:lnTo>
                    <a:pt x="320" y="540"/>
                  </a:lnTo>
                  <a:lnTo>
                    <a:pt x="318" y="542"/>
                  </a:lnTo>
                  <a:lnTo>
                    <a:pt x="398" y="542"/>
                  </a:lnTo>
                  <a:lnTo>
                    <a:pt x="402" y="562"/>
                  </a:lnTo>
                  <a:lnTo>
                    <a:pt x="424" y="564"/>
                  </a:lnTo>
                  <a:lnTo>
                    <a:pt x="440" y="578"/>
                  </a:lnTo>
                  <a:lnTo>
                    <a:pt x="440" y="610"/>
                  </a:lnTo>
                  <a:lnTo>
                    <a:pt x="434" y="612"/>
                  </a:lnTo>
                  <a:lnTo>
                    <a:pt x="434" y="618"/>
                  </a:lnTo>
                  <a:lnTo>
                    <a:pt x="440" y="622"/>
                  </a:lnTo>
                  <a:lnTo>
                    <a:pt x="440" y="672"/>
                  </a:lnTo>
                  <a:lnTo>
                    <a:pt x="436" y="680"/>
                  </a:lnTo>
                  <a:lnTo>
                    <a:pt x="428" y="680"/>
                  </a:lnTo>
                  <a:lnTo>
                    <a:pt x="428" y="696"/>
                  </a:lnTo>
                  <a:lnTo>
                    <a:pt x="436" y="710"/>
                  </a:lnTo>
                  <a:lnTo>
                    <a:pt x="430" y="718"/>
                  </a:lnTo>
                  <a:lnTo>
                    <a:pt x="424" y="720"/>
                  </a:lnTo>
                  <a:lnTo>
                    <a:pt x="422" y="732"/>
                  </a:lnTo>
                  <a:lnTo>
                    <a:pt x="410" y="734"/>
                  </a:lnTo>
                  <a:lnTo>
                    <a:pt x="410" y="802"/>
                  </a:lnTo>
                  <a:lnTo>
                    <a:pt x="384" y="808"/>
                  </a:lnTo>
                  <a:lnTo>
                    <a:pt x="384" y="824"/>
                  </a:lnTo>
                  <a:lnTo>
                    <a:pt x="380" y="824"/>
                  </a:lnTo>
                  <a:lnTo>
                    <a:pt x="368" y="814"/>
                  </a:lnTo>
                  <a:lnTo>
                    <a:pt x="356" y="810"/>
                  </a:lnTo>
                  <a:lnTo>
                    <a:pt x="346" y="810"/>
                  </a:lnTo>
                  <a:lnTo>
                    <a:pt x="342" y="818"/>
                  </a:lnTo>
                  <a:lnTo>
                    <a:pt x="342" y="834"/>
                  </a:lnTo>
                  <a:lnTo>
                    <a:pt x="354" y="856"/>
                  </a:lnTo>
                  <a:lnTo>
                    <a:pt x="354" y="872"/>
                  </a:lnTo>
                  <a:lnTo>
                    <a:pt x="366" y="886"/>
                  </a:lnTo>
                  <a:lnTo>
                    <a:pt x="372" y="898"/>
                  </a:lnTo>
                  <a:lnTo>
                    <a:pt x="376" y="912"/>
                  </a:lnTo>
                  <a:lnTo>
                    <a:pt x="390" y="938"/>
                  </a:lnTo>
                  <a:lnTo>
                    <a:pt x="388" y="950"/>
                  </a:lnTo>
                  <a:lnTo>
                    <a:pt x="378" y="968"/>
                  </a:lnTo>
                  <a:lnTo>
                    <a:pt x="374" y="966"/>
                  </a:lnTo>
                  <a:lnTo>
                    <a:pt x="378" y="960"/>
                  </a:lnTo>
                  <a:lnTo>
                    <a:pt x="378" y="950"/>
                  </a:lnTo>
                  <a:lnTo>
                    <a:pt x="374" y="942"/>
                  </a:lnTo>
                  <a:lnTo>
                    <a:pt x="372" y="936"/>
                  </a:lnTo>
                  <a:lnTo>
                    <a:pt x="360" y="926"/>
                  </a:lnTo>
                  <a:lnTo>
                    <a:pt x="356" y="918"/>
                  </a:lnTo>
                  <a:lnTo>
                    <a:pt x="354" y="916"/>
                  </a:lnTo>
                  <a:lnTo>
                    <a:pt x="348" y="910"/>
                  </a:lnTo>
                  <a:lnTo>
                    <a:pt x="346" y="904"/>
                  </a:lnTo>
                  <a:lnTo>
                    <a:pt x="342" y="900"/>
                  </a:lnTo>
                  <a:lnTo>
                    <a:pt x="336" y="898"/>
                  </a:lnTo>
                  <a:lnTo>
                    <a:pt x="330" y="896"/>
                  </a:lnTo>
                  <a:lnTo>
                    <a:pt x="330" y="890"/>
                  </a:lnTo>
                  <a:lnTo>
                    <a:pt x="332" y="886"/>
                  </a:lnTo>
                  <a:lnTo>
                    <a:pt x="328" y="880"/>
                  </a:lnTo>
                  <a:lnTo>
                    <a:pt x="324" y="882"/>
                  </a:lnTo>
                  <a:lnTo>
                    <a:pt x="316" y="872"/>
                  </a:lnTo>
                  <a:lnTo>
                    <a:pt x="314" y="866"/>
                  </a:lnTo>
                  <a:lnTo>
                    <a:pt x="306" y="864"/>
                  </a:lnTo>
                  <a:lnTo>
                    <a:pt x="300" y="856"/>
                  </a:lnTo>
                  <a:lnTo>
                    <a:pt x="296" y="852"/>
                  </a:lnTo>
                  <a:lnTo>
                    <a:pt x="290" y="844"/>
                  </a:lnTo>
                  <a:lnTo>
                    <a:pt x="288" y="836"/>
                  </a:lnTo>
                  <a:lnTo>
                    <a:pt x="284" y="832"/>
                  </a:lnTo>
                  <a:lnTo>
                    <a:pt x="284" y="826"/>
                  </a:lnTo>
                  <a:lnTo>
                    <a:pt x="282" y="820"/>
                  </a:lnTo>
                  <a:lnTo>
                    <a:pt x="278" y="818"/>
                  </a:lnTo>
                  <a:lnTo>
                    <a:pt x="276" y="814"/>
                  </a:lnTo>
                  <a:lnTo>
                    <a:pt x="274" y="814"/>
                  </a:lnTo>
                  <a:lnTo>
                    <a:pt x="270" y="816"/>
                  </a:lnTo>
                  <a:lnTo>
                    <a:pt x="266" y="812"/>
                  </a:lnTo>
                  <a:lnTo>
                    <a:pt x="264" y="800"/>
                  </a:lnTo>
                  <a:lnTo>
                    <a:pt x="264" y="788"/>
                  </a:lnTo>
                  <a:lnTo>
                    <a:pt x="270" y="778"/>
                  </a:lnTo>
                  <a:lnTo>
                    <a:pt x="264" y="754"/>
                  </a:lnTo>
                  <a:lnTo>
                    <a:pt x="270" y="748"/>
                  </a:lnTo>
                  <a:lnTo>
                    <a:pt x="270" y="658"/>
                  </a:lnTo>
                  <a:lnTo>
                    <a:pt x="236" y="658"/>
                  </a:lnTo>
                  <a:lnTo>
                    <a:pt x="238" y="650"/>
                  </a:lnTo>
                  <a:lnTo>
                    <a:pt x="232" y="642"/>
                  </a:lnTo>
                  <a:lnTo>
                    <a:pt x="222" y="638"/>
                  </a:lnTo>
                  <a:lnTo>
                    <a:pt x="222" y="614"/>
                  </a:lnTo>
                  <a:lnTo>
                    <a:pt x="236" y="614"/>
                  </a:lnTo>
                  <a:lnTo>
                    <a:pt x="242" y="604"/>
                  </a:lnTo>
                  <a:lnTo>
                    <a:pt x="238" y="592"/>
                  </a:lnTo>
                  <a:lnTo>
                    <a:pt x="258" y="590"/>
                  </a:lnTo>
                  <a:lnTo>
                    <a:pt x="262" y="572"/>
                  </a:lnTo>
                  <a:lnTo>
                    <a:pt x="258" y="568"/>
                  </a:lnTo>
                  <a:lnTo>
                    <a:pt x="246" y="564"/>
                  </a:lnTo>
                  <a:lnTo>
                    <a:pt x="234" y="538"/>
                  </a:lnTo>
                  <a:lnTo>
                    <a:pt x="236" y="528"/>
                  </a:lnTo>
                  <a:lnTo>
                    <a:pt x="236" y="518"/>
                  </a:lnTo>
                  <a:lnTo>
                    <a:pt x="230" y="496"/>
                  </a:lnTo>
                  <a:lnTo>
                    <a:pt x="218" y="476"/>
                  </a:lnTo>
                  <a:lnTo>
                    <a:pt x="218" y="456"/>
                  </a:lnTo>
                  <a:lnTo>
                    <a:pt x="196" y="440"/>
                  </a:lnTo>
                  <a:lnTo>
                    <a:pt x="188" y="420"/>
                  </a:lnTo>
                  <a:lnTo>
                    <a:pt x="160" y="402"/>
                  </a:lnTo>
                  <a:lnTo>
                    <a:pt x="138" y="354"/>
                  </a:lnTo>
                  <a:lnTo>
                    <a:pt x="114" y="354"/>
                  </a:lnTo>
                  <a:lnTo>
                    <a:pt x="114" y="316"/>
                  </a:lnTo>
                  <a:lnTo>
                    <a:pt x="146" y="316"/>
                  </a:lnTo>
                  <a:lnTo>
                    <a:pt x="146" y="290"/>
                  </a:lnTo>
                  <a:lnTo>
                    <a:pt x="116" y="290"/>
                  </a:lnTo>
                  <a:lnTo>
                    <a:pt x="110" y="266"/>
                  </a:lnTo>
                  <a:lnTo>
                    <a:pt x="84" y="244"/>
                  </a:lnTo>
                  <a:lnTo>
                    <a:pt x="82" y="224"/>
                  </a:lnTo>
                  <a:lnTo>
                    <a:pt x="70" y="216"/>
                  </a:lnTo>
                  <a:lnTo>
                    <a:pt x="70" y="204"/>
                  </a:lnTo>
                  <a:lnTo>
                    <a:pt x="58" y="194"/>
                  </a:lnTo>
                  <a:lnTo>
                    <a:pt x="54" y="182"/>
                  </a:lnTo>
                  <a:lnTo>
                    <a:pt x="40" y="174"/>
                  </a:lnTo>
                  <a:lnTo>
                    <a:pt x="40" y="130"/>
                  </a:lnTo>
                  <a:lnTo>
                    <a:pt x="26" y="130"/>
                  </a:lnTo>
                  <a:lnTo>
                    <a:pt x="26" y="116"/>
                  </a:lnTo>
                  <a:lnTo>
                    <a:pt x="0" y="116"/>
                  </a:lnTo>
                  <a:lnTo>
                    <a:pt x="0" y="62"/>
                  </a:lnTo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9" name="Freeform 248"/>
            <p:cNvSpPr>
              <a:spLocks/>
            </p:cNvSpPr>
            <p:nvPr/>
          </p:nvSpPr>
          <p:spPr bwMode="auto">
            <a:xfrm>
              <a:off x="1298" y="2113"/>
              <a:ext cx="328" cy="662"/>
            </a:xfrm>
            <a:custGeom>
              <a:avLst/>
              <a:gdLst>
                <a:gd name="T0" fmla="*/ 60 w 328"/>
                <a:gd name="T1" fmla="*/ 532 h 662"/>
                <a:gd name="T2" fmla="*/ 86 w 328"/>
                <a:gd name="T3" fmla="*/ 596 h 662"/>
                <a:gd name="T4" fmla="*/ 100 w 328"/>
                <a:gd name="T5" fmla="*/ 642 h 662"/>
                <a:gd name="T6" fmla="*/ 114 w 328"/>
                <a:gd name="T7" fmla="*/ 602 h 662"/>
                <a:gd name="T8" fmla="*/ 150 w 328"/>
                <a:gd name="T9" fmla="*/ 540 h 662"/>
                <a:gd name="T10" fmla="*/ 170 w 328"/>
                <a:gd name="T11" fmla="*/ 504 h 662"/>
                <a:gd name="T12" fmla="*/ 170 w 328"/>
                <a:gd name="T13" fmla="*/ 466 h 662"/>
                <a:gd name="T14" fmla="*/ 182 w 328"/>
                <a:gd name="T15" fmla="*/ 458 h 662"/>
                <a:gd name="T16" fmla="*/ 202 w 328"/>
                <a:gd name="T17" fmla="*/ 432 h 662"/>
                <a:gd name="T18" fmla="*/ 236 w 328"/>
                <a:gd name="T19" fmla="*/ 424 h 662"/>
                <a:gd name="T20" fmla="*/ 242 w 328"/>
                <a:gd name="T21" fmla="*/ 390 h 662"/>
                <a:gd name="T22" fmla="*/ 266 w 328"/>
                <a:gd name="T23" fmla="*/ 378 h 662"/>
                <a:gd name="T24" fmla="*/ 282 w 328"/>
                <a:gd name="T25" fmla="*/ 312 h 662"/>
                <a:gd name="T26" fmla="*/ 312 w 328"/>
                <a:gd name="T27" fmla="*/ 296 h 662"/>
                <a:gd name="T28" fmla="*/ 258 w 328"/>
                <a:gd name="T29" fmla="*/ 308 h 662"/>
                <a:gd name="T30" fmla="*/ 242 w 328"/>
                <a:gd name="T31" fmla="*/ 316 h 662"/>
                <a:gd name="T32" fmla="*/ 288 w 328"/>
                <a:gd name="T33" fmla="*/ 272 h 662"/>
                <a:gd name="T34" fmla="*/ 324 w 328"/>
                <a:gd name="T35" fmla="*/ 216 h 662"/>
                <a:gd name="T36" fmla="*/ 324 w 328"/>
                <a:gd name="T37" fmla="*/ 158 h 662"/>
                <a:gd name="T38" fmla="*/ 300 w 328"/>
                <a:gd name="T39" fmla="*/ 78 h 662"/>
                <a:gd name="T40" fmla="*/ 276 w 328"/>
                <a:gd name="T41" fmla="*/ 102 h 662"/>
                <a:gd name="T42" fmla="*/ 242 w 328"/>
                <a:gd name="T43" fmla="*/ 92 h 662"/>
                <a:gd name="T44" fmla="*/ 244 w 328"/>
                <a:gd name="T45" fmla="*/ 78 h 662"/>
                <a:gd name="T46" fmla="*/ 248 w 328"/>
                <a:gd name="T47" fmla="*/ 60 h 662"/>
                <a:gd name="T48" fmla="*/ 226 w 328"/>
                <a:gd name="T49" fmla="*/ 36 h 662"/>
                <a:gd name="T50" fmla="*/ 200 w 328"/>
                <a:gd name="T51" fmla="*/ 2 h 662"/>
                <a:gd name="T52" fmla="*/ 150 w 328"/>
                <a:gd name="T53" fmla="*/ 0 h 662"/>
                <a:gd name="T54" fmla="*/ 146 w 328"/>
                <a:gd name="T55" fmla="*/ 42 h 662"/>
                <a:gd name="T56" fmla="*/ 142 w 328"/>
                <a:gd name="T57" fmla="*/ 90 h 662"/>
                <a:gd name="T58" fmla="*/ 154 w 328"/>
                <a:gd name="T59" fmla="*/ 166 h 662"/>
                <a:gd name="T60" fmla="*/ 138 w 328"/>
                <a:gd name="T61" fmla="*/ 204 h 662"/>
                <a:gd name="T62" fmla="*/ 132 w 328"/>
                <a:gd name="T63" fmla="*/ 244 h 662"/>
                <a:gd name="T64" fmla="*/ 106 w 328"/>
                <a:gd name="T65" fmla="*/ 230 h 662"/>
                <a:gd name="T66" fmla="*/ 94 w 328"/>
                <a:gd name="T67" fmla="*/ 170 h 662"/>
                <a:gd name="T68" fmla="*/ 34 w 328"/>
                <a:gd name="T69" fmla="*/ 152 h 662"/>
                <a:gd name="T70" fmla="*/ 10 w 328"/>
                <a:gd name="T71" fmla="*/ 146 h 662"/>
                <a:gd name="T72" fmla="*/ 26 w 328"/>
                <a:gd name="T73" fmla="*/ 296 h 662"/>
                <a:gd name="T74" fmla="*/ 52 w 328"/>
                <a:gd name="T75" fmla="*/ 308 h 662"/>
                <a:gd name="T76" fmla="*/ 74 w 328"/>
                <a:gd name="T77" fmla="*/ 334 h 662"/>
                <a:gd name="T78" fmla="*/ 54 w 328"/>
                <a:gd name="T79" fmla="*/ 334 h 662"/>
                <a:gd name="T80" fmla="*/ 28 w 328"/>
                <a:gd name="T81" fmla="*/ 322 h 662"/>
                <a:gd name="T82" fmla="*/ 8 w 328"/>
                <a:gd name="T83" fmla="*/ 334 h 662"/>
                <a:gd name="T84" fmla="*/ 52 w 328"/>
                <a:gd name="T85" fmla="*/ 346 h 662"/>
                <a:gd name="T86" fmla="*/ 78 w 328"/>
                <a:gd name="T87" fmla="*/ 344 h 662"/>
                <a:gd name="T88" fmla="*/ 102 w 328"/>
                <a:gd name="T89" fmla="*/ 344 h 662"/>
                <a:gd name="T90" fmla="*/ 128 w 328"/>
                <a:gd name="T91" fmla="*/ 362 h 662"/>
                <a:gd name="T92" fmla="*/ 120 w 328"/>
                <a:gd name="T93" fmla="*/ 372 h 662"/>
                <a:gd name="T94" fmla="*/ 108 w 328"/>
                <a:gd name="T95" fmla="*/ 384 h 662"/>
                <a:gd name="T96" fmla="*/ 96 w 328"/>
                <a:gd name="T97" fmla="*/ 402 h 662"/>
                <a:gd name="T98" fmla="*/ 130 w 328"/>
                <a:gd name="T99" fmla="*/ 400 h 662"/>
                <a:gd name="T100" fmla="*/ 136 w 328"/>
                <a:gd name="T101" fmla="*/ 386 h 662"/>
                <a:gd name="T102" fmla="*/ 168 w 328"/>
                <a:gd name="T103" fmla="*/ 380 h 662"/>
                <a:gd name="T104" fmla="*/ 150 w 328"/>
                <a:gd name="T105" fmla="*/ 394 h 662"/>
                <a:gd name="T106" fmla="*/ 130 w 328"/>
                <a:gd name="T107" fmla="*/ 410 h 662"/>
                <a:gd name="T108" fmla="*/ 92 w 328"/>
                <a:gd name="T109" fmla="*/ 422 h 662"/>
                <a:gd name="T110" fmla="*/ 94 w 328"/>
                <a:gd name="T111" fmla="*/ 402 h 662"/>
                <a:gd name="T112" fmla="*/ 94 w 328"/>
                <a:gd name="T113" fmla="*/ 380 h 662"/>
                <a:gd name="T114" fmla="*/ 80 w 328"/>
                <a:gd name="T115" fmla="*/ 386 h 662"/>
                <a:gd name="T116" fmla="*/ 82 w 328"/>
                <a:gd name="T117" fmla="*/ 358 h 662"/>
                <a:gd name="T118" fmla="*/ 64 w 328"/>
                <a:gd name="T119" fmla="*/ 366 h 662"/>
                <a:gd name="T120" fmla="*/ 52 w 328"/>
                <a:gd name="T121" fmla="*/ 388 h 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8" h="662">
                  <a:moveTo>
                    <a:pt x="42" y="420"/>
                  </a:moveTo>
                  <a:lnTo>
                    <a:pt x="38" y="432"/>
                  </a:lnTo>
                  <a:lnTo>
                    <a:pt x="38" y="460"/>
                  </a:lnTo>
                  <a:lnTo>
                    <a:pt x="54" y="474"/>
                  </a:lnTo>
                  <a:lnTo>
                    <a:pt x="68" y="492"/>
                  </a:lnTo>
                  <a:lnTo>
                    <a:pt x="62" y="508"/>
                  </a:lnTo>
                  <a:lnTo>
                    <a:pt x="60" y="532"/>
                  </a:lnTo>
                  <a:lnTo>
                    <a:pt x="68" y="566"/>
                  </a:lnTo>
                  <a:lnTo>
                    <a:pt x="62" y="592"/>
                  </a:lnTo>
                  <a:lnTo>
                    <a:pt x="66" y="598"/>
                  </a:lnTo>
                  <a:lnTo>
                    <a:pt x="70" y="598"/>
                  </a:lnTo>
                  <a:lnTo>
                    <a:pt x="74" y="594"/>
                  </a:lnTo>
                  <a:lnTo>
                    <a:pt x="78" y="594"/>
                  </a:lnTo>
                  <a:lnTo>
                    <a:pt x="86" y="596"/>
                  </a:lnTo>
                  <a:lnTo>
                    <a:pt x="92" y="606"/>
                  </a:lnTo>
                  <a:lnTo>
                    <a:pt x="96" y="610"/>
                  </a:lnTo>
                  <a:lnTo>
                    <a:pt x="96" y="614"/>
                  </a:lnTo>
                  <a:lnTo>
                    <a:pt x="94" y="616"/>
                  </a:lnTo>
                  <a:lnTo>
                    <a:pt x="96" y="628"/>
                  </a:lnTo>
                  <a:lnTo>
                    <a:pt x="100" y="634"/>
                  </a:lnTo>
                  <a:lnTo>
                    <a:pt x="100" y="642"/>
                  </a:lnTo>
                  <a:lnTo>
                    <a:pt x="108" y="650"/>
                  </a:lnTo>
                  <a:lnTo>
                    <a:pt x="112" y="660"/>
                  </a:lnTo>
                  <a:lnTo>
                    <a:pt x="116" y="662"/>
                  </a:lnTo>
                  <a:lnTo>
                    <a:pt x="122" y="658"/>
                  </a:lnTo>
                  <a:lnTo>
                    <a:pt x="124" y="640"/>
                  </a:lnTo>
                  <a:lnTo>
                    <a:pt x="120" y="620"/>
                  </a:lnTo>
                  <a:lnTo>
                    <a:pt x="114" y="602"/>
                  </a:lnTo>
                  <a:lnTo>
                    <a:pt x="110" y="592"/>
                  </a:lnTo>
                  <a:lnTo>
                    <a:pt x="110" y="578"/>
                  </a:lnTo>
                  <a:lnTo>
                    <a:pt x="116" y="566"/>
                  </a:lnTo>
                  <a:lnTo>
                    <a:pt x="118" y="560"/>
                  </a:lnTo>
                  <a:lnTo>
                    <a:pt x="124" y="560"/>
                  </a:lnTo>
                  <a:lnTo>
                    <a:pt x="140" y="542"/>
                  </a:lnTo>
                  <a:lnTo>
                    <a:pt x="150" y="540"/>
                  </a:lnTo>
                  <a:lnTo>
                    <a:pt x="156" y="532"/>
                  </a:lnTo>
                  <a:lnTo>
                    <a:pt x="160" y="528"/>
                  </a:lnTo>
                  <a:lnTo>
                    <a:pt x="164" y="522"/>
                  </a:lnTo>
                  <a:lnTo>
                    <a:pt x="170" y="516"/>
                  </a:lnTo>
                  <a:lnTo>
                    <a:pt x="172" y="512"/>
                  </a:lnTo>
                  <a:lnTo>
                    <a:pt x="168" y="508"/>
                  </a:lnTo>
                  <a:lnTo>
                    <a:pt x="170" y="504"/>
                  </a:lnTo>
                  <a:lnTo>
                    <a:pt x="170" y="498"/>
                  </a:lnTo>
                  <a:lnTo>
                    <a:pt x="166" y="492"/>
                  </a:lnTo>
                  <a:lnTo>
                    <a:pt x="166" y="474"/>
                  </a:lnTo>
                  <a:lnTo>
                    <a:pt x="162" y="464"/>
                  </a:lnTo>
                  <a:lnTo>
                    <a:pt x="164" y="456"/>
                  </a:lnTo>
                  <a:lnTo>
                    <a:pt x="172" y="456"/>
                  </a:lnTo>
                  <a:lnTo>
                    <a:pt x="170" y="466"/>
                  </a:lnTo>
                  <a:lnTo>
                    <a:pt x="172" y="478"/>
                  </a:lnTo>
                  <a:lnTo>
                    <a:pt x="174" y="486"/>
                  </a:lnTo>
                  <a:lnTo>
                    <a:pt x="176" y="488"/>
                  </a:lnTo>
                  <a:lnTo>
                    <a:pt x="182" y="478"/>
                  </a:lnTo>
                  <a:lnTo>
                    <a:pt x="182" y="466"/>
                  </a:lnTo>
                  <a:lnTo>
                    <a:pt x="178" y="460"/>
                  </a:lnTo>
                  <a:lnTo>
                    <a:pt x="182" y="458"/>
                  </a:lnTo>
                  <a:lnTo>
                    <a:pt x="186" y="462"/>
                  </a:lnTo>
                  <a:lnTo>
                    <a:pt x="192" y="456"/>
                  </a:lnTo>
                  <a:lnTo>
                    <a:pt x="194" y="450"/>
                  </a:lnTo>
                  <a:lnTo>
                    <a:pt x="200" y="442"/>
                  </a:lnTo>
                  <a:lnTo>
                    <a:pt x="198" y="436"/>
                  </a:lnTo>
                  <a:lnTo>
                    <a:pt x="196" y="434"/>
                  </a:lnTo>
                  <a:lnTo>
                    <a:pt x="202" y="432"/>
                  </a:lnTo>
                  <a:lnTo>
                    <a:pt x="204" y="426"/>
                  </a:lnTo>
                  <a:lnTo>
                    <a:pt x="208" y="426"/>
                  </a:lnTo>
                  <a:lnTo>
                    <a:pt x="214" y="428"/>
                  </a:lnTo>
                  <a:lnTo>
                    <a:pt x="220" y="426"/>
                  </a:lnTo>
                  <a:lnTo>
                    <a:pt x="226" y="422"/>
                  </a:lnTo>
                  <a:lnTo>
                    <a:pt x="230" y="426"/>
                  </a:lnTo>
                  <a:lnTo>
                    <a:pt x="236" y="424"/>
                  </a:lnTo>
                  <a:lnTo>
                    <a:pt x="240" y="420"/>
                  </a:lnTo>
                  <a:lnTo>
                    <a:pt x="234" y="418"/>
                  </a:lnTo>
                  <a:lnTo>
                    <a:pt x="234" y="412"/>
                  </a:lnTo>
                  <a:lnTo>
                    <a:pt x="230" y="408"/>
                  </a:lnTo>
                  <a:lnTo>
                    <a:pt x="236" y="400"/>
                  </a:lnTo>
                  <a:lnTo>
                    <a:pt x="238" y="396"/>
                  </a:lnTo>
                  <a:lnTo>
                    <a:pt x="242" y="390"/>
                  </a:lnTo>
                  <a:lnTo>
                    <a:pt x="242" y="384"/>
                  </a:lnTo>
                  <a:lnTo>
                    <a:pt x="252" y="384"/>
                  </a:lnTo>
                  <a:lnTo>
                    <a:pt x="256" y="382"/>
                  </a:lnTo>
                  <a:lnTo>
                    <a:pt x="256" y="376"/>
                  </a:lnTo>
                  <a:lnTo>
                    <a:pt x="258" y="376"/>
                  </a:lnTo>
                  <a:lnTo>
                    <a:pt x="260" y="378"/>
                  </a:lnTo>
                  <a:lnTo>
                    <a:pt x="266" y="378"/>
                  </a:lnTo>
                  <a:lnTo>
                    <a:pt x="278" y="370"/>
                  </a:lnTo>
                  <a:lnTo>
                    <a:pt x="276" y="358"/>
                  </a:lnTo>
                  <a:lnTo>
                    <a:pt x="268" y="346"/>
                  </a:lnTo>
                  <a:lnTo>
                    <a:pt x="268" y="330"/>
                  </a:lnTo>
                  <a:lnTo>
                    <a:pt x="254" y="324"/>
                  </a:lnTo>
                  <a:lnTo>
                    <a:pt x="262" y="312"/>
                  </a:lnTo>
                  <a:lnTo>
                    <a:pt x="282" y="312"/>
                  </a:lnTo>
                  <a:lnTo>
                    <a:pt x="284" y="312"/>
                  </a:lnTo>
                  <a:lnTo>
                    <a:pt x="284" y="310"/>
                  </a:lnTo>
                  <a:lnTo>
                    <a:pt x="290" y="306"/>
                  </a:lnTo>
                  <a:lnTo>
                    <a:pt x="298" y="308"/>
                  </a:lnTo>
                  <a:lnTo>
                    <a:pt x="304" y="312"/>
                  </a:lnTo>
                  <a:lnTo>
                    <a:pt x="314" y="302"/>
                  </a:lnTo>
                  <a:lnTo>
                    <a:pt x="312" y="296"/>
                  </a:lnTo>
                  <a:lnTo>
                    <a:pt x="310" y="296"/>
                  </a:lnTo>
                  <a:lnTo>
                    <a:pt x="300" y="288"/>
                  </a:lnTo>
                  <a:lnTo>
                    <a:pt x="286" y="290"/>
                  </a:lnTo>
                  <a:lnTo>
                    <a:pt x="280" y="296"/>
                  </a:lnTo>
                  <a:lnTo>
                    <a:pt x="268" y="300"/>
                  </a:lnTo>
                  <a:lnTo>
                    <a:pt x="260" y="308"/>
                  </a:lnTo>
                  <a:lnTo>
                    <a:pt x="258" y="308"/>
                  </a:lnTo>
                  <a:lnTo>
                    <a:pt x="246" y="322"/>
                  </a:lnTo>
                  <a:lnTo>
                    <a:pt x="246" y="326"/>
                  </a:lnTo>
                  <a:lnTo>
                    <a:pt x="240" y="328"/>
                  </a:lnTo>
                  <a:lnTo>
                    <a:pt x="234" y="336"/>
                  </a:lnTo>
                  <a:lnTo>
                    <a:pt x="230" y="334"/>
                  </a:lnTo>
                  <a:lnTo>
                    <a:pt x="232" y="324"/>
                  </a:lnTo>
                  <a:lnTo>
                    <a:pt x="242" y="316"/>
                  </a:lnTo>
                  <a:lnTo>
                    <a:pt x="244" y="312"/>
                  </a:lnTo>
                  <a:lnTo>
                    <a:pt x="252" y="304"/>
                  </a:lnTo>
                  <a:lnTo>
                    <a:pt x="260" y="292"/>
                  </a:lnTo>
                  <a:lnTo>
                    <a:pt x="276" y="290"/>
                  </a:lnTo>
                  <a:lnTo>
                    <a:pt x="276" y="284"/>
                  </a:lnTo>
                  <a:lnTo>
                    <a:pt x="282" y="280"/>
                  </a:lnTo>
                  <a:lnTo>
                    <a:pt x="288" y="272"/>
                  </a:lnTo>
                  <a:lnTo>
                    <a:pt x="296" y="272"/>
                  </a:lnTo>
                  <a:lnTo>
                    <a:pt x="298" y="274"/>
                  </a:lnTo>
                  <a:lnTo>
                    <a:pt x="316" y="272"/>
                  </a:lnTo>
                  <a:lnTo>
                    <a:pt x="326" y="270"/>
                  </a:lnTo>
                  <a:lnTo>
                    <a:pt x="328" y="250"/>
                  </a:lnTo>
                  <a:lnTo>
                    <a:pt x="322" y="238"/>
                  </a:lnTo>
                  <a:lnTo>
                    <a:pt x="324" y="216"/>
                  </a:lnTo>
                  <a:lnTo>
                    <a:pt x="312" y="210"/>
                  </a:lnTo>
                  <a:lnTo>
                    <a:pt x="304" y="238"/>
                  </a:lnTo>
                  <a:lnTo>
                    <a:pt x="276" y="214"/>
                  </a:lnTo>
                  <a:lnTo>
                    <a:pt x="276" y="172"/>
                  </a:lnTo>
                  <a:lnTo>
                    <a:pt x="296" y="172"/>
                  </a:lnTo>
                  <a:lnTo>
                    <a:pt x="312" y="180"/>
                  </a:lnTo>
                  <a:lnTo>
                    <a:pt x="324" y="158"/>
                  </a:lnTo>
                  <a:lnTo>
                    <a:pt x="314" y="148"/>
                  </a:lnTo>
                  <a:lnTo>
                    <a:pt x="318" y="126"/>
                  </a:lnTo>
                  <a:lnTo>
                    <a:pt x="310" y="108"/>
                  </a:lnTo>
                  <a:lnTo>
                    <a:pt x="316" y="92"/>
                  </a:lnTo>
                  <a:lnTo>
                    <a:pt x="308" y="72"/>
                  </a:lnTo>
                  <a:lnTo>
                    <a:pt x="298" y="70"/>
                  </a:lnTo>
                  <a:lnTo>
                    <a:pt x="300" y="78"/>
                  </a:lnTo>
                  <a:lnTo>
                    <a:pt x="294" y="92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6" y="92"/>
                  </a:lnTo>
                  <a:lnTo>
                    <a:pt x="282" y="94"/>
                  </a:lnTo>
                  <a:lnTo>
                    <a:pt x="282" y="100"/>
                  </a:lnTo>
                  <a:lnTo>
                    <a:pt x="276" y="102"/>
                  </a:lnTo>
                  <a:lnTo>
                    <a:pt x="272" y="108"/>
                  </a:lnTo>
                  <a:lnTo>
                    <a:pt x="266" y="104"/>
                  </a:lnTo>
                  <a:lnTo>
                    <a:pt x="266" y="98"/>
                  </a:lnTo>
                  <a:lnTo>
                    <a:pt x="256" y="86"/>
                  </a:lnTo>
                  <a:lnTo>
                    <a:pt x="250" y="92"/>
                  </a:lnTo>
                  <a:lnTo>
                    <a:pt x="242" y="94"/>
                  </a:lnTo>
                  <a:lnTo>
                    <a:pt x="242" y="92"/>
                  </a:lnTo>
                  <a:lnTo>
                    <a:pt x="250" y="86"/>
                  </a:lnTo>
                  <a:lnTo>
                    <a:pt x="252" y="82"/>
                  </a:lnTo>
                  <a:lnTo>
                    <a:pt x="248" y="80"/>
                  </a:lnTo>
                  <a:lnTo>
                    <a:pt x="244" y="80"/>
                  </a:lnTo>
                  <a:lnTo>
                    <a:pt x="244" y="78"/>
                  </a:lnTo>
                  <a:lnTo>
                    <a:pt x="246" y="76"/>
                  </a:lnTo>
                  <a:lnTo>
                    <a:pt x="248" y="74"/>
                  </a:lnTo>
                  <a:lnTo>
                    <a:pt x="248" y="68"/>
                  </a:lnTo>
                  <a:lnTo>
                    <a:pt x="244" y="64"/>
                  </a:lnTo>
                  <a:lnTo>
                    <a:pt x="248" y="60"/>
                  </a:lnTo>
                  <a:lnTo>
                    <a:pt x="248" y="48"/>
                  </a:lnTo>
                  <a:lnTo>
                    <a:pt x="252" y="46"/>
                  </a:lnTo>
                  <a:lnTo>
                    <a:pt x="252" y="38"/>
                  </a:lnTo>
                  <a:lnTo>
                    <a:pt x="248" y="38"/>
                  </a:lnTo>
                  <a:lnTo>
                    <a:pt x="244" y="40"/>
                  </a:lnTo>
                  <a:lnTo>
                    <a:pt x="240" y="36"/>
                  </a:lnTo>
                  <a:lnTo>
                    <a:pt x="226" y="36"/>
                  </a:lnTo>
                  <a:lnTo>
                    <a:pt x="222" y="30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6" y="12"/>
                  </a:lnTo>
                  <a:lnTo>
                    <a:pt x="210" y="10"/>
                  </a:lnTo>
                  <a:lnTo>
                    <a:pt x="206" y="6"/>
                  </a:lnTo>
                  <a:lnTo>
                    <a:pt x="200" y="2"/>
                  </a:lnTo>
                  <a:lnTo>
                    <a:pt x="190" y="4"/>
                  </a:lnTo>
                  <a:lnTo>
                    <a:pt x="186" y="8"/>
                  </a:lnTo>
                  <a:lnTo>
                    <a:pt x="180" y="8"/>
                  </a:lnTo>
                  <a:lnTo>
                    <a:pt x="170" y="8"/>
                  </a:lnTo>
                  <a:lnTo>
                    <a:pt x="162" y="2"/>
                  </a:lnTo>
                  <a:lnTo>
                    <a:pt x="158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16"/>
                  </a:lnTo>
                  <a:lnTo>
                    <a:pt x="154" y="24"/>
                  </a:lnTo>
                  <a:lnTo>
                    <a:pt x="152" y="34"/>
                  </a:lnTo>
                  <a:lnTo>
                    <a:pt x="148" y="38"/>
                  </a:lnTo>
                  <a:lnTo>
                    <a:pt x="144" y="38"/>
                  </a:lnTo>
                  <a:lnTo>
                    <a:pt x="146" y="42"/>
                  </a:lnTo>
                  <a:lnTo>
                    <a:pt x="152" y="48"/>
                  </a:lnTo>
                  <a:lnTo>
                    <a:pt x="152" y="58"/>
                  </a:lnTo>
                  <a:lnTo>
                    <a:pt x="156" y="62"/>
                  </a:lnTo>
                  <a:lnTo>
                    <a:pt x="154" y="72"/>
                  </a:lnTo>
                  <a:lnTo>
                    <a:pt x="148" y="78"/>
                  </a:lnTo>
                  <a:lnTo>
                    <a:pt x="146" y="84"/>
                  </a:lnTo>
                  <a:lnTo>
                    <a:pt x="142" y="90"/>
                  </a:lnTo>
                  <a:lnTo>
                    <a:pt x="142" y="96"/>
                  </a:lnTo>
                  <a:lnTo>
                    <a:pt x="152" y="106"/>
                  </a:lnTo>
                  <a:lnTo>
                    <a:pt x="162" y="114"/>
                  </a:lnTo>
                  <a:lnTo>
                    <a:pt x="166" y="136"/>
                  </a:lnTo>
                  <a:lnTo>
                    <a:pt x="164" y="156"/>
                  </a:lnTo>
                  <a:lnTo>
                    <a:pt x="156" y="162"/>
                  </a:lnTo>
                  <a:lnTo>
                    <a:pt x="154" y="166"/>
                  </a:lnTo>
                  <a:lnTo>
                    <a:pt x="148" y="172"/>
                  </a:lnTo>
                  <a:lnTo>
                    <a:pt x="140" y="176"/>
                  </a:lnTo>
                  <a:lnTo>
                    <a:pt x="140" y="180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6" y="192"/>
                  </a:lnTo>
                  <a:lnTo>
                    <a:pt x="138" y="204"/>
                  </a:lnTo>
                  <a:lnTo>
                    <a:pt x="138" y="218"/>
                  </a:lnTo>
                  <a:lnTo>
                    <a:pt x="140" y="224"/>
                  </a:lnTo>
                  <a:lnTo>
                    <a:pt x="144" y="230"/>
                  </a:lnTo>
                  <a:lnTo>
                    <a:pt x="144" y="234"/>
                  </a:lnTo>
                  <a:lnTo>
                    <a:pt x="138" y="242"/>
                  </a:lnTo>
                  <a:lnTo>
                    <a:pt x="136" y="250"/>
                  </a:lnTo>
                  <a:lnTo>
                    <a:pt x="132" y="244"/>
                  </a:lnTo>
                  <a:lnTo>
                    <a:pt x="128" y="252"/>
                  </a:lnTo>
                  <a:lnTo>
                    <a:pt x="124" y="250"/>
                  </a:lnTo>
                  <a:lnTo>
                    <a:pt x="118" y="250"/>
                  </a:lnTo>
                  <a:lnTo>
                    <a:pt x="120" y="246"/>
                  </a:lnTo>
                  <a:lnTo>
                    <a:pt x="112" y="236"/>
                  </a:lnTo>
                  <a:lnTo>
                    <a:pt x="106" y="234"/>
                  </a:lnTo>
                  <a:lnTo>
                    <a:pt x="106" y="230"/>
                  </a:lnTo>
                  <a:lnTo>
                    <a:pt x="98" y="222"/>
                  </a:lnTo>
                  <a:lnTo>
                    <a:pt x="98" y="218"/>
                  </a:lnTo>
                  <a:lnTo>
                    <a:pt x="102" y="214"/>
                  </a:lnTo>
                  <a:lnTo>
                    <a:pt x="102" y="198"/>
                  </a:lnTo>
                  <a:lnTo>
                    <a:pt x="100" y="190"/>
                  </a:lnTo>
                  <a:lnTo>
                    <a:pt x="100" y="174"/>
                  </a:lnTo>
                  <a:lnTo>
                    <a:pt x="94" y="170"/>
                  </a:lnTo>
                  <a:lnTo>
                    <a:pt x="84" y="170"/>
                  </a:lnTo>
                  <a:lnTo>
                    <a:pt x="74" y="170"/>
                  </a:lnTo>
                  <a:lnTo>
                    <a:pt x="68" y="166"/>
                  </a:lnTo>
                  <a:lnTo>
                    <a:pt x="60" y="166"/>
                  </a:lnTo>
                  <a:lnTo>
                    <a:pt x="52" y="158"/>
                  </a:lnTo>
                  <a:lnTo>
                    <a:pt x="40" y="156"/>
                  </a:lnTo>
                  <a:lnTo>
                    <a:pt x="34" y="152"/>
                  </a:lnTo>
                  <a:lnTo>
                    <a:pt x="32" y="144"/>
                  </a:lnTo>
                  <a:lnTo>
                    <a:pt x="30" y="142"/>
                  </a:lnTo>
                  <a:lnTo>
                    <a:pt x="26" y="142"/>
                  </a:lnTo>
                  <a:lnTo>
                    <a:pt x="18" y="138"/>
                  </a:lnTo>
                  <a:lnTo>
                    <a:pt x="14" y="134"/>
                  </a:lnTo>
                  <a:lnTo>
                    <a:pt x="10" y="146"/>
                  </a:lnTo>
                  <a:lnTo>
                    <a:pt x="10" y="300"/>
                  </a:lnTo>
                  <a:lnTo>
                    <a:pt x="14" y="308"/>
                  </a:lnTo>
                  <a:lnTo>
                    <a:pt x="18" y="306"/>
                  </a:lnTo>
                  <a:lnTo>
                    <a:pt x="22" y="304"/>
                  </a:lnTo>
                  <a:lnTo>
                    <a:pt x="22" y="300"/>
                  </a:lnTo>
                  <a:lnTo>
                    <a:pt x="26" y="296"/>
                  </a:lnTo>
                  <a:lnTo>
                    <a:pt x="38" y="296"/>
                  </a:lnTo>
                  <a:lnTo>
                    <a:pt x="42" y="298"/>
                  </a:lnTo>
                  <a:lnTo>
                    <a:pt x="48" y="300"/>
                  </a:lnTo>
                  <a:lnTo>
                    <a:pt x="50" y="304"/>
                  </a:lnTo>
                  <a:lnTo>
                    <a:pt x="52" y="308"/>
                  </a:lnTo>
                  <a:lnTo>
                    <a:pt x="54" y="310"/>
                  </a:lnTo>
                  <a:lnTo>
                    <a:pt x="60" y="312"/>
                  </a:lnTo>
                  <a:lnTo>
                    <a:pt x="64" y="312"/>
                  </a:lnTo>
                  <a:lnTo>
                    <a:pt x="68" y="314"/>
                  </a:lnTo>
                  <a:lnTo>
                    <a:pt x="74" y="334"/>
                  </a:lnTo>
                  <a:lnTo>
                    <a:pt x="72" y="336"/>
                  </a:lnTo>
                  <a:lnTo>
                    <a:pt x="70" y="338"/>
                  </a:lnTo>
                  <a:lnTo>
                    <a:pt x="68" y="338"/>
                  </a:lnTo>
                  <a:lnTo>
                    <a:pt x="58" y="334"/>
                  </a:lnTo>
                  <a:lnTo>
                    <a:pt x="54" y="334"/>
                  </a:lnTo>
                  <a:lnTo>
                    <a:pt x="48" y="338"/>
                  </a:lnTo>
                  <a:lnTo>
                    <a:pt x="38" y="334"/>
                  </a:lnTo>
                  <a:lnTo>
                    <a:pt x="28" y="330"/>
                  </a:lnTo>
                  <a:lnTo>
                    <a:pt x="28" y="326"/>
                  </a:lnTo>
                  <a:lnTo>
                    <a:pt x="28" y="322"/>
                  </a:lnTo>
                  <a:lnTo>
                    <a:pt x="28" y="320"/>
                  </a:lnTo>
                  <a:lnTo>
                    <a:pt x="26" y="322"/>
                  </a:lnTo>
                  <a:lnTo>
                    <a:pt x="20" y="328"/>
                  </a:lnTo>
                  <a:lnTo>
                    <a:pt x="14" y="330"/>
                  </a:lnTo>
                  <a:lnTo>
                    <a:pt x="8" y="334"/>
                  </a:lnTo>
                  <a:lnTo>
                    <a:pt x="0" y="336"/>
                  </a:lnTo>
                  <a:lnTo>
                    <a:pt x="18" y="338"/>
                  </a:lnTo>
                  <a:lnTo>
                    <a:pt x="42" y="348"/>
                  </a:lnTo>
                  <a:lnTo>
                    <a:pt x="48" y="348"/>
                  </a:lnTo>
                  <a:lnTo>
                    <a:pt x="50" y="348"/>
                  </a:lnTo>
                  <a:lnTo>
                    <a:pt x="52" y="346"/>
                  </a:lnTo>
                  <a:lnTo>
                    <a:pt x="58" y="346"/>
                  </a:lnTo>
                  <a:lnTo>
                    <a:pt x="64" y="346"/>
                  </a:lnTo>
                  <a:lnTo>
                    <a:pt x="70" y="346"/>
                  </a:lnTo>
                  <a:lnTo>
                    <a:pt x="76" y="346"/>
                  </a:lnTo>
                  <a:lnTo>
                    <a:pt x="78" y="344"/>
                  </a:lnTo>
                  <a:lnTo>
                    <a:pt x="78" y="342"/>
                  </a:lnTo>
                  <a:lnTo>
                    <a:pt x="76" y="340"/>
                  </a:lnTo>
                  <a:lnTo>
                    <a:pt x="80" y="338"/>
                  </a:lnTo>
                  <a:lnTo>
                    <a:pt x="90" y="342"/>
                  </a:lnTo>
                  <a:lnTo>
                    <a:pt x="96" y="342"/>
                  </a:lnTo>
                  <a:lnTo>
                    <a:pt x="102" y="344"/>
                  </a:lnTo>
                  <a:lnTo>
                    <a:pt x="112" y="348"/>
                  </a:lnTo>
                  <a:lnTo>
                    <a:pt x="116" y="348"/>
                  </a:lnTo>
                  <a:lnTo>
                    <a:pt x="120" y="350"/>
                  </a:lnTo>
                  <a:lnTo>
                    <a:pt x="126" y="356"/>
                  </a:lnTo>
                  <a:lnTo>
                    <a:pt x="128" y="362"/>
                  </a:lnTo>
                  <a:lnTo>
                    <a:pt x="128" y="366"/>
                  </a:lnTo>
                  <a:lnTo>
                    <a:pt x="128" y="370"/>
                  </a:lnTo>
                  <a:lnTo>
                    <a:pt x="124" y="372"/>
                  </a:lnTo>
                  <a:lnTo>
                    <a:pt x="122" y="374"/>
                  </a:lnTo>
                  <a:lnTo>
                    <a:pt x="120" y="372"/>
                  </a:lnTo>
                  <a:lnTo>
                    <a:pt x="110" y="362"/>
                  </a:lnTo>
                  <a:lnTo>
                    <a:pt x="110" y="368"/>
                  </a:lnTo>
                  <a:lnTo>
                    <a:pt x="110" y="374"/>
                  </a:lnTo>
                  <a:lnTo>
                    <a:pt x="112" y="380"/>
                  </a:lnTo>
                  <a:lnTo>
                    <a:pt x="110" y="38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4" y="394"/>
                  </a:lnTo>
                  <a:lnTo>
                    <a:pt x="100" y="396"/>
                  </a:lnTo>
                  <a:lnTo>
                    <a:pt x="98" y="402"/>
                  </a:lnTo>
                  <a:lnTo>
                    <a:pt x="96" y="402"/>
                  </a:lnTo>
                  <a:lnTo>
                    <a:pt x="100" y="412"/>
                  </a:lnTo>
                  <a:lnTo>
                    <a:pt x="108" y="408"/>
                  </a:lnTo>
                  <a:lnTo>
                    <a:pt x="114" y="404"/>
                  </a:lnTo>
                  <a:lnTo>
                    <a:pt x="124" y="402"/>
                  </a:lnTo>
                  <a:lnTo>
                    <a:pt x="130" y="400"/>
                  </a:lnTo>
                  <a:lnTo>
                    <a:pt x="134" y="398"/>
                  </a:lnTo>
                  <a:lnTo>
                    <a:pt x="132" y="394"/>
                  </a:lnTo>
                  <a:lnTo>
                    <a:pt x="130" y="392"/>
                  </a:lnTo>
                  <a:lnTo>
                    <a:pt x="130" y="390"/>
                  </a:lnTo>
                  <a:lnTo>
                    <a:pt x="136" y="386"/>
                  </a:lnTo>
                  <a:lnTo>
                    <a:pt x="144" y="382"/>
                  </a:lnTo>
                  <a:lnTo>
                    <a:pt x="160" y="380"/>
                  </a:lnTo>
                  <a:lnTo>
                    <a:pt x="160" y="378"/>
                  </a:lnTo>
                  <a:lnTo>
                    <a:pt x="162" y="378"/>
                  </a:lnTo>
                  <a:lnTo>
                    <a:pt x="168" y="380"/>
                  </a:lnTo>
                  <a:lnTo>
                    <a:pt x="168" y="384"/>
                  </a:lnTo>
                  <a:lnTo>
                    <a:pt x="170" y="388"/>
                  </a:lnTo>
                  <a:lnTo>
                    <a:pt x="166" y="392"/>
                  </a:lnTo>
                  <a:lnTo>
                    <a:pt x="160" y="394"/>
                  </a:lnTo>
                  <a:lnTo>
                    <a:pt x="150" y="394"/>
                  </a:lnTo>
                  <a:lnTo>
                    <a:pt x="146" y="392"/>
                  </a:lnTo>
                  <a:lnTo>
                    <a:pt x="142" y="394"/>
                  </a:lnTo>
                  <a:lnTo>
                    <a:pt x="134" y="398"/>
                  </a:lnTo>
                  <a:lnTo>
                    <a:pt x="140" y="402"/>
                  </a:lnTo>
                  <a:lnTo>
                    <a:pt x="130" y="410"/>
                  </a:lnTo>
                  <a:lnTo>
                    <a:pt x="118" y="416"/>
                  </a:lnTo>
                  <a:lnTo>
                    <a:pt x="112" y="420"/>
                  </a:lnTo>
                  <a:lnTo>
                    <a:pt x="106" y="424"/>
                  </a:lnTo>
                  <a:lnTo>
                    <a:pt x="98" y="424"/>
                  </a:lnTo>
                  <a:lnTo>
                    <a:pt x="92" y="422"/>
                  </a:lnTo>
                  <a:lnTo>
                    <a:pt x="88" y="420"/>
                  </a:lnTo>
                  <a:lnTo>
                    <a:pt x="86" y="416"/>
                  </a:lnTo>
                  <a:lnTo>
                    <a:pt x="88" y="412"/>
                  </a:lnTo>
                  <a:lnTo>
                    <a:pt x="88" y="408"/>
                  </a:lnTo>
                  <a:lnTo>
                    <a:pt x="90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4" y="398"/>
                  </a:lnTo>
                  <a:lnTo>
                    <a:pt x="96" y="394"/>
                  </a:lnTo>
                  <a:lnTo>
                    <a:pt x="96" y="390"/>
                  </a:lnTo>
                  <a:lnTo>
                    <a:pt x="94" y="380"/>
                  </a:lnTo>
                  <a:lnTo>
                    <a:pt x="90" y="378"/>
                  </a:lnTo>
                  <a:lnTo>
                    <a:pt x="88" y="380"/>
                  </a:lnTo>
                  <a:lnTo>
                    <a:pt x="84" y="386"/>
                  </a:lnTo>
                  <a:lnTo>
                    <a:pt x="82" y="386"/>
                  </a:lnTo>
                  <a:lnTo>
                    <a:pt x="80" y="386"/>
                  </a:lnTo>
                  <a:lnTo>
                    <a:pt x="80" y="384"/>
                  </a:lnTo>
                  <a:lnTo>
                    <a:pt x="84" y="372"/>
                  </a:lnTo>
                  <a:lnTo>
                    <a:pt x="86" y="366"/>
                  </a:lnTo>
                  <a:lnTo>
                    <a:pt x="86" y="360"/>
                  </a:lnTo>
                  <a:lnTo>
                    <a:pt x="82" y="358"/>
                  </a:lnTo>
                  <a:lnTo>
                    <a:pt x="78" y="356"/>
                  </a:lnTo>
                  <a:lnTo>
                    <a:pt x="70" y="352"/>
                  </a:lnTo>
                  <a:lnTo>
                    <a:pt x="66" y="358"/>
                  </a:lnTo>
                  <a:lnTo>
                    <a:pt x="64" y="360"/>
                  </a:lnTo>
                  <a:lnTo>
                    <a:pt x="64" y="366"/>
                  </a:lnTo>
                  <a:lnTo>
                    <a:pt x="60" y="366"/>
                  </a:lnTo>
                  <a:lnTo>
                    <a:pt x="58" y="366"/>
                  </a:lnTo>
                  <a:lnTo>
                    <a:pt x="54" y="366"/>
                  </a:lnTo>
                  <a:lnTo>
                    <a:pt x="54" y="370"/>
                  </a:lnTo>
                  <a:lnTo>
                    <a:pt x="52" y="378"/>
                  </a:lnTo>
                  <a:lnTo>
                    <a:pt x="52" y="388"/>
                  </a:lnTo>
                  <a:lnTo>
                    <a:pt x="54" y="396"/>
                  </a:lnTo>
                  <a:lnTo>
                    <a:pt x="52" y="406"/>
                  </a:lnTo>
                  <a:lnTo>
                    <a:pt x="48" y="414"/>
                  </a:lnTo>
                  <a:lnTo>
                    <a:pt x="42" y="42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0" name="Freeform 249"/>
            <p:cNvSpPr>
              <a:spLocks/>
            </p:cNvSpPr>
            <p:nvPr/>
          </p:nvSpPr>
          <p:spPr bwMode="auto">
            <a:xfrm>
              <a:off x="1402" y="2327"/>
              <a:ext cx="14" cy="8"/>
            </a:xfrm>
            <a:custGeom>
              <a:avLst/>
              <a:gdLst>
                <a:gd name="T0" fmla="*/ 0 w 14"/>
                <a:gd name="T1" fmla="*/ 2 h 8"/>
                <a:gd name="T2" fmla="*/ 4 w 14"/>
                <a:gd name="T3" fmla="*/ 0 h 8"/>
                <a:gd name="T4" fmla="*/ 8 w 14"/>
                <a:gd name="T5" fmla="*/ 0 h 8"/>
                <a:gd name="T6" fmla="*/ 12 w 14"/>
                <a:gd name="T7" fmla="*/ 4 h 8"/>
                <a:gd name="T8" fmla="*/ 14 w 14"/>
                <a:gd name="T9" fmla="*/ 8 h 8"/>
                <a:gd name="T10" fmla="*/ 8 w 14"/>
                <a:gd name="T11" fmla="*/ 8 h 8"/>
                <a:gd name="T12" fmla="*/ 4 w 14"/>
                <a:gd name="T13" fmla="*/ 4 h 8"/>
                <a:gd name="T14" fmla="*/ 0 w 14"/>
                <a:gd name="T15" fmla="*/ 4 h 8"/>
                <a:gd name="T16" fmla="*/ 0 w 14"/>
                <a:gd name="T17" fmla="*/ 2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8">
                  <a:moveTo>
                    <a:pt x="0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1" name="Freeform 250"/>
            <p:cNvSpPr>
              <a:spLocks/>
            </p:cNvSpPr>
            <p:nvPr/>
          </p:nvSpPr>
          <p:spPr bwMode="auto">
            <a:xfrm>
              <a:off x="1374" y="2797"/>
              <a:ext cx="114" cy="42"/>
            </a:xfrm>
            <a:custGeom>
              <a:avLst/>
              <a:gdLst>
                <a:gd name="T0" fmla="*/ 2 w 114"/>
                <a:gd name="T1" fmla="*/ 6 h 42"/>
                <a:gd name="T2" fmla="*/ 12 w 114"/>
                <a:gd name="T3" fmla="*/ 2 h 42"/>
                <a:gd name="T4" fmla="*/ 20 w 114"/>
                <a:gd name="T5" fmla="*/ 0 h 42"/>
                <a:gd name="T6" fmla="*/ 28 w 114"/>
                <a:gd name="T7" fmla="*/ 2 h 42"/>
                <a:gd name="T8" fmla="*/ 46 w 114"/>
                <a:gd name="T9" fmla="*/ 2 h 42"/>
                <a:gd name="T10" fmla="*/ 52 w 114"/>
                <a:gd name="T11" fmla="*/ 6 h 42"/>
                <a:gd name="T12" fmla="*/ 56 w 114"/>
                <a:gd name="T13" fmla="*/ 10 h 42"/>
                <a:gd name="T14" fmla="*/ 64 w 114"/>
                <a:gd name="T15" fmla="*/ 10 h 42"/>
                <a:gd name="T16" fmla="*/ 84 w 114"/>
                <a:gd name="T17" fmla="*/ 22 h 42"/>
                <a:gd name="T18" fmla="*/ 88 w 114"/>
                <a:gd name="T19" fmla="*/ 26 h 42"/>
                <a:gd name="T20" fmla="*/ 92 w 114"/>
                <a:gd name="T21" fmla="*/ 26 h 42"/>
                <a:gd name="T22" fmla="*/ 100 w 114"/>
                <a:gd name="T23" fmla="*/ 32 h 42"/>
                <a:gd name="T24" fmla="*/ 112 w 114"/>
                <a:gd name="T25" fmla="*/ 34 h 42"/>
                <a:gd name="T26" fmla="*/ 114 w 114"/>
                <a:gd name="T27" fmla="*/ 38 h 42"/>
                <a:gd name="T28" fmla="*/ 98 w 114"/>
                <a:gd name="T29" fmla="*/ 40 h 42"/>
                <a:gd name="T30" fmla="*/ 92 w 114"/>
                <a:gd name="T31" fmla="*/ 40 h 42"/>
                <a:gd name="T32" fmla="*/ 78 w 114"/>
                <a:gd name="T33" fmla="*/ 42 h 42"/>
                <a:gd name="T34" fmla="*/ 74 w 114"/>
                <a:gd name="T35" fmla="*/ 40 h 42"/>
                <a:gd name="T36" fmla="*/ 74 w 114"/>
                <a:gd name="T37" fmla="*/ 36 h 42"/>
                <a:gd name="T38" fmla="*/ 78 w 114"/>
                <a:gd name="T39" fmla="*/ 32 h 42"/>
                <a:gd name="T40" fmla="*/ 76 w 114"/>
                <a:gd name="T41" fmla="*/ 30 h 42"/>
                <a:gd name="T42" fmla="*/ 68 w 114"/>
                <a:gd name="T43" fmla="*/ 28 h 42"/>
                <a:gd name="T44" fmla="*/ 60 w 114"/>
                <a:gd name="T45" fmla="*/ 20 h 42"/>
                <a:gd name="T46" fmla="*/ 48 w 114"/>
                <a:gd name="T47" fmla="*/ 18 h 42"/>
                <a:gd name="T48" fmla="*/ 44 w 114"/>
                <a:gd name="T49" fmla="*/ 14 h 42"/>
                <a:gd name="T50" fmla="*/ 36 w 114"/>
                <a:gd name="T51" fmla="*/ 14 h 42"/>
                <a:gd name="T52" fmla="*/ 26 w 114"/>
                <a:gd name="T53" fmla="*/ 8 h 42"/>
                <a:gd name="T54" fmla="*/ 26 w 114"/>
                <a:gd name="T55" fmla="*/ 6 h 42"/>
                <a:gd name="T56" fmla="*/ 18 w 114"/>
                <a:gd name="T57" fmla="*/ 6 h 42"/>
                <a:gd name="T58" fmla="*/ 8 w 114"/>
                <a:gd name="T59" fmla="*/ 12 h 42"/>
                <a:gd name="T60" fmla="*/ 0 w 114"/>
                <a:gd name="T61" fmla="*/ 10 h 42"/>
                <a:gd name="T62" fmla="*/ 2 w 114"/>
                <a:gd name="T63" fmla="*/ 6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4" h="42">
                  <a:moveTo>
                    <a:pt x="2" y="6"/>
                  </a:moveTo>
                  <a:lnTo>
                    <a:pt x="12" y="2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4" y="10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100" y="32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98" y="40"/>
                  </a:lnTo>
                  <a:lnTo>
                    <a:pt x="92" y="40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76" y="30"/>
                  </a:lnTo>
                  <a:lnTo>
                    <a:pt x="68" y="28"/>
                  </a:lnTo>
                  <a:lnTo>
                    <a:pt x="60" y="20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3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18" y="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2" name="Freeform 251"/>
            <p:cNvSpPr>
              <a:spLocks/>
            </p:cNvSpPr>
            <p:nvPr/>
          </p:nvSpPr>
          <p:spPr bwMode="auto">
            <a:xfrm>
              <a:off x="1390" y="2807"/>
              <a:ext cx="4" cy="4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0 h 4"/>
                <a:gd name="T4" fmla="*/ 4 w 4"/>
                <a:gd name="T5" fmla="*/ 2 h 4"/>
                <a:gd name="T6" fmla="*/ 0 w 4"/>
                <a:gd name="T7" fmla="*/ 4 h 4"/>
                <a:gd name="T8" fmla="*/ 2 w 4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3" name="Freeform 252"/>
            <p:cNvSpPr>
              <a:spLocks/>
            </p:cNvSpPr>
            <p:nvPr/>
          </p:nvSpPr>
          <p:spPr bwMode="auto">
            <a:xfrm>
              <a:off x="1442" y="2857"/>
              <a:ext cx="22" cy="1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2 w 22"/>
                <a:gd name="T5" fmla="*/ 6 h 10"/>
                <a:gd name="T6" fmla="*/ 22 w 22"/>
                <a:gd name="T7" fmla="*/ 10 h 10"/>
                <a:gd name="T8" fmla="*/ 8 w 22"/>
                <a:gd name="T9" fmla="*/ 10 h 10"/>
                <a:gd name="T10" fmla="*/ 2 w 22"/>
                <a:gd name="T11" fmla="*/ 6 h 10"/>
                <a:gd name="T12" fmla="*/ 0 w 22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lnTo>
                    <a:pt x="6" y="0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4" name="Freeform 253"/>
            <p:cNvSpPr>
              <a:spLocks/>
            </p:cNvSpPr>
            <p:nvPr/>
          </p:nvSpPr>
          <p:spPr bwMode="auto">
            <a:xfrm>
              <a:off x="1448" y="2749"/>
              <a:ext cx="6" cy="16"/>
            </a:xfrm>
            <a:custGeom>
              <a:avLst/>
              <a:gdLst>
                <a:gd name="T0" fmla="*/ 0 w 6"/>
                <a:gd name="T1" fmla="*/ 2 h 16"/>
                <a:gd name="T2" fmla="*/ 4 w 6"/>
                <a:gd name="T3" fmla="*/ 8 h 16"/>
                <a:gd name="T4" fmla="*/ 4 w 6"/>
                <a:gd name="T5" fmla="*/ 16 h 16"/>
                <a:gd name="T6" fmla="*/ 6 w 6"/>
                <a:gd name="T7" fmla="*/ 16 h 16"/>
                <a:gd name="T8" fmla="*/ 6 w 6"/>
                <a:gd name="T9" fmla="*/ 6 h 16"/>
                <a:gd name="T10" fmla="*/ 4 w 6"/>
                <a:gd name="T11" fmla="*/ 0 h 16"/>
                <a:gd name="T12" fmla="*/ 0 w 6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lnTo>
                    <a:pt x="4" y="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5" name="Freeform 254"/>
            <p:cNvSpPr>
              <a:spLocks/>
            </p:cNvSpPr>
            <p:nvPr/>
          </p:nvSpPr>
          <p:spPr bwMode="auto">
            <a:xfrm>
              <a:off x="1462" y="2767"/>
              <a:ext cx="8" cy="14"/>
            </a:xfrm>
            <a:custGeom>
              <a:avLst/>
              <a:gdLst>
                <a:gd name="T0" fmla="*/ 0 w 8"/>
                <a:gd name="T1" fmla="*/ 2 h 14"/>
                <a:gd name="T2" fmla="*/ 4 w 8"/>
                <a:gd name="T3" fmla="*/ 6 h 14"/>
                <a:gd name="T4" fmla="*/ 4 w 8"/>
                <a:gd name="T5" fmla="*/ 14 h 14"/>
                <a:gd name="T6" fmla="*/ 8 w 8"/>
                <a:gd name="T7" fmla="*/ 14 h 14"/>
                <a:gd name="T8" fmla="*/ 6 w 8"/>
                <a:gd name="T9" fmla="*/ 6 h 14"/>
                <a:gd name="T10" fmla="*/ 2 w 8"/>
                <a:gd name="T11" fmla="*/ 0 h 14"/>
                <a:gd name="T12" fmla="*/ 0 w 8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4">
                  <a:moveTo>
                    <a:pt x="0" y="2"/>
                  </a:moveTo>
                  <a:lnTo>
                    <a:pt x="4" y="6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6" name="Freeform 255"/>
            <p:cNvSpPr>
              <a:spLocks/>
            </p:cNvSpPr>
            <p:nvPr/>
          </p:nvSpPr>
          <p:spPr bwMode="auto">
            <a:xfrm>
              <a:off x="1472" y="2779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2 w 6"/>
                <a:gd name="T3" fmla="*/ 8 h 10"/>
                <a:gd name="T4" fmla="*/ 6 w 6"/>
                <a:gd name="T5" fmla="*/ 10 h 10"/>
                <a:gd name="T6" fmla="*/ 2 w 6"/>
                <a:gd name="T7" fmla="*/ 2 h 10"/>
                <a:gd name="T8" fmla="*/ 0 w 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2" y="8"/>
                  </a:lnTo>
                  <a:lnTo>
                    <a:pt x="6" y="1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7" name="Freeform 256"/>
            <p:cNvSpPr>
              <a:spLocks/>
            </p:cNvSpPr>
            <p:nvPr/>
          </p:nvSpPr>
          <p:spPr bwMode="auto">
            <a:xfrm>
              <a:off x="1478" y="2793"/>
              <a:ext cx="4" cy="12"/>
            </a:xfrm>
            <a:custGeom>
              <a:avLst/>
              <a:gdLst>
                <a:gd name="T0" fmla="*/ 0 w 4"/>
                <a:gd name="T1" fmla="*/ 0 h 12"/>
                <a:gd name="T2" fmla="*/ 2 w 4"/>
                <a:gd name="T3" fmla="*/ 12 h 12"/>
                <a:gd name="T4" fmla="*/ 4 w 4"/>
                <a:gd name="T5" fmla="*/ 12 h 12"/>
                <a:gd name="T6" fmla="*/ 2 w 4"/>
                <a:gd name="T7" fmla="*/ 4 h 12"/>
                <a:gd name="T8" fmla="*/ 2 w 4"/>
                <a:gd name="T9" fmla="*/ 0 h 12"/>
                <a:gd name="T10" fmla="*/ 0 w 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8" name="Freeform 257"/>
            <p:cNvSpPr>
              <a:spLocks/>
            </p:cNvSpPr>
            <p:nvPr/>
          </p:nvSpPr>
          <p:spPr bwMode="auto">
            <a:xfrm>
              <a:off x="1488" y="2803"/>
              <a:ext cx="6" cy="12"/>
            </a:xfrm>
            <a:custGeom>
              <a:avLst/>
              <a:gdLst>
                <a:gd name="T0" fmla="*/ 0 w 6"/>
                <a:gd name="T1" fmla="*/ 2 h 12"/>
                <a:gd name="T2" fmla="*/ 4 w 6"/>
                <a:gd name="T3" fmla="*/ 4 h 12"/>
                <a:gd name="T4" fmla="*/ 4 w 6"/>
                <a:gd name="T5" fmla="*/ 6 h 12"/>
                <a:gd name="T6" fmla="*/ 0 w 6"/>
                <a:gd name="T7" fmla="*/ 10 h 12"/>
                <a:gd name="T8" fmla="*/ 2 w 6"/>
                <a:gd name="T9" fmla="*/ 12 h 12"/>
                <a:gd name="T10" fmla="*/ 6 w 6"/>
                <a:gd name="T11" fmla="*/ 6 h 12"/>
                <a:gd name="T12" fmla="*/ 6 w 6"/>
                <a:gd name="T13" fmla="*/ 4 h 12"/>
                <a:gd name="T14" fmla="*/ 2 w 6"/>
                <a:gd name="T15" fmla="*/ 0 h 12"/>
                <a:gd name="T16" fmla="*/ 0 w 6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12">
                  <a:moveTo>
                    <a:pt x="0" y="2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69" name="Freeform 258"/>
            <p:cNvSpPr>
              <a:spLocks/>
            </p:cNvSpPr>
            <p:nvPr/>
          </p:nvSpPr>
          <p:spPr bwMode="auto">
            <a:xfrm>
              <a:off x="1496" y="2823"/>
              <a:ext cx="8" cy="4"/>
            </a:xfrm>
            <a:custGeom>
              <a:avLst/>
              <a:gdLst>
                <a:gd name="T0" fmla="*/ 0 w 8"/>
                <a:gd name="T1" fmla="*/ 2 h 4"/>
                <a:gd name="T2" fmla="*/ 4 w 8"/>
                <a:gd name="T3" fmla="*/ 0 h 4"/>
                <a:gd name="T4" fmla="*/ 8 w 8"/>
                <a:gd name="T5" fmla="*/ 2 h 4"/>
                <a:gd name="T6" fmla="*/ 6 w 8"/>
                <a:gd name="T7" fmla="*/ 4 h 4"/>
                <a:gd name="T8" fmla="*/ 0 w 8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0" name="Rectangle 259"/>
            <p:cNvSpPr>
              <a:spLocks noChangeArrowheads="1"/>
            </p:cNvSpPr>
            <p:nvPr/>
          </p:nvSpPr>
          <p:spPr bwMode="auto">
            <a:xfrm>
              <a:off x="1504" y="2809"/>
              <a:ext cx="2" cy="2"/>
            </a:xfrm>
            <a:prstGeom prst="rect">
              <a:avLst/>
            </a:prstGeom>
            <a:solidFill>
              <a:srgbClr val="529216"/>
            </a:solidFill>
            <a:ln w="9525">
              <a:solidFill>
                <a:srgbClr val="52921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1" name="Freeform 260"/>
            <p:cNvSpPr>
              <a:spLocks/>
            </p:cNvSpPr>
            <p:nvPr/>
          </p:nvSpPr>
          <p:spPr bwMode="auto">
            <a:xfrm>
              <a:off x="1518" y="2815"/>
              <a:ext cx="6" cy="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4 w 6"/>
                <a:gd name="T5" fmla="*/ 4 h 4"/>
                <a:gd name="T6" fmla="*/ 0 w 6"/>
                <a:gd name="T7" fmla="*/ 4 h 4"/>
                <a:gd name="T8" fmla="*/ 0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2" name="Freeform 261"/>
            <p:cNvSpPr>
              <a:spLocks/>
            </p:cNvSpPr>
            <p:nvPr/>
          </p:nvSpPr>
          <p:spPr bwMode="auto">
            <a:xfrm>
              <a:off x="1442" y="2775"/>
              <a:ext cx="8" cy="1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4 h 10"/>
                <a:gd name="T4" fmla="*/ 2 w 8"/>
                <a:gd name="T5" fmla="*/ 10 h 10"/>
                <a:gd name="T6" fmla="*/ 8 w 8"/>
                <a:gd name="T7" fmla="*/ 8 h 10"/>
                <a:gd name="T8" fmla="*/ 6 w 8"/>
                <a:gd name="T9" fmla="*/ 4 h 10"/>
                <a:gd name="T10" fmla="*/ 4 w 8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8" y="8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3" name="Rectangle 262"/>
            <p:cNvSpPr>
              <a:spLocks noChangeArrowheads="1"/>
            </p:cNvSpPr>
            <p:nvPr/>
          </p:nvSpPr>
          <p:spPr bwMode="auto">
            <a:xfrm>
              <a:off x="1438" y="2751"/>
              <a:ext cx="6" cy="4"/>
            </a:xfrm>
            <a:prstGeom prst="rect">
              <a:avLst/>
            </a:prstGeom>
            <a:solidFill>
              <a:srgbClr val="529216"/>
            </a:solidFill>
            <a:ln w="9525">
              <a:solidFill>
                <a:srgbClr val="52921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4" name="Freeform 263"/>
            <p:cNvSpPr>
              <a:spLocks/>
            </p:cNvSpPr>
            <p:nvPr/>
          </p:nvSpPr>
          <p:spPr bwMode="auto">
            <a:xfrm>
              <a:off x="1448" y="2787"/>
              <a:ext cx="2" cy="4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5" name="Freeform 264"/>
            <p:cNvSpPr>
              <a:spLocks/>
            </p:cNvSpPr>
            <p:nvPr/>
          </p:nvSpPr>
          <p:spPr bwMode="auto">
            <a:xfrm>
              <a:off x="1488" y="2837"/>
              <a:ext cx="32" cy="24"/>
            </a:xfrm>
            <a:custGeom>
              <a:avLst/>
              <a:gdLst>
                <a:gd name="T0" fmla="*/ 32 w 32"/>
                <a:gd name="T1" fmla="*/ 16 h 24"/>
                <a:gd name="T2" fmla="*/ 32 w 32"/>
                <a:gd name="T3" fmla="*/ 4 h 24"/>
                <a:gd name="T4" fmla="*/ 22 w 32"/>
                <a:gd name="T5" fmla="*/ 2 h 24"/>
                <a:gd name="T6" fmla="*/ 18 w 32"/>
                <a:gd name="T7" fmla="*/ 0 h 24"/>
                <a:gd name="T8" fmla="*/ 10 w 32"/>
                <a:gd name="T9" fmla="*/ 4 h 24"/>
                <a:gd name="T10" fmla="*/ 12 w 32"/>
                <a:gd name="T11" fmla="*/ 8 h 24"/>
                <a:gd name="T12" fmla="*/ 18 w 32"/>
                <a:gd name="T13" fmla="*/ 8 h 24"/>
                <a:gd name="T14" fmla="*/ 18 w 32"/>
                <a:gd name="T15" fmla="*/ 12 h 24"/>
                <a:gd name="T16" fmla="*/ 22 w 32"/>
                <a:gd name="T17" fmla="*/ 16 h 24"/>
                <a:gd name="T18" fmla="*/ 20 w 32"/>
                <a:gd name="T19" fmla="*/ 18 h 24"/>
                <a:gd name="T20" fmla="*/ 10 w 32"/>
                <a:gd name="T21" fmla="*/ 16 h 24"/>
                <a:gd name="T22" fmla="*/ 0 w 32"/>
                <a:gd name="T23" fmla="*/ 18 h 24"/>
                <a:gd name="T24" fmla="*/ 0 w 32"/>
                <a:gd name="T25" fmla="*/ 22 h 24"/>
                <a:gd name="T26" fmla="*/ 8 w 32"/>
                <a:gd name="T27" fmla="*/ 24 h 24"/>
                <a:gd name="T28" fmla="*/ 16 w 32"/>
                <a:gd name="T29" fmla="*/ 24 h 24"/>
                <a:gd name="T30" fmla="*/ 30 w 32"/>
                <a:gd name="T31" fmla="*/ 24 h 24"/>
                <a:gd name="T32" fmla="*/ 32 w 32"/>
                <a:gd name="T33" fmla="*/ 1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3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30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6" name="Freeform 265"/>
            <p:cNvSpPr>
              <a:spLocks/>
            </p:cNvSpPr>
            <p:nvPr/>
          </p:nvSpPr>
          <p:spPr bwMode="auto">
            <a:xfrm>
              <a:off x="1612" y="2389"/>
              <a:ext cx="16" cy="14"/>
            </a:xfrm>
            <a:custGeom>
              <a:avLst/>
              <a:gdLst>
                <a:gd name="T0" fmla="*/ 8 w 16"/>
                <a:gd name="T1" fmla="*/ 14 h 14"/>
                <a:gd name="T2" fmla="*/ 4 w 16"/>
                <a:gd name="T3" fmla="*/ 12 h 14"/>
                <a:gd name="T4" fmla="*/ 0 w 16"/>
                <a:gd name="T5" fmla="*/ 4 h 14"/>
                <a:gd name="T6" fmla="*/ 6 w 16"/>
                <a:gd name="T7" fmla="*/ 0 h 14"/>
                <a:gd name="T8" fmla="*/ 12 w 16"/>
                <a:gd name="T9" fmla="*/ 0 h 14"/>
                <a:gd name="T10" fmla="*/ 16 w 16"/>
                <a:gd name="T11" fmla="*/ 4 h 14"/>
                <a:gd name="T12" fmla="*/ 8 w 16"/>
                <a:gd name="T13" fmla="*/ 1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4">
                  <a:moveTo>
                    <a:pt x="8" y="14"/>
                  </a:moveTo>
                  <a:lnTo>
                    <a:pt x="4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7" name="Freeform 266"/>
            <p:cNvSpPr>
              <a:spLocks/>
            </p:cNvSpPr>
            <p:nvPr/>
          </p:nvSpPr>
          <p:spPr bwMode="auto">
            <a:xfrm>
              <a:off x="954" y="1759"/>
              <a:ext cx="204" cy="180"/>
            </a:xfrm>
            <a:custGeom>
              <a:avLst/>
              <a:gdLst>
                <a:gd name="T0" fmla="*/ 202 w 204"/>
                <a:gd name="T1" fmla="*/ 136 h 180"/>
                <a:gd name="T2" fmla="*/ 190 w 204"/>
                <a:gd name="T3" fmla="*/ 138 h 180"/>
                <a:gd name="T4" fmla="*/ 190 w 204"/>
                <a:gd name="T5" fmla="*/ 152 h 180"/>
                <a:gd name="T6" fmla="*/ 202 w 204"/>
                <a:gd name="T7" fmla="*/ 150 h 180"/>
                <a:gd name="T8" fmla="*/ 196 w 204"/>
                <a:gd name="T9" fmla="*/ 164 h 180"/>
                <a:gd name="T10" fmla="*/ 176 w 204"/>
                <a:gd name="T11" fmla="*/ 168 h 180"/>
                <a:gd name="T12" fmla="*/ 164 w 204"/>
                <a:gd name="T13" fmla="*/ 162 h 180"/>
                <a:gd name="T14" fmla="*/ 152 w 204"/>
                <a:gd name="T15" fmla="*/ 150 h 180"/>
                <a:gd name="T16" fmla="*/ 144 w 204"/>
                <a:gd name="T17" fmla="*/ 160 h 180"/>
                <a:gd name="T18" fmla="*/ 122 w 204"/>
                <a:gd name="T19" fmla="*/ 168 h 180"/>
                <a:gd name="T20" fmla="*/ 102 w 204"/>
                <a:gd name="T21" fmla="*/ 178 h 180"/>
                <a:gd name="T22" fmla="*/ 62 w 204"/>
                <a:gd name="T23" fmla="*/ 172 h 180"/>
                <a:gd name="T24" fmla="*/ 58 w 204"/>
                <a:gd name="T25" fmla="*/ 154 h 180"/>
                <a:gd name="T26" fmla="*/ 30 w 204"/>
                <a:gd name="T27" fmla="*/ 150 h 180"/>
                <a:gd name="T28" fmla="*/ 16 w 204"/>
                <a:gd name="T29" fmla="*/ 130 h 180"/>
                <a:gd name="T30" fmla="*/ 54 w 204"/>
                <a:gd name="T31" fmla="*/ 118 h 180"/>
                <a:gd name="T32" fmla="*/ 84 w 204"/>
                <a:gd name="T33" fmla="*/ 118 h 180"/>
                <a:gd name="T34" fmla="*/ 72 w 204"/>
                <a:gd name="T35" fmla="*/ 108 h 180"/>
                <a:gd name="T36" fmla="*/ 54 w 204"/>
                <a:gd name="T37" fmla="*/ 104 h 180"/>
                <a:gd name="T38" fmla="*/ 26 w 204"/>
                <a:gd name="T39" fmla="*/ 110 h 180"/>
                <a:gd name="T40" fmla="*/ 6 w 204"/>
                <a:gd name="T41" fmla="*/ 90 h 180"/>
                <a:gd name="T42" fmla="*/ 30 w 204"/>
                <a:gd name="T43" fmla="*/ 84 h 180"/>
                <a:gd name="T44" fmla="*/ 32 w 204"/>
                <a:gd name="T45" fmla="*/ 72 h 180"/>
                <a:gd name="T46" fmla="*/ 12 w 204"/>
                <a:gd name="T47" fmla="*/ 78 h 180"/>
                <a:gd name="T48" fmla="*/ 10 w 204"/>
                <a:gd name="T49" fmla="*/ 70 h 180"/>
                <a:gd name="T50" fmla="*/ 0 w 204"/>
                <a:gd name="T51" fmla="*/ 54 h 180"/>
                <a:gd name="T52" fmla="*/ 10 w 204"/>
                <a:gd name="T53" fmla="*/ 44 h 180"/>
                <a:gd name="T54" fmla="*/ 8 w 204"/>
                <a:gd name="T55" fmla="*/ 26 h 180"/>
                <a:gd name="T56" fmla="*/ 22 w 204"/>
                <a:gd name="T57" fmla="*/ 20 h 180"/>
                <a:gd name="T58" fmla="*/ 48 w 204"/>
                <a:gd name="T59" fmla="*/ 0 h 180"/>
                <a:gd name="T60" fmla="*/ 58 w 204"/>
                <a:gd name="T61" fmla="*/ 14 h 180"/>
                <a:gd name="T62" fmla="*/ 52 w 204"/>
                <a:gd name="T63" fmla="*/ 30 h 180"/>
                <a:gd name="T64" fmla="*/ 60 w 204"/>
                <a:gd name="T65" fmla="*/ 28 h 180"/>
                <a:gd name="T66" fmla="*/ 64 w 204"/>
                <a:gd name="T67" fmla="*/ 18 h 180"/>
                <a:gd name="T68" fmla="*/ 88 w 204"/>
                <a:gd name="T69" fmla="*/ 24 h 180"/>
                <a:gd name="T70" fmla="*/ 84 w 204"/>
                <a:gd name="T71" fmla="*/ 40 h 180"/>
                <a:gd name="T72" fmla="*/ 90 w 204"/>
                <a:gd name="T73" fmla="*/ 44 h 180"/>
                <a:gd name="T74" fmla="*/ 98 w 204"/>
                <a:gd name="T75" fmla="*/ 32 h 180"/>
                <a:gd name="T76" fmla="*/ 106 w 204"/>
                <a:gd name="T77" fmla="*/ 32 h 180"/>
                <a:gd name="T78" fmla="*/ 102 w 204"/>
                <a:gd name="T79" fmla="*/ 16 h 180"/>
                <a:gd name="T80" fmla="*/ 120 w 204"/>
                <a:gd name="T81" fmla="*/ 32 h 180"/>
                <a:gd name="T82" fmla="*/ 126 w 204"/>
                <a:gd name="T83" fmla="*/ 64 h 180"/>
                <a:gd name="T84" fmla="*/ 140 w 204"/>
                <a:gd name="T85" fmla="*/ 56 h 180"/>
                <a:gd name="T86" fmla="*/ 132 w 204"/>
                <a:gd name="T87" fmla="*/ 32 h 180"/>
                <a:gd name="T88" fmla="*/ 130 w 204"/>
                <a:gd name="T89" fmla="*/ 12 h 180"/>
                <a:gd name="T90" fmla="*/ 134 w 204"/>
                <a:gd name="T91" fmla="*/ 2 h 180"/>
                <a:gd name="T92" fmla="*/ 144 w 204"/>
                <a:gd name="T93" fmla="*/ 8 h 180"/>
                <a:gd name="T94" fmla="*/ 154 w 204"/>
                <a:gd name="T95" fmla="*/ 10 h 180"/>
                <a:gd name="T96" fmla="*/ 164 w 204"/>
                <a:gd name="T97" fmla="*/ 20 h 180"/>
                <a:gd name="T98" fmla="*/ 168 w 204"/>
                <a:gd name="T99" fmla="*/ 60 h 180"/>
                <a:gd name="T100" fmla="*/ 174 w 204"/>
                <a:gd name="T101" fmla="*/ 90 h 180"/>
                <a:gd name="T102" fmla="*/ 194 w 204"/>
                <a:gd name="T103" fmla="*/ 102 h 180"/>
                <a:gd name="T104" fmla="*/ 202 w 204"/>
                <a:gd name="T105" fmla="*/ 114 h 180"/>
                <a:gd name="T106" fmla="*/ 204 w 204"/>
                <a:gd name="T107" fmla="*/ 138 h 1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180">
                  <a:moveTo>
                    <a:pt x="204" y="138"/>
                  </a:moveTo>
                  <a:lnTo>
                    <a:pt x="202" y="136"/>
                  </a:lnTo>
                  <a:lnTo>
                    <a:pt x="196" y="142"/>
                  </a:lnTo>
                  <a:lnTo>
                    <a:pt x="190" y="138"/>
                  </a:lnTo>
                  <a:lnTo>
                    <a:pt x="188" y="142"/>
                  </a:lnTo>
                  <a:lnTo>
                    <a:pt x="190" y="152"/>
                  </a:lnTo>
                  <a:lnTo>
                    <a:pt x="196" y="148"/>
                  </a:lnTo>
                  <a:lnTo>
                    <a:pt x="202" y="150"/>
                  </a:lnTo>
                  <a:lnTo>
                    <a:pt x="204" y="164"/>
                  </a:lnTo>
                  <a:lnTo>
                    <a:pt x="196" y="164"/>
                  </a:lnTo>
                  <a:lnTo>
                    <a:pt x="186" y="170"/>
                  </a:lnTo>
                  <a:lnTo>
                    <a:pt x="176" y="168"/>
                  </a:lnTo>
                  <a:lnTo>
                    <a:pt x="168" y="170"/>
                  </a:lnTo>
                  <a:lnTo>
                    <a:pt x="164" y="162"/>
                  </a:lnTo>
                  <a:lnTo>
                    <a:pt x="154" y="158"/>
                  </a:lnTo>
                  <a:lnTo>
                    <a:pt x="152" y="150"/>
                  </a:lnTo>
                  <a:lnTo>
                    <a:pt x="146" y="150"/>
                  </a:lnTo>
                  <a:lnTo>
                    <a:pt x="144" y="160"/>
                  </a:lnTo>
                  <a:lnTo>
                    <a:pt x="136" y="168"/>
                  </a:lnTo>
                  <a:lnTo>
                    <a:pt x="122" y="168"/>
                  </a:lnTo>
                  <a:lnTo>
                    <a:pt x="110" y="176"/>
                  </a:lnTo>
                  <a:lnTo>
                    <a:pt x="102" y="178"/>
                  </a:lnTo>
                  <a:lnTo>
                    <a:pt x="70" y="180"/>
                  </a:lnTo>
                  <a:lnTo>
                    <a:pt x="62" y="172"/>
                  </a:lnTo>
                  <a:lnTo>
                    <a:pt x="62" y="158"/>
                  </a:lnTo>
                  <a:lnTo>
                    <a:pt x="58" y="154"/>
                  </a:lnTo>
                  <a:lnTo>
                    <a:pt x="42" y="152"/>
                  </a:lnTo>
                  <a:lnTo>
                    <a:pt x="30" y="150"/>
                  </a:lnTo>
                  <a:lnTo>
                    <a:pt x="16" y="136"/>
                  </a:lnTo>
                  <a:lnTo>
                    <a:pt x="16" y="130"/>
                  </a:lnTo>
                  <a:lnTo>
                    <a:pt x="28" y="122"/>
                  </a:lnTo>
                  <a:lnTo>
                    <a:pt x="54" y="118"/>
                  </a:lnTo>
                  <a:lnTo>
                    <a:pt x="70" y="120"/>
                  </a:lnTo>
                  <a:lnTo>
                    <a:pt x="84" y="118"/>
                  </a:lnTo>
                  <a:lnTo>
                    <a:pt x="84" y="114"/>
                  </a:lnTo>
                  <a:lnTo>
                    <a:pt x="72" y="108"/>
                  </a:lnTo>
                  <a:lnTo>
                    <a:pt x="66" y="108"/>
                  </a:lnTo>
                  <a:lnTo>
                    <a:pt x="54" y="104"/>
                  </a:lnTo>
                  <a:lnTo>
                    <a:pt x="38" y="110"/>
                  </a:lnTo>
                  <a:lnTo>
                    <a:pt x="26" y="110"/>
                  </a:lnTo>
                  <a:lnTo>
                    <a:pt x="14" y="104"/>
                  </a:lnTo>
                  <a:lnTo>
                    <a:pt x="6" y="90"/>
                  </a:lnTo>
                  <a:lnTo>
                    <a:pt x="18" y="86"/>
                  </a:lnTo>
                  <a:lnTo>
                    <a:pt x="30" y="84"/>
                  </a:lnTo>
                  <a:lnTo>
                    <a:pt x="36" y="76"/>
                  </a:lnTo>
                  <a:lnTo>
                    <a:pt x="32" y="72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10" y="70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2" y="38"/>
                  </a:lnTo>
                  <a:lnTo>
                    <a:pt x="8" y="26"/>
                  </a:lnTo>
                  <a:lnTo>
                    <a:pt x="16" y="22"/>
                  </a:lnTo>
                  <a:lnTo>
                    <a:pt x="22" y="20"/>
                  </a:lnTo>
                  <a:lnTo>
                    <a:pt x="36" y="6"/>
                  </a:lnTo>
                  <a:lnTo>
                    <a:pt x="48" y="0"/>
                  </a:lnTo>
                  <a:lnTo>
                    <a:pt x="54" y="4"/>
                  </a:lnTo>
                  <a:lnTo>
                    <a:pt x="58" y="14"/>
                  </a:lnTo>
                  <a:lnTo>
                    <a:pt x="50" y="22"/>
                  </a:lnTo>
                  <a:lnTo>
                    <a:pt x="52" y="30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6" y="26"/>
                  </a:lnTo>
                  <a:lnTo>
                    <a:pt x="64" y="18"/>
                  </a:lnTo>
                  <a:lnTo>
                    <a:pt x="70" y="14"/>
                  </a:lnTo>
                  <a:lnTo>
                    <a:pt x="88" y="24"/>
                  </a:lnTo>
                  <a:lnTo>
                    <a:pt x="90" y="34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90" y="44"/>
                  </a:lnTo>
                  <a:lnTo>
                    <a:pt x="94" y="38"/>
                  </a:lnTo>
                  <a:lnTo>
                    <a:pt x="98" y="32"/>
                  </a:lnTo>
                  <a:lnTo>
                    <a:pt x="104" y="36"/>
                  </a:lnTo>
                  <a:lnTo>
                    <a:pt x="106" y="32"/>
                  </a:lnTo>
                  <a:lnTo>
                    <a:pt x="102" y="22"/>
                  </a:lnTo>
                  <a:lnTo>
                    <a:pt x="102" y="16"/>
                  </a:lnTo>
                  <a:lnTo>
                    <a:pt x="110" y="16"/>
                  </a:lnTo>
                  <a:lnTo>
                    <a:pt x="120" y="32"/>
                  </a:lnTo>
                  <a:lnTo>
                    <a:pt x="122" y="44"/>
                  </a:lnTo>
                  <a:lnTo>
                    <a:pt x="126" y="64"/>
                  </a:lnTo>
                  <a:lnTo>
                    <a:pt x="130" y="68"/>
                  </a:lnTo>
                  <a:lnTo>
                    <a:pt x="140" y="56"/>
                  </a:lnTo>
                  <a:lnTo>
                    <a:pt x="134" y="48"/>
                  </a:lnTo>
                  <a:lnTo>
                    <a:pt x="132" y="32"/>
                  </a:lnTo>
                  <a:lnTo>
                    <a:pt x="134" y="24"/>
                  </a:lnTo>
                  <a:lnTo>
                    <a:pt x="130" y="12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8" y="6"/>
                  </a:lnTo>
                  <a:lnTo>
                    <a:pt x="144" y="8"/>
                  </a:lnTo>
                  <a:lnTo>
                    <a:pt x="150" y="4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64" y="20"/>
                  </a:lnTo>
                  <a:lnTo>
                    <a:pt x="164" y="44"/>
                  </a:lnTo>
                  <a:lnTo>
                    <a:pt x="168" y="60"/>
                  </a:lnTo>
                  <a:lnTo>
                    <a:pt x="176" y="74"/>
                  </a:lnTo>
                  <a:lnTo>
                    <a:pt x="174" y="90"/>
                  </a:lnTo>
                  <a:lnTo>
                    <a:pt x="190" y="106"/>
                  </a:lnTo>
                  <a:lnTo>
                    <a:pt x="194" y="102"/>
                  </a:lnTo>
                  <a:lnTo>
                    <a:pt x="200" y="104"/>
                  </a:lnTo>
                  <a:lnTo>
                    <a:pt x="202" y="114"/>
                  </a:lnTo>
                  <a:lnTo>
                    <a:pt x="204" y="116"/>
                  </a:lnTo>
                  <a:lnTo>
                    <a:pt x="204" y="13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8" name="Freeform 267"/>
            <p:cNvSpPr>
              <a:spLocks/>
            </p:cNvSpPr>
            <p:nvPr/>
          </p:nvSpPr>
          <p:spPr bwMode="auto">
            <a:xfrm>
              <a:off x="1080" y="1929"/>
              <a:ext cx="32" cy="18"/>
            </a:xfrm>
            <a:custGeom>
              <a:avLst/>
              <a:gdLst>
                <a:gd name="T0" fmla="*/ 28 w 32"/>
                <a:gd name="T1" fmla="*/ 0 h 18"/>
                <a:gd name="T2" fmla="*/ 32 w 32"/>
                <a:gd name="T3" fmla="*/ 2 h 18"/>
                <a:gd name="T4" fmla="*/ 32 w 32"/>
                <a:gd name="T5" fmla="*/ 6 h 18"/>
                <a:gd name="T6" fmla="*/ 26 w 32"/>
                <a:gd name="T7" fmla="*/ 10 h 18"/>
                <a:gd name="T8" fmla="*/ 20 w 32"/>
                <a:gd name="T9" fmla="*/ 16 h 18"/>
                <a:gd name="T10" fmla="*/ 8 w 32"/>
                <a:gd name="T11" fmla="*/ 18 h 18"/>
                <a:gd name="T12" fmla="*/ 0 w 32"/>
                <a:gd name="T13" fmla="*/ 14 h 18"/>
                <a:gd name="T14" fmla="*/ 4 w 32"/>
                <a:gd name="T15" fmla="*/ 4 h 18"/>
                <a:gd name="T16" fmla="*/ 16 w 32"/>
                <a:gd name="T17" fmla="*/ 4 h 18"/>
                <a:gd name="T18" fmla="*/ 28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18">
                  <a:moveTo>
                    <a:pt x="28" y="0"/>
                  </a:moveTo>
                  <a:lnTo>
                    <a:pt x="32" y="2"/>
                  </a:lnTo>
                  <a:lnTo>
                    <a:pt x="32" y="6"/>
                  </a:lnTo>
                  <a:lnTo>
                    <a:pt x="26" y="10"/>
                  </a:lnTo>
                  <a:lnTo>
                    <a:pt x="20" y="16"/>
                  </a:lnTo>
                  <a:lnTo>
                    <a:pt x="8" y="18"/>
                  </a:lnTo>
                  <a:lnTo>
                    <a:pt x="0" y="14"/>
                  </a:lnTo>
                  <a:lnTo>
                    <a:pt x="4" y="4"/>
                  </a:lnTo>
                  <a:lnTo>
                    <a:pt x="16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79" name="Freeform 268"/>
            <p:cNvSpPr>
              <a:spLocks/>
            </p:cNvSpPr>
            <p:nvPr/>
          </p:nvSpPr>
          <p:spPr bwMode="auto">
            <a:xfrm>
              <a:off x="870" y="1705"/>
              <a:ext cx="122" cy="144"/>
            </a:xfrm>
            <a:custGeom>
              <a:avLst/>
              <a:gdLst>
                <a:gd name="T0" fmla="*/ 122 w 122"/>
                <a:gd name="T1" fmla="*/ 50 h 144"/>
                <a:gd name="T2" fmla="*/ 118 w 122"/>
                <a:gd name="T3" fmla="*/ 50 h 144"/>
                <a:gd name="T4" fmla="*/ 114 w 122"/>
                <a:gd name="T5" fmla="*/ 56 h 144"/>
                <a:gd name="T6" fmla="*/ 94 w 122"/>
                <a:gd name="T7" fmla="*/ 70 h 144"/>
                <a:gd name="T8" fmla="*/ 88 w 122"/>
                <a:gd name="T9" fmla="*/ 76 h 144"/>
                <a:gd name="T10" fmla="*/ 78 w 122"/>
                <a:gd name="T11" fmla="*/ 86 h 144"/>
                <a:gd name="T12" fmla="*/ 76 w 122"/>
                <a:gd name="T13" fmla="*/ 98 h 144"/>
                <a:gd name="T14" fmla="*/ 72 w 122"/>
                <a:gd name="T15" fmla="*/ 100 h 144"/>
                <a:gd name="T16" fmla="*/ 70 w 122"/>
                <a:gd name="T17" fmla="*/ 96 h 144"/>
                <a:gd name="T18" fmla="*/ 64 w 122"/>
                <a:gd name="T19" fmla="*/ 102 h 144"/>
                <a:gd name="T20" fmla="*/ 64 w 122"/>
                <a:gd name="T21" fmla="*/ 122 h 144"/>
                <a:gd name="T22" fmla="*/ 54 w 122"/>
                <a:gd name="T23" fmla="*/ 130 h 144"/>
                <a:gd name="T24" fmla="*/ 52 w 122"/>
                <a:gd name="T25" fmla="*/ 128 h 144"/>
                <a:gd name="T26" fmla="*/ 42 w 122"/>
                <a:gd name="T27" fmla="*/ 138 h 144"/>
                <a:gd name="T28" fmla="*/ 34 w 122"/>
                <a:gd name="T29" fmla="*/ 144 h 144"/>
                <a:gd name="T30" fmla="*/ 28 w 122"/>
                <a:gd name="T31" fmla="*/ 144 h 144"/>
                <a:gd name="T32" fmla="*/ 26 w 122"/>
                <a:gd name="T33" fmla="*/ 126 h 144"/>
                <a:gd name="T34" fmla="*/ 6 w 122"/>
                <a:gd name="T35" fmla="*/ 110 h 144"/>
                <a:gd name="T36" fmla="*/ 0 w 122"/>
                <a:gd name="T37" fmla="*/ 110 h 144"/>
                <a:gd name="T38" fmla="*/ 0 w 122"/>
                <a:gd name="T39" fmla="*/ 96 h 144"/>
                <a:gd name="T40" fmla="*/ 10 w 122"/>
                <a:gd name="T41" fmla="*/ 86 h 144"/>
                <a:gd name="T42" fmla="*/ 10 w 122"/>
                <a:gd name="T43" fmla="*/ 82 h 144"/>
                <a:gd name="T44" fmla="*/ 6 w 122"/>
                <a:gd name="T45" fmla="*/ 78 h 144"/>
                <a:gd name="T46" fmla="*/ 6 w 122"/>
                <a:gd name="T47" fmla="*/ 70 h 144"/>
                <a:gd name="T48" fmla="*/ 10 w 122"/>
                <a:gd name="T49" fmla="*/ 70 h 144"/>
                <a:gd name="T50" fmla="*/ 16 w 122"/>
                <a:gd name="T51" fmla="*/ 66 h 144"/>
                <a:gd name="T52" fmla="*/ 10 w 122"/>
                <a:gd name="T53" fmla="*/ 62 h 144"/>
                <a:gd name="T54" fmla="*/ 10 w 122"/>
                <a:gd name="T55" fmla="*/ 54 h 144"/>
                <a:gd name="T56" fmla="*/ 20 w 122"/>
                <a:gd name="T57" fmla="*/ 38 h 144"/>
                <a:gd name="T58" fmla="*/ 12 w 122"/>
                <a:gd name="T59" fmla="*/ 6 h 144"/>
                <a:gd name="T60" fmla="*/ 40 w 122"/>
                <a:gd name="T61" fmla="*/ 4 h 144"/>
                <a:gd name="T62" fmla="*/ 46 w 122"/>
                <a:gd name="T63" fmla="*/ 0 h 144"/>
                <a:gd name="T64" fmla="*/ 56 w 122"/>
                <a:gd name="T65" fmla="*/ 0 h 144"/>
                <a:gd name="T66" fmla="*/ 70 w 122"/>
                <a:gd name="T67" fmla="*/ 16 h 144"/>
                <a:gd name="T68" fmla="*/ 72 w 122"/>
                <a:gd name="T69" fmla="*/ 20 h 144"/>
                <a:gd name="T70" fmla="*/ 76 w 122"/>
                <a:gd name="T71" fmla="*/ 16 h 144"/>
                <a:gd name="T72" fmla="*/ 78 w 122"/>
                <a:gd name="T73" fmla="*/ 16 h 144"/>
                <a:gd name="T74" fmla="*/ 80 w 122"/>
                <a:gd name="T75" fmla="*/ 24 h 144"/>
                <a:gd name="T76" fmla="*/ 82 w 122"/>
                <a:gd name="T77" fmla="*/ 22 h 144"/>
                <a:gd name="T78" fmla="*/ 84 w 122"/>
                <a:gd name="T79" fmla="*/ 16 h 144"/>
                <a:gd name="T80" fmla="*/ 98 w 122"/>
                <a:gd name="T81" fmla="*/ 14 h 144"/>
                <a:gd name="T82" fmla="*/ 122 w 122"/>
                <a:gd name="T83" fmla="*/ 42 h 144"/>
                <a:gd name="T84" fmla="*/ 122 w 122"/>
                <a:gd name="T85" fmla="*/ 50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2" h="144">
                  <a:moveTo>
                    <a:pt x="122" y="50"/>
                  </a:moveTo>
                  <a:lnTo>
                    <a:pt x="118" y="50"/>
                  </a:lnTo>
                  <a:lnTo>
                    <a:pt x="114" y="56"/>
                  </a:lnTo>
                  <a:lnTo>
                    <a:pt x="94" y="70"/>
                  </a:lnTo>
                  <a:lnTo>
                    <a:pt x="88" y="76"/>
                  </a:lnTo>
                  <a:lnTo>
                    <a:pt x="78" y="86"/>
                  </a:lnTo>
                  <a:lnTo>
                    <a:pt x="76" y="98"/>
                  </a:lnTo>
                  <a:lnTo>
                    <a:pt x="72" y="100"/>
                  </a:lnTo>
                  <a:lnTo>
                    <a:pt x="70" y="96"/>
                  </a:lnTo>
                  <a:lnTo>
                    <a:pt x="64" y="102"/>
                  </a:lnTo>
                  <a:lnTo>
                    <a:pt x="64" y="122"/>
                  </a:lnTo>
                  <a:lnTo>
                    <a:pt x="54" y="130"/>
                  </a:lnTo>
                  <a:lnTo>
                    <a:pt x="52" y="128"/>
                  </a:lnTo>
                  <a:lnTo>
                    <a:pt x="42" y="138"/>
                  </a:lnTo>
                  <a:lnTo>
                    <a:pt x="34" y="144"/>
                  </a:lnTo>
                  <a:lnTo>
                    <a:pt x="28" y="144"/>
                  </a:lnTo>
                  <a:lnTo>
                    <a:pt x="26" y="126"/>
                  </a:lnTo>
                  <a:lnTo>
                    <a:pt x="6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6" y="70"/>
                  </a:lnTo>
                  <a:lnTo>
                    <a:pt x="10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10" y="54"/>
                  </a:lnTo>
                  <a:lnTo>
                    <a:pt x="20" y="38"/>
                  </a:lnTo>
                  <a:lnTo>
                    <a:pt x="12" y="6"/>
                  </a:lnTo>
                  <a:lnTo>
                    <a:pt x="40" y="4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70" y="16"/>
                  </a:lnTo>
                  <a:lnTo>
                    <a:pt x="72" y="20"/>
                  </a:lnTo>
                  <a:lnTo>
                    <a:pt x="76" y="16"/>
                  </a:lnTo>
                  <a:lnTo>
                    <a:pt x="78" y="16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84" y="16"/>
                  </a:lnTo>
                  <a:lnTo>
                    <a:pt x="98" y="14"/>
                  </a:lnTo>
                  <a:lnTo>
                    <a:pt x="122" y="42"/>
                  </a:lnTo>
                  <a:lnTo>
                    <a:pt x="122" y="5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0" name="Freeform 269"/>
            <p:cNvSpPr>
              <a:spLocks/>
            </p:cNvSpPr>
            <p:nvPr/>
          </p:nvSpPr>
          <p:spPr bwMode="auto">
            <a:xfrm>
              <a:off x="1152" y="1775"/>
              <a:ext cx="6" cy="24"/>
            </a:xfrm>
            <a:custGeom>
              <a:avLst/>
              <a:gdLst>
                <a:gd name="T0" fmla="*/ 6 w 6"/>
                <a:gd name="T1" fmla="*/ 0 h 24"/>
                <a:gd name="T2" fmla="*/ 2 w 6"/>
                <a:gd name="T3" fmla="*/ 0 h 24"/>
                <a:gd name="T4" fmla="*/ 0 w 6"/>
                <a:gd name="T5" fmla="*/ 10 h 24"/>
                <a:gd name="T6" fmla="*/ 2 w 6"/>
                <a:gd name="T7" fmla="*/ 20 h 24"/>
                <a:gd name="T8" fmla="*/ 6 w 6"/>
                <a:gd name="T9" fmla="*/ 24 h 24"/>
                <a:gd name="T10" fmla="*/ 6 w 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1" name="Freeform 270"/>
            <p:cNvSpPr>
              <a:spLocks/>
            </p:cNvSpPr>
            <p:nvPr/>
          </p:nvSpPr>
          <p:spPr bwMode="auto">
            <a:xfrm>
              <a:off x="1156" y="1931"/>
              <a:ext cx="2" cy="8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4 h 8"/>
                <a:gd name="T4" fmla="*/ 0 w 2"/>
                <a:gd name="T5" fmla="*/ 2 h 8"/>
                <a:gd name="T6" fmla="*/ 2 w 2"/>
                <a:gd name="T7" fmla="*/ 0 h 8"/>
                <a:gd name="T8" fmla="*/ 2 w 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2" name="Freeform 271"/>
            <p:cNvSpPr>
              <a:spLocks/>
            </p:cNvSpPr>
            <p:nvPr/>
          </p:nvSpPr>
          <p:spPr bwMode="auto">
            <a:xfrm>
              <a:off x="1120" y="1939"/>
              <a:ext cx="10" cy="4"/>
            </a:xfrm>
            <a:custGeom>
              <a:avLst/>
              <a:gdLst>
                <a:gd name="T0" fmla="*/ 2 w 10"/>
                <a:gd name="T1" fmla="*/ 2 h 4"/>
                <a:gd name="T2" fmla="*/ 0 w 10"/>
                <a:gd name="T3" fmla="*/ 0 h 4"/>
                <a:gd name="T4" fmla="*/ 8 w 10"/>
                <a:gd name="T5" fmla="*/ 0 h 4"/>
                <a:gd name="T6" fmla="*/ 10 w 10"/>
                <a:gd name="T7" fmla="*/ 2 h 4"/>
                <a:gd name="T8" fmla="*/ 6 w 10"/>
                <a:gd name="T9" fmla="*/ 4 h 4"/>
                <a:gd name="T10" fmla="*/ 2 w 10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2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3" name="Freeform 272"/>
            <p:cNvSpPr>
              <a:spLocks/>
            </p:cNvSpPr>
            <p:nvPr/>
          </p:nvSpPr>
          <p:spPr bwMode="auto">
            <a:xfrm>
              <a:off x="1096" y="1743"/>
              <a:ext cx="30" cy="30"/>
            </a:xfrm>
            <a:custGeom>
              <a:avLst/>
              <a:gdLst>
                <a:gd name="T0" fmla="*/ 0 w 30"/>
                <a:gd name="T1" fmla="*/ 12 h 30"/>
                <a:gd name="T2" fmla="*/ 10 w 30"/>
                <a:gd name="T3" fmla="*/ 18 h 30"/>
                <a:gd name="T4" fmla="*/ 22 w 30"/>
                <a:gd name="T5" fmla="*/ 30 h 30"/>
                <a:gd name="T6" fmla="*/ 24 w 30"/>
                <a:gd name="T7" fmla="*/ 28 h 30"/>
                <a:gd name="T8" fmla="*/ 30 w 30"/>
                <a:gd name="T9" fmla="*/ 8 h 30"/>
                <a:gd name="T10" fmla="*/ 28 w 30"/>
                <a:gd name="T11" fmla="*/ 4 h 30"/>
                <a:gd name="T12" fmla="*/ 24 w 30"/>
                <a:gd name="T13" fmla="*/ 2 h 30"/>
                <a:gd name="T14" fmla="*/ 20 w 30"/>
                <a:gd name="T15" fmla="*/ 0 h 30"/>
                <a:gd name="T16" fmla="*/ 4 w 30"/>
                <a:gd name="T17" fmla="*/ 2 h 30"/>
                <a:gd name="T18" fmla="*/ 0 w 30"/>
                <a:gd name="T19" fmla="*/ 12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0">
                  <a:moveTo>
                    <a:pt x="0" y="12"/>
                  </a:moveTo>
                  <a:lnTo>
                    <a:pt x="10" y="18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4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4" name="Freeform 273"/>
            <p:cNvSpPr>
              <a:spLocks/>
            </p:cNvSpPr>
            <p:nvPr/>
          </p:nvSpPr>
          <p:spPr bwMode="auto">
            <a:xfrm>
              <a:off x="902" y="1559"/>
              <a:ext cx="90" cy="94"/>
            </a:xfrm>
            <a:custGeom>
              <a:avLst/>
              <a:gdLst>
                <a:gd name="T0" fmla="*/ 20 w 90"/>
                <a:gd name="T1" fmla="*/ 84 h 94"/>
                <a:gd name="T2" fmla="*/ 14 w 90"/>
                <a:gd name="T3" fmla="*/ 82 h 94"/>
                <a:gd name="T4" fmla="*/ 8 w 90"/>
                <a:gd name="T5" fmla="*/ 86 h 94"/>
                <a:gd name="T6" fmla="*/ 4 w 90"/>
                <a:gd name="T7" fmla="*/ 84 h 94"/>
                <a:gd name="T8" fmla="*/ 4 w 90"/>
                <a:gd name="T9" fmla="*/ 74 h 94"/>
                <a:gd name="T10" fmla="*/ 0 w 90"/>
                <a:gd name="T11" fmla="*/ 70 h 94"/>
                <a:gd name="T12" fmla="*/ 4 w 90"/>
                <a:gd name="T13" fmla="*/ 64 h 94"/>
                <a:gd name="T14" fmla="*/ 10 w 90"/>
                <a:gd name="T15" fmla="*/ 62 h 94"/>
                <a:gd name="T16" fmla="*/ 20 w 90"/>
                <a:gd name="T17" fmla="*/ 56 h 94"/>
                <a:gd name="T18" fmla="*/ 20 w 90"/>
                <a:gd name="T19" fmla="*/ 46 h 94"/>
                <a:gd name="T20" fmla="*/ 26 w 90"/>
                <a:gd name="T21" fmla="*/ 46 h 94"/>
                <a:gd name="T22" fmla="*/ 28 w 90"/>
                <a:gd name="T23" fmla="*/ 38 h 94"/>
                <a:gd name="T24" fmla="*/ 42 w 90"/>
                <a:gd name="T25" fmla="*/ 24 h 94"/>
                <a:gd name="T26" fmla="*/ 42 w 90"/>
                <a:gd name="T27" fmla="*/ 16 h 94"/>
                <a:gd name="T28" fmla="*/ 50 w 90"/>
                <a:gd name="T29" fmla="*/ 10 h 94"/>
                <a:gd name="T30" fmla="*/ 62 w 90"/>
                <a:gd name="T31" fmla="*/ 10 h 94"/>
                <a:gd name="T32" fmla="*/ 66 w 90"/>
                <a:gd name="T33" fmla="*/ 12 h 94"/>
                <a:gd name="T34" fmla="*/ 72 w 90"/>
                <a:gd name="T35" fmla="*/ 12 h 94"/>
                <a:gd name="T36" fmla="*/ 76 w 90"/>
                <a:gd name="T37" fmla="*/ 10 h 94"/>
                <a:gd name="T38" fmla="*/ 72 w 90"/>
                <a:gd name="T39" fmla="*/ 6 h 94"/>
                <a:gd name="T40" fmla="*/ 72 w 90"/>
                <a:gd name="T41" fmla="*/ 2 h 94"/>
                <a:gd name="T42" fmla="*/ 82 w 90"/>
                <a:gd name="T43" fmla="*/ 0 h 94"/>
                <a:gd name="T44" fmla="*/ 90 w 90"/>
                <a:gd name="T45" fmla="*/ 10 h 94"/>
                <a:gd name="T46" fmla="*/ 88 w 90"/>
                <a:gd name="T47" fmla="*/ 16 h 94"/>
                <a:gd name="T48" fmla="*/ 84 w 90"/>
                <a:gd name="T49" fmla="*/ 16 h 94"/>
                <a:gd name="T50" fmla="*/ 82 w 90"/>
                <a:gd name="T51" fmla="*/ 24 h 94"/>
                <a:gd name="T52" fmla="*/ 86 w 90"/>
                <a:gd name="T53" fmla="*/ 30 h 94"/>
                <a:gd name="T54" fmla="*/ 80 w 90"/>
                <a:gd name="T55" fmla="*/ 36 h 94"/>
                <a:gd name="T56" fmla="*/ 84 w 90"/>
                <a:gd name="T57" fmla="*/ 48 h 94"/>
                <a:gd name="T58" fmla="*/ 74 w 90"/>
                <a:gd name="T59" fmla="*/ 52 h 94"/>
                <a:gd name="T60" fmla="*/ 72 w 90"/>
                <a:gd name="T61" fmla="*/ 68 h 94"/>
                <a:gd name="T62" fmla="*/ 58 w 90"/>
                <a:gd name="T63" fmla="*/ 56 h 94"/>
                <a:gd name="T64" fmla="*/ 62 w 90"/>
                <a:gd name="T65" fmla="*/ 44 h 94"/>
                <a:gd name="T66" fmla="*/ 54 w 90"/>
                <a:gd name="T67" fmla="*/ 44 h 94"/>
                <a:gd name="T68" fmla="*/ 52 w 90"/>
                <a:gd name="T69" fmla="*/ 64 h 94"/>
                <a:gd name="T70" fmla="*/ 46 w 90"/>
                <a:gd name="T71" fmla="*/ 70 h 94"/>
                <a:gd name="T72" fmla="*/ 44 w 90"/>
                <a:gd name="T73" fmla="*/ 62 h 94"/>
                <a:gd name="T74" fmla="*/ 38 w 90"/>
                <a:gd name="T75" fmla="*/ 64 h 94"/>
                <a:gd name="T76" fmla="*/ 40 w 90"/>
                <a:gd name="T77" fmla="*/ 84 h 94"/>
                <a:gd name="T78" fmla="*/ 30 w 90"/>
                <a:gd name="T79" fmla="*/ 88 h 94"/>
                <a:gd name="T80" fmla="*/ 32 w 90"/>
                <a:gd name="T81" fmla="*/ 76 h 94"/>
                <a:gd name="T82" fmla="*/ 26 w 90"/>
                <a:gd name="T83" fmla="*/ 78 h 94"/>
                <a:gd name="T84" fmla="*/ 26 w 90"/>
                <a:gd name="T85" fmla="*/ 94 h 94"/>
                <a:gd name="T86" fmla="*/ 22 w 90"/>
                <a:gd name="T87" fmla="*/ 94 h 94"/>
                <a:gd name="T88" fmla="*/ 20 w 90"/>
                <a:gd name="T89" fmla="*/ 84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0" h="94">
                  <a:moveTo>
                    <a:pt x="20" y="84"/>
                  </a:moveTo>
                  <a:lnTo>
                    <a:pt x="14" y="82"/>
                  </a:lnTo>
                  <a:lnTo>
                    <a:pt x="8" y="86"/>
                  </a:lnTo>
                  <a:lnTo>
                    <a:pt x="4" y="84"/>
                  </a:lnTo>
                  <a:lnTo>
                    <a:pt x="4" y="74"/>
                  </a:lnTo>
                  <a:lnTo>
                    <a:pt x="0" y="70"/>
                  </a:lnTo>
                  <a:lnTo>
                    <a:pt x="4" y="64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28" y="38"/>
                  </a:lnTo>
                  <a:lnTo>
                    <a:pt x="42" y="24"/>
                  </a:lnTo>
                  <a:lnTo>
                    <a:pt x="42" y="16"/>
                  </a:lnTo>
                  <a:lnTo>
                    <a:pt x="50" y="1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6" y="10"/>
                  </a:lnTo>
                  <a:lnTo>
                    <a:pt x="72" y="6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0" y="10"/>
                  </a:lnTo>
                  <a:lnTo>
                    <a:pt x="88" y="16"/>
                  </a:lnTo>
                  <a:lnTo>
                    <a:pt x="84" y="16"/>
                  </a:lnTo>
                  <a:lnTo>
                    <a:pt x="82" y="24"/>
                  </a:lnTo>
                  <a:lnTo>
                    <a:pt x="86" y="30"/>
                  </a:lnTo>
                  <a:lnTo>
                    <a:pt x="80" y="36"/>
                  </a:lnTo>
                  <a:lnTo>
                    <a:pt x="84" y="48"/>
                  </a:lnTo>
                  <a:lnTo>
                    <a:pt x="74" y="52"/>
                  </a:lnTo>
                  <a:lnTo>
                    <a:pt x="72" y="68"/>
                  </a:lnTo>
                  <a:lnTo>
                    <a:pt x="58" y="56"/>
                  </a:lnTo>
                  <a:lnTo>
                    <a:pt x="62" y="44"/>
                  </a:lnTo>
                  <a:lnTo>
                    <a:pt x="54" y="44"/>
                  </a:lnTo>
                  <a:lnTo>
                    <a:pt x="52" y="64"/>
                  </a:lnTo>
                  <a:lnTo>
                    <a:pt x="46" y="70"/>
                  </a:lnTo>
                  <a:lnTo>
                    <a:pt x="44" y="62"/>
                  </a:lnTo>
                  <a:lnTo>
                    <a:pt x="38" y="64"/>
                  </a:lnTo>
                  <a:lnTo>
                    <a:pt x="40" y="84"/>
                  </a:lnTo>
                  <a:lnTo>
                    <a:pt x="30" y="88"/>
                  </a:lnTo>
                  <a:lnTo>
                    <a:pt x="32" y="76"/>
                  </a:lnTo>
                  <a:lnTo>
                    <a:pt x="26" y="78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5" name="Freeform 274"/>
            <p:cNvSpPr>
              <a:spLocks/>
            </p:cNvSpPr>
            <p:nvPr/>
          </p:nvSpPr>
          <p:spPr bwMode="auto">
            <a:xfrm>
              <a:off x="1020" y="1487"/>
              <a:ext cx="44" cy="30"/>
            </a:xfrm>
            <a:custGeom>
              <a:avLst/>
              <a:gdLst>
                <a:gd name="T0" fmla="*/ 32 w 44"/>
                <a:gd name="T1" fmla="*/ 0 h 30"/>
                <a:gd name="T2" fmla="*/ 38 w 44"/>
                <a:gd name="T3" fmla="*/ 12 h 30"/>
                <a:gd name="T4" fmla="*/ 44 w 44"/>
                <a:gd name="T5" fmla="*/ 12 h 30"/>
                <a:gd name="T6" fmla="*/ 44 w 44"/>
                <a:gd name="T7" fmla="*/ 24 h 30"/>
                <a:gd name="T8" fmla="*/ 30 w 44"/>
                <a:gd name="T9" fmla="*/ 30 h 30"/>
                <a:gd name="T10" fmla="*/ 24 w 44"/>
                <a:gd name="T11" fmla="*/ 20 h 30"/>
                <a:gd name="T12" fmla="*/ 22 w 44"/>
                <a:gd name="T13" fmla="*/ 26 h 30"/>
                <a:gd name="T14" fmla="*/ 16 w 44"/>
                <a:gd name="T15" fmla="*/ 28 h 30"/>
                <a:gd name="T16" fmla="*/ 10 w 44"/>
                <a:gd name="T17" fmla="*/ 26 h 30"/>
                <a:gd name="T18" fmla="*/ 0 w 44"/>
                <a:gd name="T19" fmla="*/ 28 h 30"/>
                <a:gd name="T20" fmla="*/ 0 w 44"/>
                <a:gd name="T21" fmla="*/ 20 h 30"/>
                <a:gd name="T22" fmla="*/ 4 w 44"/>
                <a:gd name="T23" fmla="*/ 18 h 30"/>
                <a:gd name="T24" fmla="*/ 6 w 44"/>
                <a:gd name="T25" fmla="*/ 12 h 30"/>
                <a:gd name="T26" fmla="*/ 18 w 44"/>
                <a:gd name="T27" fmla="*/ 10 h 30"/>
                <a:gd name="T28" fmla="*/ 24 w 44"/>
                <a:gd name="T29" fmla="*/ 2 h 30"/>
                <a:gd name="T30" fmla="*/ 32 w 44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30">
                  <a:moveTo>
                    <a:pt x="32" y="0"/>
                  </a:moveTo>
                  <a:lnTo>
                    <a:pt x="38" y="12"/>
                  </a:lnTo>
                  <a:lnTo>
                    <a:pt x="44" y="12"/>
                  </a:lnTo>
                  <a:lnTo>
                    <a:pt x="44" y="24"/>
                  </a:lnTo>
                  <a:lnTo>
                    <a:pt x="30" y="30"/>
                  </a:lnTo>
                  <a:lnTo>
                    <a:pt x="24" y="20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0" y="2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8" y="10"/>
                  </a:lnTo>
                  <a:lnTo>
                    <a:pt x="2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6" name="Freeform 275"/>
            <p:cNvSpPr>
              <a:spLocks/>
            </p:cNvSpPr>
            <p:nvPr/>
          </p:nvSpPr>
          <p:spPr bwMode="auto">
            <a:xfrm>
              <a:off x="1112" y="1447"/>
              <a:ext cx="46" cy="68"/>
            </a:xfrm>
            <a:custGeom>
              <a:avLst/>
              <a:gdLst>
                <a:gd name="T0" fmla="*/ 46 w 46"/>
                <a:gd name="T1" fmla="*/ 68 h 68"/>
                <a:gd name="T2" fmla="*/ 42 w 46"/>
                <a:gd name="T3" fmla="*/ 64 h 68"/>
                <a:gd name="T4" fmla="*/ 34 w 46"/>
                <a:gd name="T5" fmla="*/ 68 h 68"/>
                <a:gd name="T6" fmla="*/ 30 w 46"/>
                <a:gd name="T7" fmla="*/ 64 h 68"/>
                <a:gd name="T8" fmla="*/ 14 w 46"/>
                <a:gd name="T9" fmla="*/ 66 h 68"/>
                <a:gd name="T10" fmla="*/ 8 w 46"/>
                <a:gd name="T11" fmla="*/ 60 h 68"/>
                <a:gd name="T12" fmla="*/ 10 w 46"/>
                <a:gd name="T13" fmla="*/ 50 h 68"/>
                <a:gd name="T14" fmla="*/ 26 w 46"/>
                <a:gd name="T15" fmla="*/ 50 h 68"/>
                <a:gd name="T16" fmla="*/ 22 w 46"/>
                <a:gd name="T17" fmla="*/ 42 h 68"/>
                <a:gd name="T18" fmla="*/ 22 w 46"/>
                <a:gd name="T19" fmla="*/ 38 h 68"/>
                <a:gd name="T20" fmla="*/ 18 w 46"/>
                <a:gd name="T21" fmla="*/ 34 h 68"/>
                <a:gd name="T22" fmla="*/ 18 w 46"/>
                <a:gd name="T23" fmla="*/ 28 h 68"/>
                <a:gd name="T24" fmla="*/ 16 w 46"/>
                <a:gd name="T25" fmla="*/ 30 h 68"/>
                <a:gd name="T26" fmla="*/ 12 w 46"/>
                <a:gd name="T27" fmla="*/ 36 h 68"/>
                <a:gd name="T28" fmla="*/ 8 w 46"/>
                <a:gd name="T29" fmla="*/ 34 h 68"/>
                <a:gd name="T30" fmla="*/ 6 w 46"/>
                <a:gd name="T31" fmla="*/ 22 h 68"/>
                <a:gd name="T32" fmla="*/ 0 w 46"/>
                <a:gd name="T33" fmla="*/ 20 h 68"/>
                <a:gd name="T34" fmla="*/ 0 w 46"/>
                <a:gd name="T35" fmla="*/ 2 h 68"/>
                <a:gd name="T36" fmla="*/ 12 w 46"/>
                <a:gd name="T37" fmla="*/ 4 h 68"/>
                <a:gd name="T38" fmla="*/ 22 w 46"/>
                <a:gd name="T39" fmla="*/ 0 h 68"/>
                <a:gd name="T40" fmla="*/ 32 w 46"/>
                <a:gd name="T41" fmla="*/ 14 h 68"/>
                <a:gd name="T42" fmla="*/ 34 w 46"/>
                <a:gd name="T43" fmla="*/ 30 h 68"/>
                <a:gd name="T44" fmla="*/ 38 w 46"/>
                <a:gd name="T45" fmla="*/ 32 h 68"/>
                <a:gd name="T46" fmla="*/ 38 w 46"/>
                <a:gd name="T47" fmla="*/ 22 h 68"/>
                <a:gd name="T48" fmla="*/ 46 w 46"/>
                <a:gd name="T49" fmla="*/ 18 h 68"/>
                <a:gd name="T50" fmla="*/ 46 w 46"/>
                <a:gd name="T51" fmla="*/ 68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68">
                  <a:moveTo>
                    <a:pt x="46" y="68"/>
                  </a:moveTo>
                  <a:lnTo>
                    <a:pt x="42" y="64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14" y="66"/>
                  </a:lnTo>
                  <a:lnTo>
                    <a:pt x="8" y="60"/>
                  </a:lnTo>
                  <a:lnTo>
                    <a:pt x="10" y="50"/>
                  </a:lnTo>
                  <a:lnTo>
                    <a:pt x="26" y="50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18" y="34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2" y="0"/>
                  </a:lnTo>
                  <a:lnTo>
                    <a:pt x="32" y="14"/>
                  </a:lnTo>
                  <a:lnTo>
                    <a:pt x="34" y="30"/>
                  </a:lnTo>
                  <a:lnTo>
                    <a:pt x="38" y="32"/>
                  </a:lnTo>
                  <a:lnTo>
                    <a:pt x="38" y="22"/>
                  </a:lnTo>
                  <a:lnTo>
                    <a:pt x="46" y="18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7" name="Freeform 276"/>
            <p:cNvSpPr>
              <a:spLocks/>
            </p:cNvSpPr>
            <p:nvPr/>
          </p:nvSpPr>
          <p:spPr bwMode="auto">
            <a:xfrm>
              <a:off x="1150" y="1533"/>
              <a:ext cx="8" cy="12"/>
            </a:xfrm>
            <a:custGeom>
              <a:avLst/>
              <a:gdLst>
                <a:gd name="T0" fmla="*/ 8 w 8"/>
                <a:gd name="T1" fmla="*/ 10 h 12"/>
                <a:gd name="T2" fmla="*/ 6 w 8"/>
                <a:gd name="T3" fmla="*/ 12 h 12"/>
                <a:gd name="T4" fmla="*/ 0 w 8"/>
                <a:gd name="T5" fmla="*/ 4 h 12"/>
                <a:gd name="T6" fmla="*/ 6 w 8"/>
                <a:gd name="T7" fmla="*/ 0 h 12"/>
                <a:gd name="T8" fmla="*/ 8 w 8"/>
                <a:gd name="T9" fmla="*/ 0 h 12"/>
                <a:gd name="T10" fmla="*/ 8 w 8"/>
                <a:gd name="T11" fmla="*/ 1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6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8" name="Freeform 277"/>
            <p:cNvSpPr>
              <a:spLocks/>
            </p:cNvSpPr>
            <p:nvPr/>
          </p:nvSpPr>
          <p:spPr bwMode="auto">
            <a:xfrm>
              <a:off x="1138" y="1517"/>
              <a:ext cx="6" cy="6"/>
            </a:xfrm>
            <a:custGeom>
              <a:avLst/>
              <a:gdLst>
                <a:gd name="T0" fmla="*/ 0 w 6"/>
                <a:gd name="T1" fmla="*/ 4 h 6"/>
                <a:gd name="T2" fmla="*/ 2 w 6"/>
                <a:gd name="T3" fmla="*/ 0 h 6"/>
                <a:gd name="T4" fmla="*/ 6 w 6"/>
                <a:gd name="T5" fmla="*/ 2 h 6"/>
                <a:gd name="T6" fmla="*/ 4 w 6"/>
                <a:gd name="T7" fmla="*/ 6 h 6"/>
                <a:gd name="T8" fmla="*/ 0 w 6"/>
                <a:gd name="T9" fmla="*/ 6 h 6"/>
                <a:gd name="T10" fmla="*/ 0 w 6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89" name="Freeform 278"/>
            <p:cNvSpPr>
              <a:spLocks/>
            </p:cNvSpPr>
            <p:nvPr/>
          </p:nvSpPr>
          <p:spPr bwMode="auto">
            <a:xfrm>
              <a:off x="1108" y="1543"/>
              <a:ext cx="22" cy="36"/>
            </a:xfrm>
            <a:custGeom>
              <a:avLst/>
              <a:gdLst>
                <a:gd name="T0" fmla="*/ 0 w 22"/>
                <a:gd name="T1" fmla="*/ 0 h 36"/>
                <a:gd name="T2" fmla="*/ 6 w 22"/>
                <a:gd name="T3" fmla="*/ 2 h 36"/>
                <a:gd name="T4" fmla="*/ 20 w 22"/>
                <a:gd name="T5" fmla="*/ 22 h 36"/>
                <a:gd name="T6" fmla="*/ 22 w 22"/>
                <a:gd name="T7" fmla="*/ 36 h 36"/>
                <a:gd name="T8" fmla="*/ 10 w 22"/>
                <a:gd name="T9" fmla="*/ 36 h 36"/>
                <a:gd name="T10" fmla="*/ 4 w 22"/>
                <a:gd name="T11" fmla="*/ 16 h 36"/>
                <a:gd name="T12" fmla="*/ 0 w 2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6" y="2"/>
                  </a:lnTo>
                  <a:lnTo>
                    <a:pt x="20" y="22"/>
                  </a:lnTo>
                  <a:lnTo>
                    <a:pt x="22" y="36"/>
                  </a:lnTo>
                  <a:lnTo>
                    <a:pt x="10" y="36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0" name="Freeform 279"/>
            <p:cNvSpPr>
              <a:spLocks/>
            </p:cNvSpPr>
            <p:nvPr/>
          </p:nvSpPr>
          <p:spPr bwMode="auto">
            <a:xfrm>
              <a:off x="1020" y="1527"/>
              <a:ext cx="44" cy="38"/>
            </a:xfrm>
            <a:custGeom>
              <a:avLst/>
              <a:gdLst>
                <a:gd name="T0" fmla="*/ 44 w 44"/>
                <a:gd name="T1" fmla="*/ 2 h 38"/>
                <a:gd name="T2" fmla="*/ 30 w 44"/>
                <a:gd name="T3" fmla="*/ 0 h 38"/>
                <a:gd name="T4" fmla="*/ 20 w 44"/>
                <a:gd name="T5" fmla="*/ 2 h 38"/>
                <a:gd name="T6" fmla="*/ 0 w 44"/>
                <a:gd name="T7" fmla="*/ 12 h 38"/>
                <a:gd name="T8" fmla="*/ 0 w 44"/>
                <a:gd name="T9" fmla="*/ 30 h 38"/>
                <a:gd name="T10" fmla="*/ 12 w 44"/>
                <a:gd name="T11" fmla="*/ 38 h 38"/>
                <a:gd name="T12" fmla="*/ 32 w 44"/>
                <a:gd name="T13" fmla="*/ 36 h 38"/>
                <a:gd name="T14" fmla="*/ 38 w 44"/>
                <a:gd name="T15" fmla="*/ 30 h 38"/>
                <a:gd name="T16" fmla="*/ 38 w 44"/>
                <a:gd name="T17" fmla="*/ 24 h 38"/>
                <a:gd name="T18" fmla="*/ 28 w 44"/>
                <a:gd name="T19" fmla="*/ 20 h 38"/>
                <a:gd name="T20" fmla="*/ 28 w 44"/>
                <a:gd name="T21" fmla="*/ 12 h 38"/>
                <a:gd name="T22" fmla="*/ 44 w 44"/>
                <a:gd name="T23" fmla="*/ 8 h 38"/>
                <a:gd name="T24" fmla="*/ 44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38">
                  <a:moveTo>
                    <a:pt x="44" y="2"/>
                  </a:moveTo>
                  <a:lnTo>
                    <a:pt x="30" y="0"/>
                  </a:lnTo>
                  <a:lnTo>
                    <a:pt x="20" y="2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12" y="38"/>
                  </a:lnTo>
                  <a:lnTo>
                    <a:pt x="32" y="36"/>
                  </a:lnTo>
                  <a:lnTo>
                    <a:pt x="38" y="30"/>
                  </a:lnTo>
                  <a:lnTo>
                    <a:pt x="38" y="24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44" y="8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1" name="Freeform 280"/>
            <p:cNvSpPr>
              <a:spLocks/>
            </p:cNvSpPr>
            <p:nvPr/>
          </p:nvSpPr>
          <p:spPr bwMode="auto">
            <a:xfrm>
              <a:off x="996" y="1531"/>
              <a:ext cx="18" cy="16"/>
            </a:xfrm>
            <a:custGeom>
              <a:avLst/>
              <a:gdLst>
                <a:gd name="T0" fmla="*/ 10 w 18"/>
                <a:gd name="T1" fmla="*/ 2 h 16"/>
                <a:gd name="T2" fmla="*/ 18 w 18"/>
                <a:gd name="T3" fmla="*/ 8 h 16"/>
                <a:gd name="T4" fmla="*/ 16 w 18"/>
                <a:gd name="T5" fmla="*/ 14 h 16"/>
                <a:gd name="T6" fmla="*/ 8 w 18"/>
                <a:gd name="T7" fmla="*/ 16 h 16"/>
                <a:gd name="T8" fmla="*/ 0 w 18"/>
                <a:gd name="T9" fmla="*/ 2 h 16"/>
                <a:gd name="T10" fmla="*/ 4 w 18"/>
                <a:gd name="T11" fmla="*/ 0 h 16"/>
                <a:gd name="T12" fmla="*/ 10 w 18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6">
                  <a:moveTo>
                    <a:pt x="10" y="2"/>
                  </a:moveTo>
                  <a:lnTo>
                    <a:pt x="18" y="8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2" name="Freeform 281"/>
            <p:cNvSpPr>
              <a:spLocks/>
            </p:cNvSpPr>
            <p:nvPr/>
          </p:nvSpPr>
          <p:spPr bwMode="auto">
            <a:xfrm>
              <a:off x="966" y="1599"/>
              <a:ext cx="148" cy="112"/>
            </a:xfrm>
            <a:custGeom>
              <a:avLst/>
              <a:gdLst>
                <a:gd name="T0" fmla="*/ 102 w 148"/>
                <a:gd name="T1" fmla="*/ 0 h 112"/>
                <a:gd name="T2" fmla="*/ 110 w 148"/>
                <a:gd name="T3" fmla="*/ 16 h 112"/>
                <a:gd name="T4" fmla="*/ 114 w 148"/>
                <a:gd name="T5" fmla="*/ 34 h 112"/>
                <a:gd name="T6" fmla="*/ 122 w 148"/>
                <a:gd name="T7" fmla="*/ 50 h 112"/>
                <a:gd name="T8" fmla="*/ 130 w 148"/>
                <a:gd name="T9" fmla="*/ 46 h 112"/>
                <a:gd name="T10" fmla="*/ 134 w 148"/>
                <a:gd name="T11" fmla="*/ 54 h 112"/>
                <a:gd name="T12" fmla="*/ 138 w 148"/>
                <a:gd name="T13" fmla="*/ 38 h 112"/>
                <a:gd name="T14" fmla="*/ 146 w 148"/>
                <a:gd name="T15" fmla="*/ 62 h 112"/>
                <a:gd name="T16" fmla="*/ 126 w 148"/>
                <a:gd name="T17" fmla="*/ 88 h 112"/>
                <a:gd name="T18" fmla="*/ 118 w 148"/>
                <a:gd name="T19" fmla="*/ 88 h 112"/>
                <a:gd name="T20" fmla="*/ 112 w 148"/>
                <a:gd name="T21" fmla="*/ 84 h 112"/>
                <a:gd name="T22" fmla="*/ 104 w 148"/>
                <a:gd name="T23" fmla="*/ 88 h 112"/>
                <a:gd name="T24" fmla="*/ 80 w 148"/>
                <a:gd name="T25" fmla="*/ 106 h 112"/>
                <a:gd name="T26" fmla="*/ 52 w 148"/>
                <a:gd name="T27" fmla="*/ 112 h 112"/>
                <a:gd name="T28" fmla="*/ 52 w 148"/>
                <a:gd name="T29" fmla="*/ 96 h 112"/>
                <a:gd name="T30" fmla="*/ 62 w 148"/>
                <a:gd name="T31" fmla="*/ 90 h 112"/>
                <a:gd name="T32" fmla="*/ 80 w 148"/>
                <a:gd name="T33" fmla="*/ 82 h 112"/>
                <a:gd name="T34" fmla="*/ 70 w 148"/>
                <a:gd name="T35" fmla="*/ 80 h 112"/>
                <a:gd name="T36" fmla="*/ 58 w 148"/>
                <a:gd name="T37" fmla="*/ 80 h 112"/>
                <a:gd name="T38" fmla="*/ 46 w 148"/>
                <a:gd name="T39" fmla="*/ 82 h 112"/>
                <a:gd name="T40" fmla="*/ 52 w 148"/>
                <a:gd name="T41" fmla="*/ 74 h 112"/>
                <a:gd name="T42" fmla="*/ 36 w 148"/>
                <a:gd name="T43" fmla="*/ 76 h 112"/>
                <a:gd name="T44" fmla="*/ 34 w 148"/>
                <a:gd name="T45" fmla="*/ 86 h 112"/>
                <a:gd name="T46" fmla="*/ 24 w 148"/>
                <a:gd name="T47" fmla="*/ 88 h 112"/>
                <a:gd name="T48" fmla="*/ 16 w 148"/>
                <a:gd name="T49" fmla="*/ 76 h 112"/>
                <a:gd name="T50" fmla="*/ 0 w 148"/>
                <a:gd name="T51" fmla="*/ 72 h 112"/>
                <a:gd name="T52" fmla="*/ 18 w 148"/>
                <a:gd name="T53" fmla="*/ 62 h 112"/>
                <a:gd name="T54" fmla="*/ 26 w 148"/>
                <a:gd name="T55" fmla="*/ 54 h 112"/>
                <a:gd name="T56" fmla="*/ 10 w 148"/>
                <a:gd name="T57" fmla="*/ 50 h 112"/>
                <a:gd name="T58" fmla="*/ 22 w 148"/>
                <a:gd name="T59" fmla="*/ 44 h 112"/>
                <a:gd name="T60" fmla="*/ 26 w 148"/>
                <a:gd name="T61" fmla="*/ 40 h 112"/>
                <a:gd name="T62" fmla="*/ 14 w 148"/>
                <a:gd name="T63" fmla="*/ 36 h 112"/>
                <a:gd name="T64" fmla="*/ 24 w 148"/>
                <a:gd name="T65" fmla="*/ 26 h 112"/>
                <a:gd name="T66" fmla="*/ 32 w 148"/>
                <a:gd name="T67" fmla="*/ 26 h 112"/>
                <a:gd name="T68" fmla="*/ 30 w 148"/>
                <a:gd name="T69" fmla="*/ 14 h 112"/>
                <a:gd name="T70" fmla="*/ 44 w 148"/>
                <a:gd name="T71" fmla="*/ 26 h 112"/>
                <a:gd name="T72" fmla="*/ 74 w 148"/>
                <a:gd name="T73" fmla="*/ 48 h 112"/>
                <a:gd name="T74" fmla="*/ 90 w 148"/>
                <a:gd name="T75" fmla="*/ 58 h 112"/>
                <a:gd name="T76" fmla="*/ 106 w 148"/>
                <a:gd name="T77" fmla="*/ 62 h 112"/>
                <a:gd name="T78" fmla="*/ 96 w 148"/>
                <a:gd name="T79" fmla="*/ 50 h 112"/>
                <a:gd name="T80" fmla="*/ 102 w 148"/>
                <a:gd name="T81" fmla="*/ 36 h 112"/>
                <a:gd name="T82" fmla="*/ 88 w 148"/>
                <a:gd name="T83" fmla="*/ 26 h 112"/>
                <a:gd name="T84" fmla="*/ 90 w 148"/>
                <a:gd name="T85" fmla="*/ 18 h 112"/>
                <a:gd name="T86" fmla="*/ 98 w 148"/>
                <a:gd name="T87" fmla="*/ 2 h 1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8" h="112">
                  <a:moveTo>
                    <a:pt x="98" y="2"/>
                  </a:moveTo>
                  <a:lnTo>
                    <a:pt x="102" y="0"/>
                  </a:lnTo>
                  <a:lnTo>
                    <a:pt x="110" y="2"/>
                  </a:lnTo>
                  <a:lnTo>
                    <a:pt x="110" y="16"/>
                  </a:lnTo>
                  <a:lnTo>
                    <a:pt x="116" y="20"/>
                  </a:lnTo>
                  <a:lnTo>
                    <a:pt x="114" y="34"/>
                  </a:lnTo>
                  <a:lnTo>
                    <a:pt x="120" y="36"/>
                  </a:lnTo>
                  <a:lnTo>
                    <a:pt x="122" y="50"/>
                  </a:lnTo>
                  <a:lnTo>
                    <a:pt x="126" y="46"/>
                  </a:lnTo>
                  <a:lnTo>
                    <a:pt x="130" y="46"/>
                  </a:lnTo>
                  <a:lnTo>
                    <a:pt x="130" y="54"/>
                  </a:lnTo>
                  <a:lnTo>
                    <a:pt x="134" y="54"/>
                  </a:lnTo>
                  <a:lnTo>
                    <a:pt x="134" y="3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46" y="62"/>
                  </a:lnTo>
                  <a:lnTo>
                    <a:pt x="142" y="82"/>
                  </a:lnTo>
                  <a:lnTo>
                    <a:pt x="126" y="88"/>
                  </a:lnTo>
                  <a:lnTo>
                    <a:pt x="122" y="84"/>
                  </a:lnTo>
                  <a:lnTo>
                    <a:pt x="118" y="88"/>
                  </a:lnTo>
                  <a:lnTo>
                    <a:pt x="112" y="88"/>
                  </a:lnTo>
                  <a:lnTo>
                    <a:pt x="112" y="84"/>
                  </a:lnTo>
                  <a:lnTo>
                    <a:pt x="104" y="82"/>
                  </a:lnTo>
                  <a:lnTo>
                    <a:pt x="104" y="88"/>
                  </a:lnTo>
                  <a:lnTo>
                    <a:pt x="84" y="98"/>
                  </a:lnTo>
                  <a:lnTo>
                    <a:pt x="80" y="106"/>
                  </a:lnTo>
                  <a:lnTo>
                    <a:pt x="60" y="112"/>
                  </a:lnTo>
                  <a:lnTo>
                    <a:pt x="52" y="112"/>
                  </a:lnTo>
                  <a:lnTo>
                    <a:pt x="42" y="100"/>
                  </a:lnTo>
                  <a:lnTo>
                    <a:pt x="52" y="96"/>
                  </a:lnTo>
                  <a:lnTo>
                    <a:pt x="56" y="90"/>
                  </a:lnTo>
                  <a:lnTo>
                    <a:pt x="62" y="90"/>
                  </a:lnTo>
                  <a:lnTo>
                    <a:pt x="74" y="88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0" y="80"/>
                  </a:lnTo>
                  <a:lnTo>
                    <a:pt x="64" y="82"/>
                  </a:lnTo>
                  <a:lnTo>
                    <a:pt x="58" y="80"/>
                  </a:lnTo>
                  <a:lnTo>
                    <a:pt x="52" y="84"/>
                  </a:lnTo>
                  <a:lnTo>
                    <a:pt x="46" y="82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68"/>
                  </a:lnTo>
                  <a:lnTo>
                    <a:pt x="36" y="76"/>
                  </a:lnTo>
                  <a:lnTo>
                    <a:pt x="42" y="82"/>
                  </a:lnTo>
                  <a:lnTo>
                    <a:pt x="34" y="86"/>
                  </a:lnTo>
                  <a:lnTo>
                    <a:pt x="28" y="82"/>
                  </a:lnTo>
                  <a:lnTo>
                    <a:pt x="24" y="88"/>
                  </a:lnTo>
                  <a:lnTo>
                    <a:pt x="18" y="84"/>
                  </a:lnTo>
                  <a:lnTo>
                    <a:pt x="16" y="76"/>
                  </a:lnTo>
                  <a:lnTo>
                    <a:pt x="8" y="78"/>
                  </a:lnTo>
                  <a:lnTo>
                    <a:pt x="0" y="72"/>
                  </a:lnTo>
                  <a:lnTo>
                    <a:pt x="4" y="64"/>
                  </a:lnTo>
                  <a:lnTo>
                    <a:pt x="18" y="62"/>
                  </a:lnTo>
                  <a:lnTo>
                    <a:pt x="28" y="56"/>
                  </a:lnTo>
                  <a:lnTo>
                    <a:pt x="26" y="54"/>
                  </a:lnTo>
                  <a:lnTo>
                    <a:pt x="14" y="56"/>
                  </a:lnTo>
                  <a:lnTo>
                    <a:pt x="10" y="50"/>
                  </a:lnTo>
                  <a:lnTo>
                    <a:pt x="16" y="44"/>
                  </a:lnTo>
                  <a:lnTo>
                    <a:pt x="22" y="44"/>
                  </a:lnTo>
                  <a:lnTo>
                    <a:pt x="30" y="44"/>
                  </a:lnTo>
                  <a:lnTo>
                    <a:pt x="26" y="40"/>
                  </a:lnTo>
                  <a:lnTo>
                    <a:pt x="16" y="40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42" y="16"/>
                  </a:lnTo>
                  <a:lnTo>
                    <a:pt x="44" y="26"/>
                  </a:lnTo>
                  <a:lnTo>
                    <a:pt x="60" y="26"/>
                  </a:lnTo>
                  <a:lnTo>
                    <a:pt x="74" y="48"/>
                  </a:lnTo>
                  <a:lnTo>
                    <a:pt x="76" y="56"/>
                  </a:lnTo>
                  <a:lnTo>
                    <a:pt x="90" y="58"/>
                  </a:lnTo>
                  <a:lnTo>
                    <a:pt x="100" y="66"/>
                  </a:lnTo>
                  <a:lnTo>
                    <a:pt x="106" y="62"/>
                  </a:lnTo>
                  <a:lnTo>
                    <a:pt x="106" y="50"/>
                  </a:lnTo>
                  <a:lnTo>
                    <a:pt x="96" y="50"/>
                  </a:lnTo>
                  <a:lnTo>
                    <a:pt x="92" y="46"/>
                  </a:lnTo>
                  <a:lnTo>
                    <a:pt x="102" y="36"/>
                  </a:lnTo>
                  <a:lnTo>
                    <a:pt x="100" y="28"/>
                  </a:lnTo>
                  <a:lnTo>
                    <a:pt x="88" y="26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8" y="14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3" name="Freeform 282"/>
            <p:cNvSpPr>
              <a:spLocks/>
            </p:cNvSpPr>
            <p:nvPr/>
          </p:nvSpPr>
          <p:spPr bwMode="auto">
            <a:xfrm>
              <a:off x="1000" y="1593"/>
              <a:ext cx="16" cy="8"/>
            </a:xfrm>
            <a:custGeom>
              <a:avLst/>
              <a:gdLst>
                <a:gd name="T0" fmla="*/ 0 w 16"/>
                <a:gd name="T1" fmla="*/ 2 h 8"/>
                <a:gd name="T2" fmla="*/ 6 w 16"/>
                <a:gd name="T3" fmla="*/ 0 h 8"/>
                <a:gd name="T4" fmla="*/ 14 w 16"/>
                <a:gd name="T5" fmla="*/ 2 h 8"/>
                <a:gd name="T6" fmla="*/ 16 w 16"/>
                <a:gd name="T7" fmla="*/ 6 h 8"/>
                <a:gd name="T8" fmla="*/ 10 w 16"/>
                <a:gd name="T9" fmla="*/ 8 h 8"/>
                <a:gd name="T10" fmla="*/ 2 w 16"/>
                <a:gd name="T11" fmla="*/ 6 h 8"/>
                <a:gd name="T12" fmla="*/ 0 w 16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2"/>
                  </a:moveTo>
                  <a:lnTo>
                    <a:pt x="6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4" name="Freeform 283"/>
            <p:cNvSpPr>
              <a:spLocks/>
            </p:cNvSpPr>
            <p:nvPr/>
          </p:nvSpPr>
          <p:spPr bwMode="auto">
            <a:xfrm>
              <a:off x="948" y="1637"/>
              <a:ext cx="16" cy="24"/>
            </a:xfrm>
            <a:custGeom>
              <a:avLst/>
              <a:gdLst>
                <a:gd name="T0" fmla="*/ 16 w 16"/>
                <a:gd name="T1" fmla="*/ 0 h 24"/>
                <a:gd name="T2" fmla="*/ 14 w 16"/>
                <a:gd name="T3" fmla="*/ 10 h 24"/>
                <a:gd name="T4" fmla="*/ 8 w 16"/>
                <a:gd name="T5" fmla="*/ 24 h 24"/>
                <a:gd name="T6" fmla="*/ 0 w 16"/>
                <a:gd name="T7" fmla="*/ 22 h 24"/>
                <a:gd name="T8" fmla="*/ 2 w 16"/>
                <a:gd name="T9" fmla="*/ 16 h 24"/>
                <a:gd name="T10" fmla="*/ 10 w 16"/>
                <a:gd name="T11" fmla="*/ 4 h 24"/>
                <a:gd name="T12" fmla="*/ 16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4" y="10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1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5" name="Freeform 284"/>
            <p:cNvSpPr>
              <a:spLocks/>
            </p:cNvSpPr>
            <p:nvPr/>
          </p:nvSpPr>
          <p:spPr bwMode="auto">
            <a:xfrm>
              <a:off x="1118" y="1667"/>
              <a:ext cx="18" cy="16"/>
            </a:xfrm>
            <a:custGeom>
              <a:avLst/>
              <a:gdLst>
                <a:gd name="T0" fmla="*/ 10 w 18"/>
                <a:gd name="T1" fmla="*/ 0 h 16"/>
                <a:gd name="T2" fmla="*/ 0 w 18"/>
                <a:gd name="T3" fmla="*/ 12 h 16"/>
                <a:gd name="T4" fmla="*/ 6 w 18"/>
                <a:gd name="T5" fmla="*/ 16 h 16"/>
                <a:gd name="T6" fmla="*/ 12 w 18"/>
                <a:gd name="T7" fmla="*/ 14 h 16"/>
                <a:gd name="T8" fmla="*/ 18 w 18"/>
                <a:gd name="T9" fmla="*/ 4 h 16"/>
                <a:gd name="T10" fmla="*/ 10 w 18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6">
                  <a:moveTo>
                    <a:pt x="10" y="0"/>
                  </a:moveTo>
                  <a:lnTo>
                    <a:pt x="0" y="12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6" name="Freeform 285"/>
            <p:cNvSpPr>
              <a:spLocks/>
            </p:cNvSpPr>
            <p:nvPr/>
          </p:nvSpPr>
          <p:spPr bwMode="auto">
            <a:xfrm>
              <a:off x="1130" y="1625"/>
              <a:ext cx="22" cy="10"/>
            </a:xfrm>
            <a:custGeom>
              <a:avLst/>
              <a:gdLst>
                <a:gd name="T0" fmla="*/ 0 w 22"/>
                <a:gd name="T1" fmla="*/ 4 h 10"/>
                <a:gd name="T2" fmla="*/ 8 w 22"/>
                <a:gd name="T3" fmla="*/ 10 h 10"/>
                <a:gd name="T4" fmla="*/ 22 w 22"/>
                <a:gd name="T5" fmla="*/ 6 h 10"/>
                <a:gd name="T6" fmla="*/ 22 w 22"/>
                <a:gd name="T7" fmla="*/ 2 h 10"/>
                <a:gd name="T8" fmla="*/ 14 w 22"/>
                <a:gd name="T9" fmla="*/ 0 h 10"/>
                <a:gd name="T10" fmla="*/ 0 w 22"/>
                <a:gd name="T11" fmla="*/ 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0">
                  <a:moveTo>
                    <a:pt x="0" y="4"/>
                  </a:moveTo>
                  <a:lnTo>
                    <a:pt x="8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7" name="Freeform 286"/>
            <p:cNvSpPr>
              <a:spLocks/>
            </p:cNvSpPr>
            <p:nvPr/>
          </p:nvSpPr>
          <p:spPr bwMode="auto">
            <a:xfrm>
              <a:off x="1134" y="1633"/>
              <a:ext cx="20" cy="10"/>
            </a:xfrm>
            <a:custGeom>
              <a:avLst/>
              <a:gdLst>
                <a:gd name="T0" fmla="*/ 0 w 20"/>
                <a:gd name="T1" fmla="*/ 6 h 10"/>
                <a:gd name="T2" fmla="*/ 18 w 20"/>
                <a:gd name="T3" fmla="*/ 0 h 10"/>
                <a:gd name="T4" fmla="*/ 20 w 20"/>
                <a:gd name="T5" fmla="*/ 4 h 10"/>
                <a:gd name="T6" fmla="*/ 2 w 20"/>
                <a:gd name="T7" fmla="*/ 10 h 10"/>
                <a:gd name="T8" fmla="*/ 0 w 20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0" y="6"/>
                  </a:moveTo>
                  <a:lnTo>
                    <a:pt x="18" y="0"/>
                  </a:lnTo>
                  <a:lnTo>
                    <a:pt x="20" y="4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8" name="Freeform 287"/>
            <p:cNvSpPr>
              <a:spLocks/>
            </p:cNvSpPr>
            <p:nvPr/>
          </p:nvSpPr>
          <p:spPr bwMode="auto">
            <a:xfrm>
              <a:off x="1142" y="1641"/>
              <a:ext cx="12" cy="8"/>
            </a:xfrm>
            <a:custGeom>
              <a:avLst/>
              <a:gdLst>
                <a:gd name="T0" fmla="*/ 0 w 12"/>
                <a:gd name="T1" fmla="*/ 4 h 8"/>
                <a:gd name="T2" fmla="*/ 6 w 12"/>
                <a:gd name="T3" fmla="*/ 2 h 8"/>
                <a:gd name="T4" fmla="*/ 10 w 12"/>
                <a:gd name="T5" fmla="*/ 0 h 8"/>
                <a:gd name="T6" fmla="*/ 12 w 12"/>
                <a:gd name="T7" fmla="*/ 4 h 8"/>
                <a:gd name="T8" fmla="*/ 2 w 12"/>
                <a:gd name="T9" fmla="*/ 8 h 8"/>
                <a:gd name="T10" fmla="*/ 0 w 12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9" name="Freeform 288"/>
            <p:cNvSpPr>
              <a:spLocks/>
            </p:cNvSpPr>
            <p:nvPr/>
          </p:nvSpPr>
          <p:spPr bwMode="auto">
            <a:xfrm>
              <a:off x="1146" y="1651"/>
              <a:ext cx="12" cy="8"/>
            </a:xfrm>
            <a:custGeom>
              <a:avLst/>
              <a:gdLst>
                <a:gd name="T0" fmla="*/ 12 w 12"/>
                <a:gd name="T1" fmla="*/ 0 h 8"/>
                <a:gd name="T2" fmla="*/ 4 w 12"/>
                <a:gd name="T3" fmla="*/ 0 h 8"/>
                <a:gd name="T4" fmla="*/ 0 w 12"/>
                <a:gd name="T5" fmla="*/ 4 h 8"/>
                <a:gd name="T6" fmla="*/ 2 w 12"/>
                <a:gd name="T7" fmla="*/ 8 h 8"/>
                <a:gd name="T8" fmla="*/ 12 w 12"/>
                <a:gd name="T9" fmla="*/ 8 h 8"/>
                <a:gd name="T10" fmla="*/ 12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0" name="Freeform 289"/>
            <p:cNvSpPr>
              <a:spLocks/>
            </p:cNvSpPr>
            <p:nvPr/>
          </p:nvSpPr>
          <p:spPr bwMode="auto">
            <a:xfrm>
              <a:off x="1128" y="1605"/>
              <a:ext cx="16" cy="16"/>
            </a:xfrm>
            <a:custGeom>
              <a:avLst/>
              <a:gdLst>
                <a:gd name="T0" fmla="*/ 4 w 16"/>
                <a:gd name="T1" fmla="*/ 16 h 16"/>
                <a:gd name="T2" fmla="*/ 16 w 16"/>
                <a:gd name="T3" fmla="*/ 14 h 16"/>
                <a:gd name="T4" fmla="*/ 16 w 16"/>
                <a:gd name="T5" fmla="*/ 10 h 16"/>
                <a:gd name="T6" fmla="*/ 4 w 16"/>
                <a:gd name="T7" fmla="*/ 0 h 16"/>
                <a:gd name="T8" fmla="*/ 0 w 16"/>
                <a:gd name="T9" fmla="*/ 2 h 16"/>
                <a:gd name="T10" fmla="*/ 2 w 16"/>
                <a:gd name="T11" fmla="*/ 10 h 16"/>
                <a:gd name="T12" fmla="*/ 4 w 16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lnTo>
                    <a:pt x="16" y="14"/>
                  </a:lnTo>
                  <a:lnTo>
                    <a:pt x="16" y="1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" name="Freeform 290"/>
            <p:cNvSpPr>
              <a:spLocks/>
            </p:cNvSpPr>
            <p:nvPr/>
          </p:nvSpPr>
          <p:spPr bwMode="auto">
            <a:xfrm>
              <a:off x="1746" y="1837"/>
              <a:ext cx="6" cy="8"/>
            </a:xfrm>
            <a:custGeom>
              <a:avLst/>
              <a:gdLst>
                <a:gd name="T0" fmla="*/ 0 w 6"/>
                <a:gd name="T1" fmla="*/ 4 h 8"/>
                <a:gd name="T2" fmla="*/ 2 w 6"/>
                <a:gd name="T3" fmla="*/ 0 h 8"/>
                <a:gd name="T4" fmla="*/ 6 w 6"/>
                <a:gd name="T5" fmla="*/ 4 h 8"/>
                <a:gd name="T6" fmla="*/ 4 w 6"/>
                <a:gd name="T7" fmla="*/ 8 h 8"/>
                <a:gd name="T8" fmla="*/ 0 w 6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" name="Freeform 291"/>
            <p:cNvSpPr>
              <a:spLocks/>
            </p:cNvSpPr>
            <p:nvPr/>
          </p:nvSpPr>
          <p:spPr bwMode="auto">
            <a:xfrm>
              <a:off x="1722" y="1875"/>
              <a:ext cx="36" cy="34"/>
            </a:xfrm>
            <a:custGeom>
              <a:avLst/>
              <a:gdLst>
                <a:gd name="T0" fmla="*/ 6 w 36"/>
                <a:gd name="T1" fmla="*/ 0 h 34"/>
                <a:gd name="T2" fmla="*/ 10 w 36"/>
                <a:gd name="T3" fmla="*/ 2 h 34"/>
                <a:gd name="T4" fmla="*/ 18 w 36"/>
                <a:gd name="T5" fmla="*/ 6 h 34"/>
                <a:gd name="T6" fmla="*/ 24 w 36"/>
                <a:gd name="T7" fmla="*/ 10 h 34"/>
                <a:gd name="T8" fmla="*/ 36 w 36"/>
                <a:gd name="T9" fmla="*/ 22 h 34"/>
                <a:gd name="T10" fmla="*/ 34 w 36"/>
                <a:gd name="T11" fmla="*/ 26 h 34"/>
                <a:gd name="T12" fmla="*/ 26 w 36"/>
                <a:gd name="T13" fmla="*/ 34 h 34"/>
                <a:gd name="T14" fmla="*/ 20 w 36"/>
                <a:gd name="T15" fmla="*/ 34 h 34"/>
                <a:gd name="T16" fmla="*/ 12 w 36"/>
                <a:gd name="T17" fmla="*/ 26 h 34"/>
                <a:gd name="T18" fmla="*/ 4 w 36"/>
                <a:gd name="T19" fmla="*/ 26 h 34"/>
                <a:gd name="T20" fmla="*/ 0 w 36"/>
                <a:gd name="T21" fmla="*/ 20 h 34"/>
                <a:gd name="T22" fmla="*/ 4 w 36"/>
                <a:gd name="T23" fmla="*/ 14 h 34"/>
                <a:gd name="T24" fmla="*/ 2 w 36"/>
                <a:gd name="T25" fmla="*/ 10 h 34"/>
                <a:gd name="T26" fmla="*/ 6 w 36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34">
                  <a:moveTo>
                    <a:pt x="6" y="0"/>
                  </a:moveTo>
                  <a:lnTo>
                    <a:pt x="10" y="2"/>
                  </a:lnTo>
                  <a:lnTo>
                    <a:pt x="18" y="6"/>
                  </a:lnTo>
                  <a:lnTo>
                    <a:pt x="24" y="10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2" y="26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" name="Freeform 292"/>
            <p:cNvSpPr>
              <a:spLocks/>
            </p:cNvSpPr>
            <p:nvPr/>
          </p:nvSpPr>
          <p:spPr bwMode="auto">
            <a:xfrm>
              <a:off x="1736" y="1219"/>
              <a:ext cx="24" cy="30"/>
            </a:xfrm>
            <a:custGeom>
              <a:avLst/>
              <a:gdLst>
                <a:gd name="T0" fmla="*/ 0 w 24"/>
                <a:gd name="T1" fmla="*/ 12 h 30"/>
                <a:gd name="T2" fmla="*/ 0 w 24"/>
                <a:gd name="T3" fmla="*/ 4 h 30"/>
                <a:gd name="T4" fmla="*/ 4 w 24"/>
                <a:gd name="T5" fmla="*/ 0 h 30"/>
                <a:gd name="T6" fmla="*/ 14 w 24"/>
                <a:gd name="T7" fmla="*/ 6 h 30"/>
                <a:gd name="T8" fmla="*/ 14 w 24"/>
                <a:gd name="T9" fmla="*/ 12 h 30"/>
                <a:gd name="T10" fmla="*/ 20 w 24"/>
                <a:gd name="T11" fmla="*/ 16 h 30"/>
                <a:gd name="T12" fmla="*/ 24 w 24"/>
                <a:gd name="T13" fmla="*/ 30 h 30"/>
                <a:gd name="T14" fmla="*/ 14 w 24"/>
                <a:gd name="T15" fmla="*/ 28 h 30"/>
                <a:gd name="T16" fmla="*/ 0 w 24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0">
                  <a:moveTo>
                    <a:pt x="0" y="1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14" y="6"/>
                  </a:lnTo>
                  <a:lnTo>
                    <a:pt x="14" y="12"/>
                  </a:lnTo>
                  <a:lnTo>
                    <a:pt x="20" y="16"/>
                  </a:lnTo>
                  <a:lnTo>
                    <a:pt x="24" y="30"/>
                  </a:lnTo>
                  <a:lnTo>
                    <a:pt x="14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" name="Freeform 293"/>
            <p:cNvSpPr>
              <a:spLocks/>
            </p:cNvSpPr>
            <p:nvPr/>
          </p:nvSpPr>
          <p:spPr bwMode="auto">
            <a:xfrm>
              <a:off x="1790" y="1197"/>
              <a:ext cx="8" cy="14"/>
            </a:xfrm>
            <a:custGeom>
              <a:avLst/>
              <a:gdLst>
                <a:gd name="T0" fmla="*/ 0 w 8"/>
                <a:gd name="T1" fmla="*/ 2 h 14"/>
                <a:gd name="T2" fmla="*/ 4 w 8"/>
                <a:gd name="T3" fmla="*/ 8 h 14"/>
                <a:gd name="T4" fmla="*/ 4 w 8"/>
                <a:gd name="T5" fmla="*/ 12 h 14"/>
                <a:gd name="T6" fmla="*/ 8 w 8"/>
                <a:gd name="T7" fmla="*/ 14 h 14"/>
                <a:gd name="T8" fmla="*/ 8 w 8"/>
                <a:gd name="T9" fmla="*/ 8 h 14"/>
                <a:gd name="T10" fmla="*/ 2 w 8"/>
                <a:gd name="T11" fmla="*/ 0 h 14"/>
                <a:gd name="T12" fmla="*/ 0 w 8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4">
                  <a:moveTo>
                    <a:pt x="0" y="2"/>
                  </a:moveTo>
                  <a:lnTo>
                    <a:pt x="4" y="8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" name="Freeform 294"/>
            <p:cNvSpPr>
              <a:spLocks/>
            </p:cNvSpPr>
            <p:nvPr/>
          </p:nvSpPr>
          <p:spPr bwMode="auto">
            <a:xfrm>
              <a:off x="1802" y="1185"/>
              <a:ext cx="38" cy="52"/>
            </a:xfrm>
            <a:custGeom>
              <a:avLst/>
              <a:gdLst>
                <a:gd name="T0" fmla="*/ 0 w 38"/>
                <a:gd name="T1" fmla="*/ 4 h 52"/>
                <a:gd name="T2" fmla="*/ 8 w 38"/>
                <a:gd name="T3" fmla="*/ 22 h 52"/>
                <a:gd name="T4" fmla="*/ 24 w 38"/>
                <a:gd name="T5" fmla="*/ 40 h 52"/>
                <a:gd name="T6" fmla="*/ 26 w 38"/>
                <a:gd name="T7" fmla="*/ 46 h 52"/>
                <a:gd name="T8" fmla="*/ 26 w 38"/>
                <a:gd name="T9" fmla="*/ 52 h 52"/>
                <a:gd name="T10" fmla="*/ 32 w 38"/>
                <a:gd name="T11" fmla="*/ 52 h 52"/>
                <a:gd name="T12" fmla="*/ 30 w 38"/>
                <a:gd name="T13" fmla="*/ 40 h 52"/>
                <a:gd name="T14" fmla="*/ 38 w 38"/>
                <a:gd name="T15" fmla="*/ 30 h 52"/>
                <a:gd name="T16" fmla="*/ 18 w 38"/>
                <a:gd name="T17" fmla="*/ 0 h 52"/>
                <a:gd name="T18" fmla="*/ 0 w 38"/>
                <a:gd name="T19" fmla="*/ 4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52">
                  <a:moveTo>
                    <a:pt x="0" y="4"/>
                  </a:moveTo>
                  <a:lnTo>
                    <a:pt x="8" y="22"/>
                  </a:lnTo>
                  <a:lnTo>
                    <a:pt x="24" y="40"/>
                  </a:lnTo>
                  <a:lnTo>
                    <a:pt x="26" y="46"/>
                  </a:lnTo>
                  <a:lnTo>
                    <a:pt x="26" y="52"/>
                  </a:lnTo>
                  <a:lnTo>
                    <a:pt x="32" y="52"/>
                  </a:lnTo>
                  <a:lnTo>
                    <a:pt x="30" y="40"/>
                  </a:lnTo>
                  <a:lnTo>
                    <a:pt x="38" y="30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" name="Freeform 295"/>
            <p:cNvSpPr>
              <a:spLocks/>
            </p:cNvSpPr>
            <p:nvPr/>
          </p:nvSpPr>
          <p:spPr bwMode="auto">
            <a:xfrm>
              <a:off x="1792" y="1165"/>
              <a:ext cx="14" cy="10"/>
            </a:xfrm>
            <a:custGeom>
              <a:avLst/>
              <a:gdLst>
                <a:gd name="T0" fmla="*/ 8 w 14"/>
                <a:gd name="T1" fmla="*/ 0 h 10"/>
                <a:gd name="T2" fmla="*/ 14 w 14"/>
                <a:gd name="T3" fmla="*/ 8 h 10"/>
                <a:gd name="T4" fmla="*/ 6 w 14"/>
                <a:gd name="T5" fmla="*/ 10 h 10"/>
                <a:gd name="T6" fmla="*/ 0 w 14"/>
                <a:gd name="T7" fmla="*/ 8 h 10"/>
                <a:gd name="T8" fmla="*/ 2 w 14"/>
                <a:gd name="T9" fmla="*/ 2 h 10"/>
                <a:gd name="T10" fmla="*/ 8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8" y="0"/>
                  </a:moveTo>
                  <a:lnTo>
                    <a:pt x="14" y="8"/>
                  </a:lnTo>
                  <a:lnTo>
                    <a:pt x="6" y="10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" name="Freeform 296"/>
            <p:cNvSpPr>
              <a:spLocks/>
            </p:cNvSpPr>
            <p:nvPr/>
          </p:nvSpPr>
          <p:spPr bwMode="auto">
            <a:xfrm>
              <a:off x="1812" y="1149"/>
              <a:ext cx="20" cy="20"/>
            </a:xfrm>
            <a:custGeom>
              <a:avLst/>
              <a:gdLst>
                <a:gd name="T0" fmla="*/ 8 w 20"/>
                <a:gd name="T1" fmla="*/ 0 h 20"/>
                <a:gd name="T2" fmla="*/ 14 w 20"/>
                <a:gd name="T3" fmla="*/ 6 h 20"/>
                <a:gd name="T4" fmla="*/ 18 w 20"/>
                <a:gd name="T5" fmla="*/ 12 h 20"/>
                <a:gd name="T6" fmla="*/ 20 w 20"/>
                <a:gd name="T7" fmla="*/ 20 h 20"/>
                <a:gd name="T8" fmla="*/ 8 w 20"/>
                <a:gd name="T9" fmla="*/ 20 h 20"/>
                <a:gd name="T10" fmla="*/ 2 w 20"/>
                <a:gd name="T11" fmla="*/ 16 h 20"/>
                <a:gd name="T12" fmla="*/ 0 w 20"/>
                <a:gd name="T13" fmla="*/ 12 h 20"/>
                <a:gd name="T14" fmla="*/ 4 w 20"/>
                <a:gd name="T15" fmla="*/ 12 h 20"/>
                <a:gd name="T16" fmla="*/ 4 w 20"/>
                <a:gd name="T17" fmla="*/ 2 h 20"/>
                <a:gd name="T18" fmla="*/ 8 w 20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8" y="0"/>
                  </a:moveTo>
                  <a:lnTo>
                    <a:pt x="14" y="6"/>
                  </a:lnTo>
                  <a:lnTo>
                    <a:pt x="18" y="12"/>
                  </a:lnTo>
                  <a:lnTo>
                    <a:pt x="20" y="20"/>
                  </a:lnTo>
                  <a:lnTo>
                    <a:pt x="8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" name="Freeform 297"/>
            <p:cNvSpPr>
              <a:spLocks/>
            </p:cNvSpPr>
            <p:nvPr/>
          </p:nvSpPr>
          <p:spPr bwMode="auto">
            <a:xfrm>
              <a:off x="1888" y="1119"/>
              <a:ext cx="22" cy="24"/>
            </a:xfrm>
            <a:custGeom>
              <a:avLst/>
              <a:gdLst>
                <a:gd name="T0" fmla="*/ 0 w 22"/>
                <a:gd name="T1" fmla="*/ 0 h 24"/>
                <a:gd name="T2" fmla="*/ 4 w 22"/>
                <a:gd name="T3" fmla="*/ 2 h 24"/>
                <a:gd name="T4" fmla="*/ 22 w 22"/>
                <a:gd name="T5" fmla="*/ 20 h 24"/>
                <a:gd name="T6" fmla="*/ 18 w 22"/>
                <a:gd name="T7" fmla="*/ 24 h 24"/>
                <a:gd name="T8" fmla="*/ 6 w 22"/>
                <a:gd name="T9" fmla="*/ 14 h 24"/>
                <a:gd name="T10" fmla="*/ 0 w 22"/>
                <a:gd name="T11" fmla="*/ 10 h 24"/>
                <a:gd name="T12" fmla="*/ 0 w 2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lnTo>
                    <a:pt x="4" y="2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" name="Freeform 298"/>
            <p:cNvSpPr>
              <a:spLocks/>
            </p:cNvSpPr>
            <p:nvPr/>
          </p:nvSpPr>
          <p:spPr bwMode="auto">
            <a:xfrm>
              <a:off x="1890" y="1139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8 w 12"/>
                <a:gd name="T3" fmla="*/ 4 h 12"/>
                <a:gd name="T4" fmla="*/ 12 w 12"/>
                <a:gd name="T5" fmla="*/ 8 h 12"/>
                <a:gd name="T6" fmla="*/ 10 w 12"/>
                <a:gd name="T7" fmla="*/ 12 h 12"/>
                <a:gd name="T8" fmla="*/ 4 w 12"/>
                <a:gd name="T9" fmla="*/ 10 h 12"/>
                <a:gd name="T10" fmla="*/ 0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" name="Freeform 299"/>
            <p:cNvSpPr>
              <a:spLocks/>
            </p:cNvSpPr>
            <p:nvPr/>
          </p:nvSpPr>
          <p:spPr bwMode="auto">
            <a:xfrm>
              <a:off x="1880" y="1137"/>
              <a:ext cx="14" cy="16"/>
            </a:xfrm>
            <a:custGeom>
              <a:avLst/>
              <a:gdLst>
                <a:gd name="T0" fmla="*/ 4 w 14"/>
                <a:gd name="T1" fmla="*/ 2 h 16"/>
                <a:gd name="T2" fmla="*/ 8 w 14"/>
                <a:gd name="T3" fmla="*/ 10 h 16"/>
                <a:gd name="T4" fmla="*/ 14 w 14"/>
                <a:gd name="T5" fmla="*/ 16 h 16"/>
                <a:gd name="T6" fmla="*/ 8 w 14"/>
                <a:gd name="T7" fmla="*/ 14 h 16"/>
                <a:gd name="T8" fmla="*/ 0 w 14"/>
                <a:gd name="T9" fmla="*/ 0 h 16"/>
                <a:gd name="T10" fmla="*/ 4 w 14"/>
                <a:gd name="T11" fmla="*/ 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6">
                  <a:moveTo>
                    <a:pt x="4" y="2"/>
                  </a:moveTo>
                  <a:lnTo>
                    <a:pt x="8" y="10"/>
                  </a:lnTo>
                  <a:lnTo>
                    <a:pt x="14" y="16"/>
                  </a:lnTo>
                  <a:lnTo>
                    <a:pt x="8" y="14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" name="Freeform 300"/>
            <p:cNvSpPr>
              <a:spLocks/>
            </p:cNvSpPr>
            <p:nvPr/>
          </p:nvSpPr>
          <p:spPr bwMode="auto">
            <a:xfrm>
              <a:off x="1898" y="1113"/>
              <a:ext cx="8" cy="10"/>
            </a:xfrm>
            <a:custGeom>
              <a:avLst/>
              <a:gdLst>
                <a:gd name="T0" fmla="*/ 0 w 8"/>
                <a:gd name="T1" fmla="*/ 2 h 10"/>
                <a:gd name="T2" fmla="*/ 4 w 8"/>
                <a:gd name="T3" fmla="*/ 0 h 10"/>
                <a:gd name="T4" fmla="*/ 8 w 8"/>
                <a:gd name="T5" fmla="*/ 2 h 10"/>
                <a:gd name="T6" fmla="*/ 4 w 8"/>
                <a:gd name="T7" fmla="*/ 10 h 10"/>
                <a:gd name="T8" fmla="*/ 0 w 8"/>
                <a:gd name="T9" fmla="*/ 6 h 10"/>
                <a:gd name="T10" fmla="*/ 0 w 8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" name="Freeform 301"/>
            <p:cNvSpPr>
              <a:spLocks/>
            </p:cNvSpPr>
            <p:nvPr/>
          </p:nvSpPr>
          <p:spPr bwMode="auto">
            <a:xfrm>
              <a:off x="2134" y="1233"/>
              <a:ext cx="16" cy="22"/>
            </a:xfrm>
            <a:custGeom>
              <a:avLst/>
              <a:gdLst>
                <a:gd name="T0" fmla="*/ 6 w 16"/>
                <a:gd name="T1" fmla="*/ 0 h 22"/>
                <a:gd name="T2" fmla="*/ 10 w 16"/>
                <a:gd name="T3" fmla="*/ 4 h 22"/>
                <a:gd name="T4" fmla="*/ 16 w 16"/>
                <a:gd name="T5" fmla="*/ 18 h 22"/>
                <a:gd name="T6" fmla="*/ 14 w 16"/>
                <a:gd name="T7" fmla="*/ 22 h 22"/>
                <a:gd name="T8" fmla="*/ 6 w 16"/>
                <a:gd name="T9" fmla="*/ 12 h 22"/>
                <a:gd name="T10" fmla="*/ 0 w 16"/>
                <a:gd name="T11" fmla="*/ 2 h 22"/>
                <a:gd name="T12" fmla="*/ 6 w 1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2">
                  <a:moveTo>
                    <a:pt x="6" y="0"/>
                  </a:moveTo>
                  <a:lnTo>
                    <a:pt x="10" y="4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6" y="12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" name="Freeform 302"/>
            <p:cNvSpPr>
              <a:spLocks/>
            </p:cNvSpPr>
            <p:nvPr/>
          </p:nvSpPr>
          <p:spPr bwMode="auto">
            <a:xfrm>
              <a:off x="2150" y="1227"/>
              <a:ext cx="8" cy="22"/>
            </a:xfrm>
            <a:custGeom>
              <a:avLst/>
              <a:gdLst>
                <a:gd name="T0" fmla="*/ 0 w 8"/>
                <a:gd name="T1" fmla="*/ 0 h 22"/>
                <a:gd name="T2" fmla="*/ 2 w 8"/>
                <a:gd name="T3" fmla="*/ 10 h 22"/>
                <a:gd name="T4" fmla="*/ 8 w 8"/>
                <a:gd name="T5" fmla="*/ 22 h 22"/>
                <a:gd name="T6" fmla="*/ 4 w 8"/>
                <a:gd name="T7" fmla="*/ 2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0" y="0"/>
                  </a:moveTo>
                  <a:lnTo>
                    <a:pt x="2" y="10"/>
                  </a:lnTo>
                  <a:lnTo>
                    <a:pt x="8" y="2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" name="Freeform 303"/>
            <p:cNvSpPr>
              <a:spLocks/>
            </p:cNvSpPr>
            <p:nvPr/>
          </p:nvSpPr>
          <p:spPr bwMode="auto">
            <a:xfrm>
              <a:off x="2154" y="1263"/>
              <a:ext cx="12" cy="10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4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" name="Freeform 304"/>
            <p:cNvSpPr>
              <a:spLocks/>
            </p:cNvSpPr>
            <p:nvPr/>
          </p:nvSpPr>
          <p:spPr bwMode="auto">
            <a:xfrm>
              <a:off x="2172" y="145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4 w 6"/>
                <a:gd name="T5" fmla="*/ 6 h 6"/>
                <a:gd name="T6" fmla="*/ 6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" name="Freeform 305"/>
            <p:cNvSpPr>
              <a:spLocks/>
            </p:cNvSpPr>
            <p:nvPr/>
          </p:nvSpPr>
          <p:spPr bwMode="auto">
            <a:xfrm>
              <a:off x="2162" y="1477"/>
              <a:ext cx="12" cy="18"/>
            </a:xfrm>
            <a:custGeom>
              <a:avLst/>
              <a:gdLst>
                <a:gd name="T0" fmla="*/ 8 w 12"/>
                <a:gd name="T1" fmla="*/ 2 h 18"/>
                <a:gd name="T2" fmla="*/ 6 w 12"/>
                <a:gd name="T3" fmla="*/ 10 h 18"/>
                <a:gd name="T4" fmla="*/ 0 w 12"/>
                <a:gd name="T5" fmla="*/ 16 h 18"/>
                <a:gd name="T6" fmla="*/ 4 w 12"/>
                <a:gd name="T7" fmla="*/ 18 h 18"/>
                <a:gd name="T8" fmla="*/ 10 w 12"/>
                <a:gd name="T9" fmla="*/ 10 h 18"/>
                <a:gd name="T10" fmla="*/ 12 w 12"/>
                <a:gd name="T11" fmla="*/ 0 h 18"/>
                <a:gd name="T12" fmla="*/ 8 w 1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8">
                  <a:moveTo>
                    <a:pt x="8" y="2"/>
                  </a:moveTo>
                  <a:lnTo>
                    <a:pt x="6" y="10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" name="Freeform 306"/>
            <p:cNvSpPr>
              <a:spLocks/>
            </p:cNvSpPr>
            <p:nvPr/>
          </p:nvSpPr>
          <p:spPr bwMode="auto">
            <a:xfrm>
              <a:off x="2168" y="1537"/>
              <a:ext cx="10" cy="12"/>
            </a:xfrm>
            <a:custGeom>
              <a:avLst/>
              <a:gdLst>
                <a:gd name="T0" fmla="*/ 6 w 10"/>
                <a:gd name="T1" fmla="*/ 0 h 12"/>
                <a:gd name="T2" fmla="*/ 0 w 10"/>
                <a:gd name="T3" fmla="*/ 10 h 12"/>
                <a:gd name="T4" fmla="*/ 4 w 10"/>
                <a:gd name="T5" fmla="*/ 12 h 12"/>
                <a:gd name="T6" fmla="*/ 10 w 10"/>
                <a:gd name="T7" fmla="*/ 0 h 12"/>
                <a:gd name="T8" fmla="*/ 6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lnTo>
                    <a:pt x="0" y="10"/>
                  </a:lnTo>
                  <a:lnTo>
                    <a:pt x="4" y="12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" name="Freeform 307"/>
            <p:cNvSpPr>
              <a:spLocks/>
            </p:cNvSpPr>
            <p:nvPr/>
          </p:nvSpPr>
          <p:spPr bwMode="auto">
            <a:xfrm>
              <a:off x="2158" y="1599"/>
              <a:ext cx="8" cy="42"/>
            </a:xfrm>
            <a:custGeom>
              <a:avLst/>
              <a:gdLst>
                <a:gd name="T0" fmla="*/ 2 w 8"/>
                <a:gd name="T1" fmla="*/ 0 h 42"/>
                <a:gd name="T2" fmla="*/ 0 w 8"/>
                <a:gd name="T3" fmla="*/ 10 h 42"/>
                <a:gd name="T4" fmla="*/ 0 w 8"/>
                <a:gd name="T5" fmla="*/ 38 h 42"/>
                <a:gd name="T6" fmla="*/ 6 w 8"/>
                <a:gd name="T7" fmla="*/ 42 h 42"/>
                <a:gd name="T8" fmla="*/ 6 w 8"/>
                <a:gd name="T9" fmla="*/ 16 h 42"/>
                <a:gd name="T10" fmla="*/ 8 w 8"/>
                <a:gd name="T11" fmla="*/ 4 h 42"/>
                <a:gd name="T12" fmla="*/ 2 w 8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2">
                  <a:moveTo>
                    <a:pt x="2" y="0"/>
                  </a:moveTo>
                  <a:lnTo>
                    <a:pt x="0" y="10"/>
                  </a:lnTo>
                  <a:lnTo>
                    <a:pt x="0" y="38"/>
                  </a:lnTo>
                  <a:lnTo>
                    <a:pt x="6" y="42"/>
                  </a:lnTo>
                  <a:lnTo>
                    <a:pt x="6" y="16"/>
                  </a:lnTo>
                  <a:lnTo>
                    <a:pt x="8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" name="Freeform 308"/>
            <p:cNvSpPr>
              <a:spLocks/>
            </p:cNvSpPr>
            <p:nvPr/>
          </p:nvSpPr>
          <p:spPr bwMode="auto">
            <a:xfrm>
              <a:off x="2160" y="1669"/>
              <a:ext cx="22" cy="16"/>
            </a:xfrm>
            <a:custGeom>
              <a:avLst/>
              <a:gdLst>
                <a:gd name="T0" fmla="*/ 10 w 22"/>
                <a:gd name="T1" fmla="*/ 0 h 16"/>
                <a:gd name="T2" fmla="*/ 2 w 22"/>
                <a:gd name="T3" fmla="*/ 2 h 16"/>
                <a:gd name="T4" fmla="*/ 0 w 22"/>
                <a:gd name="T5" fmla="*/ 8 h 16"/>
                <a:gd name="T6" fmla="*/ 6 w 22"/>
                <a:gd name="T7" fmla="*/ 16 h 16"/>
                <a:gd name="T8" fmla="*/ 14 w 22"/>
                <a:gd name="T9" fmla="*/ 16 h 16"/>
                <a:gd name="T10" fmla="*/ 22 w 22"/>
                <a:gd name="T11" fmla="*/ 16 h 16"/>
                <a:gd name="T12" fmla="*/ 20 w 22"/>
                <a:gd name="T13" fmla="*/ 12 h 16"/>
                <a:gd name="T14" fmla="*/ 12 w 22"/>
                <a:gd name="T15" fmla="*/ 10 h 16"/>
                <a:gd name="T16" fmla="*/ 10 w 2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6">
                  <a:moveTo>
                    <a:pt x="10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2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0" name="Freeform 309"/>
            <p:cNvSpPr>
              <a:spLocks/>
            </p:cNvSpPr>
            <p:nvPr/>
          </p:nvSpPr>
          <p:spPr bwMode="auto">
            <a:xfrm>
              <a:off x="2144" y="1685"/>
              <a:ext cx="8" cy="14"/>
            </a:xfrm>
            <a:custGeom>
              <a:avLst/>
              <a:gdLst>
                <a:gd name="T0" fmla="*/ 2 w 8"/>
                <a:gd name="T1" fmla="*/ 0 h 14"/>
                <a:gd name="T2" fmla="*/ 0 w 8"/>
                <a:gd name="T3" fmla="*/ 6 h 14"/>
                <a:gd name="T4" fmla="*/ 2 w 8"/>
                <a:gd name="T5" fmla="*/ 10 h 14"/>
                <a:gd name="T6" fmla="*/ 4 w 8"/>
                <a:gd name="T7" fmla="*/ 14 h 14"/>
                <a:gd name="T8" fmla="*/ 8 w 8"/>
                <a:gd name="T9" fmla="*/ 12 h 14"/>
                <a:gd name="T10" fmla="*/ 8 w 8"/>
                <a:gd name="T11" fmla="*/ 6 h 14"/>
                <a:gd name="T12" fmla="*/ 2 w 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1" name="Freeform 310"/>
            <p:cNvSpPr>
              <a:spLocks/>
            </p:cNvSpPr>
            <p:nvPr/>
          </p:nvSpPr>
          <p:spPr bwMode="auto">
            <a:xfrm>
              <a:off x="2130" y="1711"/>
              <a:ext cx="14" cy="14"/>
            </a:xfrm>
            <a:custGeom>
              <a:avLst/>
              <a:gdLst>
                <a:gd name="T0" fmla="*/ 0 w 14"/>
                <a:gd name="T1" fmla="*/ 8 h 14"/>
                <a:gd name="T2" fmla="*/ 0 w 14"/>
                <a:gd name="T3" fmla="*/ 4 h 14"/>
                <a:gd name="T4" fmla="*/ 6 w 14"/>
                <a:gd name="T5" fmla="*/ 0 h 14"/>
                <a:gd name="T6" fmla="*/ 10 w 14"/>
                <a:gd name="T7" fmla="*/ 4 h 14"/>
                <a:gd name="T8" fmla="*/ 14 w 14"/>
                <a:gd name="T9" fmla="*/ 10 h 14"/>
                <a:gd name="T10" fmla="*/ 6 w 14"/>
                <a:gd name="T11" fmla="*/ 14 h 14"/>
                <a:gd name="T12" fmla="*/ 0 w 14"/>
                <a:gd name="T13" fmla="*/ 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4" y="10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2" name="Freeform 311"/>
            <p:cNvSpPr>
              <a:spLocks/>
            </p:cNvSpPr>
            <p:nvPr/>
          </p:nvSpPr>
          <p:spPr bwMode="auto">
            <a:xfrm>
              <a:off x="2120" y="1773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4 w 8"/>
                <a:gd name="T3" fmla="*/ 0 h 12"/>
                <a:gd name="T4" fmla="*/ 8 w 8"/>
                <a:gd name="T5" fmla="*/ 4 h 12"/>
                <a:gd name="T6" fmla="*/ 4 w 8"/>
                <a:gd name="T7" fmla="*/ 12 h 12"/>
                <a:gd name="T8" fmla="*/ 0 w 8"/>
                <a:gd name="T9" fmla="*/ 10 h 12"/>
                <a:gd name="T10" fmla="*/ 0 w 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3" name="Freeform 312"/>
            <p:cNvSpPr>
              <a:spLocks/>
            </p:cNvSpPr>
            <p:nvPr/>
          </p:nvSpPr>
          <p:spPr bwMode="auto">
            <a:xfrm>
              <a:off x="2120" y="1791"/>
              <a:ext cx="8" cy="18"/>
            </a:xfrm>
            <a:custGeom>
              <a:avLst/>
              <a:gdLst>
                <a:gd name="T0" fmla="*/ 0 w 8"/>
                <a:gd name="T1" fmla="*/ 0 h 18"/>
                <a:gd name="T2" fmla="*/ 8 w 8"/>
                <a:gd name="T3" fmla="*/ 0 h 18"/>
                <a:gd name="T4" fmla="*/ 8 w 8"/>
                <a:gd name="T5" fmla="*/ 4 h 18"/>
                <a:gd name="T6" fmla="*/ 4 w 8"/>
                <a:gd name="T7" fmla="*/ 8 h 18"/>
                <a:gd name="T8" fmla="*/ 4 w 8"/>
                <a:gd name="T9" fmla="*/ 12 h 18"/>
                <a:gd name="T10" fmla="*/ 2 w 8"/>
                <a:gd name="T11" fmla="*/ 18 h 18"/>
                <a:gd name="T12" fmla="*/ 0 w 8"/>
                <a:gd name="T13" fmla="*/ 16 h 18"/>
                <a:gd name="T14" fmla="*/ 0 w 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4" name="Freeform 313"/>
            <p:cNvSpPr>
              <a:spLocks/>
            </p:cNvSpPr>
            <p:nvPr/>
          </p:nvSpPr>
          <p:spPr bwMode="auto">
            <a:xfrm>
              <a:off x="2120" y="1821"/>
              <a:ext cx="12" cy="46"/>
            </a:xfrm>
            <a:custGeom>
              <a:avLst/>
              <a:gdLst>
                <a:gd name="T0" fmla="*/ 0 w 12"/>
                <a:gd name="T1" fmla="*/ 38 h 46"/>
                <a:gd name="T2" fmla="*/ 6 w 12"/>
                <a:gd name="T3" fmla="*/ 46 h 46"/>
                <a:gd name="T4" fmla="*/ 10 w 12"/>
                <a:gd name="T5" fmla="*/ 46 h 46"/>
                <a:gd name="T6" fmla="*/ 12 w 12"/>
                <a:gd name="T7" fmla="*/ 16 h 46"/>
                <a:gd name="T8" fmla="*/ 8 w 12"/>
                <a:gd name="T9" fmla="*/ 10 h 46"/>
                <a:gd name="T10" fmla="*/ 4 w 12"/>
                <a:gd name="T11" fmla="*/ 12 h 46"/>
                <a:gd name="T12" fmla="*/ 0 w 12"/>
                <a:gd name="T13" fmla="*/ 0 h 46"/>
                <a:gd name="T14" fmla="*/ 0 w 12"/>
                <a:gd name="T15" fmla="*/ 38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46">
                  <a:moveTo>
                    <a:pt x="0" y="38"/>
                  </a:moveTo>
                  <a:lnTo>
                    <a:pt x="6" y="46"/>
                  </a:lnTo>
                  <a:lnTo>
                    <a:pt x="10" y="46"/>
                  </a:lnTo>
                  <a:lnTo>
                    <a:pt x="12" y="16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5" name="Freeform 314"/>
            <p:cNvSpPr>
              <a:spLocks/>
            </p:cNvSpPr>
            <p:nvPr/>
          </p:nvSpPr>
          <p:spPr bwMode="auto">
            <a:xfrm>
              <a:off x="2116" y="1249"/>
              <a:ext cx="122" cy="510"/>
            </a:xfrm>
            <a:custGeom>
              <a:avLst/>
              <a:gdLst>
                <a:gd name="T0" fmla="*/ 24 w 122"/>
                <a:gd name="T1" fmla="*/ 502 h 510"/>
                <a:gd name="T2" fmla="*/ 10 w 122"/>
                <a:gd name="T3" fmla="*/ 494 h 510"/>
                <a:gd name="T4" fmla="*/ 0 w 122"/>
                <a:gd name="T5" fmla="*/ 466 h 510"/>
                <a:gd name="T6" fmla="*/ 20 w 122"/>
                <a:gd name="T7" fmla="*/ 458 h 510"/>
                <a:gd name="T8" fmla="*/ 36 w 122"/>
                <a:gd name="T9" fmla="*/ 458 h 510"/>
                <a:gd name="T10" fmla="*/ 16 w 122"/>
                <a:gd name="T11" fmla="*/ 454 h 510"/>
                <a:gd name="T12" fmla="*/ 16 w 122"/>
                <a:gd name="T13" fmla="*/ 436 h 510"/>
                <a:gd name="T14" fmla="*/ 6 w 122"/>
                <a:gd name="T15" fmla="*/ 430 h 510"/>
                <a:gd name="T16" fmla="*/ 4 w 122"/>
                <a:gd name="T17" fmla="*/ 410 h 510"/>
                <a:gd name="T18" fmla="*/ 22 w 122"/>
                <a:gd name="T19" fmla="*/ 418 h 510"/>
                <a:gd name="T20" fmla="*/ 38 w 122"/>
                <a:gd name="T21" fmla="*/ 402 h 510"/>
                <a:gd name="T22" fmla="*/ 2 w 122"/>
                <a:gd name="T23" fmla="*/ 386 h 510"/>
                <a:gd name="T24" fmla="*/ 28 w 122"/>
                <a:gd name="T25" fmla="*/ 374 h 510"/>
                <a:gd name="T26" fmla="*/ 6 w 122"/>
                <a:gd name="T27" fmla="*/ 372 h 510"/>
                <a:gd name="T28" fmla="*/ 2 w 122"/>
                <a:gd name="T29" fmla="*/ 346 h 510"/>
                <a:gd name="T30" fmla="*/ 12 w 122"/>
                <a:gd name="T31" fmla="*/ 336 h 510"/>
                <a:gd name="T32" fmla="*/ 46 w 122"/>
                <a:gd name="T33" fmla="*/ 342 h 510"/>
                <a:gd name="T34" fmla="*/ 40 w 122"/>
                <a:gd name="T35" fmla="*/ 314 h 510"/>
                <a:gd name="T36" fmla="*/ 20 w 122"/>
                <a:gd name="T37" fmla="*/ 298 h 510"/>
                <a:gd name="T38" fmla="*/ 36 w 122"/>
                <a:gd name="T39" fmla="*/ 302 h 510"/>
                <a:gd name="T40" fmla="*/ 14 w 122"/>
                <a:gd name="T41" fmla="*/ 282 h 510"/>
                <a:gd name="T42" fmla="*/ 2 w 122"/>
                <a:gd name="T43" fmla="*/ 284 h 510"/>
                <a:gd name="T44" fmla="*/ 18 w 122"/>
                <a:gd name="T45" fmla="*/ 224 h 510"/>
                <a:gd name="T46" fmla="*/ 36 w 122"/>
                <a:gd name="T47" fmla="*/ 198 h 510"/>
                <a:gd name="T48" fmla="*/ 50 w 122"/>
                <a:gd name="T49" fmla="*/ 166 h 510"/>
                <a:gd name="T50" fmla="*/ 44 w 122"/>
                <a:gd name="T51" fmla="*/ 144 h 510"/>
                <a:gd name="T52" fmla="*/ 30 w 122"/>
                <a:gd name="T53" fmla="*/ 142 h 510"/>
                <a:gd name="T54" fmla="*/ 30 w 122"/>
                <a:gd name="T55" fmla="*/ 162 h 510"/>
                <a:gd name="T56" fmla="*/ 30 w 122"/>
                <a:gd name="T57" fmla="*/ 130 h 510"/>
                <a:gd name="T58" fmla="*/ 64 w 122"/>
                <a:gd name="T59" fmla="*/ 132 h 510"/>
                <a:gd name="T60" fmla="*/ 54 w 122"/>
                <a:gd name="T61" fmla="*/ 114 h 510"/>
                <a:gd name="T62" fmla="*/ 26 w 122"/>
                <a:gd name="T63" fmla="*/ 106 h 510"/>
                <a:gd name="T64" fmla="*/ 16 w 122"/>
                <a:gd name="T65" fmla="*/ 104 h 510"/>
                <a:gd name="T66" fmla="*/ 40 w 122"/>
                <a:gd name="T67" fmla="*/ 96 h 510"/>
                <a:gd name="T68" fmla="*/ 60 w 122"/>
                <a:gd name="T69" fmla="*/ 98 h 510"/>
                <a:gd name="T70" fmla="*/ 78 w 122"/>
                <a:gd name="T71" fmla="*/ 86 h 510"/>
                <a:gd name="T72" fmla="*/ 86 w 122"/>
                <a:gd name="T73" fmla="*/ 72 h 510"/>
                <a:gd name="T74" fmla="*/ 122 w 122"/>
                <a:gd name="T75" fmla="*/ 34 h 510"/>
                <a:gd name="T76" fmla="*/ 72 w 122"/>
                <a:gd name="T77" fmla="*/ 0 h 510"/>
                <a:gd name="T78" fmla="*/ 52 w 122"/>
                <a:gd name="T79" fmla="*/ 8 h 510"/>
                <a:gd name="T80" fmla="*/ 48 w 122"/>
                <a:gd name="T81" fmla="*/ 36 h 510"/>
                <a:gd name="T82" fmla="*/ 26 w 122"/>
                <a:gd name="T83" fmla="*/ 36 h 510"/>
                <a:gd name="T84" fmla="*/ 18 w 122"/>
                <a:gd name="T85" fmla="*/ 36 h 510"/>
                <a:gd name="T86" fmla="*/ 0 w 122"/>
                <a:gd name="T87" fmla="*/ 510 h 5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" h="510">
                  <a:moveTo>
                    <a:pt x="0" y="510"/>
                  </a:moveTo>
                  <a:lnTo>
                    <a:pt x="12" y="506"/>
                  </a:lnTo>
                  <a:lnTo>
                    <a:pt x="24" y="502"/>
                  </a:lnTo>
                  <a:lnTo>
                    <a:pt x="22" y="486"/>
                  </a:lnTo>
                  <a:lnTo>
                    <a:pt x="8" y="486"/>
                  </a:lnTo>
                  <a:lnTo>
                    <a:pt x="10" y="494"/>
                  </a:lnTo>
                  <a:lnTo>
                    <a:pt x="8" y="496"/>
                  </a:lnTo>
                  <a:lnTo>
                    <a:pt x="4" y="478"/>
                  </a:lnTo>
                  <a:lnTo>
                    <a:pt x="0" y="466"/>
                  </a:lnTo>
                  <a:lnTo>
                    <a:pt x="4" y="458"/>
                  </a:lnTo>
                  <a:lnTo>
                    <a:pt x="6" y="456"/>
                  </a:lnTo>
                  <a:lnTo>
                    <a:pt x="20" y="458"/>
                  </a:lnTo>
                  <a:lnTo>
                    <a:pt x="28" y="470"/>
                  </a:lnTo>
                  <a:lnTo>
                    <a:pt x="32" y="468"/>
                  </a:lnTo>
                  <a:lnTo>
                    <a:pt x="36" y="458"/>
                  </a:lnTo>
                  <a:lnTo>
                    <a:pt x="32" y="454"/>
                  </a:lnTo>
                  <a:lnTo>
                    <a:pt x="28" y="456"/>
                  </a:lnTo>
                  <a:lnTo>
                    <a:pt x="16" y="454"/>
                  </a:lnTo>
                  <a:lnTo>
                    <a:pt x="14" y="448"/>
                  </a:lnTo>
                  <a:lnTo>
                    <a:pt x="20" y="440"/>
                  </a:lnTo>
                  <a:lnTo>
                    <a:pt x="16" y="436"/>
                  </a:lnTo>
                  <a:lnTo>
                    <a:pt x="4" y="438"/>
                  </a:lnTo>
                  <a:lnTo>
                    <a:pt x="2" y="434"/>
                  </a:lnTo>
                  <a:lnTo>
                    <a:pt x="6" y="430"/>
                  </a:lnTo>
                  <a:lnTo>
                    <a:pt x="18" y="428"/>
                  </a:lnTo>
                  <a:lnTo>
                    <a:pt x="20" y="426"/>
                  </a:lnTo>
                  <a:lnTo>
                    <a:pt x="4" y="410"/>
                  </a:lnTo>
                  <a:lnTo>
                    <a:pt x="10" y="406"/>
                  </a:lnTo>
                  <a:lnTo>
                    <a:pt x="14" y="414"/>
                  </a:lnTo>
                  <a:lnTo>
                    <a:pt x="22" y="418"/>
                  </a:lnTo>
                  <a:lnTo>
                    <a:pt x="30" y="428"/>
                  </a:lnTo>
                  <a:lnTo>
                    <a:pt x="38" y="416"/>
                  </a:lnTo>
                  <a:lnTo>
                    <a:pt x="38" y="402"/>
                  </a:lnTo>
                  <a:lnTo>
                    <a:pt x="26" y="392"/>
                  </a:lnTo>
                  <a:lnTo>
                    <a:pt x="8" y="388"/>
                  </a:lnTo>
                  <a:lnTo>
                    <a:pt x="2" y="386"/>
                  </a:lnTo>
                  <a:lnTo>
                    <a:pt x="20" y="386"/>
                  </a:lnTo>
                  <a:lnTo>
                    <a:pt x="28" y="384"/>
                  </a:lnTo>
                  <a:lnTo>
                    <a:pt x="28" y="374"/>
                  </a:lnTo>
                  <a:lnTo>
                    <a:pt x="18" y="372"/>
                  </a:lnTo>
                  <a:lnTo>
                    <a:pt x="10" y="376"/>
                  </a:lnTo>
                  <a:lnTo>
                    <a:pt x="6" y="372"/>
                  </a:lnTo>
                  <a:lnTo>
                    <a:pt x="4" y="362"/>
                  </a:lnTo>
                  <a:lnTo>
                    <a:pt x="2" y="350"/>
                  </a:lnTo>
                  <a:lnTo>
                    <a:pt x="2" y="346"/>
                  </a:lnTo>
                  <a:lnTo>
                    <a:pt x="6" y="346"/>
                  </a:lnTo>
                  <a:lnTo>
                    <a:pt x="16" y="344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36" y="342"/>
                  </a:lnTo>
                  <a:lnTo>
                    <a:pt x="46" y="342"/>
                  </a:lnTo>
                  <a:lnTo>
                    <a:pt x="50" y="326"/>
                  </a:lnTo>
                  <a:lnTo>
                    <a:pt x="50" y="318"/>
                  </a:lnTo>
                  <a:lnTo>
                    <a:pt x="40" y="314"/>
                  </a:lnTo>
                  <a:lnTo>
                    <a:pt x="38" y="322"/>
                  </a:lnTo>
                  <a:lnTo>
                    <a:pt x="24" y="308"/>
                  </a:lnTo>
                  <a:lnTo>
                    <a:pt x="20" y="298"/>
                  </a:lnTo>
                  <a:lnTo>
                    <a:pt x="22" y="294"/>
                  </a:lnTo>
                  <a:lnTo>
                    <a:pt x="26" y="298"/>
                  </a:lnTo>
                  <a:lnTo>
                    <a:pt x="36" y="302"/>
                  </a:lnTo>
                  <a:lnTo>
                    <a:pt x="36" y="292"/>
                  </a:lnTo>
                  <a:lnTo>
                    <a:pt x="20" y="280"/>
                  </a:lnTo>
                  <a:lnTo>
                    <a:pt x="14" y="282"/>
                  </a:lnTo>
                  <a:lnTo>
                    <a:pt x="12" y="294"/>
                  </a:lnTo>
                  <a:lnTo>
                    <a:pt x="4" y="294"/>
                  </a:lnTo>
                  <a:lnTo>
                    <a:pt x="2" y="284"/>
                  </a:lnTo>
                  <a:lnTo>
                    <a:pt x="14" y="244"/>
                  </a:lnTo>
                  <a:lnTo>
                    <a:pt x="10" y="242"/>
                  </a:lnTo>
                  <a:lnTo>
                    <a:pt x="18" y="224"/>
                  </a:lnTo>
                  <a:lnTo>
                    <a:pt x="26" y="224"/>
                  </a:lnTo>
                  <a:lnTo>
                    <a:pt x="34" y="204"/>
                  </a:lnTo>
                  <a:lnTo>
                    <a:pt x="36" y="198"/>
                  </a:lnTo>
                  <a:lnTo>
                    <a:pt x="28" y="198"/>
                  </a:lnTo>
                  <a:lnTo>
                    <a:pt x="34" y="166"/>
                  </a:lnTo>
                  <a:lnTo>
                    <a:pt x="50" y="166"/>
                  </a:lnTo>
                  <a:lnTo>
                    <a:pt x="56" y="144"/>
                  </a:lnTo>
                  <a:lnTo>
                    <a:pt x="50" y="138"/>
                  </a:lnTo>
                  <a:lnTo>
                    <a:pt x="44" y="144"/>
                  </a:lnTo>
                  <a:lnTo>
                    <a:pt x="42" y="138"/>
                  </a:lnTo>
                  <a:lnTo>
                    <a:pt x="34" y="136"/>
                  </a:lnTo>
                  <a:lnTo>
                    <a:pt x="30" y="142"/>
                  </a:lnTo>
                  <a:lnTo>
                    <a:pt x="34" y="148"/>
                  </a:lnTo>
                  <a:lnTo>
                    <a:pt x="32" y="152"/>
                  </a:lnTo>
                  <a:lnTo>
                    <a:pt x="30" y="162"/>
                  </a:lnTo>
                  <a:lnTo>
                    <a:pt x="24" y="160"/>
                  </a:lnTo>
                  <a:lnTo>
                    <a:pt x="24" y="142"/>
                  </a:lnTo>
                  <a:lnTo>
                    <a:pt x="30" y="130"/>
                  </a:lnTo>
                  <a:lnTo>
                    <a:pt x="44" y="130"/>
                  </a:lnTo>
                  <a:lnTo>
                    <a:pt x="56" y="134"/>
                  </a:lnTo>
                  <a:lnTo>
                    <a:pt x="64" y="132"/>
                  </a:lnTo>
                  <a:lnTo>
                    <a:pt x="76" y="116"/>
                  </a:lnTo>
                  <a:lnTo>
                    <a:pt x="60" y="106"/>
                  </a:lnTo>
                  <a:lnTo>
                    <a:pt x="54" y="114"/>
                  </a:lnTo>
                  <a:lnTo>
                    <a:pt x="46" y="116"/>
                  </a:lnTo>
                  <a:lnTo>
                    <a:pt x="34" y="104"/>
                  </a:lnTo>
                  <a:lnTo>
                    <a:pt x="26" y="106"/>
                  </a:lnTo>
                  <a:lnTo>
                    <a:pt x="26" y="112"/>
                  </a:lnTo>
                  <a:lnTo>
                    <a:pt x="16" y="114"/>
                  </a:lnTo>
                  <a:lnTo>
                    <a:pt x="16" y="104"/>
                  </a:lnTo>
                  <a:lnTo>
                    <a:pt x="20" y="104"/>
                  </a:lnTo>
                  <a:lnTo>
                    <a:pt x="26" y="98"/>
                  </a:lnTo>
                  <a:lnTo>
                    <a:pt x="40" y="96"/>
                  </a:lnTo>
                  <a:lnTo>
                    <a:pt x="46" y="100"/>
                  </a:lnTo>
                  <a:lnTo>
                    <a:pt x="48" y="92"/>
                  </a:lnTo>
                  <a:lnTo>
                    <a:pt x="60" y="98"/>
                  </a:lnTo>
                  <a:lnTo>
                    <a:pt x="70" y="100"/>
                  </a:lnTo>
                  <a:lnTo>
                    <a:pt x="76" y="96"/>
                  </a:lnTo>
                  <a:lnTo>
                    <a:pt x="78" y="86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86" y="72"/>
                  </a:lnTo>
                  <a:lnTo>
                    <a:pt x="88" y="66"/>
                  </a:lnTo>
                  <a:lnTo>
                    <a:pt x="100" y="68"/>
                  </a:lnTo>
                  <a:lnTo>
                    <a:pt x="122" y="34"/>
                  </a:lnTo>
                  <a:lnTo>
                    <a:pt x="120" y="30"/>
                  </a:lnTo>
                  <a:lnTo>
                    <a:pt x="96" y="4"/>
                  </a:lnTo>
                  <a:lnTo>
                    <a:pt x="72" y="0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8"/>
                  </a:lnTo>
                  <a:lnTo>
                    <a:pt x="56" y="18"/>
                  </a:lnTo>
                  <a:lnTo>
                    <a:pt x="50" y="22"/>
                  </a:lnTo>
                  <a:lnTo>
                    <a:pt x="48" y="36"/>
                  </a:lnTo>
                  <a:lnTo>
                    <a:pt x="38" y="38"/>
                  </a:lnTo>
                  <a:lnTo>
                    <a:pt x="32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4" y="52"/>
                  </a:lnTo>
                  <a:lnTo>
                    <a:pt x="0" y="66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6" name="Freeform 315"/>
            <p:cNvSpPr>
              <a:spLocks/>
            </p:cNvSpPr>
            <p:nvPr/>
          </p:nvSpPr>
          <p:spPr bwMode="auto">
            <a:xfrm>
              <a:off x="2120" y="1175"/>
              <a:ext cx="8" cy="26"/>
            </a:xfrm>
            <a:custGeom>
              <a:avLst/>
              <a:gdLst>
                <a:gd name="T0" fmla="*/ 0 w 8"/>
                <a:gd name="T1" fmla="*/ 26 h 26"/>
                <a:gd name="T2" fmla="*/ 8 w 8"/>
                <a:gd name="T3" fmla="*/ 24 h 26"/>
                <a:gd name="T4" fmla="*/ 8 w 8"/>
                <a:gd name="T5" fmla="*/ 14 h 26"/>
                <a:gd name="T6" fmla="*/ 0 w 8"/>
                <a:gd name="T7" fmla="*/ 0 h 26"/>
                <a:gd name="T8" fmla="*/ 0 w 8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6">
                  <a:moveTo>
                    <a:pt x="0" y="26"/>
                  </a:moveTo>
                  <a:lnTo>
                    <a:pt x="8" y="24"/>
                  </a:lnTo>
                  <a:lnTo>
                    <a:pt x="8" y="14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7" name="Freeform 316"/>
            <p:cNvSpPr>
              <a:spLocks/>
            </p:cNvSpPr>
            <p:nvPr/>
          </p:nvSpPr>
          <p:spPr bwMode="auto">
            <a:xfrm>
              <a:off x="1562" y="1091"/>
              <a:ext cx="396" cy="1088"/>
            </a:xfrm>
            <a:custGeom>
              <a:avLst/>
              <a:gdLst>
                <a:gd name="T0" fmla="*/ 36 w 396"/>
                <a:gd name="T1" fmla="*/ 328 h 1088"/>
                <a:gd name="T2" fmla="*/ 38 w 396"/>
                <a:gd name="T3" fmla="*/ 306 h 1088"/>
                <a:gd name="T4" fmla="*/ 8 w 396"/>
                <a:gd name="T5" fmla="*/ 282 h 1088"/>
                <a:gd name="T6" fmla="*/ 54 w 396"/>
                <a:gd name="T7" fmla="*/ 228 h 1088"/>
                <a:gd name="T8" fmla="*/ 84 w 396"/>
                <a:gd name="T9" fmla="*/ 224 h 1088"/>
                <a:gd name="T10" fmla="*/ 76 w 396"/>
                <a:gd name="T11" fmla="*/ 176 h 1088"/>
                <a:gd name="T12" fmla="*/ 126 w 396"/>
                <a:gd name="T13" fmla="*/ 200 h 1088"/>
                <a:gd name="T14" fmla="*/ 122 w 396"/>
                <a:gd name="T15" fmla="*/ 142 h 1088"/>
                <a:gd name="T16" fmla="*/ 166 w 396"/>
                <a:gd name="T17" fmla="*/ 128 h 1088"/>
                <a:gd name="T18" fmla="*/ 178 w 396"/>
                <a:gd name="T19" fmla="*/ 162 h 1088"/>
                <a:gd name="T20" fmla="*/ 220 w 396"/>
                <a:gd name="T21" fmla="*/ 164 h 1088"/>
                <a:gd name="T22" fmla="*/ 220 w 396"/>
                <a:gd name="T23" fmla="*/ 110 h 1088"/>
                <a:gd name="T24" fmla="*/ 258 w 396"/>
                <a:gd name="T25" fmla="*/ 150 h 1088"/>
                <a:gd name="T26" fmla="*/ 276 w 396"/>
                <a:gd name="T27" fmla="*/ 138 h 1088"/>
                <a:gd name="T28" fmla="*/ 290 w 396"/>
                <a:gd name="T29" fmla="*/ 120 h 1088"/>
                <a:gd name="T30" fmla="*/ 308 w 396"/>
                <a:gd name="T31" fmla="*/ 88 h 1088"/>
                <a:gd name="T32" fmla="*/ 322 w 396"/>
                <a:gd name="T33" fmla="*/ 94 h 1088"/>
                <a:gd name="T34" fmla="*/ 320 w 396"/>
                <a:gd name="T35" fmla="*/ 84 h 1088"/>
                <a:gd name="T36" fmla="*/ 278 w 396"/>
                <a:gd name="T37" fmla="*/ 64 h 1088"/>
                <a:gd name="T38" fmla="*/ 296 w 396"/>
                <a:gd name="T39" fmla="*/ 48 h 1088"/>
                <a:gd name="T40" fmla="*/ 320 w 396"/>
                <a:gd name="T41" fmla="*/ 54 h 1088"/>
                <a:gd name="T42" fmla="*/ 354 w 396"/>
                <a:gd name="T43" fmla="*/ 78 h 1088"/>
                <a:gd name="T44" fmla="*/ 350 w 396"/>
                <a:gd name="T45" fmla="*/ 50 h 1088"/>
                <a:gd name="T46" fmla="*/ 350 w 396"/>
                <a:gd name="T47" fmla="*/ 30 h 1088"/>
                <a:gd name="T48" fmla="*/ 362 w 396"/>
                <a:gd name="T49" fmla="*/ 10 h 1088"/>
                <a:gd name="T50" fmla="*/ 378 w 396"/>
                <a:gd name="T51" fmla="*/ 4 h 1088"/>
                <a:gd name="T52" fmla="*/ 374 w 396"/>
                <a:gd name="T53" fmla="*/ 928 h 1088"/>
                <a:gd name="T54" fmla="*/ 338 w 396"/>
                <a:gd name="T55" fmla="*/ 938 h 1088"/>
                <a:gd name="T56" fmla="*/ 334 w 396"/>
                <a:gd name="T57" fmla="*/ 964 h 1088"/>
                <a:gd name="T58" fmla="*/ 324 w 396"/>
                <a:gd name="T59" fmla="*/ 990 h 1088"/>
                <a:gd name="T60" fmla="*/ 312 w 396"/>
                <a:gd name="T61" fmla="*/ 1016 h 1088"/>
                <a:gd name="T62" fmla="*/ 310 w 396"/>
                <a:gd name="T63" fmla="*/ 1058 h 1088"/>
                <a:gd name="T64" fmla="*/ 294 w 396"/>
                <a:gd name="T65" fmla="*/ 1084 h 1088"/>
                <a:gd name="T66" fmla="*/ 252 w 396"/>
                <a:gd name="T67" fmla="*/ 1062 h 1088"/>
                <a:gd name="T68" fmla="*/ 230 w 396"/>
                <a:gd name="T69" fmla="*/ 1044 h 1088"/>
                <a:gd name="T70" fmla="*/ 216 w 396"/>
                <a:gd name="T71" fmla="*/ 1014 h 1088"/>
                <a:gd name="T72" fmla="*/ 212 w 396"/>
                <a:gd name="T73" fmla="*/ 982 h 1088"/>
                <a:gd name="T74" fmla="*/ 206 w 396"/>
                <a:gd name="T75" fmla="*/ 964 h 1088"/>
                <a:gd name="T76" fmla="*/ 184 w 396"/>
                <a:gd name="T77" fmla="*/ 938 h 1088"/>
                <a:gd name="T78" fmla="*/ 180 w 396"/>
                <a:gd name="T79" fmla="*/ 910 h 1088"/>
                <a:gd name="T80" fmla="*/ 178 w 396"/>
                <a:gd name="T81" fmla="*/ 884 h 1088"/>
                <a:gd name="T82" fmla="*/ 196 w 396"/>
                <a:gd name="T83" fmla="*/ 870 h 1088"/>
                <a:gd name="T84" fmla="*/ 200 w 396"/>
                <a:gd name="T85" fmla="*/ 862 h 1088"/>
                <a:gd name="T86" fmla="*/ 190 w 396"/>
                <a:gd name="T87" fmla="*/ 856 h 1088"/>
                <a:gd name="T88" fmla="*/ 208 w 396"/>
                <a:gd name="T89" fmla="*/ 822 h 1088"/>
                <a:gd name="T90" fmla="*/ 190 w 396"/>
                <a:gd name="T91" fmla="*/ 796 h 1088"/>
                <a:gd name="T92" fmla="*/ 190 w 396"/>
                <a:gd name="T93" fmla="*/ 774 h 1088"/>
                <a:gd name="T94" fmla="*/ 202 w 396"/>
                <a:gd name="T95" fmla="*/ 762 h 1088"/>
                <a:gd name="T96" fmla="*/ 182 w 396"/>
                <a:gd name="T97" fmla="*/ 722 h 1088"/>
                <a:gd name="T98" fmla="*/ 152 w 396"/>
                <a:gd name="T99" fmla="*/ 734 h 1088"/>
                <a:gd name="T100" fmla="*/ 166 w 396"/>
                <a:gd name="T101" fmla="*/ 704 h 1088"/>
                <a:gd name="T102" fmla="*/ 144 w 396"/>
                <a:gd name="T103" fmla="*/ 640 h 1088"/>
                <a:gd name="T104" fmla="*/ 114 w 396"/>
                <a:gd name="T105" fmla="*/ 578 h 1088"/>
                <a:gd name="T106" fmla="*/ 84 w 396"/>
                <a:gd name="T107" fmla="*/ 544 h 1088"/>
                <a:gd name="T108" fmla="*/ 56 w 396"/>
                <a:gd name="T109" fmla="*/ 540 h 10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6" h="1088">
                  <a:moveTo>
                    <a:pt x="2" y="378"/>
                  </a:moveTo>
                  <a:lnTo>
                    <a:pt x="0" y="372"/>
                  </a:lnTo>
                  <a:lnTo>
                    <a:pt x="18" y="370"/>
                  </a:lnTo>
                  <a:lnTo>
                    <a:pt x="24" y="374"/>
                  </a:lnTo>
                  <a:lnTo>
                    <a:pt x="42" y="344"/>
                  </a:lnTo>
                  <a:lnTo>
                    <a:pt x="36" y="328"/>
                  </a:lnTo>
                  <a:lnTo>
                    <a:pt x="48" y="322"/>
                  </a:lnTo>
                  <a:lnTo>
                    <a:pt x="42" y="316"/>
                  </a:lnTo>
                  <a:lnTo>
                    <a:pt x="46" y="312"/>
                  </a:lnTo>
                  <a:lnTo>
                    <a:pt x="50" y="306"/>
                  </a:lnTo>
                  <a:lnTo>
                    <a:pt x="46" y="300"/>
                  </a:lnTo>
                  <a:lnTo>
                    <a:pt x="38" y="306"/>
                  </a:lnTo>
                  <a:lnTo>
                    <a:pt x="34" y="306"/>
                  </a:lnTo>
                  <a:lnTo>
                    <a:pt x="30" y="312"/>
                  </a:lnTo>
                  <a:lnTo>
                    <a:pt x="12" y="308"/>
                  </a:lnTo>
                  <a:lnTo>
                    <a:pt x="12" y="300"/>
                  </a:lnTo>
                  <a:lnTo>
                    <a:pt x="8" y="296"/>
                  </a:lnTo>
                  <a:lnTo>
                    <a:pt x="8" y="282"/>
                  </a:lnTo>
                  <a:lnTo>
                    <a:pt x="20" y="276"/>
                  </a:lnTo>
                  <a:lnTo>
                    <a:pt x="26" y="266"/>
                  </a:lnTo>
                  <a:lnTo>
                    <a:pt x="32" y="264"/>
                  </a:lnTo>
                  <a:lnTo>
                    <a:pt x="32" y="256"/>
                  </a:lnTo>
                  <a:lnTo>
                    <a:pt x="50" y="230"/>
                  </a:lnTo>
                  <a:lnTo>
                    <a:pt x="54" y="228"/>
                  </a:lnTo>
                  <a:lnTo>
                    <a:pt x="56" y="246"/>
                  </a:lnTo>
                  <a:lnTo>
                    <a:pt x="62" y="244"/>
                  </a:lnTo>
                  <a:lnTo>
                    <a:pt x="60" y="222"/>
                  </a:lnTo>
                  <a:lnTo>
                    <a:pt x="68" y="226"/>
                  </a:lnTo>
                  <a:lnTo>
                    <a:pt x="72" y="232"/>
                  </a:lnTo>
                  <a:lnTo>
                    <a:pt x="84" y="224"/>
                  </a:lnTo>
                  <a:lnTo>
                    <a:pt x="84" y="212"/>
                  </a:lnTo>
                  <a:lnTo>
                    <a:pt x="80" y="206"/>
                  </a:lnTo>
                  <a:lnTo>
                    <a:pt x="86" y="196"/>
                  </a:lnTo>
                  <a:lnTo>
                    <a:pt x="80" y="190"/>
                  </a:lnTo>
                  <a:lnTo>
                    <a:pt x="78" y="182"/>
                  </a:lnTo>
                  <a:lnTo>
                    <a:pt x="76" y="176"/>
                  </a:lnTo>
                  <a:lnTo>
                    <a:pt x="78" y="170"/>
                  </a:lnTo>
                  <a:lnTo>
                    <a:pt x="86" y="168"/>
                  </a:lnTo>
                  <a:lnTo>
                    <a:pt x="102" y="166"/>
                  </a:lnTo>
                  <a:lnTo>
                    <a:pt x="106" y="172"/>
                  </a:lnTo>
                  <a:lnTo>
                    <a:pt x="106" y="182"/>
                  </a:lnTo>
                  <a:lnTo>
                    <a:pt x="126" y="200"/>
                  </a:lnTo>
                  <a:lnTo>
                    <a:pt x="126" y="188"/>
                  </a:lnTo>
                  <a:lnTo>
                    <a:pt x="114" y="172"/>
                  </a:lnTo>
                  <a:lnTo>
                    <a:pt x="110" y="164"/>
                  </a:lnTo>
                  <a:lnTo>
                    <a:pt x="102" y="154"/>
                  </a:lnTo>
                  <a:lnTo>
                    <a:pt x="104" y="152"/>
                  </a:lnTo>
                  <a:lnTo>
                    <a:pt x="122" y="142"/>
                  </a:lnTo>
                  <a:lnTo>
                    <a:pt x="132" y="142"/>
                  </a:lnTo>
                  <a:lnTo>
                    <a:pt x="142" y="136"/>
                  </a:lnTo>
                  <a:lnTo>
                    <a:pt x="152" y="138"/>
                  </a:lnTo>
                  <a:lnTo>
                    <a:pt x="150" y="128"/>
                  </a:lnTo>
                  <a:lnTo>
                    <a:pt x="162" y="122"/>
                  </a:lnTo>
                  <a:lnTo>
                    <a:pt x="166" y="128"/>
                  </a:lnTo>
                  <a:lnTo>
                    <a:pt x="170" y="146"/>
                  </a:lnTo>
                  <a:lnTo>
                    <a:pt x="168" y="190"/>
                  </a:lnTo>
                  <a:lnTo>
                    <a:pt x="172" y="192"/>
                  </a:lnTo>
                  <a:lnTo>
                    <a:pt x="174" y="190"/>
                  </a:lnTo>
                  <a:lnTo>
                    <a:pt x="182" y="164"/>
                  </a:lnTo>
                  <a:lnTo>
                    <a:pt x="178" y="162"/>
                  </a:lnTo>
                  <a:lnTo>
                    <a:pt x="182" y="158"/>
                  </a:lnTo>
                  <a:lnTo>
                    <a:pt x="192" y="162"/>
                  </a:lnTo>
                  <a:lnTo>
                    <a:pt x="218" y="190"/>
                  </a:lnTo>
                  <a:lnTo>
                    <a:pt x="222" y="184"/>
                  </a:lnTo>
                  <a:lnTo>
                    <a:pt x="202" y="164"/>
                  </a:lnTo>
                  <a:lnTo>
                    <a:pt x="220" y="164"/>
                  </a:lnTo>
                  <a:lnTo>
                    <a:pt x="216" y="156"/>
                  </a:lnTo>
                  <a:lnTo>
                    <a:pt x="204" y="142"/>
                  </a:lnTo>
                  <a:lnTo>
                    <a:pt x="206" y="122"/>
                  </a:lnTo>
                  <a:lnTo>
                    <a:pt x="202" y="116"/>
                  </a:lnTo>
                  <a:lnTo>
                    <a:pt x="204" y="110"/>
                  </a:lnTo>
                  <a:lnTo>
                    <a:pt x="220" y="110"/>
                  </a:lnTo>
                  <a:lnTo>
                    <a:pt x="228" y="118"/>
                  </a:lnTo>
                  <a:lnTo>
                    <a:pt x="228" y="126"/>
                  </a:lnTo>
                  <a:lnTo>
                    <a:pt x="240" y="132"/>
                  </a:lnTo>
                  <a:lnTo>
                    <a:pt x="240" y="140"/>
                  </a:lnTo>
                  <a:lnTo>
                    <a:pt x="250" y="140"/>
                  </a:lnTo>
                  <a:lnTo>
                    <a:pt x="258" y="150"/>
                  </a:lnTo>
                  <a:lnTo>
                    <a:pt x="274" y="176"/>
                  </a:lnTo>
                  <a:lnTo>
                    <a:pt x="282" y="176"/>
                  </a:lnTo>
                  <a:lnTo>
                    <a:pt x="284" y="170"/>
                  </a:lnTo>
                  <a:lnTo>
                    <a:pt x="276" y="162"/>
                  </a:lnTo>
                  <a:lnTo>
                    <a:pt x="278" y="158"/>
                  </a:lnTo>
                  <a:lnTo>
                    <a:pt x="276" y="138"/>
                  </a:lnTo>
                  <a:lnTo>
                    <a:pt x="278" y="132"/>
                  </a:lnTo>
                  <a:lnTo>
                    <a:pt x="290" y="134"/>
                  </a:lnTo>
                  <a:lnTo>
                    <a:pt x="300" y="136"/>
                  </a:lnTo>
                  <a:lnTo>
                    <a:pt x="304" y="132"/>
                  </a:lnTo>
                  <a:lnTo>
                    <a:pt x="284" y="124"/>
                  </a:lnTo>
                  <a:lnTo>
                    <a:pt x="290" y="120"/>
                  </a:lnTo>
                  <a:lnTo>
                    <a:pt x="270" y="92"/>
                  </a:lnTo>
                  <a:lnTo>
                    <a:pt x="262" y="86"/>
                  </a:lnTo>
                  <a:lnTo>
                    <a:pt x="270" y="84"/>
                  </a:lnTo>
                  <a:lnTo>
                    <a:pt x="286" y="86"/>
                  </a:lnTo>
                  <a:lnTo>
                    <a:pt x="304" y="84"/>
                  </a:lnTo>
                  <a:lnTo>
                    <a:pt x="308" y="88"/>
                  </a:lnTo>
                  <a:lnTo>
                    <a:pt x="308" y="104"/>
                  </a:lnTo>
                  <a:lnTo>
                    <a:pt x="310" y="110"/>
                  </a:lnTo>
                  <a:lnTo>
                    <a:pt x="314" y="106"/>
                  </a:lnTo>
                  <a:lnTo>
                    <a:pt x="312" y="92"/>
                  </a:lnTo>
                  <a:lnTo>
                    <a:pt x="316" y="88"/>
                  </a:lnTo>
                  <a:lnTo>
                    <a:pt x="322" y="94"/>
                  </a:lnTo>
                  <a:lnTo>
                    <a:pt x="328" y="108"/>
                  </a:lnTo>
                  <a:lnTo>
                    <a:pt x="328" y="114"/>
                  </a:lnTo>
                  <a:lnTo>
                    <a:pt x="334" y="122"/>
                  </a:lnTo>
                  <a:lnTo>
                    <a:pt x="334" y="112"/>
                  </a:lnTo>
                  <a:lnTo>
                    <a:pt x="328" y="92"/>
                  </a:lnTo>
                  <a:lnTo>
                    <a:pt x="320" y="84"/>
                  </a:lnTo>
                  <a:lnTo>
                    <a:pt x="298" y="74"/>
                  </a:lnTo>
                  <a:lnTo>
                    <a:pt x="278" y="80"/>
                  </a:lnTo>
                  <a:lnTo>
                    <a:pt x="276" y="72"/>
                  </a:lnTo>
                  <a:lnTo>
                    <a:pt x="286" y="72"/>
                  </a:lnTo>
                  <a:lnTo>
                    <a:pt x="284" y="66"/>
                  </a:lnTo>
                  <a:lnTo>
                    <a:pt x="278" y="64"/>
                  </a:lnTo>
                  <a:lnTo>
                    <a:pt x="266" y="54"/>
                  </a:lnTo>
                  <a:lnTo>
                    <a:pt x="270" y="48"/>
                  </a:lnTo>
                  <a:lnTo>
                    <a:pt x="282" y="48"/>
                  </a:lnTo>
                  <a:lnTo>
                    <a:pt x="290" y="54"/>
                  </a:lnTo>
                  <a:lnTo>
                    <a:pt x="298" y="52"/>
                  </a:lnTo>
                  <a:lnTo>
                    <a:pt x="296" y="48"/>
                  </a:lnTo>
                  <a:lnTo>
                    <a:pt x="284" y="42"/>
                  </a:lnTo>
                  <a:lnTo>
                    <a:pt x="288" y="38"/>
                  </a:lnTo>
                  <a:lnTo>
                    <a:pt x="298" y="36"/>
                  </a:lnTo>
                  <a:lnTo>
                    <a:pt x="310" y="42"/>
                  </a:lnTo>
                  <a:lnTo>
                    <a:pt x="312" y="54"/>
                  </a:lnTo>
                  <a:lnTo>
                    <a:pt x="320" y="54"/>
                  </a:lnTo>
                  <a:lnTo>
                    <a:pt x="326" y="66"/>
                  </a:lnTo>
                  <a:lnTo>
                    <a:pt x="338" y="66"/>
                  </a:lnTo>
                  <a:lnTo>
                    <a:pt x="344" y="72"/>
                  </a:lnTo>
                  <a:lnTo>
                    <a:pt x="348" y="84"/>
                  </a:lnTo>
                  <a:lnTo>
                    <a:pt x="352" y="84"/>
                  </a:lnTo>
                  <a:lnTo>
                    <a:pt x="354" y="78"/>
                  </a:lnTo>
                  <a:lnTo>
                    <a:pt x="344" y="66"/>
                  </a:lnTo>
                  <a:lnTo>
                    <a:pt x="350" y="62"/>
                  </a:lnTo>
                  <a:lnTo>
                    <a:pt x="360" y="62"/>
                  </a:lnTo>
                  <a:lnTo>
                    <a:pt x="364" y="56"/>
                  </a:lnTo>
                  <a:lnTo>
                    <a:pt x="350" y="56"/>
                  </a:lnTo>
                  <a:lnTo>
                    <a:pt x="350" y="50"/>
                  </a:lnTo>
                  <a:lnTo>
                    <a:pt x="358" y="48"/>
                  </a:lnTo>
                  <a:lnTo>
                    <a:pt x="368" y="48"/>
                  </a:lnTo>
                  <a:lnTo>
                    <a:pt x="368" y="42"/>
                  </a:lnTo>
                  <a:lnTo>
                    <a:pt x="354" y="42"/>
                  </a:lnTo>
                  <a:lnTo>
                    <a:pt x="346" y="36"/>
                  </a:lnTo>
                  <a:lnTo>
                    <a:pt x="350" y="30"/>
                  </a:lnTo>
                  <a:lnTo>
                    <a:pt x="346" y="18"/>
                  </a:lnTo>
                  <a:lnTo>
                    <a:pt x="350" y="16"/>
                  </a:lnTo>
                  <a:lnTo>
                    <a:pt x="354" y="18"/>
                  </a:lnTo>
                  <a:lnTo>
                    <a:pt x="358" y="16"/>
                  </a:lnTo>
                  <a:lnTo>
                    <a:pt x="356" y="10"/>
                  </a:lnTo>
                  <a:lnTo>
                    <a:pt x="362" y="10"/>
                  </a:lnTo>
                  <a:lnTo>
                    <a:pt x="370" y="22"/>
                  </a:lnTo>
                  <a:lnTo>
                    <a:pt x="376" y="16"/>
                  </a:lnTo>
                  <a:lnTo>
                    <a:pt x="368" y="4"/>
                  </a:lnTo>
                  <a:lnTo>
                    <a:pt x="374" y="0"/>
                  </a:lnTo>
                  <a:lnTo>
                    <a:pt x="378" y="4"/>
                  </a:lnTo>
                  <a:lnTo>
                    <a:pt x="378" y="894"/>
                  </a:lnTo>
                  <a:lnTo>
                    <a:pt x="396" y="914"/>
                  </a:lnTo>
                  <a:lnTo>
                    <a:pt x="394" y="922"/>
                  </a:lnTo>
                  <a:lnTo>
                    <a:pt x="386" y="928"/>
                  </a:lnTo>
                  <a:lnTo>
                    <a:pt x="380" y="924"/>
                  </a:lnTo>
                  <a:lnTo>
                    <a:pt x="374" y="928"/>
                  </a:lnTo>
                  <a:lnTo>
                    <a:pt x="370" y="924"/>
                  </a:lnTo>
                  <a:lnTo>
                    <a:pt x="372" y="914"/>
                  </a:lnTo>
                  <a:lnTo>
                    <a:pt x="366" y="912"/>
                  </a:lnTo>
                  <a:lnTo>
                    <a:pt x="364" y="916"/>
                  </a:lnTo>
                  <a:lnTo>
                    <a:pt x="362" y="934"/>
                  </a:lnTo>
                  <a:lnTo>
                    <a:pt x="338" y="938"/>
                  </a:lnTo>
                  <a:lnTo>
                    <a:pt x="338" y="940"/>
                  </a:lnTo>
                  <a:lnTo>
                    <a:pt x="342" y="946"/>
                  </a:lnTo>
                  <a:lnTo>
                    <a:pt x="342" y="950"/>
                  </a:lnTo>
                  <a:lnTo>
                    <a:pt x="330" y="952"/>
                  </a:lnTo>
                  <a:lnTo>
                    <a:pt x="330" y="960"/>
                  </a:lnTo>
                  <a:lnTo>
                    <a:pt x="334" y="964"/>
                  </a:lnTo>
                  <a:lnTo>
                    <a:pt x="332" y="970"/>
                  </a:lnTo>
                  <a:lnTo>
                    <a:pt x="322" y="970"/>
                  </a:lnTo>
                  <a:lnTo>
                    <a:pt x="324" y="978"/>
                  </a:lnTo>
                  <a:lnTo>
                    <a:pt x="334" y="980"/>
                  </a:lnTo>
                  <a:lnTo>
                    <a:pt x="334" y="990"/>
                  </a:lnTo>
                  <a:lnTo>
                    <a:pt x="324" y="990"/>
                  </a:lnTo>
                  <a:lnTo>
                    <a:pt x="328" y="996"/>
                  </a:lnTo>
                  <a:lnTo>
                    <a:pt x="328" y="1002"/>
                  </a:lnTo>
                  <a:lnTo>
                    <a:pt x="324" y="1002"/>
                  </a:lnTo>
                  <a:lnTo>
                    <a:pt x="320" y="1012"/>
                  </a:lnTo>
                  <a:lnTo>
                    <a:pt x="316" y="1012"/>
                  </a:lnTo>
                  <a:lnTo>
                    <a:pt x="312" y="1016"/>
                  </a:lnTo>
                  <a:lnTo>
                    <a:pt x="314" y="1020"/>
                  </a:lnTo>
                  <a:lnTo>
                    <a:pt x="312" y="1030"/>
                  </a:lnTo>
                  <a:lnTo>
                    <a:pt x="318" y="1042"/>
                  </a:lnTo>
                  <a:lnTo>
                    <a:pt x="314" y="1050"/>
                  </a:lnTo>
                  <a:lnTo>
                    <a:pt x="308" y="1054"/>
                  </a:lnTo>
                  <a:lnTo>
                    <a:pt x="310" y="1058"/>
                  </a:lnTo>
                  <a:lnTo>
                    <a:pt x="306" y="1064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304" y="1078"/>
                  </a:lnTo>
                  <a:lnTo>
                    <a:pt x="300" y="1088"/>
                  </a:lnTo>
                  <a:lnTo>
                    <a:pt x="294" y="1084"/>
                  </a:lnTo>
                  <a:lnTo>
                    <a:pt x="286" y="1088"/>
                  </a:lnTo>
                  <a:lnTo>
                    <a:pt x="284" y="1082"/>
                  </a:lnTo>
                  <a:lnTo>
                    <a:pt x="284" y="1076"/>
                  </a:lnTo>
                  <a:lnTo>
                    <a:pt x="272" y="1070"/>
                  </a:lnTo>
                  <a:lnTo>
                    <a:pt x="268" y="1060"/>
                  </a:lnTo>
                  <a:lnTo>
                    <a:pt x="252" y="1062"/>
                  </a:lnTo>
                  <a:lnTo>
                    <a:pt x="248" y="1068"/>
                  </a:lnTo>
                  <a:lnTo>
                    <a:pt x="244" y="1066"/>
                  </a:lnTo>
                  <a:lnTo>
                    <a:pt x="244" y="1058"/>
                  </a:lnTo>
                  <a:lnTo>
                    <a:pt x="236" y="1052"/>
                  </a:lnTo>
                  <a:lnTo>
                    <a:pt x="236" y="1048"/>
                  </a:lnTo>
                  <a:lnTo>
                    <a:pt x="230" y="1044"/>
                  </a:lnTo>
                  <a:lnTo>
                    <a:pt x="226" y="1034"/>
                  </a:lnTo>
                  <a:lnTo>
                    <a:pt x="226" y="1028"/>
                  </a:lnTo>
                  <a:lnTo>
                    <a:pt x="216" y="1024"/>
                  </a:lnTo>
                  <a:lnTo>
                    <a:pt x="214" y="1020"/>
                  </a:lnTo>
                  <a:lnTo>
                    <a:pt x="218" y="1016"/>
                  </a:lnTo>
                  <a:lnTo>
                    <a:pt x="216" y="1014"/>
                  </a:lnTo>
                  <a:lnTo>
                    <a:pt x="216" y="1008"/>
                  </a:lnTo>
                  <a:lnTo>
                    <a:pt x="210" y="1002"/>
                  </a:lnTo>
                  <a:lnTo>
                    <a:pt x="208" y="998"/>
                  </a:lnTo>
                  <a:lnTo>
                    <a:pt x="202" y="994"/>
                  </a:lnTo>
                  <a:lnTo>
                    <a:pt x="202" y="984"/>
                  </a:lnTo>
                  <a:lnTo>
                    <a:pt x="212" y="982"/>
                  </a:lnTo>
                  <a:lnTo>
                    <a:pt x="212" y="976"/>
                  </a:lnTo>
                  <a:lnTo>
                    <a:pt x="216" y="970"/>
                  </a:lnTo>
                  <a:lnTo>
                    <a:pt x="220" y="972"/>
                  </a:lnTo>
                  <a:lnTo>
                    <a:pt x="222" y="966"/>
                  </a:lnTo>
                  <a:lnTo>
                    <a:pt x="212" y="960"/>
                  </a:lnTo>
                  <a:lnTo>
                    <a:pt x="206" y="964"/>
                  </a:lnTo>
                  <a:lnTo>
                    <a:pt x="200" y="976"/>
                  </a:lnTo>
                  <a:lnTo>
                    <a:pt x="196" y="974"/>
                  </a:lnTo>
                  <a:lnTo>
                    <a:pt x="196" y="962"/>
                  </a:lnTo>
                  <a:lnTo>
                    <a:pt x="194" y="950"/>
                  </a:lnTo>
                  <a:lnTo>
                    <a:pt x="196" y="946"/>
                  </a:lnTo>
                  <a:lnTo>
                    <a:pt x="184" y="938"/>
                  </a:lnTo>
                  <a:lnTo>
                    <a:pt x="186" y="934"/>
                  </a:lnTo>
                  <a:lnTo>
                    <a:pt x="192" y="934"/>
                  </a:lnTo>
                  <a:lnTo>
                    <a:pt x="190" y="928"/>
                  </a:lnTo>
                  <a:lnTo>
                    <a:pt x="184" y="928"/>
                  </a:lnTo>
                  <a:lnTo>
                    <a:pt x="178" y="918"/>
                  </a:lnTo>
                  <a:lnTo>
                    <a:pt x="180" y="910"/>
                  </a:lnTo>
                  <a:lnTo>
                    <a:pt x="186" y="910"/>
                  </a:lnTo>
                  <a:lnTo>
                    <a:pt x="190" y="902"/>
                  </a:lnTo>
                  <a:lnTo>
                    <a:pt x="182" y="900"/>
                  </a:lnTo>
                  <a:lnTo>
                    <a:pt x="176" y="904"/>
                  </a:lnTo>
                  <a:lnTo>
                    <a:pt x="174" y="898"/>
                  </a:lnTo>
                  <a:lnTo>
                    <a:pt x="178" y="884"/>
                  </a:lnTo>
                  <a:lnTo>
                    <a:pt x="194" y="874"/>
                  </a:lnTo>
                  <a:lnTo>
                    <a:pt x="202" y="876"/>
                  </a:lnTo>
                  <a:lnTo>
                    <a:pt x="210" y="882"/>
                  </a:lnTo>
                  <a:lnTo>
                    <a:pt x="214" y="880"/>
                  </a:lnTo>
                  <a:lnTo>
                    <a:pt x="212" y="872"/>
                  </a:lnTo>
                  <a:lnTo>
                    <a:pt x="196" y="870"/>
                  </a:lnTo>
                  <a:lnTo>
                    <a:pt x="190" y="870"/>
                  </a:lnTo>
                  <a:lnTo>
                    <a:pt x="180" y="878"/>
                  </a:lnTo>
                  <a:lnTo>
                    <a:pt x="178" y="878"/>
                  </a:lnTo>
                  <a:lnTo>
                    <a:pt x="176" y="870"/>
                  </a:lnTo>
                  <a:lnTo>
                    <a:pt x="188" y="862"/>
                  </a:lnTo>
                  <a:lnTo>
                    <a:pt x="200" y="862"/>
                  </a:lnTo>
                  <a:lnTo>
                    <a:pt x="212" y="866"/>
                  </a:lnTo>
                  <a:lnTo>
                    <a:pt x="216" y="860"/>
                  </a:lnTo>
                  <a:lnTo>
                    <a:pt x="208" y="858"/>
                  </a:lnTo>
                  <a:lnTo>
                    <a:pt x="206" y="854"/>
                  </a:lnTo>
                  <a:lnTo>
                    <a:pt x="196" y="858"/>
                  </a:lnTo>
                  <a:lnTo>
                    <a:pt x="190" y="856"/>
                  </a:lnTo>
                  <a:lnTo>
                    <a:pt x="190" y="850"/>
                  </a:lnTo>
                  <a:lnTo>
                    <a:pt x="200" y="846"/>
                  </a:lnTo>
                  <a:lnTo>
                    <a:pt x="212" y="846"/>
                  </a:lnTo>
                  <a:lnTo>
                    <a:pt x="212" y="840"/>
                  </a:lnTo>
                  <a:lnTo>
                    <a:pt x="206" y="836"/>
                  </a:lnTo>
                  <a:lnTo>
                    <a:pt x="208" y="822"/>
                  </a:lnTo>
                  <a:lnTo>
                    <a:pt x="218" y="818"/>
                  </a:lnTo>
                  <a:lnTo>
                    <a:pt x="214" y="810"/>
                  </a:lnTo>
                  <a:lnTo>
                    <a:pt x="218" y="804"/>
                  </a:lnTo>
                  <a:lnTo>
                    <a:pt x="216" y="796"/>
                  </a:lnTo>
                  <a:lnTo>
                    <a:pt x="206" y="798"/>
                  </a:lnTo>
                  <a:lnTo>
                    <a:pt x="190" y="796"/>
                  </a:lnTo>
                  <a:lnTo>
                    <a:pt x="182" y="786"/>
                  </a:lnTo>
                  <a:lnTo>
                    <a:pt x="172" y="782"/>
                  </a:lnTo>
                  <a:lnTo>
                    <a:pt x="166" y="770"/>
                  </a:lnTo>
                  <a:lnTo>
                    <a:pt x="168" y="768"/>
                  </a:lnTo>
                  <a:lnTo>
                    <a:pt x="180" y="770"/>
                  </a:lnTo>
                  <a:lnTo>
                    <a:pt x="190" y="774"/>
                  </a:lnTo>
                  <a:lnTo>
                    <a:pt x="196" y="774"/>
                  </a:lnTo>
                  <a:lnTo>
                    <a:pt x="210" y="786"/>
                  </a:lnTo>
                  <a:lnTo>
                    <a:pt x="214" y="782"/>
                  </a:lnTo>
                  <a:lnTo>
                    <a:pt x="206" y="776"/>
                  </a:lnTo>
                  <a:lnTo>
                    <a:pt x="206" y="770"/>
                  </a:lnTo>
                  <a:lnTo>
                    <a:pt x="202" y="762"/>
                  </a:lnTo>
                  <a:lnTo>
                    <a:pt x="208" y="756"/>
                  </a:lnTo>
                  <a:lnTo>
                    <a:pt x="200" y="754"/>
                  </a:lnTo>
                  <a:lnTo>
                    <a:pt x="190" y="744"/>
                  </a:lnTo>
                  <a:lnTo>
                    <a:pt x="194" y="738"/>
                  </a:lnTo>
                  <a:lnTo>
                    <a:pt x="184" y="728"/>
                  </a:lnTo>
                  <a:lnTo>
                    <a:pt x="182" y="722"/>
                  </a:lnTo>
                  <a:lnTo>
                    <a:pt x="176" y="722"/>
                  </a:lnTo>
                  <a:lnTo>
                    <a:pt x="176" y="730"/>
                  </a:lnTo>
                  <a:lnTo>
                    <a:pt x="172" y="732"/>
                  </a:lnTo>
                  <a:lnTo>
                    <a:pt x="170" y="744"/>
                  </a:lnTo>
                  <a:lnTo>
                    <a:pt x="160" y="742"/>
                  </a:lnTo>
                  <a:lnTo>
                    <a:pt x="152" y="734"/>
                  </a:lnTo>
                  <a:lnTo>
                    <a:pt x="162" y="730"/>
                  </a:lnTo>
                  <a:lnTo>
                    <a:pt x="156" y="722"/>
                  </a:lnTo>
                  <a:lnTo>
                    <a:pt x="160" y="714"/>
                  </a:lnTo>
                  <a:lnTo>
                    <a:pt x="156" y="704"/>
                  </a:lnTo>
                  <a:lnTo>
                    <a:pt x="158" y="702"/>
                  </a:lnTo>
                  <a:lnTo>
                    <a:pt x="166" y="704"/>
                  </a:lnTo>
                  <a:lnTo>
                    <a:pt x="164" y="684"/>
                  </a:lnTo>
                  <a:lnTo>
                    <a:pt x="154" y="682"/>
                  </a:lnTo>
                  <a:lnTo>
                    <a:pt x="158" y="670"/>
                  </a:lnTo>
                  <a:lnTo>
                    <a:pt x="148" y="656"/>
                  </a:lnTo>
                  <a:lnTo>
                    <a:pt x="150" y="646"/>
                  </a:lnTo>
                  <a:lnTo>
                    <a:pt x="144" y="640"/>
                  </a:lnTo>
                  <a:lnTo>
                    <a:pt x="142" y="624"/>
                  </a:lnTo>
                  <a:lnTo>
                    <a:pt x="146" y="620"/>
                  </a:lnTo>
                  <a:lnTo>
                    <a:pt x="142" y="614"/>
                  </a:lnTo>
                  <a:lnTo>
                    <a:pt x="136" y="610"/>
                  </a:lnTo>
                  <a:lnTo>
                    <a:pt x="120" y="580"/>
                  </a:lnTo>
                  <a:lnTo>
                    <a:pt x="114" y="578"/>
                  </a:lnTo>
                  <a:lnTo>
                    <a:pt x="116" y="562"/>
                  </a:lnTo>
                  <a:lnTo>
                    <a:pt x="106" y="554"/>
                  </a:lnTo>
                  <a:lnTo>
                    <a:pt x="100" y="556"/>
                  </a:lnTo>
                  <a:lnTo>
                    <a:pt x="96" y="546"/>
                  </a:lnTo>
                  <a:lnTo>
                    <a:pt x="90" y="550"/>
                  </a:lnTo>
                  <a:lnTo>
                    <a:pt x="84" y="544"/>
                  </a:lnTo>
                  <a:lnTo>
                    <a:pt x="86" y="540"/>
                  </a:lnTo>
                  <a:lnTo>
                    <a:pt x="74" y="536"/>
                  </a:lnTo>
                  <a:lnTo>
                    <a:pt x="66" y="540"/>
                  </a:lnTo>
                  <a:lnTo>
                    <a:pt x="64" y="532"/>
                  </a:lnTo>
                  <a:lnTo>
                    <a:pt x="60" y="530"/>
                  </a:lnTo>
                  <a:lnTo>
                    <a:pt x="56" y="540"/>
                  </a:lnTo>
                  <a:lnTo>
                    <a:pt x="50" y="540"/>
                  </a:lnTo>
                  <a:lnTo>
                    <a:pt x="50" y="530"/>
                  </a:lnTo>
                  <a:lnTo>
                    <a:pt x="2" y="37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8" name="Freeform 317"/>
            <p:cNvSpPr>
              <a:spLocks/>
            </p:cNvSpPr>
            <p:nvPr/>
          </p:nvSpPr>
          <p:spPr bwMode="auto">
            <a:xfrm>
              <a:off x="1368" y="1893"/>
              <a:ext cx="44" cy="118"/>
            </a:xfrm>
            <a:custGeom>
              <a:avLst/>
              <a:gdLst>
                <a:gd name="T0" fmla="*/ 0 w 44"/>
                <a:gd name="T1" fmla="*/ 0 h 118"/>
                <a:gd name="T2" fmla="*/ 4 w 44"/>
                <a:gd name="T3" fmla="*/ 0 h 118"/>
                <a:gd name="T4" fmla="*/ 10 w 44"/>
                <a:gd name="T5" fmla="*/ 4 h 118"/>
                <a:gd name="T6" fmla="*/ 16 w 44"/>
                <a:gd name="T7" fmla="*/ 6 h 118"/>
                <a:gd name="T8" fmla="*/ 26 w 44"/>
                <a:gd name="T9" fmla="*/ 6 h 118"/>
                <a:gd name="T10" fmla="*/ 30 w 44"/>
                <a:gd name="T11" fmla="*/ 8 h 118"/>
                <a:gd name="T12" fmla="*/ 26 w 44"/>
                <a:gd name="T13" fmla="*/ 12 h 118"/>
                <a:gd name="T14" fmla="*/ 28 w 44"/>
                <a:gd name="T15" fmla="*/ 16 h 118"/>
                <a:gd name="T16" fmla="*/ 32 w 44"/>
                <a:gd name="T17" fmla="*/ 20 h 118"/>
                <a:gd name="T18" fmla="*/ 38 w 44"/>
                <a:gd name="T19" fmla="*/ 20 h 118"/>
                <a:gd name="T20" fmla="*/ 40 w 44"/>
                <a:gd name="T21" fmla="*/ 28 h 118"/>
                <a:gd name="T22" fmla="*/ 34 w 44"/>
                <a:gd name="T23" fmla="*/ 34 h 118"/>
                <a:gd name="T24" fmla="*/ 40 w 44"/>
                <a:gd name="T25" fmla="*/ 40 h 118"/>
                <a:gd name="T26" fmla="*/ 38 w 44"/>
                <a:gd name="T27" fmla="*/ 50 h 118"/>
                <a:gd name="T28" fmla="*/ 32 w 44"/>
                <a:gd name="T29" fmla="*/ 50 h 118"/>
                <a:gd name="T30" fmla="*/ 28 w 44"/>
                <a:gd name="T31" fmla="*/ 52 h 118"/>
                <a:gd name="T32" fmla="*/ 32 w 44"/>
                <a:gd name="T33" fmla="*/ 62 h 118"/>
                <a:gd name="T34" fmla="*/ 36 w 44"/>
                <a:gd name="T35" fmla="*/ 66 h 118"/>
                <a:gd name="T36" fmla="*/ 44 w 44"/>
                <a:gd name="T37" fmla="*/ 78 h 118"/>
                <a:gd name="T38" fmla="*/ 36 w 44"/>
                <a:gd name="T39" fmla="*/ 94 h 118"/>
                <a:gd name="T40" fmla="*/ 36 w 44"/>
                <a:gd name="T41" fmla="*/ 100 h 118"/>
                <a:gd name="T42" fmla="*/ 26 w 44"/>
                <a:gd name="T43" fmla="*/ 106 h 118"/>
                <a:gd name="T44" fmla="*/ 22 w 44"/>
                <a:gd name="T45" fmla="*/ 110 h 118"/>
                <a:gd name="T46" fmla="*/ 14 w 44"/>
                <a:gd name="T47" fmla="*/ 108 h 118"/>
                <a:gd name="T48" fmla="*/ 10 w 44"/>
                <a:gd name="T49" fmla="*/ 102 h 118"/>
                <a:gd name="T50" fmla="*/ 6 w 44"/>
                <a:gd name="T51" fmla="*/ 98 h 118"/>
                <a:gd name="T52" fmla="*/ 2 w 44"/>
                <a:gd name="T53" fmla="*/ 96 h 118"/>
                <a:gd name="T54" fmla="*/ 0 w 44"/>
                <a:gd name="T55" fmla="*/ 98 h 118"/>
                <a:gd name="T56" fmla="*/ 0 w 44"/>
                <a:gd name="T57" fmla="*/ 102 h 118"/>
                <a:gd name="T58" fmla="*/ 8 w 44"/>
                <a:gd name="T59" fmla="*/ 110 h 118"/>
                <a:gd name="T60" fmla="*/ 8 w 44"/>
                <a:gd name="T61" fmla="*/ 114 h 118"/>
                <a:gd name="T62" fmla="*/ 0 w 44"/>
                <a:gd name="T63" fmla="*/ 118 h 118"/>
                <a:gd name="T64" fmla="*/ 0 w 44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118">
                  <a:moveTo>
                    <a:pt x="0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8" y="16"/>
                  </a:lnTo>
                  <a:lnTo>
                    <a:pt x="32" y="20"/>
                  </a:lnTo>
                  <a:lnTo>
                    <a:pt x="38" y="20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40" y="40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8" y="52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44" y="78"/>
                  </a:lnTo>
                  <a:lnTo>
                    <a:pt x="36" y="94"/>
                  </a:lnTo>
                  <a:lnTo>
                    <a:pt x="36" y="100"/>
                  </a:lnTo>
                  <a:lnTo>
                    <a:pt x="26" y="106"/>
                  </a:lnTo>
                  <a:lnTo>
                    <a:pt x="22" y="11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2" y="96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8" y="110"/>
                  </a:lnTo>
                  <a:lnTo>
                    <a:pt x="8" y="114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9" name="Freeform 318"/>
            <p:cNvSpPr>
              <a:spLocks/>
            </p:cNvSpPr>
            <p:nvPr/>
          </p:nvSpPr>
          <p:spPr bwMode="auto">
            <a:xfrm>
              <a:off x="1368" y="1741"/>
              <a:ext cx="212" cy="388"/>
            </a:xfrm>
            <a:custGeom>
              <a:avLst/>
              <a:gdLst>
                <a:gd name="T0" fmla="*/ 4 w 212"/>
                <a:gd name="T1" fmla="*/ 64 h 388"/>
                <a:gd name="T2" fmla="*/ 4 w 212"/>
                <a:gd name="T3" fmla="*/ 142 h 388"/>
                <a:gd name="T4" fmla="*/ 24 w 212"/>
                <a:gd name="T5" fmla="*/ 150 h 388"/>
                <a:gd name="T6" fmla="*/ 26 w 212"/>
                <a:gd name="T7" fmla="*/ 144 h 388"/>
                <a:gd name="T8" fmla="*/ 30 w 212"/>
                <a:gd name="T9" fmla="*/ 140 h 388"/>
                <a:gd name="T10" fmla="*/ 46 w 212"/>
                <a:gd name="T11" fmla="*/ 148 h 388"/>
                <a:gd name="T12" fmla="*/ 58 w 212"/>
                <a:gd name="T13" fmla="*/ 148 h 388"/>
                <a:gd name="T14" fmla="*/ 62 w 212"/>
                <a:gd name="T15" fmla="*/ 130 h 388"/>
                <a:gd name="T16" fmla="*/ 74 w 212"/>
                <a:gd name="T17" fmla="*/ 130 h 388"/>
                <a:gd name="T18" fmla="*/ 84 w 212"/>
                <a:gd name="T19" fmla="*/ 150 h 388"/>
                <a:gd name="T20" fmla="*/ 106 w 212"/>
                <a:gd name="T21" fmla="*/ 172 h 388"/>
                <a:gd name="T22" fmla="*/ 94 w 212"/>
                <a:gd name="T23" fmla="*/ 190 h 388"/>
                <a:gd name="T24" fmla="*/ 114 w 212"/>
                <a:gd name="T25" fmla="*/ 180 h 388"/>
                <a:gd name="T26" fmla="*/ 120 w 212"/>
                <a:gd name="T27" fmla="*/ 196 h 388"/>
                <a:gd name="T28" fmla="*/ 138 w 212"/>
                <a:gd name="T29" fmla="*/ 212 h 388"/>
                <a:gd name="T30" fmla="*/ 144 w 212"/>
                <a:gd name="T31" fmla="*/ 230 h 388"/>
                <a:gd name="T32" fmla="*/ 134 w 212"/>
                <a:gd name="T33" fmla="*/ 258 h 388"/>
                <a:gd name="T34" fmla="*/ 128 w 212"/>
                <a:gd name="T35" fmla="*/ 286 h 388"/>
                <a:gd name="T36" fmla="*/ 112 w 212"/>
                <a:gd name="T37" fmla="*/ 298 h 388"/>
                <a:gd name="T38" fmla="*/ 88 w 212"/>
                <a:gd name="T39" fmla="*/ 292 h 388"/>
                <a:gd name="T40" fmla="*/ 76 w 212"/>
                <a:gd name="T41" fmla="*/ 308 h 388"/>
                <a:gd name="T42" fmla="*/ 96 w 212"/>
                <a:gd name="T43" fmla="*/ 328 h 388"/>
                <a:gd name="T44" fmla="*/ 116 w 212"/>
                <a:gd name="T45" fmla="*/ 326 h 388"/>
                <a:gd name="T46" fmla="*/ 124 w 212"/>
                <a:gd name="T47" fmla="*/ 316 h 388"/>
                <a:gd name="T48" fmla="*/ 136 w 212"/>
                <a:gd name="T49" fmla="*/ 332 h 388"/>
                <a:gd name="T50" fmla="*/ 156 w 212"/>
                <a:gd name="T51" fmla="*/ 346 h 388"/>
                <a:gd name="T52" fmla="*/ 156 w 212"/>
                <a:gd name="T53" fmla="*/ 356 h 388"/>
                <a:gd name="T54" fmla="*/ 180 w 212"/>
                <a:gd name="T55" fmla="*/ 366 h 388"/>
                <a:gd name="T56" fmla="*/ 196 w 212"/>
                <a:gd name="T57" fmla="*/ 382 h 388"/>
                <a:gd name="T58" fmla="*/ 204 w 212"/>
                <a:gd name="T59" fmla="*/ 370 h 388"/>
                <a:gd name="T60" fmla="*/ 186 w 212"/>
                <a:gd name="T61" fmla="*/ 338 h 388"/>
                <a:gd name="T62" fmla="*/ 200 w 212"/>
                <a:gd name="T63" fmla="*/ 344 h 388"/>
                <a:gd name="T64" fmla="*/ 210 w 212"/>
                <a:gd name="T65" fmla="*/ 302 h 388"/>
                <a:gd name="T66" fmla="*/ 200 w 212"/>
                <a:gd name="T67" fmla="*/ 290 h 388"/>
                <a:gd name="T68" fmla="*/ 202 w 212"/>
                <a:gd name="T69" fmla="*/ 280 h 388"/>
                <a:gd name="T70" fmla="*/ 200 w 212"/>
                <a:gd name="T71" fmla="*/ 264 h 388"/>
                <a:gd name="T72" fmla="*/ 208 w 212"/>
                <a:gd name="T73" fmla="*/ 204 h 388"/>
                <a:gd name="T74" fmla="*/ 184 w 212"/>
                <a:gd name="T75" fmla="*/ 184 h 388"/>
                <a:gd name="T76" fmla="*/ 194 w 212"/>
                <a:gd name="T77" fmla="*/ 176 h 388"/>
                <a:gd name="T78" fmla="*/ 194 w 212"/>
                <a:gd name="T79" fmla="*/ 162 h 388"/>
                <a:gd name="T80" fmla="*/ 208 w 212"/>
                <a:gd name="T81" fmla="*/ 152 h 388"/>
                <a:gd name="T82" fmla="*/ 184 w 212"/>
                <a:gd name="T83" fmla="*/ 150 h 388"/>
                <a:gd name="T84" fmla="*/ 184 w 212"/>
                <a:gd name="T85" fmla="*/ 138 h 388"/>
                <a:gd name="T86" fmla="*/ 170 w 212"/>
                <a:gd name="T87" fmla="*/ 120 h 388"/>
                <a:gd name="T88" fmla="*/ 158 w 212"/>
                <a:gd name="T89" fmla="*/ 124 h 388"/>
                <a:gd name="T90" fmla="*/ 152 w 212"/>
                <a:gd name="T91" fmla="*/ 122 h 388"/>
                <a:gd name="T92" fmla="*/ 160 w 212"/>
                <a:gd name="T93" fmla="*/ 92 h 388"/>
                <a:gd name="T94" fmla="*/ 142 w 212"/>
                <a:gd name="T95" fmla="*/ 94 h 388"/>
                <a:gd name="T96" fmla="*/ 130 w 212"/>
                <a:gd name="T97" fmla="*/ 100 h 388"/>
                <a:gd name="T98" fmla="*/ 126 w 212"/>
                <a:gd name="T99" fmla="*/ 84 h 388"/>
                <a:gd name="T100" fmla="*/ 116 w 212"/>
                <a:gd name="T101" fmla="*/ 82 h 388"/>
                <a:gd name="T102" fmla="*/ 114 w 212"/>
                <a:gd name="T103" fmla="*/ 76 h 388"/>
                <a:gd name="T104" fmla="*/ 104 w 212"/>
                <a:gd name="T105" fmla="*/ 48 h 388"/>
                <a:gd name="T106" fmla="*/ 78 w 212"/>
                <a:gd name="T107" fmla="*/ 46 h 388"/>
                <a:gd name="T108" fmla="*/ 82 w 212"/>
                <a:gd name="T109" fmla="*/ 62 h 388"/>
                <a:gd name="T110" fmla="*/ 70 w 212"/>
                <a:gd name="T111" fmla="*/ 74 h 388"/>
                <a:gd name="T112" fmla="*/ 56 w 212"/>
                <a:gd name="T113" fmla="*/ 58 h 388"/>
                <a:gd name="T114" fmla="*/ 44 w 212"/>
                <a:gd name="T115" fmla="*/ 70 h 388"/>
                <a:gd name="T116" fmla="*/ 48 w 212"/>
                <a:gd name="T117" fmla="*/ 38 h 388"/>
                <a:gd name="T118" fmla="*/ 40 w 212"/>
                <a:gd name="T119" fmla="*/ 12 h 388"/>
                <a:gd name="T120" fmla="*/ 28 w 212"/>
                <a:gd name="T121" fmla="*/ 0 h 388"/>
                <a:gd name="T122" fmla="*/ 6 w 212"/>
                <a:gd name="T123" fmla="*/ 14 h 388"/>
                <a:gd name="T124" fmla="*/ 0 w 212"/>
                <a:gd name="T125" fmla="*/ 26 h 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2" h="388">
                  <a:moveTo>
                    <a:pt x="0" y="54"/>
                  </a:moveTo>
                  <a:lnTo>
                    <a:pt x="6" y="60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12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4"/>
                  </a:lnTo>
                  <a:lnTo>
                    <a:pt x="30" y="148"/>
                  </a:lnTo>
                  <a:lnTo>
                    <a:pt x="26" y="144"/>
                  </a:lnTo>
                  <a:lnTo>
                    <a:pt x="22" y="140"/>
                  </a:lnTo>
                  <a:lnTo>
                    <a:pt x="26" y="136"/>
                  </a:lnTo>
                  <a:lnTo>
                    <a:pt x="30" y="140"/>
                  </a:lnTo>
                  <a:lnTo>
                    <a:pt x="34" y="146"/>
                  </a:lnTo>
                  <a:lnTo>
                    <a:pt x="42" y="152"/>
                  </a:lnTo>
                  <a:lnTo>
                    <a:pt x="46" y="148"/>
                  </a:lnTo>
                  <a:lnTo>
                    <a:pt x="42" y="144"/>
                  </a:lnTo>
                  <a:lnTo>
                    <a:pt x="50" y="142"/>
                  </a:lnTo>
                  <a:lnTo>
                    <a:pt x="58" y="148"/>
                  </a:lnTo>
                  <a:lnTo>
                    <a:pt x="70" y="148"/>
                  </a:lnTo>
                  <a:lnTo>
                    <a:pt x="72" y="140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8" y="124"/>
                  </a:lnTo>
                  <a:lnTo>
                    <a:pt x="74" y="130"/>
                  </a:lnTo>
                  <a:lnTo>
                    <a:pt x="78" y="130"/>
                  </a:lnTo>
                  <a:lnTo>
                    <a:pt x="84" y="140"/>
                  </a:lnTo>
                  <a:lnTo>
                    <a:pt x="84" y="150"/>
                  </a:lnTo>
                  <a:lnTo>
                    <a:pt x="90" y="154"/>
                  </a:lnTo>
                  <a:lnTo>
                    <a:pt x="92" y="164"/>
                  </a:lnTo>
                  <a:lnTo>
                    <a:pt x="106" y="172"/>
                  </a:lnTo>
                  <a:lnTo>
                    <a:pt x="108" y="176"/>
                  </a:lnTo>
                  <a:lnTo>
                    <a:pt x="92" y="184"/>
                  </a:lnTo>
                  <a:lnTo>
                    <a:pt x="94" y="190"/>
                  </a:lnTo>
                  <a:lnTo>
                    <a:pt x="100" y="192"/>
                  </a:lnTo>
                  <a:lnTo>
                    <a:pt x="104" y="188"/>
                  </a:lnTo>
                  <a:lnTo>
                    <a:pt x="114" y="180"/>
                  </a:lnTo>
                  <a:lnTo>
                    <a:pt x="118" y="180"/>
                  </a:lnTo>
                  <a:lnTo>
                    <a:pt x="114" y="186"/>
                  </a:lnTo>
                  <a:lnTo>
                    <a:pt x="120" y="196"/>
                  </a:lnTo>
                  <a:lnTo>
                    <a:pt x="128" y="196"/>
                  </a:lnTo>
                  <a:lnTo>
                    <a:pt x="132" y="204"/>
                  </a:lnTo>
                  <a:lnTo>
                    <a:pt x="138" y="212"/>
                  </a:lnTo>
                  <a:lnTo>
                    <a:pt x="140" y="218"/>
                  </a:lnTo>
                  <a:lnTo>
                    <a:pt x="142" y="226"/>
                  </a:lnTo>
                  <a:lnTo>
                    <a:pt x="144" y="230"/>
                  </a:lnTo>
                  <a:lnTo>
                    <a:pt x="144" y="248"/>
                  </a:lnTo>
                  <a:lnTo>
                    <a:pt x="138" y="248"/>
                  </a:lnTo>
                  <a:lnTo>
                    <a:pt x="134" y="258"/>
                  </a:lnTo>
                  <a:lnTo>
                    <a:pt x="118" y="272"/>
                  </a:lnTo>
                  <a:lnTo>
                    <a:pt x="120" y="280"/>
                  </a:lnTo>
                  <a:lnTo>
                    <a:pt x="128" y="286"/>
                  </a:lnTo>
                  <a:lnTo>
                    <a:pt x="128" y="294"/>
                  </a:lnTo>
                  <a:lnTo>
                    <a:pt x="122" y="292"/>
                  </a:lnTo>
                  <a:lnTo>
                    <a:pt x="112" y="298"/>
                  </a:lnTo>
                  <a:lnTo>
                    <a:pt x="98" y="298"/>
                  </a:lnTo>
                  <a:lnTo>
                    <a:pt x="92" y="296"/>
                  </a:lnTo>
                  <a:lnTo>
                    <a:pt x="88" y="292"/>
                  </a:lnTo>
                  <a:lnTo>
                    <a:pt x="82" y="296"/>
                  </a:lnTo>
                  <a:lnTo>
                    <a:pt x="82" y="302"/>
                  </a:lnTo>
                  <a:lnTo>
                    <a:pt x="76" y="308"/>
                  </a:lnTo>
                  <a:lnTo>
                    <a:pt x="74" y="318"/>
                  </a:lnTo>
                  <a:lnTo>
                    <a:pt x="84" y="326"/>
                  </a:lnTo>
                  <a:lnTo>
                    <a:pt x="96" y="328"/>
                  </a:lnTo>
                  <a:lnTo>
                    <a:pt x="104" y="316"/>
                  </a:lnTo>
                  <a:lnTo>
                    <a:pt x="108" y="316"/>
                  </a:lnTo>
                  <a:lnTo>
                    <a:pt x="116" y="326"/>
                  </a:lnTo>
                  <a:lnTo>
                    <a:pt x="120" y="322"/>
                  </a:lnTo>
                  <a:lnTo>
                    <a:pt x="118" y="316"/>
                  </a:lnTo>
                  <a:lnTo>
                    <a:pt x="124" y="316"/>
                  </a:lnTo>
                  <a:lnTo>
                    <a:pt x="126" y="320"/>
                  </a:lnTo>
                  <a:lnTo>
                    <a:pt x="134" y="320"/>
                  </a:lnTo>
                  <a:lnTo>
                    <a:pt x="136" y="332"/>
                  </a:lnTo>
                  <a:lnTo>
                    <a:pt x="146" y="340"/>
                  </a:lnTo>
                  <a:lnTo>
                    <a:pt x="154" y="340"/>
                  </a:lnTo>
                  <a:lnTo>
                    <a:pt x="156" y="346"/>
                  </a:lnTo>
                  <a:lnTo>
                    <a:pt x="150" y="348"/>
                  </a:lnTo>
                  <a:lnTo>
                    <a:pt x="152" y="354"/>
                  </a:lnTo>
                  <a:lnTo>
                    <a:pt x="156" y="356"/>
                  </a:lnTo>
                  <a:lnTo>
                    <a:pt x="168" y="366"/>
                  </a:lnTo>
                  <a:lnTo>
                    <a:pt x="174" y="364"/>
                  </a:lnTo>
                  <a:lnTo>
                    <a:pt x="180" y="366"/>
                  </a:lnTo>
                  <a:lnTo>
                    <a:pt x="178" y="376"/>
                  </a:lnTo>
                  <a:lnTo>
                    <a:pt x="188" y="382"/>
                  </a:lnTo>
                  <a:lnTo>
                    <a:pt x="196" y="382"/>
                  </a:lnTo>
                  <a:lnTo>
                    <a:pt x="210" y="388"/>
                  </a:lnTo>
                  <a:lnTo>
                    <a:pt x="210" y="372"/>
                  </a:lnTo>
                  <a:lnTo>
                    <a:pt x="204" y="370"/>
                  </a:lnTo>
                  <a:lnTo>
                    <a:pt x="198" y="360"/>
                  </a:lnTo>
                  <a:lnTo>
                    <a:pt x="184" y="344"/>
                  </a:lnTo>
                  <a:lnTo>
                    <a:pt x="186" y="338"/>
                  </a:lnTo>
                  <a:lnTo>
                    <a:pt x="190" y="336"/>
                  </a:lnTo>
                  <a:lnTo>
                    <a:pt x="196" y="346"/>
                  </a:lnTo>
                  <a:lnTo>
                    <a:pt x="200" y="344"/>
                  </a:lnTo>
                  <a:lnTo>
                    <a:pt x="206" y="352"/>
                  </a:lnTo>
                  <a:lnTo>
                    <a:pt x="210" y="350"/>
                  </a:lnTo>
                  <a:lnTo>
                    <a:pt x="210" y="302"/>
                  </a:lnTo>
                  <a:lnTo>
                    <a:pt x="208" y="298"/>
                  </a:lnTo>
                  <a:lnTo>
                    <a:pt x="206" y="294"/>
                  </a:lnTo>
                  <a:lnTo>
                    <a:pt x="200" y="290"/>
                  </a:lnTo>
                  <a:lnTo>
                    <a:pt x="192" y="280"/>
                  </a:lnTo>
                  <a:lnTo>
                    <a:pt x="194" y="274"/>
                  </a:lnTo>
                  <a:lnTo>
                    <a:pt x="202" y="280"/>
                  </a:lnTo>
                  <a:lnTo>
                    <a:pt x="206" y="278"/>
                  </a:lnTo>
                  <a:lnTo>
                    <a:pt x="204" y="272"/>
                  </a:lnTo>
                  <a:lnTo>
                    <a:pt x="200" y="264"/>
                  </a:lnTo>
                  <a:lnTo>
                    <a:pt x="210" y="258"/>
                  </a:lnTo>
                  <a:lnTo>
                    <a:pt x="210" y="208"/>
                  </a:lnTo>
                  <a:lnTo>
                    <a:pt x="208" y="204"/>
                  </a:lnTo>
                  <a:lnTo>
                    <a:pt x="198" y="194"/>
                  </a:lnTo>
                  <a:lnTo>
                    <a:pt x="182" y="188"/>
                  </a:lnTo>
                  <a:lnTo>
                    <a:pt x="184" y="184"/>
                  </a:lnTo>
                  <a:lnTo>
                    <a:pt x="198" y="188"/>
                  </a:lnTo>
                  <a:lnTo>
                    <a:pt x="200" y="180"/>
                  </a:lnTo>
                  <a:lnTo>
                    <a:pt x="194" y="176"/>
                  </a:lnTo>
                  <a:lnTo>
                    <a:pt x="212" y="174"/>
                  </a:lnTo>
                  <a:lnTo>
                    <a:pt x="210" y="168"/>
                  </a:lnTo>
                  <a:lnTo>
                    <a:pt x="194" y="162"/>
                  </a:lnTo>
                  <a:lnTo>
                    <a:pt x="200" y="158"/>
                  </a:lnTo>
                  <a:lnTo>
                    <a:pt x="206" y="158"/>
                  </a:lnTo>
                  <a:lnTo>
                    <a:pt x="208" y="152"/>
                  </a:lnTo>
                  <a:lnTo>
                    <a:pt x="196" y="138"/>
                  </a:lnTo>
                  <a:lnTo>
                    <a:pt x="192" y="148"/>
                  </a:lnTo>
                  <a:lnTo>
                    <a:pt x="184" y="150"/>
                  </a:lnTo>
                  <a:lnTo>
                    <a:pt x="184" y="146"/>
                  </a:lnTo>
                  <a:lnTo>
                    <a:pt x="174" y="142"/>
                  </a:lnTo>
                  <a:lnTo>
                    <a:pt x="184" y="138"/>
                  </a:lnTo>
                  <a:lnTo>
                    <a:pt x="192" y="128"/>
                  </a:lnTo>
                  <a:lnTo>
                    <a:pt x="178" y="118"/>
                  </a:lnTo>
                  <a:lnTo>
                    <a:pt x="170" y="120"/>
                  </a:lnTo>
                  <a:lnTo>
                    <a:pt x="162" y="132"/>
                  </a:lnTo>
                  <a:lnTo>
                    <a:pt x="156" y="132"/>
                  </a:lnTo>
                  <a:lnTo>
                    <a:pt x="158" y="124"/>
                  </a:lnTo>
                  <a:lnTo>
                    <a:pt x="162" y="118"/>
                  </a:lnTo>
                  <a:lnTo>
                    <a:pt x="162" y="116"/>
                  </a:lnTo>
                  <a:lnTo>
                    <a:pt x="152" y="122"/>
                  </a:lnTo>
                  <a:lnTo>
                    <a:pt x="148" y="116"/>
                  </a:lnTo>
                  <a:lnTo>
                    <a:pt x="162" y="108"/>
                  </a:lnTo>
                  <a:lnTo>
                    <a:pt x="160" y="92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42" y="94"/>
                  </a:lnTo>
                  <a:lnTo>
                    <a:pt x="136" y="100"/>
                  </a:lnTo>
                  <a:lnTo>
                    <a:pt x="132" y="96"/>
                  </a:lnTo>
                  <a:lnTo>
                    <a:pt x="130" y="100"/>
                  </a:lnTo>
                  <a:lnTo>
                    <a:pt x="126" y="94"/>
                  </a:lnTo>
                  <a:lnTo>
                    <a:pt x="130" y="86"/>
                  </a:lnTo>
                  <a:lnTo>
                    <a:pt x="126" y="84"/>
                  </a:lnTo>
                  <a:lnTo>
                    <a:pt x="120" y="94"/>
                  </a:lnTo>
                  <a:lnTo>
                    <a:pt x="116" y="92"/>
                  </a:lnTo>
                  <a:lnTo>
                    <a:pt x="116" y="82"/>
                  </a:lnTo>
                  <a:lnTo>
                    <a:pt x="126" y="70"/>
                  </a:lnTo>
                  <a:lnTo>
                    <a:pt x="120" y="68"/>
                  </a:lnTo>
                  <a:lnTo>
                    <a:pt x="114" y="76"/>
                  </a:lnTo>
                  <a:lnTo>
                    <a:pt x="110" y="68"/>
                  </a:lnTo>
                  <a:lnTo>
                    <a:pt x="114" y="56"/>
                  </a:lnTo>
                  <a:lnTo>
                    <a:pt x="104" y="48"/>
                  </a:lnTo>
                  <a:lnTo>
                    <a:pt x="98" y="48"/>
                  </a:lnTo>
                  <a:lnTo>
                    <a:pt x="92" y="46"/>
                  </a:lnTo>
                  <a:lnTo>
                    <a:pt x="78" y="46"/>
                  </a:lnTo>
                  <a:lnTo>
                    <a:pt x="72" y="54"/>
                  </a:lnTo>
                  <a:lnTo>
                    <a:pt x="82" y="58"/>
                  </a:lnTo>
                  <a:lnTo>
                    <a:pt x="82" y="62"/>
                  </a:lnTo>
                  <a:lnTo>
                    <a:pt x="76" y="62"/>
                  </a:lnTo>
                  <a:lnTo>
                    <a:pt x="76" y="74"/>
                  </a:lnTo>
                  <a:lnTo>
                    <a:pt x="70" y="74"/>
                  </a:lnTo>
                  <a:lnTo>
                    <a:pt x="64" y="66"/>
                  </a:lnTo>
                  <a:lnTo>
                    <a:pt x="64" y="58"/>
                  </a:lnTo>
                  <a:lnTo>
                    <a:pt x="56" y="58"/>
                  </a:lnTo>
                  <a:lnTo>
                    <a:pt x="50" y="62"/>
                  </a:lnTo>
                  <a:lnTo>
                    <a:pt x="48" y="70"/>
                  </a:lnTo>
                  <a:lnTo>
                    <a:pt x="44" y="70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48" y="38"/>
                  </a:lnTo>
                  <a:lnTo>
                    <a:pt x="46" y="32"/>
                  </a:lnTo>
                  <a:lnTo>
                    <a:pt x="46" y="20"/>
                  </a:lnTo>
                  <a:lnTo>
                    <a:pt x="40" y="12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0" name="Freeform 319"/>
            <p:cNvSpPr>
              <a:spLocks/>
            </p:cNvSpPr>
            <p:nvPr/>
          </p:nvSpPr>
          <p:spPr bwMode="auto">
            <a:xfrm>
              <a:off x="1416" y="1743"/>
              <a:ext cx="58" cy="44"/>
            </a:xfrm>
            <a:custGeom>
              <a:avLst/>
              <a:gdLst>
                <a:gd name="T0" fmla="*/ 0 w 58"/>
                <a:gd name="T1" fmla="*/ 4 h 44"/>
                <a:gd name="T2" fmla="*/ 2 w 58"/>
                <a:gd name="T3" fmla="*/ 14 h 44"/>
                <a:gd name="T4" fmla="*/ 6 w 58"/>
                <a:gd name="T5" fmla="*/ 18 h 44"/>
                <a:gd name="T6" fmla="*/ 8 w 58"/>
                <a:gd name="T7" fmla="*/ 40 h 44"/>
                <a:gd name="T8" fmla="*/ 14 w 58"/>
                <a:gd name="T9" fmla="*/ 44 h 44"/>
                <a:gd name="T10" fmla="*/ 18 w 58"/>
                <a:gd name="T11" fmla="*/ 42 h 44"/>
                <a:gd name="T12" fmla="*/ 20 w 58"/>
                <a:gd name="T13" fmla="*/ 36 h 44"/>
                <a:gd name="T14" fmla="*/ 40 w 58"/>
                <a:gd name="T15" fmla="*/ 34 h 44"/>
                <a:gd name="T16" fmla="*/ 56 w 58"/>
                <a:gd name="T17" fmla="*/ 40 h 44"/>
                <a:gd name="T18" fmla="*/ 58 w 58"/>
                <a:gd name="T19" fmla="*/ 34 h 44"/>
                <a:gd name="T20" fmla="*/ 48 w 58"/>
                <a:gd name="T21" fmla="*/ 28 h 44"/>
                <a:gd name="T22" fmla="*/ 50 w 58"/>
                <a:gd name="T23" fmla="*/ 18 h 44"/>
                <a:gd name="T24" fmla="*/ 44 w 58"/>
                <a:gd name="T25" fmla="*/ 12 h 44"/>
                <a:gd name="T26" fmla="*/ 40 w 58"/>
                <a:gd name="T27" fmla="*/ 12 h 44"/>
                <a:gd name="T28" fmla="*/ 28 w 58"/>
                <a:gd name="T29" fmla="*/ 0 h 44"/>
                <a:gd name="T30" fmla="*/ 10 w 58"/>
                <a:gd name="T31" fmla="*/ 4 h 44"/>
                <a:gd name="T32" fmla="*/ 8 w 58"/>
                <a:gd name="T33" fmla="*/ 0 h 44"/>
                <a:gd name="T34" fmla="*/ 0 w 58"/>
                <a:gd name="T35" fmla="*/ 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" h="44">
                  <a:moveTo>
                    <a:pt x="0" y="4"/>
                  </a:moveTo>
                  <a:lnTo>
                    <a:pt x="2" y="14"/>
                  </a:lnTo>
                  <a:lnTo>
                    <a:pt x="6" y="18"/>
                  </a:lnTo>
                  <a:lnTo>
                    <a:pt x="8" y="40"/>
                  </a:lnTo>
                  <a:lnTo>
                    <a:pt x="14" y="44"/>
                  </a:lnTo>
                  <a:lnTo>
                    <a:pt x="18" y="42"/>
                  </a:lnTo>
                  <a:lnTo>
                    <a:pt x="20" y="36"/>
                  </a:lnTo>
                  <a:lnTo>
                    <a:pt x="40" y="34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28" y="0"/>
                  </a:lnTo>
                  <a:lnTo>
                    <a:pt x="10" y="4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1" name="Freeform 320"/>
            <p:cNvSpPr>
              <a:spLocks/>
            </p:cNvSpPr>
            <p:nvPr/>
          </p:nvSpPr>
          <p:spPr bwMode="auto">
            <a:xfrm>
              <a:off x="1436" y="1897"/>
              <a:ext cx="14" cy="10"/>
            </a:xfrm>
            <a:custGeom>
              <a:avLst/>
              <a:gdLst>
                <a:gd name="T0" fmla="*/ 10 w 14"/>
                <a:gd name="T1" fmla="*/ 0 h 10"/>
                <a:gd name="T2" fmla="*/ 0 w 14"/>
                <a:gd name="T3" fmla="*/ 6 h 10"/>
                <a:gd name="T4" fmla="*/ 0 w 14"/>
                <a:gd name="T5" fmla="*/ 10 h 10"/>
                <a:gd name="T6" fmla="*/ 4 w 14"/>
                <a:gd name="T7" fmla="*/ 10 h 10"/>
                <a:gd name="T8" fmla="*/ 14 w 14"/>
                <a:gd name="T9" fmla="*/ 2 h 10"/>
                <a:gd name="T10" fmla="*/ 10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10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2" name="Freeform 321"/>
            <p:cNvSpPr>
              <a:spLocks/>
            </p:cNvSpPr>
            <p:nvPr/>
          </p:nvSpPr>
          <p:spPr bwMode="auto">
            <a:xfrm>
              <a:off x="1418" y="1897"/>
              <a:ext cx="12" cy="8"/>
            </a:xfrm>
            <a:custGeom>
              <a:avLst/>
              <a:gdLst>
                <a:gd name="T0" fmla="*/ 12 w 12"/>
                <a:gd name="T1" fmla="*/ 0 h 8"/>
                <a:gd name="T2" fmla="*/ 12 w 12"/>
                <a:gd name="T3" fmla="*/ 4 h 8"/>
                <a:gd name="T4" fmla="*/ 4 w 12"/>
                <a:gd name="T5" fmla="*/ 8 h 8"/>
                <a:gd name="T6" fmla="*/ 0 w 12"/>
                <a:gd name="T7" fmla="*/ 6 h 8"/>
                <a:gd name="T8" fmla="*/ 2 w 12"/>
                <a:gd name="T9" fmla="*/ 2 h 8"/>
                <a:gd name="T10" fmla="*/ 12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12" y="4"/>
                  </a:lnTo>
                  <a:lnTo>
                    <a:pt x="4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3" name="Freeform 322"/>
            <p:cNvSpPr>
              <a:spLocks/>
            </p:cNvSpPr>
            <p:nvPr/>
          </p:nvSpPr>
          <p:spPr bwMode="auto">
            <a:xfrm>
              <a:off x="1454" y="1909"/>
              <a:ext cx="8" cy="10"/>
            </a:xfrm>
            <a:custGeom>
              <a:avLst/>
              <a:gdLst>
                <a:gd name="T0" fmla="*/ 2 w 8"/>
                <a:gd name="T1" fmla="*/ 10 h 10"/>
                <a:gd name="T2" fmla="*/ 0 w 8"/>
                <a:gd name="T3" fmla="*/ 4 h 10"/>
                <a:gd name="T4" fmla="*/ 2 w 8"/>
                <a:gd name="T5" fmla="*/ 0 h 10"/>
                <a:gd name="T6" fmla="*/ 4 w 8"/>
                <a:gd name="T7" fmla="*/ 0 h 10"/>
                <a:gd name="T8" fmla="*/ 8 w 8"/>
                <a:gd name="T9" fmla="*/ 2 h 10"/>
                <a:gd name="T10" fmla="*/ 2 w 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0">
                  <a:moveTo>
                    <a:pt x="2" y="1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4" name="Freeform 323"/>
            <p:cNvSpPr>
              <a:spLocks/>
            </p:cNvSpPr>
            <p:nvPr/>
          </p:nvSpPr>
          <p:spPr bwMode="auto">
            <a:xfrm>
              <a:off x="1426" y="1911"/>
              <a:ext cx="18" cy="16"/>
            </a:xfrm>
            <a:custGeom>
              <a:avLst/>
              <a:gdLst>
                <a:gd name="T0" fmla="*/ 8 w 18"/>
                <a:gd name="T1" fmla="*/ 4 h 16"/>
                <a:gd name="T2" fmla="*/ 12 w 18"/>
                <a:gd name="T3" fmla="*/ 0 h 16"/>
                <a:gd name="T4" fmla="*/ 16 w 18"/>
                <a:gd name="T5" fmla="*/ 2 h 16"/>
                <a:gd name="T6" fmla="*/ 18 w 18"/>
                <a:gd name="T7" fmla="*/ 10 h 16"/>
                <a:gd name="T8" fmla="*/ 8 w 18"/>
                <a:gd name="T9" fmla="*/ 16 h 16"/>
                <a:gd name="T10" fmla="*/ 0 w 18"/>
                <a:gd name="T11" fmla="*/ 16 h 16"/>
                <a:gd name="T12" fmla="*/ 0 w 18"/>
                <a:gd name="T13" fmla="*/ 14 h 16"/>
                <a:gd name="T14" fmla="*/ 6 w 18"/>
                <a:gd name="T15" fmla="*/ 10 h 16"/>
                <a:gd name="T16" fmla="*/ 8 w 18"/>
                <a:gd name="T17" fmla="*/ 4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6">
                  <a:moveTo>
                    <a:pt x="8" y="4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8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5" name="Freeform 324"/>
            <p:cNvSpPr>
              <a:spLocks/>
            </p:cNvSpPr>
            <p:nvPr/>
          </p:nvSpPr>
          <p:spPr bwMode="auto">
            <a:xfrm>
              <a:off x="1434" y="1935"/>
              <a:ext cx="4" cy="10"/>
            </a:xfrm>
            <a:custGeom>
              <a:avLst/>
              <a:gdLst>
                <a:gd name="T0" fmla="*/ 0 w 4"/>
                <a:gd name="T1" fmla="*/ 6 h 10"/>
                <a:gd name="T2" fmla="*/ 4 w 4"/>
                <a:gd name="T3" fmla="*/ 10 h 10"/>
                <a:gd name="T4" fmla="*/ 4 w 4"/>
                <a:gd name="T5" fmla="*/ 2 h 10"/>
                <a:gd name="T6" fmla="*/ 0 w 4"/>
                <a:gd name="T7" fmla="*/ 0 h 10"/>
                <a:gd name="T8" fmla="*/ 0 w 4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0" y="6"/>
                  </a:moveTo>
                  <a:lnTo>
                    <a:pt x="4" y="1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6" name="Freeform 325"/>
            <p:cNvSpPr>
              <a:spLocks/>
            </p:cNvSpPr>
            <p:nvPr/>
          </p:nvSpPr>
          <p:spPr bwMode="auto">
            <a:xfrm>
              <a:off x="1456" y="1947"/>
              <a:ext cx="26" cy="34"/>
            </a:xfrm>
            <a:custGeom>
              <a:avLst/>
              <a:gdLst>
                <a:gd name="T0" fmla="*/ 10 w 26"/>
                <a:gd name="T1" fmla="*/ 0 h 34"/>
                <a:gd name="T2" fmla="*/ 0 w 26"/>
                <a:gd name="T3" fmla="*/ 14 h 34"/>
                <a:gd name="T4" fmla="*/ 2 w 26"/>
                <a:gd name="T5" fmla="*/ 30 h 34"/>
                <a:gd name="T6" fmla="*/ 4 w 26"/>
                <a:gd name="T7" fmla="*/ 34 h 34"/>
                <a:gd name="T8" fmla="*/ 14 w 26"/>
                <a:gd name="T9" fmla="*/ 32 h 34"/>
                <a:gd name="T10" fmla="*/ 26 w 26"/>
                <a:gd name="T11" fmla="*/ 22 h 34"/>
                <a:gd name="T12" fmla="*/ 26 w 26"/>
                <a:gd name="T13" fmla="*/ 16 h 34"/>
                <a:gd name="T14" fmla="*/ 24 w 26"/>
                <a:gd name="T15" fmla="*/ 14 h 34"/>
                <a:gd name="T16" fmla="*/ 24 w 26"/>
                <a:gd name="T17" fmla="*/ 2 h 34"/>
                <a:gd name="T18" fmla="*/ 10 w 26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4">
                  <a:moveTo>
                    <a:pt x="10" y="0"/>
                  </a:moveTo>
                  <a:lnTo>
                    <a:pt x="0" y="14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4" y="32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7" name="Freeform 326"/>
            <p:cNvSpPr>
              <a:spLocks/>
            </p:cNvSpPr>
            <p:nvPr/>
          </p:nvSpPr>
          <p:spPr bwMode="auto">
            <a:xfrm>
              <a:off x="1476" y="1933"/>
              <a:ext cx="6" cy="8"/>
            </a:xfrm>
            <a:custGeom>
              <a:avLst/>
              <a:gdLst>
                <a:gd name="T0" fmla="*/ 6 w 6"/>
                <a:gd name="T1" fmla="*/ 0 h 8"/>
                <a:gd name="T2" fmla="*/ 4 w 6"/>
                <a:gd name="T3" fmla="*/ 8 h 8"/>
                <a:gd name="T4" fmla="*/ 0 w 6"/>
                <a:gd name="T5" fmla="*/ 6 h 8"/>
                <a:gd name="T6" fmla="*/ 0 w 6"/>
                <a:gd name="T7" fmla="*/ 2 h 8"/>
                <a:gd name="T8" fmla="*/ 6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8" name="Freeform 327"/>
            <p:cNvSpPr>
              <a:spLocks/>
            </p:cNvSpPr>
            <p:nvPr/>
          </p:nvSpPr>
          <p:spPr bwMode="auto">
            <a:xfrm>
              <a:off x="1488" y="1955"/>
              <a:ext cx="12" cy="6"/>
            </a:xfrm>
            <a:custGeom>
              <a:avLst/>
              <a:gdLst>
                <a:gd name="T0" fmla="*/ 4 w 12"/>
                <a:gd name="T1" fmla="*/ 6 h 6"/>
                <a:gd name="T2" fmla="*/ 0 w 12"/>
                <a:gd name="T3" fmla="*/ 2 h 6"/>
                <a:gd name="T4" fmla="*/ 0 w 12"/>
                <a:gd name="T5" fmla="*/ 0 h 6"/>
                <a:gd name="T6" fmla="*/ 6 w 12"/>
                <a:gd name="T7" fmla="*/ 0 h 6"/>
                <a:gd name="T8" fmla="*/ 12 w 12"/>
                <a:gd name="T9" fmla="*/ 6 h 6"/>
                <a:gd name="T10" fmla="*/ 4 w 1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9" name="Freeform 328"/>
            <p:cNvSpPr>
              <a:spLocks/>
            </p:cNvSpPr>
            <p:nvPr/>
          </p:nvSpPr>
          <p:spPr bwMode="auto">
            <a:xfrm>
              <a:off x="1372" y="2015"/>
              <a:ext cx="10" cy="8"/>
            </a:xfrm>
            <a:custGeom>
              <a:avLst/>
              <a:gdLst>
                <a:gd name="T0" fmla="*/ 2 w 10"/>
                <a:gd name="T1" fmla="*/ 0 h 8"/>
                <a:gd name="T2" fmla="*/ 4 w 10"/>
                <a:gd name="T3" fmla="*/ 4 h 8"/>
                <a:gd name="T4" fmla="*/ 8 w 10"/>
                <a:gd name="T5" fmla="*/ 4 h 8"/>
                <a:gd name="T6" fmla="*/ 10 w 10"/>
                <a:gd name="T7" fmla="*/ 8 h 8"/>
                <a:gd name="T8" fmla="*/ 4 w 10"/>
                <a:gd name="T9" fmla="*/ 8 h 8"/>
                <a:gd name="T10" fmla="*/ 0 w 10"/>
                <a:gd name="T11" fmla="*/ 2 h 8"/>
                <a:gd name="T12" fmla="*/ 2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0" name="Freeform 329"/>
            <p:cNvSpPr>
              <a:spLocks/>
            </p:cNvSpPr>
            <p:nvPr/>
          </p:nvSpPr>
          <p:spPr bwMode="auto">
            <a:xfrm>
              <a:off x="1364" y="2017"/>
              <a:ext cx="6" cy="10"/>
            </a:xfrm>
            <a:custGeom>
              <a:avLst/>
              <a:gdLst>
                <a:gd name="T0" fmla="*/ 0 w 6"/>
                <a:gd name="T1" fmla="*/ 2 h 10"/>
                <a:gd name="T2" fmla="*/ 2 w 6"/>
                <a:gd name="T3" fmla="*/ 0 h 10"/>
                <a:gd name="T4" fmla="*/ 4 w 6"/>
                <a:gd name="T5" fmla="*/ 2 h 10"/>
                <a:gd name="T6" fmla="*/ 6 w 6"/>
                <a:gd name="T7" fmla="*/ 10 h 10"/>
                <a:gd name="T8" fmla="*/ 2 w 6"/>
                <a:gd name="T9" fmla="*/ 10 h 10"/>
                <a:gd name="T10" fmla="*/ 0 w 6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1" name="Freeform 330"/>
            <p:cNvSpPr>
              <a:spLocks/>
            </p:cNvSpPr>
            <p:nvPr/>
          </p:nvSpPr>
          <p:spPr bwMode="auto">
            <a:xfrm>
              <a:off x="1340" y="2023"/>
              <a:ext cx="78" cy="76"/>
            </a:xfrm>
            <a:custGeom>
              <a:avLst/>
              <a:gdLst>
                <a:gd name="T0" fmla="*/ 12 w 78"/>
                <a:gd name="T1" fmla="*/ 4 h 76"/>
                <a:gd name="T2" fmla="*/ 14 w 78"/>
                <a:gd name="T3" fmla="*/ 0 h 76"/>
                <a:gd name="T4" fmla="*/ 18 w 78"/>
                <a:gd name="T5" fmla="*/ 2 h 76"/>
                <a:gd name="T6" fmla="*/ 20 w 78"/>
                <a:gd name="T7" fmla="*/ 10 h 76"/>
                <a:gd name="T8" fmla="*/ 26 w 78"/>
                <a:gd name="T9" fmla="*/ 18 h 76"/>
                <a:gd name="T10" fmla="*/ 30 w 78"/>
                <a:gd name="T11" fmla="*/ 14 h 76"/>
                <a:gd name="T12" fmla="*/ 42 w 78"/>
                <a:gd name="T13" fmla="*/ 20 h 76"/>
                <a:gd name="T14" fmla="*/ 46 w 78"/>
                <a:gd name="T15" fmla="*/ 26 h 76"/>
                <a:gd name="T16" fmla="*/ 62 w 78"/>
                <a:gd name="T17" fmla="*/ 32 h 76"/>
                <a:gd name="T18" fmla="*/ 62 w 78"/>
                <a:gd name="T19" fmla="*/ 40 h 76"/>
                <a:gd name="T20" fmla="*/ 60 w 78"/>
                <a:gd name="T21" fmla="*/ 50 h 76"/>
                <a:gd name="T22" fmla="*/ 76 w 78"/>
                <a:gd name="T23" fmla="*/ 52 h 76"/>
                <a:gd name="T24" fmla="*/ 78 w 78"/>
                <a:gd name="T25" fmla="*/ 56 h 76"/>
                <a:gd name="T26" fmla="*/ 76 w 78"/>
                <a:gd name="T27" fmla="*/ 64 h 76"/>
                <a:gd name="T28" fmla="*/ 62 w 78"/>
                <a:gd name="T29" fmla="*/ 62 h 76"/>
                <a:gd name="T30" fmla="*/ 54 w 78"/>
                <a:gd name="T31" fmla="*/ 58 h 76"/>
                <a:gd name="T32" fmla="*/ 52 w 78"/>
                <a:gd name="T33" fmla="*/ 54 h 76"/>
                <a:gd name="T34" fmla="*/ 50 w 78"/>
                <a:gd name="T35" fmla="*/ 50 h 76"/>
                <a:gd name="T36" fmla="*/ 44 w 78"/>
                <a:gd name="T37" fmla="*/ 52 h 76"/>
                <a:gd name="T38" fmla="*/ 38 w 78"/>
                <a:gd name="T39" fmla="*/ 60 h 76"/>
                <a:gd name="T40" fmla="*/ 32 w 78"/>
                <a:gd name="T41" fmla="*/ 60 h 76"/>
                <a:gd name="T42" fmla="*/ 24 w 78"/>
                <a:gd name="T43" fmla="*/ 72 h 76"/>
                <a:gd name="T44" fmla="*/ 18 w 78"/>
                <a:gd name="T45" fmla="*/ 76 h 76"/>
                <a:gd name="T46" fmla="*/ 16 w 78"/>
                <a:gd name="T47" fmla="*/ 60 h 76"/>
                <a:gd name="T48" fmla="*/ 0 w 78"/>
                <a:gd name="T49" fmla="*/ 58 h 76"/>
                <a:gd name="T50" fmla="*/ 0 w 78"/>
                <a:gd name="T51" fmla="*/ 56 h 76"/>
                <a:gd name="T52" fmla="*/ 10 w 78"/>
                <a:gd name="T53" fmla="*/ 32 h 76"/>
                <a:gd name="T54" fmla="*/ 12 w 78"/>
                <a:gd name="T55" fmla="*/ 10 h 76"/>
                <a:gd name="T56" fmla="*/ 12 w 78"/>
                <a:gd name="T57" fmla="*/ 4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76">
                  <a:moveTo>
                    <a:pt x="12" y="4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0" y="10"/>
                  </a:lnTo>
                  <a:lnTo>
                    <a:pt x="26" y="18"/>
                  </a:lnTo>
                  <a:lnTo>
                    <a:pt x="30" y="14"/>
                  </a:lnTo>
                  <a:lnTo>
                    <a:pt x="42" y="20"/>
                  </a:lnTo>
                  <a:lnTo>
                    <a:pt x="46" y="26"/>
                  </a:lnTo>
                  <a:lnTo>
                    <a:pt x="62" y="32"/>
                  </a:lnTo>
                  <a:lnTo>
                    <a:pt x="62" y="40"/>
                  </a:lnTo>
                  <a:lnTo>
                    <a:pt x="60" y="50"/>
                  </a:lnTo>
                  <a:lnTo>
                    <a:pt x="76" y="52"/>
                  </a:lnTo>
                  <a:lnTo>
                    <a:pt x="78" y="56"/>
                  </a:lnTo>
                  <a:lnTo>
                    <a:pt x="76" y="64"/>
                  </a:lnTo>
                  <a:lnTo>
                    <a:pt x="62" y="62"/>
                  </a:lnTo>
                  <a:lnTo>
                    <a:pt x="54" y="58"/>
                  </a:lnTo>
                  <a:lnTo>
                    <a:pt x="52" y="54"/>
                  </a:lnTo>
                  <a:lnTo>
                    <a:pt x="50" y="50"/>
                  </a:lnTo>
                  <a:lnTo>
                    <a:pt x="44" y="52"/>
                  </a:lnTo>
                  <a:lnTo>
                    <a:pt x="38" y="60"/>
                  </a:lnTo>
                  <a:lnTo>
                    <a:pt x="32" y="60"/>
                  </a:lnTo>
                  <a:lnTo>
                    <a:pt x="24" y="72"/>
                  </a:lnTo>
                  <a:lnTo>
                    <a:pt x="18" y="76"/>
                  </a:lnTo>
                  <a:lnTo>
                    <a:pt x="16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0" y="32"/>
                  </a:lnTo>
                  <a:lnTo>
                    <a:pt x="12" y="1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2" name="Freeform 331"/>
            <p:cNvSpPr>
              <a:spLocks/>
            </p:cNvSpPr>
            <p:nvPr/>
          </p:nvSpPr>
          <p:spPr bwMode="auto">
            <a:xfrm>
              <a:off x="1380" y="2099"/>
              <a:ext cx="20" cy="18"/>
            </a:xfrm>
            <a:custGeom>
              <a:avLst/>
              <a:gdLst>
                <a:gd name="T0" fmla="*/ 20 w 20"/>
                <a:gd name="T1" fmla="*/ 0 h 18"/>
                <a:gd name="T2" fmla="*/ 8 w 20"/>
                <a:gd name="T3" fmla="*/ 2 h 18"/>
                <a:gd name="T4" fmla="*/ 2 w 20"/>
                <a:gd name="T5" fmla="*/ 8 h 18"/>
                <a:gd name="T6" fmla="*/ 0 w 20"/>
                <a:gd name="T7" fmla="*/ 18 h 18"/>
                <a:gd name="T8" fmla="*/ 8 w 20"/>
                <a:gd name="T9" fmla="*/ 18 h 18"/>
                <a:gd name="T10" fmla="*/ 20 w 20"/>
                <a:gd name="T11" fmla="*/ 8 h 18"/>
                <a:gd name="T12" fmla="*/ 20 w 2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8">
                  <a:moveTo>
                    <a:pt x="20" y="0"/>
                  </a:moveTo>
                  <a:lnTo>
                    <a:pt x="8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20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3" name="Freeform 332"/>
            <p:cNvSpPr>
              <a:spLocks/>
            </p:cNvSpPr>
            <p:nvPr/>
          </p:nvSpPr>
          <p:spPr bwMode="auto">
            <a:xfrm>
              <a:off x="1422" y="2117"/>
              <a:ext cx="12" cy="20"/>
            </a:xfrm>
            <a:custGeom>
              <a:avLst/>
              <a:gdLst>
                <a:gd name="T0" fmla="*/ 10 w 12"/>
                <a:gd name="T1" fmla="*/ 0 h 20"/>
                <a:gd name="T2" fmla="*/ 4 w 12"/>
                <a:gd name="T3" fmla="*/ 0 h 20"/>
                <a:gd name="T4" fmla="*/ 0 w 12"/>
                <a:gd name="T5" fmla="*/ 4 h 20"/>
                <a:gd name="T6" fmla="*/ 0 w 12"/>
                <a:gd name="T7" fmla="*/ 14 h 20"/>
                <a:gd name="T8" fmla="*/ 6 w 12"/>
                <a:gd name="T9" fmla="*/ 20 h 20"/>
                <a:gd name="T10" fmla="*/ 8 w 12"/>
                <a:gd name="T11" fmla="*/ 12 h 20"/>
                <a:gd name="T12" fmla="*/ 12 w 12"/>
                <a:gd name="T13" fmla="*/ 8 h 20"/>
                <a:gd name="T14" fmla="*/ 10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0">
                  <a:moveTo>
                    <a:pt x="1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4" name="Freeform 333"/>
            <p:cNvSpPr>
              <a:spLocks/>
            </p:cNvSpPr>
            <p:nvPr/>
          </p:nvSpPr>
          <p:spPr bwMode="auto">
            <a:xfrm>
              <a:off x="1442" y="2091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6 w 10"/>
                <a:gd name="T3" fmla="*/ 0 h 8"/>
                <a:gd name="T4" fmla="*/ 10 w 10"/>
                <a:gd name="T5" fmla="*/ 2 h 8"/>
                <a:gd name="T6" fmla="*/ 6 w 10"/>
                <a:gd name="T7" fmla="*/ 8 h 8"/>
                <a:gd name="T8" fmla="*/ 2 w 10"/>
                <a:gd name="T9" fmla="*/ 6 h 8"/>
                <a:gd name="T10" fmla="*/ 0 w 10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5" name="Freeform 334"/>
            <p:cNvSpPr>
              <a:spLocks/>
            </p:cNvSpPr>
            <p:nvPr/>
          </p:nvSpPr>
          <p:spPr bwMode="auto">
            <a:xfrm>
              <a:off x="1454" y="2083"/>
              <a:ext cx="10" cy="10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2 h 10"/>
                <a:gd name="T4" fmla="*/ 2 w 10"/>
                <a:gd name="T5" fmla="*/ 0 h 10"/>
                <a:gd name="T6" fmla="*/ 10 w 10"/>
                <a:gd name="T7" fmla="*/ 6 h 10"/>
                <a:gd name="T8" fmla="*/ 10 w 10"/>
                <a:gd name="T9" fmla="*/ 10 h 10"/>
                <a:gd name="T10" fmla="*/ 4 w 10"/>
                <a:gd name="T11" fmla="*/ 8 h 10"/>
                <a:gd name="T12" fmla="*/ 0 w 10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6" name="Freeform 335"/>
            <p:cNvSpPr>
              <a:spLocks/>
            </p:cNvSpPr>
            <p:nvPr/>
          </p:nvSpPr>
          <p:spPr bwMode="auto">
            <a:xfrm>
              <a:off x="1448" y="2073"/>
              <a:ext cx="6" cy="6"/>
            </a:xfrm>
            <a:custGeom>
              <a:avLst/>
              <a:gdLst>
                <a:gd name="T0" fmla="*/ 6 w 6"/>
                <a:gd name="T1" fmla="*/ 4 h 6"/>
                <a:gd name="T2" fmla="*/ 2 w 6"/>
                <a:gd name="T3" fmla="*/ 6 h 6"/>
                <a:gd name="T4" fmla="*/ 0 w 6"/>
                <a:gd name="T5" fmla="*/ 2 h 6"/>
                <a:gd name="T6" fmla="*/ 2 w 6"/>
                <a:gd name="T7" fmla="*/ 0 h 6"/>
                <a:gd name="T8" fmla="*/ 6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7" name="Freeform 336"/>
            <p:cNvSpPr>
              <a:spLocks/>
            </p:cNvSpPr>
            <p:nvPr/>
          </p:nvSpPr>
          <p:spPr bwMode="auto">
            <a:xfrm>
              <a:off x="1426" y="2257"/>
              <a:ext cx="8" cy="14"/>
            </a:xfrm>
            <a:custGeom>
              <a:avLst/>
              <a:gdLst>
                <a:gd name="T0" fmla="*/ 4 w 8"/>
                <a:gd name="T1" fmla="*/ 0 h 14"/>
                <a:gd name="T2" fmla="*/ 4 w 8"/>
                <a:gd name="T3" fmla="*/ 6 h 14"/>
                <a:gd name="T4" fmla="*/ 0 w 8"/>
                <a:gd name="T5" fmla="*/ 10 h 14"/>
                <a:gd name="T6" fmla="*/ 2 w 8"/>
                <a:gd name="T7" fmla="*/ 14 h 14"/>
                <a:gd name="T8" fmla="*/ 6 w 8"/>
                <a:gd name="T9" fmla="*/ 10 h 14"/>
                <a:gd name="T10" fmla="*/ 8 w 8"/>
                <a:gd name="T11" fmla="*/ 4 h 14"/>
                <a:gd name="T12" fmla="*/ 8 w 8"/>
                <a:gd name="T13" fmla="*/ 0 h 14"/>
                <a:gd name="T14" fmla="*/ 4 w 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4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8" name="Freeform 337"/>
            <p:cNvSpPr>
              <a:spLocks/>
            </p:cNvSpPr>
            <p:nvPr/>
          </p:nvSpPr>
          <p:spPr bwMode="auto">
            <a:xfrm>
              <a:off x="1368" y="1641"/>
              <a:ext cx="62" cy="70"/>
            </a:xfrm>
            <a:custGeom>
              <a:avLst/>
              <a:gdLst>
                <a:gd name="T0" fmla="*/ 0 w 62"/>
                <a:gd name="T1" fmla="*/ 14 h 70"/>
                <a:gd name="T2" fmla="*/ 14 w 62"/>
                <a:gd name="T3" fmla="*/ 0 h 70"/>
                <a:gd name="T4" fmla="*/ 18 w 62"/>
                <a:gd name="T5" fmla="*/ 4 h 70"/>
                <a:gd name="T6" fmla="*/ 26 w 62"/>
                <a:gd name="T7" fmla="*/ 4 h 70"/>
                <a:gd name="T8" fmla="*/ 36 w 62"/>
                <a:gd name="T9" fmla="*/ 4 h 70"/>
                <a:gd name="T10" fmla="*/ 44 w 62"/>
                <a:gd name="T11" fmla="*/ 8 h 70"/>
                <a:gd name="T12" fmla="*/ 46 w 62"/>
                <a:gd name="T13" fmla="*/ 14 h 70"/>
                <a:gd name="T14" fmla="*/ 54 w 62"/>
                <a:gd name="T15" fmla="*/ 12 h 70"/>
                <a:gd name="T16" fmla="*/ 60 w 62"/>
                <a:gd name="T17" fmla="*/ 20 h 70"/>
                <a:gd name="T18" fmla="*/ 60 w 62"/>
                <a:gd name="T19" fmla="*/ 32 h 70"/>
                <a:gd name="T20" fmla="*/ 54 w 62"/>
                <a:gd name="T21" fmla="*/ 36 h 70"/>
                <a:gd name="T22" fmla="*/ 52 w 62"/>
                <a:gd name="T23" fmla="*/ 40 h 70"/>
                <a:gd name="T24" fmla="*/ 62 w 62"/>
                <a:gd name="T25" fmla="*/ 42 h 70"/>
                <a:gd name="T26" fmla="*/ 62 w 62"/>
                <a:gd name="T27" fmla="*/ 50 h 70"/>
                <a:gd name="T28" fmla="*/ 56 w 62"/>
                <a:gd name="T29" fmla="*/ 52 h 70"/>
                <a:gd name="T30" fmla="*/ 52 w 62"/>
                <a:gd name="T31" fmla="*/ 46 h 70"/>
                <a:gd name="T32" fmla="*/ 48 w 62"/>
                <a:gd name="T33" fmla="*/ 50 h 70"/>
                <a:gd name="T34" fmla="*/ 52 w 62"/>
                <a:gd name="T35" fmla="*/ 58 h 70"/>
                <a:gd name="T36" fmla="*/ 48 w 62"/>
                <a:gd name="T37" fmla="*/ 64 h 70"/>
                <a:gd name="T38" fmla="*/ 40 w 62"/>
                <a:gd name="T39" fmla="*/ 62 h 70"/>
                <a:gd name="T40" fmla="*/ 34 w 62"/>
                <a:gd name="T41" fmla="*/ 70 h 70"/>
                <a:gd name="T42" fmla="*/ 22 w 62"/>
                <a:gd name="T43" fmla="*/ 64 h 70"/>
                <a:gd name="T44" fmla="*/ 20 w 62"/>
                <a:gd name="T45" fmla="*/ 50 h 70"/>
                <a:gd name="T46" fmla="*/ 14 w 62"/>
                <a:gd name="T47" fmla="*/ 50 h 70"/>
                <a:gd name="T48" fmla="*/ 10 w 62"/>
                <a:gd name="T49" fmla="*/ 66 h 70"/>
                <a:gd name="T50" fmla="*/ 0 w 62"/>
                <a:gd name="T51" fmla="*/ 64 h 70"/>
                <a:gd name="T52" fmla="*/ 0 w 62"/>
                <a:gd name="T53" fmla="*/ 14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2" h="70">
                  <a:moveTo>
                    <a:pt x="0" y="14"/>
                  </a:moveTo>
                  <a:lnTo>
                    <a:pt x="14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46" y="14"/>
                  </a:lnTo>
                  <a:lnTo>
                    <a:pt x="54" y="12"/>
                  </a:lnTo>
                  <a:lnTo>
                    <a:pt x="60" y="20"/>
                  </a:lnTo>
                  <a:lnTo>
                    <a:pt x="60" y="32"/>
                  </a:lnTo>
                  <a:lnTo>
                    <a:pt x="54" y="36"/>
                  </a:lnTo>
                  <a:lnTo>
                    <a:pt x="52" y="40"/>
                  </a:lnTo>
                  <a:lnTo>
                    <a:pt x="62" y="42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46"/>
                  </a:lnTo>
                  <a:lnTo>
                    <a:pt x="48" y="50"/>
                  </a:lnTo>
                  <a:lnTo>
                    <a:pt x="52" y="58"/>
                  </a:lnTo>
                  <a:lnTo>
                    <a:pt x="48" y="64"/>
                  </a:lnTo>
                  <a:lnTo>
                    <a:pt x="40" y="62"/>
                  </a:lnTo>
                  <a:lnTo>
                    <a:pt x="34" y="70"/>
                  </a:lnTo>
                  <a:lnTo>
                    <a:pt x="22" y="6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0" y="66"/>
                  </a:lnTo>
                  <a:lnTo>
                    <a:pt x="0" y="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9" name="Freeform 338"/>
            <p:cNvSpPr>
              <a:spLocks/>
            </p:cNvSpPr>
            <p:nvPr/>
          </p:nvSpPr>
          <p:spPr bwMode="auto">
            <a:xfrm>
              <a:off x="1366" y="1143"/>
              <a:ext cx="288" cy="486"/>
            </a:xfrm>
            <a:custGeom>
              <a:avLst/>
              <a:gdLst>
                <a:gd name="T0" fmla="*/ 18 w 288"/>
                <a:gd name="T1" fmla="*/ 82 h 486"/>
                <a:gd name="T2" fmla="*/ 26 w 288"/>
                <a:gd name="T3" fmla="*/ 80 h 486"/>
                <a:gd name="T4" fmla="*/ 22 w 288"/>
                <a:gd name="T5" fmla="*/ 52 h 486"/>
                <a:gd name="T6" fmla="*/ 46 w 288"/>
                <a:gd name="T7" fmla="*/ 46 h 486"/>
                <a:gd name="T8" fmla="*/ 64 w 288"/>
                <a:gd name="T9" fmla="*/ 38 h 486"/>
                <a:gd name="T10" fmla="*/ 76 w 288"/>
                <a:gd name="T11" fmla="*/ 20 h 486"/>
                <a:gd name="T12" fmla="*/ 102 w 288"/>
                <a:gd name="T13" fmla="*/ 40 h 486"/>
                <a:gd name="T14" fmla="*/ 120 w 288"/>
                <a:gd name="T15" fmla="*/ 28 h 486"/>
                <a:gd name="T16" fmla="*/ 126 w 288"/>
                <a:gd name="T17" fmla="*/ 14 h 486"/>
                <a:gd name="T18" fmla="*/ 162 w 288"/>
                <a:gd name="T19" fmla="*/ 16 h 486"/>
                <a:gd name="T20" fmla="*/ 178 w 288"/>
                <a:gd name="T21" fmla="*/ 12 h 486"/>
                <a:gd name="T22" fmla="*/ 190 w 288"/>
                <a:gd name="T23" fmla="*/ 46 h 486"/>
                <a:gd name="T24" fmla="*/ 234 w 288"/>
                <a:gd name="T25" fmla="*/ 18 h 486"/>
                <a:gd name="T26" fmla="*/ 258 w 288"/>
                <a:gd name="T27" fmla="*/ 22 h 486"/>
                <a:gd name="T28" fmla="*/ 288 w 288"/>
                <a:gd name="T29" fmla="*/ 66 h 486"/>
                <a:gd name="T30" fmla="*/ 260 w 288"/>
                <a:gd name="T31" fmla="*/ 116 h 486"/>
                <a:gd name="T32" fmla="*/ 208 w 288"/>
                <a:gd name="T33" fmla="*/ 134 h 486"/>
                <a:gd name="T34" fmla="*/ 206 w 288"/>
                <a:gd name="T35" fmla="*/ 142 h 486"/>
                <a:gd name="T36" fmla="*/ 172 w 288"/>
                <a:gd name="T37" fmla="*/ 168 h 486"/>
                <a:gd name="T38" fmla="*/ 216 w 288"/>
                <a:gd name="T39" fmla="*/ 154 h 486"/>
                <a:gd name="T40" fmla="*/ 242 w 288"/>
                <a:gd name="T41" fmla="*/ 150 h 486"/>
                <a:gd name="T42" fmla="*/ 204 w 288"/>
                <a:gd name="T43" fmla="*/ 200 h 486"/>
                <a:gd name="T44" fmla="*/ 166 w 288"/>
                <a:gd name="T45" fmla="*/ 224 h 486"/>
                <a:gd name="T46" fmla="*/ 152 w 288"/>
                <a:gd name="T47" fmla="*/ 248 h 486"/>
                <a:gd name="T48" fmla="*/ 162 w 288"/>
                <a:gd name="T49" fmla="*/ 264 h 486"/>
                <a:gd name="T50" fmla="*/ 120 w 288"/>
                <a:gd name="T51" fmla="*/ 274 h 486"/>
                <a:gd name="T52" fmla="*/ 118 w 288"/>
                <a:gd name="T53" fmla="*/ 302 h 486"/>
                <a:gd name="T54" fmla="*/ 102 w 288"/>
                <a:gd name="T55" fmla="*/ 306 h 486"/>
                <a:gd name="T56" fmla="*/ 122 w 288"/>
                <a:gd name="T57" fmla="*/ 314 h 486"/>
                <a:gd name="T58" fmla="*/ 84 w 288"/>
                <a:gd name="T59" fmla="*/ 320 h 486"/>
                <a:gd name="T60" fmla="*/ 98 w 288"/>
                <a:gd name="T61" fmla="*/ 326 h 486"/>
                <a:gd name="T62" fmla="*/ 102 w 288"/>
                <a:gd name="T63" fmla="*/ 354 h 486"/>
                <a:gd name="T64" fmla="*/ 96 w 288"/>
                <a:gd name="T65" fmla="*/ 378 h 486"/>
                <a:gd name="T66" fmla="*/ 80 w 288"/>
                <a:gd name="T67" fmla="*/ 400 h 486"/>
                <a:gd name="T68" fmla="*/ 44 w 288"/>
                <a:gd name="T69" fmla="*/ 420 h 486"/>
                <a:gd name="T70" fmla="*/ 68 w 288"/>
                <a:gd name="T71" fmla="*/ 428 h 486"/>
                <a:gd name="T72" fmla="*/ 82 w 288"/>
                <a:gd name="T73" fmla="*/ 442 h 486"/>
                <a:gd name="T74" fmla="*/ 48 w 288"/>
                <a:gd name="T75" fmla="*/ 484 h 486"/>
                <a:gd name="T76" fmla="*/ 34 w 288"/>
                <a:gd name="T77" fmla="*/ 470 h 486"/>
                <a:gd name="T78" fmla="*/ 16 w 288"/>
                <a:gd name="T79" fmla="*/ 472 h 486"/>
                <a:gd name="T80" fmla="*/ 2 w 288"/>
                <a:gd name="T81" fmla="*/ 424 h 486"/>
                <a:gd name="T82" fmla="*/ 24 w 288"/>
                <a:gd name="T83" fmla="*/ 384 h 486"/>
                <a:gd name="T84" fmla="*/ 4 w 288"/>
                <a:gd name="T85" fmla="*/ 358 h 486"/>
                <a:gd name="T86" fmla="*/ 32 w 288"/>
                <a:gd name="T87" fmla="*/ 340 h 486"/>
                <a:gd name="T88" fmla="*/ 4 w 288"/>
                <a:gd name="T89" fmla="*/ 320 h 486"/>
                <a:gd name="T90" fmla="*/ 2 w 288"/>
                <a:gd name="T91" fmla="*/ 240 h 486"/>
                <a:gd name="T92" fmla="*/ 54 w 288"/>
                <a:gd name="T93" fmla="*/ 280 h 486"/>
                <a:gd name="T94" fmla="*/ 22 w 288"/>
                <a:gd name="T95" fmla="*/ 232 h 486"/>
                <a:gd name="T96" fmla="*/ 60 w 288"/>
                <a:gd name="T97" fmla="*/ 216 h 486"/>
                <a:gd name="T98" fmla="*/ 84 w 288"/>
                <a:gd name="T99" fmla="*/ 190 h 486"/>
                <a:gd name="T100" fmla="*/ 70 w 288"/>
                <a:gd name="T101" fmla="*/ 164 h 486"/>
                <a:gd name="T102" fmla="*/ 22 w 288"/>
                <a:gd name="T103" fmla="*/ 222 h 486"/>
                <a:gd name="T104" fmla="*/ 12 w 288"/>
                <a:gd name="T105" fmla="*/ 202 h 486"/>
                <a:gd name="T106" fmla="*/ 24 w 288"/>
                <a:gd name="T107" fmla="*/ 178 h 4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88" h="486">
                  <a:moveTo>
                    <a:pt x="2" y="70"/>
                  </a:moveTo>
                  <a:lnTo>
                    <a:pt x="14" y="96"/>
                  </a:lnTo>
                  <a:lnTo>
                    <a:pt x="22" y="96"/>
                  </a:lnTo>
                  <a:lnTo>
                    <a:pt x="16" y="88"/>
                  </a:lnTo>
                  <a:lnTo>
                    <a:pt x="16" y="82"/>
                  </a:lnTo>
                  <a:lnTo>
                    <a:pt x="18" y="82"/>
                  </a:lnTo>
                  <a:lnTo>
                    <a:pt x="26" y="9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48" y="100"/>
                  </a:lnTo>
                  <a:lnTo>
                    <a:pt x="42" y="88"/>
                  </a:lnTo>
                  <a:lnTo>
                    <a:pt x="26" y="80"/>
                  </a:lnTo>
                  <a:lnTo>
                    <a:pt x="20" y="70"/>
                  </a:lnTo>
                  <a:lnTo>
                    <a:pt x="22" y="62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0" y="52"/>
                  </a:lnTo>
                  <a:lnTo>
                    <a:pt x="22" y="52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32" y="44"/>
                  </a:lnTo>
                  <a:lnTo>
                    <a:pt x="42" y="56"/>
                  </a:lnTo>
                  <a:lnTo>
                    <a:pt x="48" y="54"/>
                  </a:lnTo>
                  <a:lnTo>
                    <a:pt x="46" y="46"/>
                  </a:lnTo>
                  <a:lnTo>
                    <a:pt x="30" y="30"/>
                  </a:lnTo>
                  <a:lnTo>
                    <a:pt x="34" y="28"/>
                  </a:lnTo>
                  <a:lnTo>
                    <a:pt x="40" y="28"/>
                  </a:lnTo>
                  <a:lnTo>
                    <a:pt x="52" y="42"/>
                  </a:lnTo>
                  <a:lnTo>
                    <a:pt x="60" y="44"/>
                  </a:lnTo>
                  <a:lnTo>
                    <a:pt x="64" y="38"/>
                  </a:lnTo>
                  <a:lnTo>
                    <a:pt x="54" y="32"/>
                  </a:lnTo>
                  <a:lnTo>
                    <a:pt x="48" y="22"/>
                  </a:lnTo>
                  <a:lnTo>
                    <a:pt x="54" y="1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76" y="20"/>
                  </a:lnTo>
                  <a:lnTo>
                    <a:pt x="84" y="32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104" y="58"/>
                  </a:lnTo>
                  <a:lnTo>
                    <a:pt x="108" y="48"/>
                  </a:lnTo>
                  <a:lnTo>
                    <a:pt x="102" y="40"/>
                  </a:lnTo>
                  <a:lnTo>
                    <a:pt x="98" y="30"/>
                  </a:lnTo>
                  <a:lnTo>
                    <a:pt x="84" y="22"/>
                  </a:lnTo>
                  <a:lnTo>
                    <a:pt x="84" y="10"/>
                  </a:lnTo>
                  <a:lnTo>
                    <a:pt x="88" y="8"/>
                  </a:lnTo>
                  <a:lnTo>
                    <a:pt x="112" y="6"/>
                  </a:lnTo>
                  <a:lnTo>
                    <a:pt x="120" y="28"/>
                  </a:lnTo>
                  <a:lnTo>
                    <a:pt x="130" y="36"/>
                  </a:lnTo>
                  <a:lnTo>
                    <a:pt x="136" y="48"/>
                  </a:lnTo>
                  <a:lnTo>
                    <a:pt x="144" y="44"/>
                  </a:lnTo>
                  <a:lnTo>
                    <a:pt x="142" y="36"/>
                  </a:lnTo>
                  <a:lnTo>
                    <a:pt x="128" y="20"/>
                  </a:lnTo>
                  <a:lnTo>
                    <a:pt x="126" y="1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58" y="18"/>
                  </a:lnTo>
                  <a:lnTo>
                    <a:pt x="162" y="16"/>
                  </a:lnTo>
                  <a:lnTo>
                    <a:pt x="152" y="8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68" y="6"/>
                  </a:lnTo>
                  <a:lnTo>
                    <a:pt x="176" y="6"/>
                  </a:lnTo>
                  <a:lnTo>
                    <a:pt x="178" y="12"/>
                  </a:lnTo>
                  <a:lnTo>
                    <a:pt x="188" y="10"/>
                  </a:lnTo>
                  <a:lnTo>
                    <a:pt x="196" y="14"/>
                  </a:lnTo>
                  <a:lnTo>
                    <a:pt x="210" y="14"/>
                  </a:lnTo>
                  <a:lnTo>
                    <a:pt x="210" y="26"/>
                  </a:lnTo>
                  <a:lnTo>
                    <a:pt x="190" y="42"/>
                  </a:lnTo>
                  <a:lnTo>
                    <a:pt x="190" y="46"/>
                  </a:lnTo>
                  <a:lnTo>
                    <a:pt x="202" y="44"/>
                  </a:lnTo>
                  <a:lnTo>
                    <a:pt x="218" y="26"/>
                  </a:lnTo>
                  <a:lnTo>
                    <a:pt x="224" y="24"/>
                  </a:lnTo>
                  <a:lnTo>
                    <a:pt x="228" y="32"/>
                  </a:lnTo>
                  <a:lnTo>
                    <a:pt x="232" y="30"/>
                  </a:lnTo>
                  <a:lnTo>
                    <a:pt x="234" y="18"/>
                  </a:lnTo>
                  <a:lnTo>
                    <a:pt x="238" y="18"/>
                  </a:lnTo>
                  <a:lnTo>
                    <a:pt x="238" y="26"/>
                  </a:lnTo>
                  <a:lnTo>
                    <a:pt x="240" y="28"/>
                  </a:lnTo>
                  <a:lnTo>
                    <a:pt x="244" y="24"/>
                  </a:lnTo>
                  <a:lnTo>
                    <a:pt x="252" y="22"/>
                  </a:lnTo>
                  <a:lnTo>
                    <a:pt x="258" y="22"/>
                  </a:lnTo>
                  <a:lnTo>
                    <a:pt x="256" y="30"/>
                  </a:lnTo>
                  <a:lnTo>
                    <a:pt x="252" y="34"/>
                  </a:lnTo>
                  <a:lnTo>
                    <a:pt x="258" y="38"/>
                  </a:lnTo>
                  <a:lnTo>
                    <a:pt x="258" y="56"/>
                  </a:lnTo>
                  <a:lnTo>
                    <a:pt x="276" y="56"/>
                  </a:lnTo>
                  <a:lnTo>
                    <a:pt x="288" y="66"/>
                  </a:lnTo>
                  <a:lnTo>
                    <a:pt x="286" y="84"/>
                  </a:lnTo>
                  <a:lnTo>
                    <a:pt x="276" y="92"/>
                  </a:lnTo>
                  <a:lnTo>
                    <a:pt x="278" y="98"/>
                  </a:lnTo>
                  <a:lnTo>
                    <a:pt x="272" y="102"/>
                  </a:lnTo>
                  <a:lnTo>
                    <a:pt x="270" y="110"/>
                  </a:lnTo>
                  <a:lnTo>
                    <a:pt x="260" y="116"/>
                  </a:lnTo>
                  <a:lnTo>
                    <a:pt x="254" y="118"/>
                  </a:lnTo>
                  <a:lnTo>
                    <a:pt x="248" y="124"/>
                  </a:lnTo>
                  <a:lnTo>
                    <a:pt x="236" y="126"/>
                  </a:lnTo>
                  <a:lnTo>
                    <a:pt x="228" y="134"/>
                  </a:lnTo>
                  <a:lnTo>
                    <a:pt x="212" y="136"/>
                  </a:lnTo>
                  <a:lnTo>
                    <a:pt x="208" y="134"/>
                  </a:lnTo>
                  <a:lnTo>
                    <a:pt x="196" y="136"/>
                  </a:lnTo>
                  <a:lnTo>
                    <a:pt x="192" y="132"/>
                  </a:lnTo>
                  <a:lnTo>
                    <a:pt x="188" y="132"/>
                  </a:lnTo>
                  <a:lnTo>
                    <a:pt x="190" y="144"/>
                  </a:lnTo>
                  <a:lnTo>
                    <a:pt x="202" y="146"/>
                  </a:lnTo>
                  <a:lnTo>
                    <a:pt x="206" y="142"/>
                  </a:lnTo>
                  <a:lnTo>
                    <a:pt x="220" y="142"/>
                  </a:lnTo>
                  <a:lnTo>
                    <a:pt x="220" y="148"/>
                  </a:lnTo>
                  <a:lnTo>
                    <a:pt x="208" y="154"/>
                  </a:lnTo>
                  <a:lnTo>
                    <a:pt x="194" y="162"/>
                  </a:lnTo>
                  <a:lnTo>
                    <a:pt x="184" y="168"/>
                  </a:lnTo>
                  <a:lnTo>
                    <a:pt x="172" y="168"/>
                  </a:lnTo>
                  <a:lnTo>
                    <a:pt x="168" y="174"/>
                  </a:lnTo>
                  <a:lnTo>
                    <a:pt x="180" y="176"/>
                  </a:lnTo>
                  <a:lnTo>
                    <a:pt x="182" y="172"/>
                  </a:lnTo>
                  <a:lnTo>
                    <a:pt x="186" y="172"/>
                  </a:lnTo>
                  <a:lnTo>
                    <a:pt x="198" y="164"/>
                  </a:lnTo>
                  <a:lnTo>
                    <a:pt x="216" y="154"/>
                  </a:lnTo>
                  <a:lnTo>
                    <a:pt x="222" y="152"/>
                  </a:lnTo>
                  <a:lnTo>
                    <a:pt x="230" y="146"/>
                  </a:lnTo>
                  <a:lnTo>
                    <a:pt x="238" y="144"/>
                  </a:lnTo>
                  <a:lnTo>
                    <a:pt x="244" y="142"/>
                  </a:lnTo>
                  <a:lnTo>
                    <a:pt x="246" y="146"/>
                  </a:lnTo>
                  <a:lnTo>
                    <a:pt x="242" y="150"/>
                  </a:lnTo>
                  <a:lnTo>
                    <a:pt x="236" y="162"/>
                  </a:lnTo>
                  <a:lnTo>
                    <a:pt x="230" y="164"/>
                  </a:lnTo>
                  <a:lnTo>
                    <a:pt x="220" y="180"/>
                  </a:lnTo>
                  <a:lnTo>
                    <a:pt x="216" y="182"/>
                  </a:lnTo>
                  <a:lnTo>
                    <a:pt x="208" y="198"/>
                  </a:lnTo>
                  <a:lnTo>
                    <a:pt x="204" y="200"/>
                  </a:lnTo>
                  <a:lnTo>
                    <a:pt x="190" y="216"/>
                  </a:lnTo>
                  <a:lnTo>
                    <a:pt x="186" y="228"/>
                  </a:lnTo>
                  <a:lnTo>
                    <a:pt x="178" y="236"/>
                  </a:lnTo>
                  <a:lnTo>
                    <a:pt x="174" y="234"/>
                  </a:lnTo>
                  <a:lnTo>
                    <a:pt x="172" y="228"/>
                  </a:lnTo>
                  <a:lnTo>
                    <a:pt x="166" y="224"/>
                  </a:lnTo>
                  <a:lnTo>
                    <a:pt x="168" y="234"/>
                  </a:lnTo>
                  <a:lnTo>
                    <a:pt x="172" y="238"/>
                  </a:lnTo>
                  <a:lnTo>
                    <a:pt x="176" y="246"/>
                  </a:lnTo>
                  <a:lnTo>
                    <a:pt x="164" y="248"/>
                  </a:lnTo>
                  <a:lnTo>
                    <a:pt x="158" y="252"/>
                  </a:lnTo>
                  <a:lnTo>
                    <a:pt x="152" y="248"/>
                  </a:lnTo>
                  <a:lnTo>
                    <a:pt x="148" y="252"/>
                  </a:lnTo>
                  <a:lnTo>
                    <a:pt x="146" y="260"/>
                  </a:lnTo>
                  <a:lnTo>
                    <a:pt x="150" y="260"/>
                  </a:lnTo>
                  <a:lnTo>
                    <a:pt x="162" y="256"/>
                  </a:lnTo>
                  <a:lnTo>
                    <a:pt x="166" y="260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4" y="280"/>
                  </a:lnTo>
                  <a:lnTo>
                    <a:pt x="142" y="282"/>
                  </a:lnTo>
                  <a:lnTo>
                    <a:pt x="140" y="278"/>
                  </a:lnTo>
                  <a:lnTo>
                    <a:pt x="128" y="272"/>
                  </a:lnTo>
                  <a:lnTo>
                    <a:pt x="120" y="274"/>
                  </a:lnTo>
                  <a:lnTo>
                    <a:pt x="122" y="278"/>
                  </a:lnTo>
                  <a:lnTo>
                    <a:pt x="136" y="282"/>
                  </a:lnTo>
                  <a:lnTo>
                    <a:pt x="136" y="290"/>
                  </a:lnTo>
                  <a:lnTo>
                    <a:pt x="130" y="294"/>
                  </a:lnTo>
                  <a:lnTo>
                    <a:pt x="118" y="294"/>
                  </a:lnTo>
                  <a:lnTo>
                    <a:pt x="118" y="302"/>
                  </a:lnTo>
                  <a:lnTo>
                    <a:pt x="110" y="302"/>
                  </a:lnTo>
                  <a:lnTo>
                    <a:pt x="108" y="298"/>
                  </a:lnTo>
                  <a:lnTo>
                    <a:pt x="104" y="296"/>
                  </a:lnTo>
                  <a:lnTo>
                    <a:pt x="94" y="300"/>
                  </a:lnTo>
                  <a:lnTo>
                    <a:pt x="102" y="304"/>
                  </a:lnTo>
                  <a:lnTo>
                    <a:pt x="102" y="306"/>
                  </a:lnTo>
                  <a:lnTo>
                    <a:pt x="92" y="304"/>
                  </a:lnTo>
                  <a:lnTo>
                    <a:pt x="92" y="306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104" y="310"/>
                  </a:lnTo>
                  <a:lnTo>
                    <a:pt x="122" y="314"/>
                  </a:lnTo>
                  <a:lnTo>
                    <a:pt x="122" y="324"/>
                  </a:lnTo>
                  <a:lnTo>
                    <a:pt x="112" y="324"/>
                  </a:lnTo>
                  <a:lnTo>
                    <a:pt x="106" y="318"/>
                  </a:lnTo>
                  <a:lnTo>
                    <a:pt x="94" y="314"/>
                  </a:lnTo>
                  <a:lnTo>
                    <a:pt x="84" y="318"/>
                  </a:lnTo>
                  <a:lnTo>
                    <a:pt x="84" y="320"/>
                  </a:lnTo>
                  <a:lnTo>
                    <a:pt x="98" y="322"/>
                  </a:lnTo>
                  <a:lnTo>
                    <a:pt x="98" y="324"/>
                  </a:lnTo>
                  <a:lnTo>
                    <a:pt x="90" y="324"/>
                  </a:lnTo>
                  <a:lnTo>
                    <a:pt x="84" y="326"/>
                  </a:lnTo>
                  <a:lnTo>
                    <a:pt x="86" y="330"/>
                  </a:lnTo>
                  <a:lnTo>
                    <a:pt x="98" y="326"/>
                  </a:lnTo>
                  <a:lnTo>
                    <a:pt x="106" y="334"/>
                  </a:lnTo>
                  <a:lnTo>
                    <a:pt x="114" y="334"/>
                  </a:lnTo>
                  <a:lnTo>
                    <a:pt x="122" y="352"/>
                  </a:lnTo>
                  <a:lnTo>
                    <a:pt x="114" y="354"/>
                  </a:lnTo>
                  <a:lnTo>
                    <a:pt x="106" y="354"/>
                  </a:lnTo>
                  <a:lnTo>
                    <a:pt x="102" y="354"/>
                  </a:lnTo>
                  <a:lnTo>
                    <a:pt x="114" y="362"/>
                  </a:lnTo>
                  <a:lnTo>
                    <a:pt x="116" y="370"/>
                  </a:lnTo>
                  <a:lnTo>
                    <a:pt x="114" y="374"/>
                  </a:lnTo>
                  <a:lnTo>
                    <a:pt x="102" y="374"/>
                  </a:lnTo>
                  <a:lnTo>
                    <a:pt x="94" y="376"/>
                  </a:lnTo>
                  <a:lnTo>
                    <a:pt x="96" y="378"/>
                  </a:lnTo>
                  <a:lnTo>
                    <a:pt x="104" y="380"/>
                  </a:lnTo>
                  <a:lnTo>
                    <a:pt x="110" y="384"/>
                  </a:lnTo>
                  <a:lnTo>
                    <a:pt x="96" y="392"/>
                  </a:lnTo>
                  <a:lnTo>
                    <a:pt x="80" y="390"/>
                  </a:lnTo>
                  <a:lnTo>
                    <a:pt x="78" y="396"/>
                  </a:lnTo>
                  <a:lnTo>
                    <a:pt x="80" y="400"/>
                  </a:lnTo>
                  <a:lnTo>
                    <a:pt x="84" y="412"/>
                  </a:lnTo>
                  <a:lnTo>
                    <a:pt x="72" y="424"/>
                  </a:lnTo>
                  <a:lnTo>
                    <a:pt x="52" y="424"/>
                  </a:lnTo>
                  <a:lnTo>
                    <a:pt x="42" y="412"/>
                  </a:lnTo>
                  <a:lnTo>
                    <a:pt x="40" y="412"/>
                  </a:lnTo>
                  <a:lnTo>
                    <a:pt x="44" y="420"/>
                  </a:lnTo>
                  <a:lnTo>
                    <a:pt x="36" y="428"/>
                  </a:lnTo>
                  <a:lnTo>
                    <a:pt x="38" y="432"/>
                  </a:lnTo>
                  <a:lnTo>
                    <a:pt x="54" y="432"/>
                  </a:lnTo>
                  <a:lnTo>
                    <a:pt x="58" y="434"/>
                  </a:lnTo>
                  <a:lnTo>
                    <a:pt x="64" y="428"/>
                  </a:lnTo>
                  <a:lnTo>
                    <a:pt x="68" y="428"/>
                  </a:lnTo>
                  <a:lnTo>
                    <a:pt x="68" y="436"/>
                  </a:lnTo>
                  <a:lnTo>
                    <a:pt x="66" y="440"/>
                  </a:lnTo>
                  <a:lnTo>
                    <a:pt x="66" y="450"/>
                  </a:lnTo>
                  <a:lnTo>
                    <a:pt x="72" y="452"/>
                  </a:lnTo>
                  <a:lnTo>
                    <a:pt x="76" y="440"/>
                  </a:lnTo>
                  <a:lnTo>
                    <a:pt x="82" y="442"/>
                  </a:lnTo>
                  <a:lnTo>
                    <a:pt x="84" y="458"/>
                  </a:lnTo>
                  <a:lnTo>
                    <a:pt x="80" y="468"/>
                  </a:lnTo>
                  <a:lnTo>
                    <a:pt x="72" y="468"/>
                  </a:lnTo>
                  <a:lnTo>
                    <a:pt x="70" y="474"/>
                  </a:lnTo>
                  <a:lnTo>
                    <a:pt x="54" y="486"/>
                  </a:lnTo>
                  <a:lnTo>
                    <a:pt x="48" y="484"/>
                  </a:lnTo>
                  <a:lnTo>
                    <a:pt x="50" y="474"/>
                  </a:lnTo>
                  <a:lnTo>
                    <a:pt x="50" y="470"/>
                  </a:lnTo>
                  <a:lnTo>
                    <a:pt x="44" y="470"/>
                  </a:lnTo>
                  <a:lnTo>
                    <a:pt x="40" y="462"/>
                  </a:lnTo>
                  <a:lnTo>
                    <a:pt x="32" y="462"/>
                  </a:lnTo>
                  <a:lnTo>
                    <a:pt x="34" y="470"/>
                  </a:lnTo>
                  <a:lnTo>
                    <a:pt x="30" y="474"/>
                  </a:lnTo>
                  <a:lnTo>
                    <a:pt x="24" y="472"/>
                  </a:lnTo>
                  <a:lnTo>
                    <a:pt x="24" y="462"/>
                  </a:lnTo>
                  <a:lnTo>
                    <a:pt x="18" y="462"/>
                  </a:lnTo>
                  <a:lnTo>
                    <a:pt x="20" y="468"/>
                  </a:lnTo>
                  <a:lnTo>
                    <a:pt x="16" y="472"/>
                  </a:lnTo>
                  <a:lnTo>
                    <a:pt x="14" y="464"/>
                  </a:lnTo>
                  <a:lnTo>
                    <a:pt x="6" y="466"/>
                  </a:lnTo>
                  <a:lnTo>
                    <a:pt x="8" y="470"/>
                  </a:lnTo>
                  <a:lnTo>
                    <a:pt x="4" y="472"/>
                  </a:lnTo>
                  <a:lnTo>
                    <a:pt x="2" y="468"/>
                  </a:lnTo>
                  <a:lnTo>
                    <a:pt x="2" y="424"/>
                  </a:lnTo>
                  <a:lnTo>
                    <a:pt x="10" y="420"/>
                  </a:lnTo>
                  <a:lnTo>
                    <a:pt x="16" y="422"/>
                  </a:lnTo>
                  <a:lnTo>
                    <a:pt x="26" y="396"/>
                  </a:lnTo>
                  <a:lnTo>
                    <a:pt x="34" y="390"/>
                  </a:lnTo>
                  <a:lnTo>
                    <a:pt x="30" y="384"/>
                  </a:lnTo>
                  <a:lnTo>
                    <a:pt x="24" y="384"/>
                  </a:lnTo>
                  <a:lnTo>
                    <a:pt x="18" y="408"/>
                  </a:lnTo>
                  <a:lnTo>
                    <a:pt x="6" y="412"/>
                  </a:lnTo>
                  <a:lnTo>
                    <a:pt x="2" y="408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4" y="358"/>
                  </a:lnTo>
                  <a:lnTo>
                    <a:pt x="2" y="358"/>
                  </a:lnTo>
                  <a:lnTo>
                    <a:pt x="2" y="338"/>
                  </a:lnTo>
                  <a:lnTo>
                    <a:pt x="4" y="338"/>
                  </a:lnTo>
                  <a:lnTo>
                    <a:pt x="18" y="338"/>
                  </a:lnTo>
                  <a:lnTo>
                    <a:pt x="30" y="346"/>
                  </a:lnTo>
                  <a:lnTo>
                    <a:pt x="32" y="340"/>
                  </a:lnTo>
                  <a:lnTo>
                    <a:pt x="42" y="336"/>
                  </a:lnTo>
                  <a:lnTo>
                    <a:pt x="42" y="328"/>
                  </a:lnTo>
                  <a:lnTo>
                    <a:pt x="28" y="332"/>
                  </a:lnTo>
                  <a:lnTo>
                    <a:pt x="12" y="332"/>
                  </a:lnTo>
                  <a:lnTo>
                    <a:pt x="0" y="326"/>
                  </a:lnTo>
                  <a:lnTo>
                    <a:pt x="4" y="320"/>
                  </a:lnTo>
                  <a:lnTo>
                    <a:pt x="14" y="322"/>
                  </a:lnTo>
                  <a:lnTo>
                    <a:pt x="14" y="316"/>
                  </a:lnTo>
                  <a:lnTo>
                    <a:pt x="6" y="304"/>
                  </a:lnTo>
                  <a:lnTo>
                    <a:pt x="4" y="292"/>
                  </a:lnTo>
                  <a:lnTo>
                    <a:pt x="2" y="290"/>
                  </a:lnTo>
                  <a:lnTo>
                    <a:pt x="2" y="240"/>
                  </a:lnTo>
                  <a:lnTo>
                    <a:pt x="14" y="244"/>
                  </a:lnTo>
                  <a:lnTo>
                    <a:pt x="30" y="270"/>
                  </a:lnTo>
                  <a:lnTo>
                    <a:pt x="38" y="292"/>
                  </a:lnTo>
                  <a:lnTo>
                    <a:pt x="54" y="292"/>
                  </a:lnTo>
                  <a:lnTo>
                    <a:pt x="60" y="284"/>
                  </a:lnTo>
                  <a:lnTo>
                    <a:pt x="54" y="280"/>
                  </a:lnTo>
                  <a:lnTo>
                    <a:pt x="48" y="284"/>
                  </a:lnTo>
                  <a:lnTo>
                    <a:pt x="42" y="278"/>
                  </a:lnTo>
                  <a:lnTo>
                    <a:pt x="38" y="262"/>
                  </a:lnTo>
                  <a:lnTo>
                    <a:pt x="30" y="248"/>
                  </a:lnTo>
                  <a:lnTo>
                    <a:pt x="22" y="240"/>
                  </a:lnTo>
                  <a:lnTo>
                    <a:pt x="22" y="232"/>
                  </a:lnTo>
                  <a:lnTo>
                    <a:pt x="36" y="234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8" y="220"/>
                  </a:lnTo>
                  <a:lnTo>
                    <a:pt x="70" y="216"/>
                  </a:lnTo>
                  <a:lnTo>
                    <a:pt x="60" y="216"/>
                  </a:lnTo>
                  <a:lnTo>
                    <a:pt x="54" y="212"/>
                  </a:lnTo>
                  <a:lnTo>
                    <a:pt x="72" y="202"/>
                  </a:lnTo>
                  <a:lnTo>
                    <a:pt x="88" y="204"/>
                  </a:lnTo>
                  <a:lnTo>
                    <a:pt x="100" y="198"/>
                  </a:lnTo>
                  <a:lnTo>
                    <a:pt x="98" y="190"/>
                  </a:lnTo>
                  <a:lnTo>
                    <a:pt x="84" y="190"/>
                  </a:lnTo>
                  <a:lnTo>
                    <a:pt x="70" y="196"/>
                  </a:lnTo>
                  <a:lnTo>
                    <a:pt x="74" y="176"/>
                  </a:lnTo>
                  <a:lnTo>
                    <a:pt x="84" y="160"/>
                  </a:lnTo>
                  <a:lnTo>
                    <a:pt x="84" y="156"/>
                  </a:lnTo>
                  <a:lnTo>
                    <a:pt x="78" y="156"/>
                  </a:lnTo>
                  <a:lnTo>
                    <a:pt x="70" y="164"/>
                  </a:lnTo>
                  <a:lnTo>
                    <a:pt x="66" y="174"/>
                  </a:lnTo>
                  <a:lnTo>
                    <a:pt x="58" y="176"/>
                  </a:lnTo>
                  <a:lnTo>
                    <a:pt x="64" y="192"/>
                  </a:lnTo>
                  <a:lnTo>
                    <a:pt x="48" y="212"/>
                  </a:lnTo>
                  <a:lnTo>
                    <a:pt x="38" y="218"/>
                  </a:lnTo>
                  <a:lnTo>
                    <a:pt x="22" y="222"/>
                  </a:lnTo>
                  <a:lnTo>
                    <a:pt x="18" y="218"/>
                  </a:lnTo>
                  <a:lnTo>
                    <a:pt x="30" y="210"/>
                  </a:lnTo>
                  <a:lnTo>
                    <a:pt x="30" y="206"/>
                  </a:lnTo>
                  <a:lnTo>
                    <a:pt x="22" y="206"/>
                  </a:lnTo>
                  <a:lnTo>
                    <a:pt x="14" y="212"/>
                  </a:lnTo>
                  <a:lnTo>
                    <a:pt x="12" y="202"/>
                  </a:lnTo>
                  <a:lnTo>
                    <a:pt x="6" y="204"/>
                  </a:lnTo>
                  <a:lnTo>
                    <a:pt x="6" y="220"/>
                  </a:lnTo>
                  <a:lnTo>
                    <a:pt x="2" y="224"/>
                  </a:lnTo>
                  <a:lnTo>
                    <a:pt x="2" y="192"/>
                  </a:lnTo>
                  <a:lnTo>
                    <a:pt x="24" y="184"/>
                  </a:lnTo>
                  <a:lnTo>
                    <a:pt x="24" y="178"/>
                  </a:lnTo>
                  <a:lnTo>
                    <a:pt x="6" y="180"/>
                  </a:lnTo>
                  <a:lnTo>
                    <a:pt x="2" y="184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0" name="Freeform 339"/>
            <p:cNvSpPr>
              <a:spLocks/>
            </p:cNvSpPr>
            <p:nvPr/>
          </p:nvSpPr>
          <p:spPr bwMode="auto">
            <a:xfrm>
              <a:off x="1716" y="1781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4 h 8"/>
                <a:gd name="T4" fmla="*/ 0 w 4"/>
                <a:gd name="T5" fmla="*/ 8 h 8"/>
                <a:gd name="T6" fmla="*/ 0 w 4"/>
                <a:gd name="T7" fmla="*/ 0 h 8"/>
                <a:gd name="T8" fmla="*/ 4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1" name="Freeform 340"/>
            <p:cNvSpPr>
              <a:spLocks/>
            </p:cNvSpPr>
            <p:nvPr/>
          </p:nvSpPr>
          <p:spPr bwMode="auto">
            <a:xfrm>
              <a:off x="1734" y="1839"/>
              <a:ext cx="8" cy="12"/>
            </a:xfrm>
            <a:custGeom>
              <a:avLst/>
              <a:gdLst>
                <a:gd name="T0" fmla="*/ 0 w 8"/>
                <a:gd name="T1" fmla="*/ 2 h 12"/>
                <a:gd name="T2" fmla="*/ 4 w 8"/>
                <a:gd name="T3" fmla="*/ 0 h 12"/>
                <a:gd name="T4" fmla="*/ 8 w 8"/>
                <a:gd name="T5" fmla="*/ 6 h 12"/>
                <a:gd name="T6" fmla="*/ 0 w 8"/>
                <a:gd name="T7" fmla="*/ 12 h 12"/>
                <a:gd name="T8" fmla="*/ 0 w 8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0" y="2"/>
                  </a:moveTo>
                  <a:lnTo>
                    <a:pt x="4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2" name="Freeform 341"/>
            <p:cNvSpPr>
              <a:spLocks/>
            </p:cNvSpPr>
            <p:nvPr/>
          </p:nvSpPr>
          <p:spPr bwMode="auto">
            <a:xfrm>
              <a:off x="1560" y="2163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4 h 6"/>
                <a:gd name="T4" fmla="*/ 6 w 8"/>
                <a:gd name="T5" fmla="*/ 0 h 6"/>
                <a:gd name="T6" fmla="*/ 8 w 8"/>
                <a:gd name="T7" fmla="*/ 2 h 6"/>
                <a:gd name="T8" fmla="*/ 6 w 8"/>
                <a:gd name="T9" fmla="*/ 6 h 6"/>
                <a:gd name="T10" fmla="*/ 0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3" name="Freeform 342"/>
            <p:cNvSpPr>
              <a:spLocks/>
            </p:cNvSpPr>
            <p:nvPr/>
          </p:nvSpPr>
          <p:spPr bwMode="auto">
            <a:xfrm>
              <a:off x="1056" y="1817"/>
              <a:ext cx="340" cy="1164"/>
            </a:xfrm>
            <a:custGeom>
              <a:avLst/>
              <a:gdLst>
                <a:gd name="T0" fmla="*/ 302 w 340"/>
                <a:gd name="T1" fmla="*/ 114 h 1164"/>
                <a:gd name="T2" fmla="*/ 280 w 340"/>
                <a:gd name="T3" fmla="*/ 164 h 1164"/>
                <a:gd name="T4" fmla="*/ 258 w 340"/>
                <a:gd name="T5" fmla="*/ 100 h 1164"/>
                <a:gd name="T6" fmla="*/ 234 w 340"/>
                <a:gd name="T7" fmla="*/ 98 h 1164"/>
                <a:gd name="T8" fmla="*/ 220 w 340"/>
                <a:gd name="T9" fmla="*/ 72 h 1164"/>
                <a:gd name="T10" fmla="*/ 210 w 340"/>
                <a:gd name="T11" fmla="*/ 20 h 1164"/>
                <a:gd name="T12" fmla="*/ 182 w 340"/>
                <a:gd name="T13" fmla="*/ 6 h 1164"/>
                <a:gd name="T14" fmla="*/ 172 w 340"/>
                <a:gd name="T15" fmla="*/ 48 h 1164"/>
                <a:gd name="T16" fmla="*/ 186 w 340"/>
                <a:gd name="T17" fmla="*/ 80 h 1164"/>
                <a:gd name="T18" fmla="*/ 192 w 340"/>
                <a:gd name="T19" fmla="*/ 110 h 1164"/>
                <a:gd name="T20" fmla="*/ 192 w 340"/>
                <a:gd name="T21" fmla="*/ 134 h 1164"/>
                <a:gd name="T22" fmla="*/ 172 w 340"/>
                <a:gd name="T23" fmla="*/ 146 h 1164"/>
                <a:gd name="T24" fmla="*/ 144 w 340"/>
                <a:gd name="T25" fmla="*/ 126 h 1164"/>
                <a:gd name="T26" fmla="*/ 102 w 340"/>
                <a:gd name="T27" fmla="*/ 368 h 1164"/>
                <a:gd name="T28" fmla="*/ 6 w 340"/>
                <a:gd name="T29" fmla="*/ 474 h 1164"/>
                <a:gd name="T30" fmla="*/ 10 w 340"/>
                <a:gd name="T31" fmla="*/ 518 h 1164"/>
                <a:gd name="T32" fmla="*/ 2 w 340"/>
                <a:gd name="T33" fmla="*/ 594 h 1164"/>
                <a:gd name="T34" fmla="*/ 118 w 340"/>
                <a:gd name="T35" fmla="*/ 664 h 1164"/>
                <a:gd name="T36" fmla="*/ 120 w 340"/>
                <a:gd name="T37" fmla="*/ 762 h 1164"/>
                <a:gd name="T38" fmla="*/ 68 w 340"/>
                <a:gd name="T39" fmla="*/ 876 h 1164"/>
                <a:gd name="T40" fmla="*/ 38 w 340"/>
                <a:gd name="T41" fmla="*/ 908 h 1164"/>
                <a:gd name="T42" fmla="*/ 62 w 340"/>
                <a:gd name="T43" fmla="*/ 1020 h 1164"/>
                <a:gd name="T44" fmla="*/ 96 w 340"/>
                <a:gd name="T45" fmla="*/ 1046 h 1164"/>
                <a:gd name="T46" fmla="*/ 138 w 340"/>
                <a:gd name="T47" fmla="*/ 1064 h 1164"/>
                <a:gd name="T48" fmla="*/ 190 w 340"/>
                <a:gd name="T49" fmla="*/ 1066 h 1164"/>
                <a:gd name="T50" fmla="*/ 246 w 340"/>
                <a:gd name="T51" fmla="*/ 1096 h 1164"/>
                <a:gd name="T52" fmla="*/ 292 w 340"/>
                <a:gd name="T53" fmla="*/ 1122 h 1164"/>
                <a:gd name="T54" fmla="*/ 330 w 340"/>
                <a:gd name="T55" fmla="*/ 1164 h 1164"/>
                <a:gd name="T56" fmla="*/ 324 w 340"/>
                <a:gd name="T57" fmla="*/ 1118 h 1164"/>
                <a:gd name="T58" fmla="*/ 272 w 340"/>
                <a:gd name="T59" fmla="*/ 1074 h 1164"/>
                <a:gd name="T60" fmla="*/ 278 w 340"/>
                <a:gd name="T61" fmla="*/ 1022 h 1164"/>
                <a:gd name="T62" fmla="*/ 254 w 340"/>
                <a:gd name="T63" fmla="*/ 1006 h 1164"/>
                <a:gd name="T64" fmla="*/ 204 w 340"/>
                <a:gd name="T65" fmla="*/ 1042 h 1164"/>
                <a:gd name="T66" fmla="*/ 168 w 340"/>
                <a:gd name="T67" fmla="*/ 1020 h 1164"/>
                <a:gd name="T68" fmla="*/ 160 w 340"/>
                <a:gd name="T69" fmla="*/ 944 h 1164"/>
                <a:gd name="T70" fmla="*/ 196 w 340"/>
                <a:gd name="T71" fmla="*/ 898 h 1164"/>
                <a:gd name="T72" fmla="*/ 254 w 340"/>
                <a:gd name="T73" fmla="*/ 904 h 1164"/>
                <a:gd name="T74" fmla="*/ 280 w 340"/>
                <a:gd name="T75" fmla="*/ 886 h 1164"/>
                <a:gd name="T76" fmla="*/ 310 w 340"/>
                <a:gd name="T77" fmla="*/ 788 h 1164"/>
                <a:gd name="T78" fmla="*/ 276 w 340"/>
                <a:gd name="T79" fmla="*/ 710 h 1164"/>
                <a:gd name="T80" fmla="*/ 278 w 340"/>
                <a:gd name="T81" fmla="*/ 676 h 1164"/>
                <a:gd name="T82" fmla="*/ 274 w 340"/>
                <a:gd name="T83" fmla="*/ 664 h 1164"/>
                <a:gd name="T84" fmla="*/ 242 w 340"/>
                <a:gd name="T85" fmla="*/ 632 h 1164"/>
                <a:gd name="T86" fmla="*/ 228 w 340"/>
                <a:gd name="T87" fmla="*/ 630 h 1164"/>
                <a:gd name="T88" fmla="*/ 228 w 340"/>
                <a:gd name="T89" fmla="*/ 622 h 1164"/>
                <a:gd name="T90" fmla="*/ 250 w 340"/>
                <a:gd name="T91" fmla="*/ 604 h 1164"/>
                <a:gd name="T92" fmla="*/ 242 w 340"/>
                <a:gd name="T93" fmla="*/ 424 h 1164"/>
                <a:gd name="T94" fmla="*/ 210 w 340"/>
                <a:gd name="T95" fmla="*/ 390 h 1164"/>
                <a:gd name="T96" fmla="*/ 198 w 340"/>
                <a:gd name="T97" fmla="*/ 334 h 1164"/>
                <a:gd name="T98" fmla="*/ 220 w 340"/>
                <a:gd name="T99" fmla="*/ 286 h 1164"/>
                <a:gd name="T100" fmla="*/ 228 w 340"/>
                <a:gd name="T101" fmla="*/ 266 h 1164"/>
                <a:gd name="T102" fmla="*/ 272 w 340"/>
                <a:gd name="T103" fmla="*/ 252 h 1164"/>
                <a:gd name="T104" fmla="*/ 252 w 340"/>
                <a:gd name="T105" fmla="*/ 210 h 1164"/>
                <a:gd name="T106" fmla="*/ 298 w 340"/>
                <a:gd name="T107" fmla="*/ 202 h 1164"/>
                <a:gd name="T108" fmla="*/ 308 w 340"/>
                <a:gd name="T109" fmla="*/ 192 h 11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" h="1164">
                  <a:moveTo>
                    <a:pt x="312" y="76"/>
                  </a:moveTo>
                  <a:lnTo>
                    <a:pt x="308" y="78"/>
                  </a:lnTo>
                  <a:lnTo>
                    <a:pt x="306" y="80"/>
                  </a:lnTo>
                  <a:lnTo>
                    <a:pt x="304" y="100"/>
                  </a:lnTo>
                  <a:lnTo>
                    <a:pt x="308" y="104"/>
                  </a:lnTo>
                  <a:lnTo>
                    <a:pt x="308" y="108"/>
                  </a:lnTo>
                  <a:lnTo>
                    <a:pt x="302" y="114"/>
                  </a:lnTo>
                  <a:lnTo>
                    <a:pt x="300" y="124"/>
                  </a:lnTo>
                  <a:lnTo>
                    <a:pt x="296" y="136"/>
                  </a:lnTo>
                  <a:lnTo>
                    <a:pt x="292" y="148"/>
                  </a:lnTo>
                  <a:lnTo>
                    <a:pt x="290" y="154"/>
                  </a:lnTo>
                  <a:lnTo>
                    <a:pt x="284" y="158"/>
                  </a:lnTo>
                  <a:lnTo>
                    <a:pt x="282" y="164"/>
                  </a:lnTo>
                  <a:lnTo>
                    <a:pt x="280" y="164"/>
                  </a:lnTo>
                  <a:lnTo>
                    <a:pt x="268" y="148"/>
                  </a:lnTo>
                  <a:lnTo>
                    <a:pt x="270" y="130"/>
                  </a:lnTo>
                  <a:lnTo>
                    <a:pt x="276" y="128"/>
                  </a:lnTo>
                  <a:lnTo>
                    <a:pt x="276" y="122"/>
                  </a:lnTo>
                  <a:lnTo>
                    <a:pt x="272" y="114"/>
                  </a:lnTo>
                  <a:lnTo>
                    <a:pt x="260" y="104"/>
                  </a:lnTo>
                  <a:lnTo>
                    <a:pt x="258" y="100"/>
                  </a:lnTo>
                  <a:lnTo>
                    <a:pt x="252" y="106"/>
                  </a:lnTo>
                  <a:lnTo>
                    <a:pt x="252" y="114"/>
                  </a:lnTo>
                  <a:lnTo>
                    <a:pt x="250" y="126"/>
                  </a:lnTo>
                  <a:lnTo>
                    <a:pt x="246" y="128"/>
                  </a:lnTo>
                  <a:lnTo>
                    <a:pt x="242" y="124"/>
                  </a:lnTo>
                  <a:lnTo>
                    <a:pt x="242" y="108"/>
                  </a:lnTo>
                  <a:lnTo>
                    <a:pt x="234" y="98"/>
                  </a:lnTo>
                  <a:lnTo>
                    <a:pt x="234" y="94"/>
                  </a:lnTo>
                  <a:lnTo>
                    <a:pt x="242" y="94"/>
                  </a:lnTo>
                  <a:lnTo>
                    <a:pt x="240" y="92"/>
                  </a:lnTo>
                  <a:lnTo>
                    <a:pt x="234" y="84"/>
                  </a:lnTo>
                  <a:lnTo>
                    <a:pt x="226" y="86"/>
                  </a:lnTo>
                  <a:lnTo>
                    <a:pt x="216" y="78"/>
                  </a:lnTo>
                  <a:lnTo>
                    <a:pt x="220" y="72"/>
                  </a:lnTo>
                  <a:lnTo>
                    <a:pt x="218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14" y="42"/>
                  </a:lnTo>
                  <a:lnTo>
                    <a:pt x="212" y="24"/>
                  </a:lnTo>
                  <a:lnTo>
                    <a:pt x="210" y="20"/>
                  </a:lnTo>
                  <a:lnTo>
                    <a:pt x="208" y="10"/>
                  </a:lnTo>
                  <a:lnTo>
                    <a:pt x="204" y="8"/>
                  </a:lnTo>
                  <a:lnTo>
                    <a:pt x="198" y="6"/>
                  </a:lnTo>
                  <a:lnTo>
                    <a:pt x="194" y="2"/>
                  </a:lnTo>
                  <a:lnTo>
                    <a:pt x="188" y="0"/>
                  </a:lnTo>
                  <a:lnTo>
                    <a:pt x="186" y="6"/>
                  </a:lnTo>
                  <a:lnTo>
                    <a:pt x="182" y="6"/>
                  </a:lnTo>
                  <a:lnTo>
                    <a:pt x="178" y="12"/>
                  </a:lnTo>
                  <a:lnTo>
                    <a:pt x="182" y="18"/>
                  </a:lnTo>
                  <a:lnTo>
                    <a:pt x="178" y="22"/>
                  </a:lnTo>
                  <a:lnTo>
                    <a:pt x="174" y="20"/>
                  </a:lnTo>
                  <a:lnTo>
                    <a:pt x="172" y="22"/>
                  </a:lnTo>
                  <a:lnTo>
                    <a:pt x="168" y="42"/>
                  </a:lnTo>
                  <a:lnTo>
                    <a:pt x="172" y="48"/>
                  </a:lnTo>
                  <a:lnTo>
                    <a:pt x="176" y="48"/>
                  </a:lnTo>
                  <a:lnTo>
                    <a:pt x="176" y="52"/>
                  </a:lnTo>
                  <a:lnTo>
                    <a:pt x="170" y="52"/>
                  </a:lnTo>
                  <a:lnTo>
                    <a:pt x="168" y="66"/>
                  </a:lnTo>
                  <a:lnTo>
                    <a:pt x="174" y="72"/>
                  </a:lnTo>
                  <a:lnTo>
                    <a:pt x="180" y="78"/>
                  </a:lnTo>
                  <a:lnTo>
                    <a:pt x="186" y="80"/>
                  </a:lnTo>
                  <a:lnTo>
                    <a:pt x="190" y="80"/>
                  </a:lnTo>
                  <a:lnTo>
                    <a:pt x="192" y="86"/>
                  </a:lnTo>
                  <a:lnTo>
                    <a:pt x="198" y="88"/>
                  </a:lnTo>
                  <a:lnTo>
                    <a:pt x="204" y="86"/>
                  </a:lnTo>
                  <a:lnTo>
                    <a:pt x="204" y="92"/>
                  </a:lnTo>
                  <a:lnTo>
                    <a:pt x="196" y="96"/>
                  </a:lnTo>
                  <a:lnTo>
                    <a:pt x="192" y="110"/>
                  </a:lnTo>
                  <a:lnTo>
                    <a:pt x="196" y="114"/>
                  </a:lnTo>
                  <a:lnTo>
                    <a:pt x="200" y="110"/>
                  </a:lnTo>
                  <a:lnTo>
                    <a:pt x="202" y="108"/>
                  </a:lnTo>
                  <a:lnTo>
                    <a:pt x="204" y="114"/>
                  </a:lnTo>
                  <a:lnTo>
                    <a:pt x="204" y="122"/>
                  </a:lnTo>
                  <a:lnTo>
                    <a:pt x="198" y="128"/>
                  </a:lnTo>
                  <a:lnTo>
                    <a:pt x="192" y="134"/>
                  </a:lnTo>
                  <a:lnTo>
                    <a:pt x="186" y="134"/>
                  </a:lnTo>
                  <a:lnTo>
                    <a:pt x="180" y="140"/>
                  </a:lnTo>
                  <a:lnTo>
                    <a:pt x="180" y="144"/>
                  </a:lnTo>
                  <a:lnTo>
                    <a:pt x="186" y="154"/>
                  </a:lnTo>
                  <a:lnTo>
                    <a:pt x="184" y="160"/>
                  </a:lnTo>
                  <a:lnTo>
                    <a:pt x="174" y="158"/>
                  </a:lnTo>
                  <a:lnTo>
                    <a:pt x="172" y="146"/>
                  </a:lnTo>
                  <a:lnTo>
                    <a:pt x="174" y="142"/>
                  </a:lnTo>
                  <a:lnTo>
                    <a:pt x="174" y="134"/>
                  </a:lnTo>
                  <a:lnTo>
                    <a:pt x="170" y="132"/>
                  </a:lnTo>
                  <a:lnTo>
                    <a:pt x="162" y="126"/>
                  </a:lnTo>
                  <a:lnTo>
                    <a:pt x="154" y="122"/>
                  </a:lnTo>
                  <a:lnTo>
                    <a:pt x="152" y="126"/>
                  </a:lnTo>
                  <a:lnTo>
                    <a:pt x="144" y="126"/>
                  </a:lnTo>
                  <a:lnTo>
                    <a:pt x="140" y="146"/>
                  </a:lnTo>
                  <a:lnTo>
                    <a:pt x="134" y="146"/>
                  </a:lnTo>
                  <a:lnTo>
                    <a:pt x="128" y="142"/>
                  </a:lnTo>
                  <a:lnTo>
                    <a:pt x="114" y="146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102" y="368"/>
                  </a:lnTo>
                  <a:lnTo>
                    <a:pt x="56" y="368"/>
                  </a:lnTo>
                  <a:lnTo>
                    <a:pt x="56" y="482"/>
                  </a:lnTo>
                  <a:lnTo>
                    <a:pt x="50" y="484"/>
                  </a:lnTo>
                  <a:lnTo>
                    <a:pt x="38" y="478"/>
                  </a:lnTo>
                  <a:lnTo>
                    <a:pt x="26" y="482"/>
                  </a:lnTo>
                  <a:lnTo>
                    <a:pt x="18" y="476"/>
                  </a:lnTo>
                  <a:lnTo>
                    <a:pt x="6" y="474"/>
                  </a:lnTo>
                  <a:lnTo>
                    <a:pt x="2" y="480"/>
                  </a:lnTo>
                  <a:lnTo>
                    <a:pt x="12" y="484"/>
                  </a:lnTo>
                  <a:lnTo>
                    <a:pt x="10" y="490"/>
                  </a:lnTo>
                  <a:lnTo>
                    <a:pt x="0" y="488"/>
                  </a:lnTo>
                  <a:lnTo>
                    <a:pt x="4" y="504"/>
                  </a:lnTo>
                  <a:lnTo>
                    <a:pt x="12" y="512"/>
                  </a:lnTo>
                  <a:lnTo>
                    <a:pt x="10" y="518"/>
                  </a:lnTo>
                  <a:lnTo>
                    <a:pt x="0" y="522"/>
                  </a:lnTo>
                  <a:lnTo>
                    <a:pt x="4" y="560"/>
                  </a:lnTo>
                  <a:lnTo>
                    <a:pt x="14" y="572"/>
                  </a:lnTo>
                  <a:lnTo>
                    <a:pt x="14" y="580"/>
                  </a:lnTo>
                  <a:lnTo>
                    <a:pt x="2" y="580"/>
                  </a:lnTo>
                  <a:lnTo>
                    <a:pt x="4" y="592"/>
                  </a:lnTo>
                  <a:lnTo>
                    <a:pt x="2" y="594"/>
                  </a:lnTo>
                  <a:lnTo>
                    <a:pt x="82" y="594"/>
                  </a:lnTo>
                  <a:lnTo>
                    <a:pt x="86" y="614"/>
                  </a:lnTo>
                  <a:lnTo>
                    <a:pt x="108" y="616"/>
                  </a:lnTo>
                  <a:lnTo>
                    <a:pt x="124" y="630"/>
                  </a:lnTo>
                  <a:lnTo>
                    <a:pt x="124" y="662"/>
                  </a:lnTo>
                  <a:lnTo>
                    <a:pt x="118" y="664"/>
                  </a:lnTo>
                  <a:lnTo>
                    <a:pt x="118" y="670"/>
                  </a:lnTo>
                  <a:lnTo>
                    <a:pt x="124" y="674"/>
                  </a:lnTo>
                  <a:lnTo>
                    <a:pt x="124" y="724"/>
                  </a:lnTo>
                  <a:lnTo>
                    <a:pt x="120" y="732"/>
                  </a:lnTo>
                  <a:lnTo>
                    <a:pt x="112" y="732"/>
                  </a:lnTo>
                  <a:lnTo>
                    <a:pt x="112" y="748"/>
                  </a:lnTo>
                  <a:lnTo>
                    <a:pt x="120" y="762"/>
                  </a:lnTo>
                  <a:lnTo>
                    <a:pt x="114" y="770"/>
                  </a:lnTo>
                  <a:lnTo>
                    <a:pt x="108" y="772"/>
                  </a:lnTo>
                  <a:lnTo>
                    <a:pt x="106" y="784"/>
                  </a:lnTo>
                  <a:lnTo>
                    <a:pt x="94" y="786"/>
                  </a:lnTo>
                  <a:lnTo>
                    <a:pt x="94" y="854"/>
                  </a:lnTo>
                  <a:lnTo>
                    <a:pt x="68" y="860"/>
                  </a:lnTo>
                  <a:lnTo>
                    <a:pt x="68" y="876"/>
                  </a:lnTo>
                  <a:lnTo>
                    <a:pt x="64" y="876"/>
                  </a:lnTo>
                  <a:lnTo>
                    <a:pt x="52" y="866"/>
                  </a:lnTo>
                  <a:lnTo>
                    <a:pt x="40" y="862"/>
                  </a:lnTo>
                  <a:lnTo>
                    <a:pt x="30" y="862"/>
                  </a:lnTo>
                  <a:lnTo>
                    <a:pt x="26" y="870"/>
                  </a:lnTo>
                  <a:lnTo>
                    <a:pt x="26" y="886"/>
                  </a:lnTo>
                  <a:lnTo>
                    <a:pt x="38" y="908"/>
                  </a:lnTo>
                  <a:lnTo>
                    <a:pt x="38" y="924"/>
                  </a:lnTo>
                  <a:lnTo>
                    <a:pt x="50" y="938"/>
                  </a:lnTo>
                  <a:lnTo>
                    <a:pt x="56" y="950"/>
                  </a:lnTo>
                  <a:lnTo>
                    <a:pt x="60" y="964"/>
                  </a:lnTo>
                  <a:lnTo>
                    <a:pt x="74" y="990"/>
                  </a:lnTo>
                  <a:lnTo>
                    <a:pt x="72" y="1002"/>
                  </a:lnTo>
                  <a:lnTo>
                    <a:pt x="62" y="1020"/>
                  </a:lnTo>
                  <a:lnTo>
                    <a:pt x="62" y="1024"/>
                  </a:lnTo>
                  <a:lnTo>
                    <a:pt x="68" y="1028"/>
                  </a:lnTo>
                  <a:lnTo>
                    <a:pt x="74" y="1030"/>
                  </a:lnTo>
                  <a:lnTo>
                    <a:pt x="80" y="1034"/>
                  </a:lnTo>
                  <a:lnTo>
                    <a:pt x="82" y="1040"/>
                  </a:lnTo>
                  <a:lnTo>
                    <a:pt x="90" y="1042"/>
                  </a:lnTo>
                  <a:lnTo>
                    <a:pt x="96" y="1046"/>
                  </a:lnTo>
                  <a:lnTo>
                    <a:pt x="104" y="1046"/>
                  </a:lnTo>
                  <a:lnTo>
                    <a:pt x="110" y="1050"/>
                  </a:lnTo>
                  <a:lnTo>
                    <a:pt x="116" y="1054"/>
                  </a:lnTo>
                  <a:lnTo>
                    <a:pt x="120" y="1058"/>
                  </a:lnTo>
                  <a:lnTo>
                    <a:pt x="126" y="1060"/>
                  </a:lnTo>
                  <a:lnTo>
                    <a:pt x="128" y="1062"/>
                  </a:lnTo>
                  <a:lnTo>
                    <a:pt x="138" y="1064"/>
                  </a:lnTo>
                  <a:lnTo>
                    <a:pt x="144" y="1068"/>
                  </a:lnTo>
                  <a:lnTo>
                    <a:pt x="148" y="1068"/>
                  </a:lnTo>
                  <a:lnTo>
                    <a:pt x="154" y="1072"/>
                  </a:lnTo>
                  <a:lnTo>
                    <a:pt x="160" y="1072"/>
                  </a:lnTo>
                  <a:lnTo>
                    <a:pt x="164" y="1076"/>
                  </a:lnTo>
                  <a:lnTo>
                    <a:pt x="178" y="1074"/>
                  </a:lnTo>
                  <a:lnTo>
                    <a:pt x="190" y="1066"/>
                  </a:lnTo>
                  <a:lnTo>
                    <a:pt x="194" y="1066"/>
                  </a:lnTo>
                  <a:lnTo>
                    <a:pt x="196" y="1070"/>
                  </a:lnTo>
                  <a:lnTo>
                    <a:pt x="206" y="1072"/>
                  </a:lnTo>
                  <a:lnTo>
                    <a:pt x="206" y="1076"/>
                  </a:lnTo>
                  <a:lnTo>
                    <a:pt x="218" y="1088"/>
                  </a:lnTo>
                  <a:lnTo>
                    <a:pt x="224" y="1092"/>
                  </a:lnTo>
                  <a:lnTo>
                    <a:pt x="246" y="1096"/>
                  </a:lnTo>
                  <a:lnTo>
                    <a:pt x="264" y="1108"/>
                  </a:lnTo>
                  <a:lnTo>
                    <a:pt x="270" y="1106"/>
                  </a:lnTo>
                  <a:lnTo>
                    <a:pt x="274" y="1104"/>
                  </a:lnTo>
                  <a:lnTo>
                    <a:pt x="278" y="1106"/>
                  </a:lnTo>
                  <a:lnTo>
                    <a:pt x="276" y="1110"/>
                  </a:lnTo>
                  <a:lnTo>
                    <a:pt x="284" y="1114"/>
                  </a:lnTo>
                  <a:lnTo>
                    <a:pt x="292" y="1122"/>
                  </a:lnTo>
                  <a:lnTo>
                    <a:pt x="298" y="1132"/>
                  </a:lnTo>
                  <a:lnTo>
                    <a:pt x="300" y="1140"/>
                  </a:lnTo>
                  <a:lnTo>
                    <a:pt x="308" y="1146"/>
                  </a:lnTo>
                  <a:lnTo>
                    <a:pt x="312" y="1144"/>
                  </a:lnTo>
                  <a:lnTo>
                    <a:pt x="316" y="1148"/>
                  </a:lnTo>
                  <a:lnTo>
                    <a:pt x="322" y="1156"/>
                  </a:lnTo>
                  <a:lnTo>
                    <a:pt x="330" y="1164"/>
                  </a:lnTo>
                  <a:lnTo>
                    <a:pt x="336" y="1162"/>
                  </a:lnTo>
                  <a:lnTo>
                    <a:pt x="334" y="1158"/>
                  </a:lnTo>
                  <a:lnTo>
                    <a:pt x="340" y="1152"/>
                  </a:lnTo>
                  <a:lnTo>
                    <a:pt x="340" y="1148"/>
                  </a:lnTo>
                  <a:lnTo>
                    <a:pt x="326" y="1136"/>
                  </a:lnTo>
                  <a:lnTo>
                    <a:pt x="326" y="1128"/>
                  </a:lnTo>
                  <a:lnTo>
                    <a:pt x="324" y="1118"/>
                  </a:lnTo>
                  <a:lnTo>
                    <a:pt x="326" y="1106"/>
                  </a:lnTo>
                  <a:lnTo>
                    <a:pt x="328" y="1094"/>
                  </a:lnTo>
                  <a:lnTo>
                    <a:pt x="328" y="1082"/>
                  </a:lnTo>
                  <a:lnTo>
                    <a:pt x="324" y="1080"/>
                  </a:lnTo>
                  <a:lnTo>
                    <a:pt x="316" y="1072"/>
                  </a:lnTo>
                  <a:lnTo>
                    <a:pt x="296" y="1072"/>
                  </a:lnTo>
                  <a:lnTo>
                    <a:pt x="272" y="1074"/>
                  </a:lnTo>
                  <a:lnTo>
                    <a:pt x="262" y="1070"/>
                  </a:lnTo>
                  <a:lnTo>
                    <a:pt x="270" y="1054"/>
                  </a:lnTo>
                  <a:lnTo>
                    <a:pt x="272" y="1044"/>
                  </a:lnTo>
                  <a:lnTo>
                    <a:pt x="274" y="1042"/>
                  </a:lnTo>
                  <a:lnTo>
                    <a:pt x="278" y="1038"/>
                  </a:lnTo>
                  <a:lnTo>
                    <a:pt x="278" y="1034"/>
                  </a:lnTo>
                  <a:lnTo>
                    <a:pt x="278" y="1022"/>
                  </a:lnTo>
                  <a:lnTo>
                    <a:pt x="284" y="1012"/>
                  </a:lnTo>
                  <a:lnTo>
                    <a:pt x="288" y="1006"/>
                  </a:lnTo>
                  <a:lnTo>
                    <a:pt x="284" y="1000"/>
                  </a:lnTo>
                  <a:lnTo>
                    <a:pt x="278" y="1002"/>
                  </a:lnTo>
                  <a:lnTo>
                    <a:pt x="274" y="1000"/>
                  </a:lnTo>
                  <a:lnTo>
                    <a:pt x="264" y="1000"/>
                  </a:lnTo>
                  <a:lnTo>
                    <a:pt x="254" y="1006"/>
                  </a:lnTo>
                  <a:lnTo>
                    <a:pt x="248" y="1004"/>
                  </a:lnTo>
                  <a:lnTo>
                    <a:pt x="244" y="1012"/>
                  </a:lnTo>
                  <a:lnTo>
                    <a:pt x="242" y="1024"/>
                  </a:lnTo>
                  <a:lnTo>
                    <a:pt x="234" y="1034"/>
                  </a:lnTo>
                  <a:lnTo>
                    <a:pt x="234" y="1038"/>
                  </a:lnTo>
                  <a:lnTo>
                    <a:pt x="210" y="1042"/>
                  </a:lnTo>
                  <a:lnTo>
                    <a:pt x="204" y="1042"/>
                  </a:lnTo>
                  <a:lnTo>
                    <a:pt x="198" y="1044"/>
                  </a:lnTo>
                  <a:lnTo>
                    <a:pt x="188" y="1038"/>
                  </a:lnTo>
                  <a:lnTo>
                    <a:pt x="186" y="1038"/>
                  </a:lnTo>
                  <a:lnTo>
                    <a:pt x="182" y="1036"/>
                  </a:lnTo>
                  <a:lnTo>
                    <a:pt x="176" y="1032"/>
                  </a:lnTo>
                  <a:lnTo>
                    <a:pt x="174" y="1028"/>
                  </a:lnTo>
                  <a:lnTo>
                    <a:pt x="168" y="1020"/>
                  </a:lnTo>
                  <a:lnTo>
                    <a:pt x="164" y="1012"/>
                  </a:lnTo>
                  <a:lnTo>
                    <a:pt x="158" y="1002"/>
                  </a:lnTo>
                  <a:lnTo>
                    <a:pt x="154" y="988"/>
                  </a:lnTo>
                  <a:lnTo>
                    <a:pt x="154" y="976"/>
                  </a:lnTo>
                  <a:lnTo>
                    <a:pt x="154" y="960"/>
                  </a:lnTo>
                  <a:lnTo>
                    <a:pt x="160" y="950"/>
                  </a:lnTo>
                  <a:lnTo>
                    <a:pt x="160" y="944"/>
                  </a:lnTo>
                  <a:lnTo>
                    <a:pt x="160" y="940"/>
                  </a:lnTo>
                  <a:lnTo>
                    <a:pt x="160" y="930"/>
                  </a:lnTo>
                  <a:lnTo>
                    <a:pt x="164" y="926"/>
                  </a:lnTo>
                  <a:lnTo>
                    <a:pt x="166" y="920"/>
                  </a:lnTo>
                  <a:lnTo>
                    <a:pt x="178" y="906"/>
                  </a:lnTo>
                  <a:lnTo>
                    <a:pt x="190" y="902"/>
                  </a:lnTo>
                  <a:lnTo>
                    <a:pt x="196" y="898"/>
                  </a:lnTo>
                  <a:lnTo>
                    <a:pt x="204" y="892"/>
                  </a:lnTo>
                  <a:lnTo>
                    <a:pt x="210" y="892"/>
                  </a:lnTo>
                  <a:lnTo>
                    <a:pt x="222" y="896"/>
                  </a:lnTo>
                  <a:lnTo>
                    <a:pt x="228" y="894"/>
                  </a:lnTo>
                  <a:lnTo>
                    <a:pt x="240" y="902"/>
                  </a:lnTo>
                  <a:lnTo>
                    <a:pt x="246" y="900"/>
                  </a:lnTo>
                  <a:lnTo>
                    <a:pt x="254" y="904"/>
                  </a:lnTo>
                  <a:lnTo>
                    <a:pt x="260" y="904"/>
                  </a:lnTo>
                  <a:lnTo>
                    <a:pt x="260" y="900"/>
                  </a:lnTo>
                  <a:lnTo>
                    <a:pt x="256" y="896"/>
                  </a:lnTo>
                  <a:lnTo>
                    <a:pt x="256" y="888"/>
                  </a:lnTo>
                  <a:lnTo>
                    <a:pt x="264" y="888"/>
                  </a:lnTo>
                  <a:lnTo>
                    <a:pt x="276" y="884"/>
                  </a:lnTo>
                  <a:lnTo>
                    <a:pt x="280" y="886"/>
                  </a:lnTo>
                  <a:lnTo>
                    <a:pt x="290" y="884"/>
                  </a:lnTo>
                  <a:lnTo>
                    <a:pt x="298" y="884"/>
                  </a:lnTo>
                  <a:lnTo>
                    <a:pt x="304" y="888"/>
                  </a:lnTo>
                  <a:lnTo>
                    <a:pt x="310" y="862"/>
                  </a:lnTo>
                  <a:lnTo>
                    <a:pt x="302" y="828"/>
                  </a:lnTo>
                  <a:lnTo>
                    <a:pt x="304" y="804"/>
                  </a:lnTo>
                  <a:lnTo>
                    <a:pt x="310" y="788"/>
                  </a:lnTo>
                  <a:lnTo>
                    <a:pt x="296" y="770"/>
                  </a:lnTo>
                  <a:lnTo>
                    <a:pt x="280" y="756"/>
                  </a:lnTo>
                  <a:lnTo>
                    <a:pt x="280" y="728"/>
                  </a:lnTo>
                  <a:lnTo>
                    <a:pt x="284" y="716"/>
                  </a:lnTo>
                  <a:lnTo>
                    <a:pt x="280" y="714"/>
                  </a:lnTo>
                  <a:lnTo>
                    <a:pt x="276" y="710"/>
                  </a:lnTo>
                  <a:lnTo>
                    <a:pt x="274" y="706"/>
                  </a:lnTo>
                  <a:lnTo>
                    <a:pt x="274" y="700"/>
                  </a:lnTo>
                  <a:lnTo>
                    <a:pt x="274" y="688"/>
                  </a:lnTo>
                  <a:lnTo>
                    <a:pt x="276" y="682"/>
                  </a:lnTo>
                  <a:lnTo>
                    <a:pt x="278" y="676"/>
                  </a:lnTo>
                  <a:lnTo>
                    <a:pt x="278" y="670"/>
                  </a:lnTo>
                  <a:lnTo>
                    <a:pt x="280" y="664"/>
                  </a:lnTo>
                  <a:lnTo>
                    <a:pt x="286" y="654"/>
                  </a:lnTo>
                  <a:lnTo>
                    <a:pt x="280" y="660"/>
                  </a:lnTo>
                  <a:lnTo>
                    <a:pt x="276" y="664"/>
                  </a:lnTo>
                  <a:lnTo>
                    <a:pt x="274" y="664"/>
                  </a:lnTo>
                  <a:lnTo>
                    <a:pt x="278" y="654"/>
                  </a:lnTo>
                  <a:lnTo>
                    <a:pt x="280" y="648"/>
                  </a:lnTo>
                  <a:lnTo>
                    <a:pt x="284" y="644"/>
                  </a:lnTo>
                  <a:lnTo>
                    <a:pt x="260" y="634"/>
                  </a:lnTo>
                  <a:lnTo>
                    <a:pt x="242" y="632"/>
                  </a:lnTo>
                  <a:lnTo>
                    <a:pt x="240" y="628"/>
                  </a:lnTo>
                  <a:lnTo>
                    <a:pt x="238" y="626"/>
                  </a:lnTo>
                  <a:lnTo>
                    <a:pt x="236" y="626"/>
                  </a:lnTo>
                  <a:lnTo>
                    <a:pt x="232" y="628"/>
                  </a:lnTo>
                  <a:lnTo>
                    <a:pt x="228" y="630"/>
                  </a:lnTo>
                  <a:lnTo>
                    <a:pt x="226" y="630"/>
                  </a:lnTo>
                  <a:lnTo>
                    <a:pt x="224" y="628"/>
                  </a:lnTo>
                  <a:lnTo>
                    <a:pt x="224" y="624"/>
                  </a:lnTo>
                  <a:lnTo>
                    <a:pt x="226" y="622"/>
                  </a:lnTo>
                  <a:lnTo>
                    <a:pt x="228" y="622"/>
                  </a:lnTo>
                  <a:lnTo>
                    <a:pt x="230" y="620"/>
                  </a:lnTo>
                  <a:lnTo>
                    <a:pt x="234" y="618"/>
                  </a:lnTo>
                  <a:lnTo>
                    <a:pt x="236" y="616"/>
                  </a:lnTo>
                  <a:lnTo>
                    <a:pt x="240" y="614"/>
                  </a:lnTo>
                  <a:lnTo>
                    <a:pt x="246" y="606"/>
                  </a:lnTo>
                  <a:lnTo>
                    <a:pt x="250" y="604"/>
                  </a:lnTo>
                  <a:lnTo>
                    <a:pt x="256" y="604"/>
                  </a:lnTo>
                  <a:lnTo>
                    <a:pt x="252" y="596"/>
                  </a:lnTo>
                  <a:lnTo>
                    <a:pt x="252" y="442"/>
                  </a:lnTo>
                  <a:lnTo>
                    <a:pt x="256" y="430"/>
                  </a:lnTo>
                  <a:lnTo>
                    <a:pt x="248" y="424"/>
                  </a:lnTo>
                  <a:lnTo>
                    <a:pt x="242" y="424"/>
                  </a:lnTo>
                  <a:lnTo>
                    <a:pt x="238" y="424"/>
                  </a:lnTo>
                  <a:lnTo>
                    <a:pt x="228" y="424"/>
                  </a:lnTo>
                  <a:lnTo>
                    <a:pt x="218" y="428"/>
                  </a:lnTo>
                  <a:lnTo>
                    <a:pt x="216" y="424"/>
                  </a:lnTo>
                  <a:lnTo>
                    <a:pt x="220" y="416"/>
                  </a:lnTo>
                  <a:lnTo>
                    <a:pt x="214" y="406"/>
                  </a:lnTo>
                  <a:lnTo>
                    <a:pt x="210" y="390"/>
                  </a:lnTo>
                  <a:lnTo>
                    <a:pt x="204" y="388"/>
                  </a:lnTo>
                  <a:lnTo>
                    <a:pt x="198" y="386"/>
                  </a:lnTo>
                  <a:lnTo>
                    <a:pt x="190" y="378"/>
                  </a:lnTo>
                  <a:lnTo>
                    <a:pt x="190" y="366"/>
                  </a:lnTo>
                  <a:lnTo>
                    <a:pt x="190" y="362"/>
                  </a:lnTo>
                  <a:lnTo>
                    <a:pt x="192" y="344"/>
                  </a:lnTo>
                  <a:lnTo>
                    <a:pt x="198" y="334"/>
                  </a:lnTo>
                  <a:lnTo>
                    <a:pt x="200" y="320"/>
                  </a:lnTo>
                  <a:lnTo>
                    <a:pt x="206" y="314"/>
                  </a:lnTo>
                  <a:lnTo>
                    <a:pt x="206" y="308"/>
                  </a:lnTo>
                  <a:lnTo>
                    <a:pt x="212" y="306"/>
                  </a:lnTo>
                  <a:lnTo>
                    <a:pt x="216" y="300"/>
                  </a:lnTo>
                  <a:lnTo>
                    <a:pt x="222" y="296"/>
                  </a:lnTo>
                  <a:lnTo>
                    <a:pt x="220" y="286"/>
                  </a:lnTo>
                  <a:lnTo>
                    <a:pt x="222" y="282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40" y="282"/>
                  </a:lnTo>
                  <a:lnTo>
                    <a:pt x="240" y="276"/>
                  </a:lnTo>
                  <a:lnTo>
                    <a:pt x="236" y="270"/>
                  </a:lnTo>
                  <a:lnTo>
                    <a:pt x="228" y="266"/>
                  </a:lnTo>
                  <a:lnTo>
                    <a:pt x="234" y="264"/>
                  </a:lnTo>
                  <a:lnTo>
                    <a:pt x="238" y="266"/>
                  </a:lnTo>
                  <a:lnTo>
                    <a:pt x="246" y="264"/>
                  </a:lnTo>
                  <a:lnTo>
                    <a:pt x="252" y="256"/>
                  </a:lnTo>
                  <a:lnTo>
                    <a:pt x="256" y="260"/>
                  </a:lnTo>
                  <a:lnTo>
                    <a:pt x="266" y="260"/>
                  </a:lnTo>
                  <a:lnTo>
                    <a:pt x="272" y="252"/>
                  </a:lnTo>
                  <a:lnTo>
                    <a:pt x="278" y="244"/>
                  </a:lnTo>
                  <a:lnTo>
                    <a:pt x="278" y="238"/>
                  </a:lnTo>
                  <a:lnTo>
                    <a:pt x="282" y="230"/>
                  </a:lnTo>
                  <a:lnTo>
                    <a:pt x="278" y="224"/>
                  </a:lnTo>
                  <a:lnTo>
                    <a:pt x="276" y="222"/>
                  </a:lnTo>
                  <a:lnTo>
                    <a:pt x="264" y="220"/>
                  </a:lnTo>
                  <a:lnTo>
                    <a:pt x="252" y="210"/>
                  </a:lnTo>
                  <a:lnTo>
                    <a:pt x="246" y="206"/>
                  </a:lnTo>
                  <a:lnTo>
                    <a:pt x="250" y="204"/>
                  </a:lnTo>
                  <a:lnTo>
                    <a:pt x="260" y="208"/>
                  </a:lnTo>
                  <a:lnTo>
                    <a:pt x="270" y="216"/>
                  </a:lnTo>
                  <a:lnTo>
                    <a:pt x="280" y="218"/>
                  </a:lnTo>
                  <a:lnTo>
                    <a:pt x="288" y="210"/>
                  </a:lnTo>
                  <a:lnTo>
                    <a:pt x="298" y="202"/>
                  </a:lnTo>
                  <a:lnTo>
                    <a:pt x="298" y="194"/>
                  </a:lnTo>
                  <a:lnTo>
                    <a:pt x="292" y="192"/>
                  </a:lnTo>
                  <a:lnTo>
                    <a:pt x="290" y="190"/>
                  </a:lnTo>
                  <a:lnTo>
                    <a:pt x="290" y="184"/>
                  </a:lnTo>
                  <a:lnTo>
                    <a:pt x="300" y="184"/>
                  </a:lnTo>
                  <a:lnTo>
                    <a:pt x="302" y="190"/>
                  </a:lnTo>
                  <a:lnTo>
                    <a:pt x="308" y="192"/>
                  </a:lnTo>
                  <a:lnTo>
                    <a:pt x="312" y="194"/>
                  </a:lnTo>
                  <a:lnTo>
                    <a:pt x="312" y="7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4" name="Freeform 343"/>
            <p:cNvSpPr>
              <a:spLocks/>
            </p:cNvSpPr>
            <p:nvPr/>
          </p:nvSpPr>
          <p:spPr bwMode="auto">
            <a:xfrm>
              <a:off x="1056" y="1817"/>
              <a:ext cx="340" cy="1164"/>
            </a:xfrm>
            <a:custGeom>
              <a:avLst/>
              <a:gdLst>
                <a:gd name="T0" fmla="*/ 302 w 340"/>
                <a:gd name="T1" fmla="*/ 114 h 1164"/>
                <a:gd name="T2" fmla="*/ 280 w 340"/>
                <a:gd name="T3" fmla="*/ 164 h 1164"/>
                <a:gd name="T4" fmla="*/ 258 w 340"/>
                <a:gd name="T5" fmla="*/ 100 h 1164"/>
                <a:gd name="T6" fmla="*/ 234 w 340"/>
                <a:gd name="T7" fmla="*/ 98 h 1164"/>
                <a:gd name="T8" fmla="*/ 220 w 340"/>
                <a:gd name="T9" fmla="*/ 72 h 1164"/>
                <a:gd name="T10" fmla="*/ 210 w 340"/>
                <a:gd name="T11" fmla="*/ 20 h 1164"/>
                <a:gd name="T12" fmla="*/ 182 w 340"/>
                <a:gd name="T13" fmla="*/ 6 h 1164"/>
                <a:gd name="T14" fmla="*/ 172 w 340"/>
                <a:gd name="T15" fmla="*/ 48 h 1164"/>
                <a:gd name="T16" fmla="*/ 186 w 340"/>
                <a:gd name="T17" fmla="*/ 80 h 1164"/>
                <a:gd name="T18" fmla="*/ 192 w 340"/>
                <a:gd name="T19" fmla="*/ 110 h 1164"/>
                <a:gd name="T20" fmla="*/ 192 w 340"/>
                <a:gd name="T21" fmla="*/ 134 h 1164"/>
                <a:gd name="T22" fmla="*/ 172 w 340"/>
                <a:gd name="T23" fmla="*/ 146 h 1164"/>
                <a:gd name="T24" fmla="*/ 144 w 340"/>
                <a:gd name="T25" fmla="*/ 126 h 1164"/>
                <a:gd name="T26" fmla="*/ 102 w 340"/>
                <a:gd name="T27" fmla="*/ 368 h 1164"/>
                <a:gd name="T28" fmla="*/ 6 w 340"/>
                <a:gd name="T29" fmla="*/ 474 h 1164"/>
                <a:gd name="T30" fmla="*/ 10 w 340"/>
                <a:gd name="T31" fmla="*/ 518 h 1164"/>
                <a:gd name="T32" fmla="*/ 2 w 340"/>
                <a:gd name="T33" fmla="*/ 594 h 1164"/>
                <a:gd name="T34" fmla="*/ 118 w 340"/>
                <a:gd name="T35" fmla="*/ 664 h 1164"/>
                <a:gd name="T36" fmla="*/ 120 w 340"/>
                <a:gd name="T37" fmla="*/ 762 h 1164"/>
                <a:gd name="T38" fmla="*/ 68 w 340"/>
                <a:gd name="T39" fmla="*/ 876 h 1164"/>
                <a:gd name="T40" fmla="*/ 38 w 340"/>
                <a:gd name="T41" fmla="*/ 908 h 1164"/>
                <a:gd name="T42" fmla="*/ 62 w 340"/>
                <a:gd name="T43" fmla="*/ 1020 h 1164"/>
                <a:gd name="T44" fmla="*/ 96 w 340"/>
                <a:gd name="T45" fmla="*/ 1046 h 1164"/>
                <a:gd name="T46" fmla="*/ 138 w 340"/>
                <a:gd name="T47" fmla="*/ 1064 h 1164"/>
                <a:gd name="T48" fmla="*/ 190 w 340"/>
                <a:gd name="T49" fmla="*/ 1066 h 1164"/>
                <a:gd name="T50" fmla="*/ 246 w 340"/>
                <a:gd name="T51" fmla="*/ 1096 h 1164"/>
                <a:gd name="T52" fmla="*/ 292 w 340"/>
                <a:gd name="T53" fmla="*/ 1122 h 1164"/>
                <a:gd name="T54" fmla="*/ 330 w 340"/>
                <a:gd name="T55" fmla="*/ 1164 h 1164"/>
                <a:gd name="T56" fmla="*/ 324 w 340"/>
                <a:gd name="T57" fmla="*/ 1118 h 1164"/>
                <a:gd name="T58" fmla="*/ 272 w 340"/>
                <a:gd name="T59" fmla="*/ 1074 h 1164"/>
                <a:gd name="T60" fmla="*/ 278 w 340"/>
                <a:gd name="T61" fmla="*/ 1022 h 1164"/>
                <a:gd name="T62" fmla="*/ 254 w 340"/>
                <a:gd name="T63" fmla="*/ 1006 h 1164"/>
                <a:gd name="T64" fmla="*/ 204 w 340"/>
                <a:gd name="T65" fmla="*/ 1042 h 1164"/>
                <a:gd name="T66" fmla="*/ 168 w 340"/>
                <a:gd name="T67" fmla="*/ 1020 h 1164"/>
                <a:gd name="T68" fmla="*/ 160 w 340"/>
                <a:gd name="T69" fmla="*/ 944 h 1164"/>
                <a:gd name="T70" fmla="*/ 196 w 340"/>
                <a:gd name="T71" fmla="*/ 898 h 1164"/>
                <a:gd name="T72" fmla="*/ 254 w 340"/>
                <a:gd name="T73" fmla="*/ 904 h 1164"/>
                <a:gd name="T74" fmla="*/ 280 w 340"/>
                <a:gd name="T75" fmla="*/ 886 h 1164"/>
                <a:gd name="T76" fmla="*/ 310 w 340"/>
                <a:gd name="T77" fmla="*/ 788 h 1164"/>
                <a:gd name="T78" fmla="*/ 276 w 340"/>
                <a:gd name="T79" fmla="*/ 710 h 1164"/>
                <a:gd name="T80" fmla="*/ 278 w 340"/>
                <a:gd name="T81" fmla="*/ 676 h 1164"/>
                <a:gd name="T82" fmla="*/ 274 w 340"/>
                <a:gd name="T83" fmla="*/ 664 h 1164"/>
                <a:gd name="T84" fmla="*/ 242 w 340"/>
                <a:gd name="T85" fmla="*/ 632 h 1164"/>
                <a:gd name="T86" fmla="*/ 228 w 340"/>
                <a:gd name="T87" fmla="*/ 630 h 1164"/>
                <a:gd name="T88" fmla="*/ 228 w 340"/>
                <a:gd name="T89" fmla="*/ 622 h 1164"/>
                <a:gd name="T90" fmla="*/ 250 w 340"/>
                <a:gd name="T91" fmla="*/ 604 h 1164"/>
                <a:gd name="T92" fmla="*/ 242 w 340"/>
                <a:gd name="T93" fmla="*/ 424 h 1164"/>
                <a:gd name="T94" fmla="*/ 210 w 340"/>
                <a:gd name="T95" fmla="*/ 390 h 1164"/>
                <a:gd name="T96" fmla="*/ 198 w 340"/>
                <a:gd name="T97" fmla="*/ 334 h 1164"/>
                <a:gd name="T98" fmla="*/ 220 w 340"/>
                <a:gd name="T99" fmla="*/ 286 h 1164"/>
                <a:gd name="T100" fmla="*/ 228 w 340"/>
                <a:gd name="T101" fmla="*/ 266 h 1164"/>
                <a:gd name="T102" fmla="*/ 272 w 340"/>
                <a:gd name="T103" fmla="*/ 252 h 1164"/>
                <a:gd name="T104" fmla="*/ 252 w 340"/>
                <a:gd name="T105" fmla="*/ 210 h 1164"/>
                <a:gd name="T106" fmla="*/ 298 w 340"/>
                <a:gd name="T107" fmla="*/ 202 h 1164"/>
                <a:gd name="T108" fmla="*/ 308 w 340"/>
                <a:gd name="T109" fmla="*/ 192 h 11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" h="1164">
                  <a:moveTo>
                    <a:pt x="312" y="76"/>
                  </a:moveTo>
                  <a:lnTo>
                    <a:pt x="308" y="78"/>
                  </a:lnTo>
                  <a:lnTo>
                    <a:pt x="306" y="80"/>
                  </a:lnTo>
                  <a:lnTo>
                    <a:pt x="304" y="100"/>
                  </a:lnTo>
                  <a:lnTo>
                    <a:pt x="308" y="104"/>
                  </a:lnTo>
                  <a:lnTo>
                    <a:pt x="308" y="108"/>
                  </a:lnTo>
                  <a:lnTo>
                    <a:pt x="302" y="114"/>
                  </a:lnTo>
                  <a:lnTo>
                    <a:pt x="300" y="124"/>
                  </a:lnTo>
                  <a:lnTo>
                    <a:pt x="296" y="136"/>
                  </a:lnTo>
                  <a:lnTo>
                    <a:pt x="292" y="148"/>
                  </a:lnTo>
                  <a:lnTo>
                    <a:pt x="290" y="154"/>
                  </a:lnTo>
                  <a:lnTo>
                    <a:pt x="284" y="158"/>
                  </a:lnTo>
                  <a:lnTo>
                    <a:pt x="282" y="164"/>
                  </a:lnTo>
                  <a:lnTo>
                    <a:pt x="280" y="164"/>
                  </a:lnTo>
                  <a:lnTo>
                    <a:pt x="268" y="148"/>
                  </a:lnTo>
                  <a:lnTo>
                    <a:pt x="270" y="130"/>
                  </a:lnTo>
                  <a:lnTo>
                    <a:pt x="276" y="128"/>
                  </a:lnTo>
                  <a:lnTo>
                    <a:pt x="276" y="122"/>
                  </a:lnTo>
                  <a:lnTo>
                    <a:pt x="272" y="114"/>
                  </a:lnTo>
                  <a:lnTo>
                    <a:pt x="260" y="104"/>
                  </a:lnTo>
                  <a:lnTo>
                    <a:pt x="258" y="100"/>
                  </a:lnTo>
                  <a:lnTo>
                    <a:pt x="252" y="106"/>
                  </a:lnTo>
                  <a:lnTo>
                    <a:pt x="252" y="114"/>
                  </a:lnTo>
                  <a:lnTo>
                    <a:pt x="250" y="126"/>
                  </a:lnTo>
                  <a:lnTo>
                    <a:pt x="246" y="128"/>
                  </a:lnTo>
                  <a:lnTo>
                    <a:pt x="242" y="124"/>
                  </a:lnTo>
                  <a:lnTo>
                    <a:pt x="242" y="108"/>
                  </a:lnTo>
                  <a:lnTo>
                    <a:pt x="234" y="98"/>
                  </a:lnTo>
                  <a:lnTo>
                    <a:pt x="234" y="94"/>
                  </a:lnTo>
                  <a:lnTo>
                    <a:pt x="242" y="94"/>
                  </a:lnTo>
                  <a:lnTo>
                    <a:pt x="240" y="92"/>
                  </a:lnTo>
                  <a:lnTo>
                    <a:pt x="234" y="84"/>
                  </a:lnTo>
                  <a:lnTo>
                    <a:pt x="226" y="86"/>
                  </a:lnTo>
                  <a:lnTo>
                    <a:pt x="216" y="78"/>
                  </a:lnTo>
                  <a:lnTo>
                    <a:pt x="220" y="72"/>
                  </a:lnTo>
                  <a:lnTo>
                    <a:pt x="218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14" y="42"/>
                  </a:lnTo>
                  <a:lnTo>
                    <a:pt x="212" y="24"/>
                  </a:lnTo>
                  <a:lnTo>
                    <a:pt x="210" y="20"/>
                  </a:lnTo>
                  <a:lnTo>
                    <a:pt x="208" y="10"/>
                  </a:lnTo>
                  <a:lnTo>
                    <a:pt x="204" y="8"/>
                  </a:lnTo>
                  <a:lnTo>
                    <a:pt x="198" y="6"/>
                  </a:lnTo>
                  <a:lnTo>
                    <a:pt x="194" y="2"/>
                  </a:lnTo>
                  <a:lnTo>
                    <a:pt x="188" y="0"/>
                  </a:lnTo>
                  <a:lnTo>
                    <a:pt x="186" y="6"/>
                  </a:lnTo>
                  <a:lnTo>
                    <a:pt x="182" y="6"/>
                  </a:lnTo>
                  <a:lnTo>
                    <a:pt x="178" y="12"/>
                  </a:lnTo>
                  <a:lnTo>
                    <a:pt x="182" y="18"/>
                  </a:lnTo>
                  <a:lnTo>
                    <a:pt x="178" y="22"/>
                  </a:lnTo>
                  <a:lnTo>
                    <a:pt x="174" y="20"/>
                  </a:lnTo>
                  <a:lnTo>
                    <a:pt x="172" y="22"/>
                  </a:lnTo>
                  <a:lnTo>
                    <a:pt x="168" y="42"/>
                  </a:lnTo>
                  <a:lnTo>
                    <a:pt x="172" y="48"/>
                  </a:lnTo>
                  <a:lnTo>
                    <a:pt x="176" y="48"/>
                  </a:lnTo>
                  <a:lnTo>
                    <a:pt x="176" y="52"/>
                  </a:lnTo>
                  <a:lnTo>
                    <a:pt x="170" y="52"/>
                  </a:lnTo>
                  <a:lnTo>
                    <a:pt x="168" y="66"/>
                  </a:lnTo>
                  <a:lnTo>
                    <a:pt x="174" y="72"/>
                  </a:lnTo>
                  <a:lnTo>
                    <a:pt x="180" y="78"/>
                  </a:lnTo>
                  <a:lnTo>
                    <a:pt x="186" y="80"/>
                  </a:lnTo>
                  <a:lnTo>
                    <a:pt x="190" y="80"/>
                  </a:lnTo>
                  <a:lnTo>
                    <a:pt x="192" y="86"/>
                  </a:lnTo>
                  <a:lnTo>
                    <a:pt x="198" y="88"/>
                  </a:lnTo>
                  <a:lnTo>
                    <a:pt x="204" y="86"/>
                  </a:lnTo>
                  <a:lnTo>
                    <a:pt x="204" y="92"/>
                  </a:lnTo>
                  <a:lnTo>
                    <a:pt x="196" y="96"/>
                  </a:lnTo>
                  <a:lnTo>
                    <a:pt x="192" y="110"/>
                  </a:lnTo>
                  <a:lnTo>
                    <a:pt x="196" y="114"/>
                  </a:lnTo>
                  <a:lnTo>
                    <a:pt x="200" y="110"/>
                  </a:lnTo>
                  <a:lnTo>
                    <a:pt x="202" y="108"/>
                  </a:lnTo>
                  <a:lnTo>
                    <a:pt x="204" y="114"/>
                  </a:lnTo>
                  <a:lnTo>
                    <a:pt x="204" y="122"/>
                  </a:lnTo>
                  <a:lnTo>
                    <a:pt x="198" y="128"/>
                  </a:lnTo>
                  <a:lnTo>
                    <a:pt x="192" y="134"/>
                  </a:lnTo>
                  <a:lnTo>
                    <a:pt x="186" y="134"/>
                  </a:lnTo>
                  <a:lnTo>
                    <a:pt x="180" y="140"/>
                  </a:lnTo>
                  <a:lnTo>
                    <a:pt x="180" y="144"/>
                  </a:lnTo>
                  <a:lnTo>
                    <a:pt x="186" y="154"/>
                  </a:lnTo>
                  <a:lnTo>
                    <a:pt x="184" y="160"/>
                  </a:lnTo>
                  <a:lnTo>
                    <a:pt x="174" y="158"/>
                  </a:lnTo>
                  <a:lnTo>
                    <a:pt x="172" y="146"/>
                  </a:lnTo>
                  <a:lnTo>
                    <a:pt x="174" y="142"/>
                  </a:lnTo>
                  <a:lnTo>
                    <a:pt x="174" y="134"/>
                  </a:lnTo>
                  <a:lnTo>
                    <a:pt x="170" y="132"/>
                  </a:lnTo>
                  <a:lnTo>
                    <a:pt x="162" y="126"/>
                  </a:lnTo>
                  <a:lnTo>
                    <a:pt x="154" y="122"/>
                  </a:lnTo>
                  <a:lnTo>
                    <a:pt x="152" y="126"/>
                  </a:lnTo>
                  <a:lnTo>
                    <a:pt x="144" y="126"/>
                  </a:lnTo>
                  <a:lnTo>
                    <a:pt x="140" y="146"/>
                  </a:lnTo>
                  <a:lnTo>
                    <a:pt x="134" y="146"/>
                  </a:lnTo>
                  <a:lnTo>
                    <a:pt x="128" y="142"/>
                  </a:lnTo>
                  <a:lnTo>
                    <a:pt x="114" y="146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102" y="368"/>
                  </a:lnTo>
                  <a:lnTo>
                    <a:pt x="56" y="368"/>
                  </a:lnTo>
                  <a:lnTo>
                    <a:pt x="56" y="482"/>
                  </a:lnTo>
                  <a:lnTo>
                    <a:pt x="50" y="484"/>
                  </a:lnTo>
                  <a:lnTo>
                    <a:pt x="38" y="478"/>
                  </a:lnTo>
                  <a:lnTo>
                    <a:pt x="26" y="482"/>
                  </a:lnTo>
                  <a:lnTo>
                    <a:pt x="18" y="476"/>
                  </a:lnTo>
                  <a:lnTo>
                    <a:pt x="6" y="474"/>
                  </a:lnTo>
                  <a:lnTo>
                    <a:pt x="2" y="480"/>
                  </a:lnTo>
                  <a:lnTo>
                    <a:pt x="12" y="484"/>
                  </a:lnTo>
                  <a:lnTo>
                    <a:pt x="10" y="490"/>
                  </a:lnTo>
                  <a:lnTo>
                    <a:pt x="0" y="488"/>
                  </a:lnTo>
                  <a:lnTo>
                    <a:pt x="4" y="504"/>
                  </a:lnTo>
                  <a:lnTo>
                    <a:pt x="12" y="512"/>
                  </a:lnTo>
                  <a:lnTo>
                    <a:pt x="10" y="518"/>
                  </a:lnTo>
                  <a:lnTo>
                    <a:pt x="0" y="522"/>
                  </a:lnTo>
                  <a:lnTo>
                    <a:pt x="4" y="560"/>
                  </a:lnTo>
                  <a:lnTo>
                    <a:pt x="14" y="572"/>
                  </a:lnTo>
                  <a:lnTo>
                    <a:pt x="14" y="580"/>
                  </a:lnTo>
                  <a:lnTo>
                    <a:pt x="2" y="580"/>
                  </a:lnTo>
                  <a:lnTo>
                    <a:pt x="4" y="592"/>
                  </a:lnTo>
                  <a:lnTo>
                    <a:pt x="2" y="594"/>
                  </a:lnTo>
                  <a:lnTo>
                    <a:pt x="82" y="594"/>
                  </a:lnTo>
                  <a:lnTo>
                    <a:pt x="86" y="614"/>
                  </a:lnTo>
                  <a:lnTo>
                    <a:pt x="108" y="616"/>
                  </a:lnTo>
                  <a:lnTo>
                    <a:pt x="124" y="630"/>
                  </a:lnTo>
                  <a:lnTo>
                    <a:pt x="124" y="662"/>
                  </a:lnTo>
                  <a:lnTo>
                    <a:pt x="118" y="664"/>
                  </a:lnTo>
                  <a:lnTo>
                    <a:pt x="118" y="670"/>
                  </a:lnTo>
                  <a:lnTo>
                    <a:pt x="124" y="674"/>
                  </a:lnTo>
                  <a:lnTo>
                    <a:pt x="124" y="724"/>
                  </a:lnTo>
                  <a:lnTo>
                    <a:pt x="120" y="732"/>
                  </a:lnTo>
                  <a:lnTo>
                    <a:pt x="112" y="732"/>
                  </a:lnTo>
                  <a:lnTo>
                    <a:pt x="112" y="748"/>
                  </a:lnTo>
                  <a:lnTo>
                    <a:pt x="120" y="762"/>
                  </a:lnTo>
                  <a:lnTo>
                    <a:pt x="114" y="770"/>
                  </a:lnTo>
                  <a:lnTo>
                    <a:pt x="108" y="772"/>
                  </a:lnTo>
                  <a:lnTo>
                    <a:pt x="106" y="784"/>
                  </a:lnTo>
                  <a:lnTo>
                    <a:pt x="94" y="786"/>
                  </a:lnTo>
                  <a:lnTo>
                    <a:pt x="94" y="854"/>
                  </a:lnTo>
                  <a:lnTo>
                    <a:pt x="68" y="860"/>
                  </a:lnTo>
                  <a:lnTo>
                    <a:pt x="68" y="876"/>
                  </a:lnTo>
                  <a:lnTo>
                    <a:pt x="64" y="876"/>
                  </a:lnTo>
                  <a:lnTo>
                    <a:pt x="52" y="866"/>
                  </a:lnTo>
                  <a:lnTo>
                    <a:pt x="40" y="862"/>
                  </a:lnTo>
                  <a:lnTo>
                    <a:pt x="30" y="862"/>
                  </a:lnTo>
                  <a:lnTo>
                    <a:pt x="26" y="870"/>
                  </a:lnTo>
                  <a:lnTo>
                    <a:pt x="26" y="886"/>
                  </a:lnTo>
                  <a:lnTo>
                    <a:pt x="38" y="908"/>
                  </a:lnTo>
                  <a:lnTo>
                    <a:pt x="38" y="924"/>
                  </a:lnTo>
                  <a:lnTo>
                    <a:pt x="50" y="938"/>
                  </a:lnTo>
                  <a:lnTo>
                    <a:pt x="56" y="950"/>
                  </a:lnTo>
                  <a:lnTo>
                    <a:pt x="60" y="964"/>
                  </a:lnTo>
                  <a:lnTo>
                    <a:pt x="74" y="990"/>
                  </a:lnTo>
                  <a:lnTo>
                    <a:pt x="72" y="1002"/>
                  </a:lnTo>
                  <a:lnTo>
                    <a:pt x="62" y="1020"/>
                  </a:lnTo>
                  <a:lnTo>
                    <a:pt x="62" y="1024"/>
                  </a:lnTo>
                  <a:lnTo>
                    <a:pt x="68" y="1028"/>
                  </a:lnTo>
                  <a:lnTo>
                    <a:pt x="74" y="1030"/>
                  </a:lnTo>
                  <a:lnTo>
                    <a:pt x="80" y="1034"/>
                  </a:lnTo>
                  <a:lnTo>
                    <a:pt x="82" y="1040"/>
                  </a:lnTo>
                  <a:lnTo>
                    <a:pt x="90" y="1042"/>
                  </a:lnTo>
                  <a:lnTo>
                    <a:pt x="96" y="1046"/>
                  </a:lnTo>
                  <a:lnTo>
                    <a:pt x="104" y="1046"/>
                  </a:lnTo>
                  <a:lnTo>
                    <a:pt x="110" y="1050"/>
                  </a:lnTo>
                  <a:lnTo>
                    <a:pt x="116" y="1054"/>
                  </a:lnTo>
                  <a:lnTo>
                    <a:pt x="120" y="1058"/>
                  </a:lnTo>
                  <a:lnTo>
                    <a:pt x="126" y="1060"/>
                  </a:lnTo>
                  <a:lnTo>
                    <a:pt x="128" y="1062"/>
                  </a:lnTo>
                  <a:lnTo>
                    <a:pt x="138" y="1064"/>
                  </a:lnTo>
                  <a:lnTo>
                    <a:pt x="144" y="1068"/>
                  </a:lnTo>
                  <a:lnTo>
                    <a:pt x="148" y="1068"/>
                  </a:lnTo>
                  <a:lnTo>
                    <a:pt x="154" y="1072"/>
                  </a:lnTo>
                  <a:lnTo>
                    <a:pt x="160" y="1072"/>
                  </a:lnTo>
                  <a:lnTo>
                    <a:pt x="164" y="1076"/>
                  </a:lnTo>
                  <a:lnTo>
                    <a:pt x="178" y="1074"/>
                  </a:lnTo>
                  <a:lnTo>
                    <a:pt x="190" y="1066"/>
                  </a:lnTo>
                  <a:lnTo>
                    <a:pt x="194" y="1066"/>
                  </a:lnTo>
                  <a:lnTo>
                    <a:pt x="196" y="1070"/>
                  </a:lnTo>
                  <a:lnTo>
                    <a:pt x="206" y="1072"/>
                  </a:lnTo>
                  <a:lnTo>
                    <a:pt x="206" y="1076"/>
                  </a:lnTo>
                  <a:lnTo>
                    <a:pt x="218" y="1088"/>
                  </a:lnTo>
                  <a:lnTo>
                    <a:pt x="224" y="1092"/>
                  </a:lnTo>
                  <a:lnTo>
                    <a:pt x="246" y="1096"/>
                  </a:lnTo>
                  <a:lnTo>
                    <a:pt x="264" y="1108"/>
                  </a:lnTo>
                  <a:lnTo>
                    <a:pt x="270" y="1106"/>
                  </a:lnTo>
                  <a:lnTo>
                    <a:pt x="274" y="1104"/>
                  </a:lnTo>
                  <a:lnTo>
                    <a:pt x="278" y="1106"/>
                  </a:lnTo>
                  <a:lnTo>
                    <a:pt x="276" y="1110"/>
                  </a:lnTo>
                  <a:lnTo>
                    <a:pt x="284" y="1114"/>
                  </a:lnTo>
                  <a:lnTo>
                    <a:pt x="292" y="1122"/>
                  </a:lnTo>
                  <a:lnTo>
                    <a:pt x="298" y="1132"/>
                  </a:lnTo>
                  <a:lnTo>
                    <a:pt x="300" y="1140"/>
                  </a:lnTo>
                  <a:lnTo>
                    <a:pt x="308" y="1146"/>
                  </a:lnTo>
                  <a:lnTo>
                    <a:pt x="312" y="1144"/>
                  </a:lnTo>
                  <a:lnTo>
                    <a:pt x="316" y="1148"/>
                  </a:lnTo>
                  <a:lnTo>
                    <a:pt x="322" y="1156"/>
                  </a:lnTo>
                  <a:lnTo>
                    <a:pt x="330" y="1164"/>
                  </a:lnTo>
                  <a:lnTo>
                    <a:pt x="336" y="1162"/>
                  </a:lnTo>
                  <a:lnTo>
                    <a:pt x="334" y="1158"/>
                  </a:lnTo>
                  <a:lnTo>
                    <a:pt x="340" y="1152"/>
                  </a:lnTo>
                  <a:lnTo>
                    <a:pt x="340" y="1148"/>
                  </a:lnTo>
                  <a:lnTo>
                    <a:pt x="326" y="1136"/>
                  </a:lnTo>
                  <a:lnTo>
                    <a:pt x="326" y="1128"/>
                  </a:lnTo>
                  <a:lnTo>
                    <a:pt x="324" y="1118"/>
                  </a:lnTo>
                  <a:lnTo>
                    <a:pt x="326" y="1106"/>
                  </a:lnTo>
                  <a:lnTo>
                    <a:pt x="328" y="1094"/>
                  </a:lnTo>
                  <a:lnTo>
                    <a:pt x="328" y="1082"/>
                  </a:lnTo>
                  <a:lnTo>
                    <a:pt x="324" y="1080"/>
                  </a:lnTo>
                  <a:lnTo>
                    <a:pt x="316" y="1072"/>
                  </a:lnTo>
                  <a:lnTo>
                    <a:pt x="296" y="1072"/>
                  </a:lnTo>
                  <a:lnTo>
                    <a:pt x="272" y="1074"/>
                  </a:lnTo>
                  <a:lnTo>
                    <a:pt x="262" y="1070"/>
                  </a:lnTo>
                  <a:lnTo>
                    <a:pt x="270" y="1054"/>
                  </a:lnTo>
                  <a:lnTo>
                    <a:pt x="272" y="1044"/>
                  </a:lnTo>
                  <a:lnTo>
                    <a:pt x="274" y="1042"/>
                  </a:lnTo>
                  <a:lnTo>
                    <a:pt x="278" y="1038"/>
                  </a:lnTo>
                  <a:lnTo>
                    <a:pt x="278" y="1034"/>
                  </a:lnTo>
                  <a:lnTo>
                    <a:pt x="278" y="1022"/>
                  </a:lnTo>
                  <a:lnTo>
                    <a:pt x="284" y="1012"/>
                  </a:lnTo>
                  <a:lnTo>
                    <a:pt x="288" y="1006"/>
                  </a:lnTo>
                  <a:lnTo>
                    <a:pt x="284" y="1000"/>
                  </a:lnTo>
                  <a:lnTo>
                    <a:pt x="278" y="1002"/>
                  </a:lnTo>
                  <a:lnTo>
                    <a:pt x="274" y="1000"/>
                  </a:lnTo>
                  <a:lnTo>
                    <a:pt x="264" y="1000"/>
                  </a:lnTo>
                  <a:lnTo>
                    <a:pt x="254" y="1006"/>
                  </a:lnTo>
                  <a:lnTo>
                    <a:pt x="248" y="1004"/>
                  </a:lnTo>
                  <a:lnTo>
                    <a:pt x="244" y="1012"/>
                  </a:lnTo>
                  <a:lnTo>
                    <a:pt x="242" y="1024"/>
                  </a:lnTo>
                  <a:lnTo>
                    <a:pt x="234" y="1034"/>
                  </a:lnTo>
                  <a:lnTo>
                    <a:pt x="234" y="1038"/>
                  </a:lnTo>
                  <a:lnTo>
                    <a:pt x="210" y="1042"/>
                  </a:lnTo>
                  <a:lnTo>
                    <a:pt x="204" y="1042"/>
                  </a:lnTo>
                  <a:lnTo>
                    <a:pt x="198" y="1044"/>
                  </a:lnTo>
                  <a:lnTo>
                    <a:pt x="188" y="1038"/>
                  </a:lnTo>
                  <a:lnTo>
                    <a:pt x="186" y="1038"/>
                  </a:lnTo>
                  <a:lnTo>
                    <a:pt x="182" y="1036"/>
                  </a:lnTo>
                  <a:lnTo>
                    <a:pt x="176" y="1032"/>
                  </a:lnTo>
                  <a:lnTo>
                    <a:pt x="174" y="1028"/>
                  </a:lnTo>
                  <a:lnTo>
                    <a:pt x="168" y="1020"/>
                  </a:lnTo>
                  <a:lnTo>
                    <a:pt x="164" y="1012"/>
                  </a:lnTo>
                  <a:lnTo>
                    <a:pt x="158" y="1002"/>
                  </a:lnTo>
                  <a:lnTo>
                    <a:pt x="154" y="988"/>
                  </a:lnTo>
                  <a:lnTo>
                    <a:pt x="154" y="976"/>
                  </a:lnTo>
                  <a:lnTo>
                    <a:pt x="154" y="960"/>
                  </a:lnTo>
                  <a:lnTo>
                    <a:pt x="160" y="950"/>
                  </a:lnTo>
                  <a:lnTo>
                    <a:pt x="160" y="944"/>
                  </a:lnTo>
                  <a:lnTo>
                    <a:pt x="160" y="940"/>
                  </a:lnTo>
                  <a:lnTo>
                    <a:pt x="160" y="930"/>
                  </a:lnTo>
                  <a:lnTo>
                    <a:pt x="164" y="926"/>
                  </a:lnTo>
                  <a:lnTo>
                    <a:pt x="166" y="920"/>
                  </a:lnTo>
                  <a:lnTo>
                    <a:pt x="178" y="906"/>
                  </a:lnTo>
                  <a:lnTo>
                    <a:pt x="190" y="902"/>
                  </a:lnTo>
                  <a:lnTo>
                    <a:pt x="196" y="898"/>
                  </a:lnTo>
                  <a:lnTo>
                    <a:pt x="204" y="892"/>
                  </a:lnTo>
                  <a:lnTo>
                    <a:pt x="210" y="892"/>
                  </a:lnTo>
                  <a:lnTo>
                    <a:pt x="222" y="896"/>
                  </a:lnTo>
                  <a:lnTo>
                    <a:pt x="228" y="894"/>
                  </a:lnTo>
                  <a:lnTo>
                    <a:pt x="240" y="902"/>
                  </a:lnTo>
                  <a:lnTo>
                    <a:pt x="246" y="900"/>
                  </a:lnTo>
                  <a:lnTo>
                    <a:pt x="254" y="904"/>
                  </a:lnTo>
                  <a:lnTo>
                    <a:pt x="260" y="904"/>
                  </a:lnTo>
                  <a:lnTo>
                    <a:pt x="260" y="900"/>
                  </a:lnTo>
                  <a:lnTo>
                    <a:pt x="256" y="896"/>
                  </a:lnTo>
                  <a:lnTo>
                    <a:pt x="256" y="888"/>
                  </a:lnTo>
                  <a:lnTo>
                    <a:pt x="264" y="888"/>
                  </a:lnTo>
                  <a:lnTo>
                    <a:pt x="276" y="884"/>
                  </a:lnTo>
                  <a:lnTo>
                    <a:pt x="280" y="886"/>
                  </a:lnTo>
                  <a:lnTo>
                    <a:pt x="290" y="884"/>
                  </a:lnTo>
                  <a:lnTo>
                    <a:pt x="298" y="884"/>
                  </a:lnTo>
                  <a:lnTo>
                    <a:pt x="304" y="888"/>
                  </a:lnTo>
                  <a:lnTo>
                    <a:pt x="310" y="862"/>
                  </a:lnTo>
                  <a:lnTo>
                    <a:pt x="302" y="828"/>
                  </a:lnTo>
                  <a:lnTo>
                    <a:pt x="304" y="804"/>
                  </a:lnTo>
                  <a:lnTo>
                    <a:pt x="310" y="788"/>
                  </a:lnTo>
                  <a:lnTo>
                    <a:pt x="296" y="770"/>
                  </a:lnTo>
                  <a:lnTo>
                    <a:pt x="280" y="756"/>
                  </a:lnTo>
                  <a:lnTo>
                    <a:pt x="280" y="728"/>
                  </a:lnTo>
                  <a:lnTo>
                    <a:pt x="284" y="716"/>
                  </a:lnTo>
                  <a:lnTo>
                    <a:pt x="280" y="714"/>
                  </a:lnTo>
                  <a:lnTo>
                    <a:pt x="276" y="710"/>
                  </a:lnTo>
                  <a:lnTo>
                    <a:pt x="274" y="706"/>
                  </a:lnTo>
                  <a:lnTo>
                    <a:pt x="274" y="700"/>
                  </a:lnTo>
                  <a:lnTo>
                    <a:pt x="274" y="688"/>
                  </a:lnTo>
                  <a:lnTo>
                    <a:pt x="276" y="682"/>
                  </a:lnTo>
                  <a:lnTo>
                    <a:pt x="278" y="676"/>
                  </a:lnTo>
                  <a:lnTo>
                    <a:pt x="278" y="670"/>
                  </a:lnTo>
                  <a:lnTo>
                    <a:pt x="280" y="664"/>
                  </a:lnTo>
                  <a:lnTo>
                    <a:pt x="286" y="654"/>
                  </a:lnTo>
                  <a:lnTo>
                    <a:pt x="280" y="660"/>
                  </a:lnTo>
                  <a:lnTo>
                    <a:pt x="276" y="664"/>
                  </a:lnTo>
                  <a:lnTo>
                    <a:pt x="274" y="664"/>
                  </a:lnTo>
                  <a:lnTo>
                    <a:pt x="278" y="654"/>
                  </a:lnTo>
                  <a:lnTo>
                    <a:pt x="280" y="648"/>
                  </a:lnTo>
                  <a:lnTo>
                    <a:pt x="284" y="644"/>
                  </a:lnTo>
                  <a:lnTo>
                    <a:pt x="260" y="634"/>
                  </a:lnTo>
                  <a:lnTo>
                    <a:pt x="242" y="632"/>
                  </a:lnTo>
                  <a:lnTo>
                    <a:pt x="240" y="628"/>
                  </a:lnTo>
                  <a:lnTo>
                    <a:pt x="238" y="626"/>
                  </a:lnTo>
                  <a:lnTo>
                    <a:pt x="236" y="626"/>
                  </a:lnTo>
                  <a:lnTo>
                    <a:pt x="232" y="628"/>
                  </a:lnTo>
                  <a:lnTo>
                    <a:pt x="228" y="630"/>
                  </a:lnTo>
                  <a:lnTo>
                    <a:pt x="226" y="630"/>
                  </a:lnTo>
                  <a:lnTo>
                    <a:pt x="224" y="628"/>
                  </a:lnTo>
                  <a:lnTo>
                    <a:pt x="224" y="624"/>
                  </a:lnTo>
                  <a:lnTo>
                    <a:pt x="226" y="622"/>
                  </a:lnTo>
                  <a:lnTo>
                    <a:pt x="228" y="622"/>
                  </a:lnTo>
                  <a:lnTo>
                    <a:pt x="230" y="620"/>
                  </a:lnTo>
                  <a:lnTo>
                    <a:pt x="234" y="618"/>
                  </a:lnTo>
                  <a:lnTo>
                    <a:pt x="236" y="616"/>
                  </a:lnTo>
                  <a:lnTo>
                    <a:pt x="240" y="614"/>
                  </a:lnTo>
                  <a:lnTo>
                    <a:pt x="246" y="606"/>
                  </a:lnTo>
                  <a:lnTo>
                    <a:pt x="250" y="604"/>
                  </a:lnTo>
                  <a:lnTo>
                    <a:pt x="256" y="604"/>
                  </a:lnTo>
                  <a:lnTo>
                    <a:pt x="252" y="596"/>
                  </a:lnTo>
                  <a:lnTo>
                    <a:pt x="252" y="442"/>
                  </a:lnTo>
                  <a:lnTo>
                    <a:pt x="256" y="430"/>
                  </a:lnTo>
                  <a:lnTo>
                    <a:pt x="248" y="424"/>
                  </a:lnTo>
                  <a:lnTo>
                    <a:pt x="242" y="424"/>
                  </a:lnTo>
                  <a:lnTo>
                    <a:pt x="238" y="424"/>
                  </a:lnTo>
                  <a:lnTo>
                    <a:pt x="228" y="424"/>
                  </a:lnTo>
                  <a:lnTo>
                    <a:pt x="218" y="428"/>
                  </a:lnTo>
                  <a:lnTo>
                    <a:pt x="216" y="424"/>
                  </a:lnTo>
                  <a:lnTo>
                    <a:pt x="220" y="416"/>
                  </a:lnTo>
                  <a:lnTo>
                    <a:pt x="214" y="406"/>
                  </a:lnTo>
                  <a:lnTo>
                    <a:pt x="210" y="390"/>
                  </a:lnTo>
                  <a:lnTo>
                    <a:pt x="204" y="388"/>
                  </a:lnTo>
                  <a:lnTo>
                    <a:pt x="198" y="386"/>
                  </a:lnTo>
                  <a:lnTo>
                    <a:pt x="190" y="378"/>
                  </a:lnTo>
                  <a:lnTo>
                    <a:pt x="190" y="366"/>
                  </a:lnTo>
                  <a:lnTo>
                    <a:pt x="190" y="362"/>
                  </a:lnTo>
                  <a:lnTo>
                    <a:pt x="192" y="344"/>
                  </a:lnTo>
                  <a:lnTo>
                    <a:pt x="198" y="334"/>
                  </a:lnTo>
                  <a:lnTo>
                    <a:pt x="200" y="320"/>
                  </a:lnTo>
                  <a:lnTo>
                    <a:pt x="206" y="314"/>
                  </a:lnTo>
                  <a:lnTo>
                    <a:pt x="206" y="308"/>
                  </a:lnTo>
                  <a:lnTo>
                    <a:pt x="212" y="306"/>
                  </a:lnTo>
                  <a:lnTo>
                    <a:pt x="216" y="300"/>
                  </a:lnTo>
                  <a:lnTo>
                    <a:pt x="222" y="296"/>
                  </a:lnTo>
                  <a:lnTo>
                    <a:pt x="220" y="286"/>
                  </a:lnTo>
                  <a:lnTo>
                    <a:pt x="222" y="282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40" y="282"/>
                  </a:lnTo>
                  <a:lnTo>
                    <a:pt x="240" y="276"/>
                  </a:lnTo>
                  <a:lnTo>
                    <a:pt x="236" y="270"/>
                  </a:lnTo>
                  <a:lnTo>
                    <a:pt x="228" y="266"/>
                  </a:lnTo>
                  <a:lnTo>
                    <a:pt x="234" y="264"/>
                  </a:lnTo>
                  <a:lnTo>
                    <a:pt x="238" y="266"/>
                  </a:lnTo>
                  <a:lnTo>
                    <a:pt x="246" y="264"/>
                  </a:lnTo>
                  <a:lnTo>
                    <a:pt x="252" y="256"/>
                  </a:lnTo>
                  <a:lnTo>
                    <a:pt x="256" y="260"/>
                  </a:lnTo>
                  <a:lnTo>
                    <a:pt x="266" y="260"/>
                  </a:lnTo>
                  <a:lnTo>
                    <a:pt x="272" y="252"/>
                  </a:lnTo>
                  <a:lnTo>
                    <a:pt x="278" y="244"/>
                  </a:lnTo>
                  <a:lnTo>
                    <a:pt x="278" y="238"/>
                  </a:lnTo>
                  <a:lnTo>
                    <a:pt x="282" y="230"/>
                  </a:lnTo>
                  <a:lnTo>
                    <a:pt x="278" y="224"/>
                  </a:lnTo>
                  <a:lnTo>
                    <a:pt x="276" y="222"/>
                  </a:lnTo>
                  <a:lnTo>
                    <a:pt x="264" y="220"/>
                  </a:lnTo>
                  <a:lnTo>
                    <a:pt x="252" y="210"/>
                  </a:lnTo>
                  <a:lnTo>
                    <a:pt x="246" y="206"/>
                  </a:lnTo>
                  <a:lnTo>
                    <a:pt x="250" y="204"/>
                  </a:lnTo>
                  <a:lnTo>
                    <a:pt x="260" y="208"/>
                  </a:lnTo>
                  <a:lnTo>
                    <a:pt x="270" y="216"/>
                  </a:lnTo>
                  <a:lnTo>
                    <a:pt x="280" y="218"/>
                  </a:lnTo>
                  <a:lnTo>
                    <a:pt x="288" y="210"/>
                  </a:lnTo>
                  <a:lnTo>
                    <a:pt x="298" y="202"/>
                  </a:lnTo>
                  <a:lnTo>
                    <a:pt x="298" y="194"/>
                  </a:lnTo>
                  <a:lnTo>
                    <a:pt x="292" y="192"/>
                  </a:lnTo>
                  <a:lnTo>
                    <a:pt x="290" y="190"/>
                  </a:lnTo>
                  <a:lnTo>
                    <a:pt x="290" y="184"/>
                  </a:lnTo>
                  <a:lnTo>
                    <a:pt x="300" y="184"/>
                  </a:lnTo>
                  <a:lnTo>
                    <a:pt x="302" y="190"/>
                  </a:lnTo>
                  <a:lnTo>
                    <a:pt x="308" y="192"/>
                  </a:lnTo>
                  <a:lnTo>
                    <a:pt x="312" y="194"/>
                  </a:lnTo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5" name="Freeform 344"/>
            <p:cNvSpPr>
              <a:spLocks/>
            </p:cNvSpPr>
            <p:nvPr/>
          </p:nvSpPr>
          <p:spPr bwMode="auto">
            <a:xfrm>
              <a:off x="1158" y="1875"/>
              <a:ext cx="14" cy="22"/>
            </a:xfrm>
            <a:custGeom>
              <a:avLst/>
              <a:gdLst>
                <a:gd name="T0" fmla="*/ 0 w 14"/>
                <a:gd name="T1" fmla="*/ 0 h 22"/>
                <a:gd name="T2" fmla="*/ 14 w 14"/>
                <a:gd name="T3" fmla="*/ 12 h 22"/>
                <a:gd name="T4" fmla="*/ 14 w 14"/>
                <a:gd name="T5" fmla="*/ 18 h 22"/>
                <a:gd name="T6" fmla="*/ 12 w 14"/>
                <a:gd name="T7" fmla="*/ 20 h 22"/>
                <a:gd name="T8" fmla="*/ 6 w 14"/>
                <a:gd name="T9" fmla="*/ 20 h 22"/>
                <a:gd name="T10" fmla="*/ 2 w 14"/>
                <a:gd name="T11" fmla="*/ 22 h 22"/>
                <a:gd name="T12" fmla="*/ 0 w 14"/>
                <a:gd name="T13" fmla="*/ 22 h 22"/>
                <a:gd name="T14" fmla="*/ 0 w 14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14" y="12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6" name="Freeform 345"/>
            <p:cNvSpPr>
              <a:spLocks/>
            </p:cNvSpPr>
            <p:nvPr/>
          </p:nvSpPr>
          <p:spPr bwMode="auto">
            <a:xfrm>
              <a:off x="1158" y="1737"/>
              <a:ext cx="70" cy="104"/>
            </a:xfrm>
            <a:custGeom>
              <a:avLst/>
              <a:gdLst>
                <a:gd name="T0" fmla="*/ 0 w 70"/>
                <a:gd name="T1" fmla="*/ 62 h 104"/>
                <a:gd name="T2" fmla="*/ 6 w 70"/>
                <a:gd name="T3" fmla="*/ 66 h 104"/>
                <a:gd name="T4" fmla="*/ 8 w 70"/>
                <a:gd name="T5" fmla="*/ 70 h 104"/>
                <a:gd name="T6" fmla="*/ 16 w 70"/>
                <a:gd name="T7" fmla="*/ 72 h 104"/>
                <a:gd name="T8" fmla="*/ 20 w 70"/>
                <a:gd name="T9" fmla="*/ 78 h 104"/>
                <a:gd name="T10" fmla="*/ 28 w 70"/>
                <a:gd name="T11" fmla="*/ 82 h 104"/>
                <a:gd name="T12" fmla="*/ 34 w 70"/>
                <a:gd name="T13" fmla="*/ 104 h 104"/>
                <a:gd name="T14" fmla="*/ 48 w 70"/>
                <a:gd name="T15" fmla="*/ 102 h 104"/>
                <a:gd name="T16" fmla="*/ 48 w 70"/>
                <a:gd name="T17" fmla="*/ 96 h 104"/>
                <a:gd name="T18" fmla="*/ 44 w 70"/>
                <a:gd name="T19" fmla="*/ 92 h 104"/>
                <a:gd name="T20" fmla="*/ 44 w 70"/>
                <a:gd name="T21" fmla="*/ 86 h 104"/>
                <a:gd name="T22" fmla="*/ 52 w 70"/>
                <a:gd name="T23" fmla="*/ 92 h 104"/>
                <a:gd name="T24" fmla="*/ 66 w 70"/>
                <a:gd name="T25" fmla="*/ 88 h 104"/>
                <a:gd name="T26" fmla="*/ 68 w 70"/>
                <a:gd name="T27" fmla="*/ 78 h 104"/>
                <a:gd name="T28" fmla="*/ 66 w 70"/>
                <a:gd name="T29" fmla="*/ 66 h 104"/>
                <a:gd name="T30" fmla="*/ 70 w 70"/>
                <a:gd name="T31" fmla="*/ 60 h 104"/>
                <a:gd name="T32" fmla="*/ 66 w 70"/>
                <a:gd name="T33" fmla="*/ 54 h 104"/>
                <a:gd name="T34" fmla="*/ 66 w 70"/>
                <a:gd name="T35" fmla="*/ 52 h 104"/>
                <a:gd name="T36" fmla="*/ 58 w 70"/>
                <a:gd name="T37" fmla="*/ 50 h 104"/>
                <a:gd name="T38" fmla="*/ 58 w 70"/>
                <a:gd name="T39" fmla="*/ 42 h 104"/>
                <a:gd name="T40" fmla="*/ 54 w 70"/>
                <a:gd name="T41" fmla="*/ 40 h 104"/>
                <a:gd name="T42" fmla="*/ 44 w 70"/>
                <a:gd name="T43" fmla="*/ 40 h 104"/>
                <a:gd name="T44" fmla="*/ 46 w 70"/>
                <a:gd name="T45" fmla="*/ 34 h 104"/>
                <a:gd name="T46" fmla="*/ 54 w 70"/>
                <a:gd name="T47" fmla="*/ 18 h 104"/>
                <a:gd name="T48" fmla="*/ 56 w 70"/>
                <a:gd name="T49" fmla="*/ 16 h 104"/>
                <a:gd name="T50" fmla="*/ 60 w 70"/>
                <a:gd name="T51" fmla="*/ 12 h 104"/>
                <a:gd name="T52" fmla="*/ 62 w 70"/>
                <a:gd name="T53" fmla="*/ 2 h 104"/>
                <a:gd name="T54" fmla="*/ 52 w 70"/>
                <a:gd name="T55" fmla="*/ 2 h 104"/>
                <a:gd name="T56" fmla="*/ 48 w 70"/>
                <a:gd name="T57" fmla="*/ 4 h 104"/>
                <a:gd name="T58" fmla="*/ 42 w 70"/>
                <a:gd name="T59" fmla="*/ 8 h 104"/>
                <a:gd name="T60" fmla="*/ 34 w 70"/>
                <a:gd name="T61" fmla="*/ 6 h 104"/>
                <a:gd name="T62" fmla="*/ 28 w 70"/>
                <a:gd name="T63" fmla="*/ 2 h 104"/>
                <a:gd name="T64" fmla="*/ 22 w 70"/>
                <a:gd name="T65" fmla="*/ 4 h 104"/>
                <a:gd name="T66" fmla="*/ 18 w 70"/>
                <a:gd name="T67" fmla="*/ 0 h 104"/>
                <a:gd name="T68" fmla="*/ 14 w 70"/>
                <a:gd name="T69" fmla="*/ 2 h 104"/>
                <a:gd name="T70" fmla="*/ 14 w 70"/>
                <a:gd name="T71" fmla="*/ 10 h 104"/>
                <a:gd name="T72" fmla="*/ 18 w 70"/>
                <a:gd name="T73" fmla="*/ 16 h 104"/>
                <a:gd name="T74" fmla="*/ 12 w 70"/>
                <a:gd name="T75" fmla="*/ 18 h 104"/>
                <a:gd name="T76" fmla="*/ 12 w 70"/>
                <a:gd name="T77" fmla="*/ 22 h 104"/>
                <a:gd name="T78" fmla="*/ 16 w 70"/>
                <a:gd name="T79" fmla="*/ 28 h 104"/>
                <a:gd name="T80" fmla="*/ 22 w 70"/>
                <a:gd name="T81" fmla="*/ 28 h 104"/>
                <a:gd name="T82" fmla="*/ 24 w 70"/>
                <a:gd name="T83" fmla="*/ 30 h 104"/>
                <a:gd name="T84" fmla="*/ 20 w 70"/>
                <a:gd name="T85" fmla="*/ 32 h 104"/>
                <a:gd name="T86" fmla="*/ 24 w 70"/>
                <a:gd name="T87" fmla="*/ 46 h 104"/>
                <a:gd name="T88" fmla="*/ 18 w 70"/>
                <a:gd name="T89" fmla="*/ 50 h 104"/>
                <a:gd name="T90" fmla="*/ 16 w 70"/>
                <a:gd name="T91" fmla="*/ 52 h 104"/>
                <a:gd name="T92" fmla="*/ 4 w 70"/>
                <a:gd name="T93" fmla="*/ 38 h 104"/>
                <a:gd name="T94" fmla="*/ 0 w 70"/>
                <a:gd name="T95" fmla="*/ 38 h 104"/>
                <a:gd name="T96" fmla="*/ 0 w 70"/>
                <a:gd name="T97" fmla="*/ 62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" h="104">
                  <a:moveTo>
                    <a:pt x="0" y="62"/>
                  </a:moveTo>
                  <a:lnTo>
                    <a:pt x="6" y="66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8" y="82"/>
                  </a:lnTo>
                  <a:lnTo>
                    <a:pt x="34" y="104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52" y="92"/>
                  </a:lnTo>
                  <a:lnTo>
                    <a:pt x="66" y="88"/>
                  </a:lnTo>
                  <a:lnTo>
                    <a:pt x="68" y="78"/>
                  </a:lnTo>
                  <a:lnTo>
                    <a:pt x="66" y="66"/>
                  </a:lnTo>
                  <a:lnTo>
                    <a:pt x="70" y="60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58" y="50"/>
                  </a:lnTo>
                  <a:lnTo>
                    <a:pt x="58" y="42"/>
                  </a:lnTo>
                  <a:lnTo>
                    <a:pt x="54" y="40"/>
                  </a:lnTo>
                  <a:lnTo>
                    <a:pt x="44" y="40"/>
                  </a:lnTo>
                  <a:lnTo>
                    <a:pt x="46" y="34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60" y="12"/>
                  </a:lnTo>
                  <a:lnTo>
                    <a:pt x="62" y="2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6" y="28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0" y="32"/>
                  </a:lnTo>
                  <a:lnTo>
                    <a:pt x="24" y="46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7" name="Freeform 346"/>
            <p:cNvSpPr>
              <a:spLocks/>
            </p:cNvSpPr>
            <p:nvPr/>
          </p:nvSpPr>
          <p:spPr bwMode="auto">
            <a:xfrm>
              <a:off x="1186" y="1895"/>
              <a:ext cx="52" cy="44"/>
            </a:xfrm>
            <a:custGeom>
              <a:avLst/>
              <a:gdLst>
                <a:gd name="T0" fmla="*/ 16 w 52"/>
                <a:gd name="T1" fmla="*/ 6 h 44"/>
                <a:gd name="T2" fmla="*/ 22 w 52"/>
                <a:gd name="T3" fmla="*/ 0 h 44"/>
                <a:gd name="T4" fmla="*/ 26 w 52"/>
                <a:gd name="T5" fmla="*/ 2 h 44"/>
                <a:gd name="T6" fmla="*/ 32 w 52"/>
                <a:gd name="T7" fmla="*/ 8 h 44"/>
                <a:gd name="T8" fmla="*/ 36 w 52"/>
                <a:gd name="T9" fmla="*/ 14 h 44"/>
                <a:gd name="T10" fmla="*/ 40 w 52"/>
                <a:gd name="T11" fmla="*/ 16 h 44"/>
                <a:gd name="T12" fmla="*/ 40 w 52"/>
                <a:gd name="T13" fmla="*/ 20 h 44"/>
                <a:gd name="T14" fmla="*/ 52 w 52"/>
                <a:gd name="T15" fmla="*/ 32 h 44"/>
                <a:gd name="T16" fmla="*/ 46 w 52"/>
                <a:gd name="T17" fmla="*/ 38 h 44"/>
                <a:gd name="T18" fmla="*/ 38 w 52"/>
                <a:gd name="T19" fmla="*/ 44 h 44"/>
                <a:gd name="T20" fmla="*/ 34 w 52"/>
                <a:gd name="T21" fmla="*/ 44 h 44"/>
                <a:gd name="T22" fmla="*/ 24 w 52"/>
                <a:gd name="T23" fmla="*/ 36 h 44"/>
                <a:gd name="T24" fmla="*/ 12 w 52"/>
                <a:gd name="T25" fmla="*/ 32 h 44"/>
                <a:gd name="T26" fmla="*/ 4 w 52"/>
                <a:gd name="T27" fmla="*/ 32 h 44"/>
                <a:gd name="T28" fmla="*/ 0 w 52"/>
                <a:gd name="T29" fmla="*/ 26 h 44"/>
                <a:gd name="T30" fmla="*/ 16 w 52"/>
                <a:gd name="T31" fmla="*/ 16 h 44"/>
                <a:gd name="T32" fmla="*/ 16 w 52"/>
                <a:gd name="T33" fmla="*/ 6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44">
                  <a:moveTo>
                    <a:pt x="16" y="6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52" y="32"/>
                  </a:lnTo>
                  <a:lnTo>
                    <a:pt x="46" y="38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24" y="36"/>
                  </a:lnTo>
                  <a:lnTo>
                    <a:pt x="12" y="32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16" y="1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8" name="Freeform 347"/>
            <p:cNvSpPr>
              <a:spLocks/>
            </p:cNvSpPr>
            <p:nvPr/>
          </p:nvSpPr>
          <p:spPr bwMode="auto">
            <a:xfrm>
              <a:off x="1174" y="1925"/>
              <a:ext cx="6" cy="8"/>
            </a:xfrm>
            <a:custGeom>
              <a:avLst/>
              <a:gdLst>
                <a:gd name="T0" fmla="*/ 0 w 6"/>
                <a:gd name="T1" fmla="*/ 4 h 8"/>
                <a:gd name="T2" fmla="*/ 2 w 6"/>
                <a:gd name="T3" fmla="*/ 2 h 8"/>
                <a:gd name="T4" fmla="*/ 6 w 6"/>
                <a:gd name="T5" fmla="*/ 0 h 8"/>
                <a:gd name="T6" fmla="*/ 6 w 6"/>
                <a:gd name="T7" fmla="*/ 4 h 8"/>
                <a:gd name="T8" fmla="*/ 2 w 6"/>
                <a:gd name="T9" fmla="*/ 8 h 8"/>
                <a:gd name="T10" fmla="*/ 0 w 6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9" name="Freeform 348"/>
            <p:cNvSpPr>
              <a:spLocks/>
            </p:cNvSpPr>
            <p:nvPr/>
          </p:nvSpPr>
          <p:spPr bwMode="auto">
            <a:xfrm>
              <a:off x="1236" y="1723"/>
              <a:ext cx="62" cy="92"/>
            </a:xfrm>
            <a:custGeom>
              <a:avLst/>
              <a:gdLst>
                <a:gd name="T0" fmla="*/ 6 w 62"/>
                <a:gd name="T1" fmla="*/ 92 h 92"/>
                <a:gd name="T2" fmla="*/ 10 w 62"/>
                <a:gd name="T3" fmla="*/ 90 h 92"/>
                <a:gd name="T4" fmla="*/ 16 w 62"/>
                <a:gd name="T5" fmla="*/ 92 h 92"/>
                <a:gd name="T6" fmla="*/ 24 w 62"/>
                <a:gd name="T7" fmla="*/ 72 h 92"/>
                <a:gd name="T8" fmla="*/ 16 w 62"/>
                <a:gd name="T9" fmla="*/ 60 h 92"/>
                <a:gd name="T10" fmla="*/ 22 w 62"/>
                <a:gd name="T11" fmla="*/ 58 h 92"/>
                <a:gd name="T12" fmla="*/ 26 w 62"/>
                <a:gd name="T13" fmla="*/ 60 h 92"/>
                <a:gd name="T14" fmla="*/ 36 w 62"/>
                <a:gd name="T15" fmla="*/ 60 h 92"/>
                <a:gd name="T16" fmla="*/ 42 w 62"/>
                <a:gd name="T17" fmla="*/ 62 h 92"/>
                <a:gd name="T18" fmla="*/ 62 w 62"/>
                <a:gd name="T19" fmla="*/ 18 h 92"/>
                <a:gd name="T20" fmla="*/ 62 w 62"/>
                <a:gd name="T21" fmla="*/ 8 h 92"/>
                <a:gd name="T22" fmla="*/ 46 w 62"/>
                <a:gd name="T23" fmla="*/ 6 h 92"/>
                <a:gd name="T24" fmla="*/ 40 w 62"/>
                <a:gd name="T25" fmla="*/ 8 h 92"/>
                <a:gd name="T26" fmla="*/ 30 w 62"/>
                <a:gd name="T27" fmla="*/ 0 h 92"/>
                <a:gd name="T28" fmla="*/ 20 w 62"/>
                <a:gd name="T29" fmla="*/ 4 h 92"/>
                <a:gd name="T30" fmla="*/ 12 w 62"/>
                <a:gd name="T31" fmla="*/ 2 h 92"/>
                <a:gd name="T32" fmla="*/ 2 w 62"/>
                <a:gd name="T33" fmla="*/ 10 h 92"/>
                <a:gd name="T34" fmla="*/ 8 w 62"/>
                <a:gd name="T35" fmla="*/ 16 h 92"/>
                <a:gd name="T36" fmla="*/ 8 w 62"/>
                <a:gd name="T37" fmla="*/ 20 h 92"/>
                <a:gd name="T38" fmla="*/ 4 w 62"/>
                <a:gd name="T39" fmla="*/ 18 h 92"/>
                <a:gd name="T40" fmla="*/ 0 w 62"/>
                <a:gd name="T41" fmla="*/ 20 h 92"/>
                <a:gd name="T42" fmla="*/ 0 w 62"/>
                <a:gd name="T43" fmla="*/ 52 h 92"/>
                <a:gd name="T44" fmla="*/ 0 w 62"/>
                <a:gd name="T45" fmla="*/ 56 h 92"/>
                <a:gd name="T46" fmla="*/ 4 w 62"/>
                <a:gd name="T47" fmla="*/ 70 h 92"/>
                <a:gd name="T48" fmla="*/ 6 w 62"/>
                <a:gd name="T49" fmla="*/ 92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2" h="92">
                  <a:moveTo>
                    <a:pt x="6" y="92"/>
                  </a:moveTo>
                  <a:lnTo>
                    <a:pt x="10" y="90"/>
                  </a:lnTo>
                  <a:lnTo>
                    <a:pt x="16" y="92"/>
                  </a:lnTo>
                  <a:lnTo>
                    <a:pt x="24" y="72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6" y="60"/>
                  </a:lnTo>
                  <a:lnTo>
                    <a:pt x="36" y="60"/>
                  </a:lnTo>
                  <a:lnTo>
                    <a:pt x="42" y="62"/>
                  </a:lnTo>
                  <a:lnTo>
                    <a:pt x="62" y="18"/>
                  </a:lnTo>
                  <a:lnTo>
                    <a:pt x="62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70"/>
                  </a:lnTo>
                  <a:lnTo>
                    <a:pt x="6" y="9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0" name="Freeform 349"/>
            <p:cNvSpPr>
              <a:spLocks/>
            </p:cNvSpPr>
            <p:nvPr/>
          </p:nvSpPr>
          <p:spPr bwMode="auto">
            <a:xfrm>
              <a:off x="1234" y="1703"/>
              <a:ext cx="6" cy="6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2 h 6"/>
                <a:gd name="T4" fmla="*/ 2 w 6"/>
                <a:gd name="T5" fmla="*/ 0 h 6"/>
                <a:gd name="T6" fmla="*/ 6 w 6"/>
                <a:gd name="T7" fmla="*/ 2 h 6"/>
                <a:gd name="T8" fmla="*/ 2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1" name="Freeform 350"/>
            <p:cNvSpPr>
              <a:spLocks/>
            </p:cNvSpPr>
            <p:nvPr/>
          </p:nvSpPr>
          <p:spPr bwMode="auto">
            <a:xfrm>
              <a:off x="1304" y="1737"/>
              <a:ext cx="64" cy="148"/>
            </a:xfrm>
            <a:custGeom>
              <a:avLst/>
              <a:gdLst>
                <a:gd name="T0" fmla="*/ 64 w 64"/>
                <a:gd name="T1" fmla="*/ 146 h 148"/>
                <a:gd name="T2" fmla="*/ 52 w 64"/>
                <a:gd name="T3" fmla="*/ 148 h 148"/>
                <a:gd name="T4" fmla="*/ 46 w 64"/>
                <a:gd name="T5" fmla="*/ 146 h 148"/>
                <a:gd name="T6" fmla="*/ 44 w 64"/>
                <a:gd name="T7" fmla="*/ 136 h 148"/>
                <a:gd name="T8" fmla="*/ 40 w 64"/>
                <a:gd name="T9" fmla="*/ 134 h 148"/>
                <a:gd name="T10" fmla="*/ 34 w 64"/>
                <a:gd name="T11" fmla="*/ 142 h 148"/>
                <a:gd name="T12" fmla="*/ 26 w 64"/>
                <a:gd name="T13" fmla="*/ 142 h 148"/>
                <a:gd name="T14" fmla="*/ 22 w 64"/>
                <a:gd name="T15" fmla="*/ 134 h 148"/>
                <a:gd name="T16" fmla="*/ 12 w 64"/>
                <a:gd name="T17" fmla="*/ 126 h 148"/>
                <a:gd name="T18" fmla="*/ 8 w 64"/>
                <a:gd name="T19" fmla="*/ 120 h 148"/>
                <a:gd name="T20" fmla="*/ 6 w 64"/>
                <a:gd name="T21" fmla="*/ 110 h 148"/>
                <a:gd name="T22" fmla="*/ 12 w 64"/>
                <a:gd name="T23" fmla="*/ 110 h 148"/>
                <a:gd name="T24" fmla="*/ 20 w 64"/>
                <a:gd name="T25" fmla="*/ 112 h 148"/>
                <a:gd name="T26" fmla="*/ 26 w 64"/>
                <a:gd name="T27" fmla="*/ 112 h 148"/>
                <a:gd name="T28" fmla="*/ 32 w 64"/>
                <a:gd name="T29" fmla="*/ 116 h 148"/>
                <a:gd name="T30" fmla="*/ 30 w 64"/>
                <a:gd name="T31" fmla="*/ 110 h 148"/>
                <a:gd name="T32" fmla="*/ 20 w 64"/>
                <a:gd name="T33" fmla="*/ 104 h 148"/>
                <a:gd name="T34" fmla="*/ 4 w 64"/>
                <a:gd name="T35" fmla="*/ 100 h 148"/>
                <a:gd name="T36" fmla="*/ 0 w 64"/>
                <a:gd name="T37" fmla="*/ 90 h 148"/>
                <a:gd name="T38" fmla="*/ 2 w 64"/>
                <a:gd name="T39" fmla="*/ 82 h 148"/>
                <a:gd name="T40" fmla="*/ 0 w 64"/>
                <a:gd name="T41" fmla="*/ 72 h 148"/>
                <a:gd name="T42" fmla="*/ 4 w 64"/>
                <a:gd name="T43" fmla="*/ 66 h 148"/>
                <a:gd name="T44" fmla="*/ 0 w 64"/>
                <a:gd name="T45" fmla="*/ 60 h 148"/>
                <a:gd name="T46" fmla="*/ 2 w 64"/>
                <a:gd name="T47" fmla="*/ 54 h 148"/>
                <a:gd name="T48" fmla="*/ 8 w 64"/>
                <a:gd name="T49" fmla="*/ 48 h 148"/>
                <a:gd name="T50" fmla="*/ 8 w 64"/>
                <a:gd name="T51" fmla="*/ 32 h 148"/>
                <a:gd name="T52" fmla="*/ 18 w 64"/>
                <a:gd name="T53" fmla="*/ 18 h 148"/>
                <a:gd name="T54" fmla="*/ 22 w 64"/>
                <a:gd name="T55" fmla="*/ 16 h 148"/>
                <a:gd name="T56" fmla="*/ 36 w 64"/>
                <a:gd name="T57" fmla="*/ 0 h 148"/>
                <a:gd name="T58" fmla="*/ 46 w 64"/>
                <a:gd name="T59" fmla="*/ 0 h 148"/>
                <a:gd name="T60" fmla="*/ 50 w 64"/>
                <a:gd name="T61" fmla="*/ 2 h 148"/>
                <a:gd name="T62" fmla="*/ 60 w 64"/>
                <a:gd name="T63" fmla="*/ 4 h 148"/>
                <a:gd name="T64" fmla="*/ 64 w 64"/>
                <a:gd name="T65" fmla="*/ 6 h 148"/>
                <a:gd name="T66" fmla="*/ 56 w 64"/>
                <a:gd name="T67" fmla="*/ 18 h 148"/>
                <a:gd name="T68" fmla="*/ 54 w 64"/>
                <a:gd name="T69" fmla="*/ 24 h 148"/>
                <a:gd name="T70" fmla="*/ 42 w 64"/>
                <a:gd name="T71" fmla="*/ 44 h 148"/>
                <a:gd name="T72" fmla="*/ 44 w 64"/>
                <a:gd name="T73" fmla="*/ 48 h 148"/>
                <a:gd name="T74" fmla="*/ 44 w 64"/>
                <a:gd name="T75" fmla="*/ 80 h 148"/>
                <a:gd name="T76" fmla="*/ 54 w 64"/>
                <a:gd name="T77" fmla="*/ 90 h 148"/>
                <a:gd name="T78" fmla="*/ 54 w 64"/>
                <a:gd name="T79" fmla="*/ 106 h 148"/>
                <a:gd name="T80" fmla="*/ 60 w 64"/>
                <a:gd name="T81" fmla="*/ 108 h 148"/>
                <a:gd name="T82" fmla="*/ 62 w 64"/>
                <a:gd name="T83" fmla="*/ 94 h 148"/>
                <a:gd name="T84" fmla="*/ 56 w 64"/>
                <a:gd name="T85" fmla="*/ 82 h 148"/>
                <a:gd name="T86" fmla="*/ 54 w 64"/>
                <a:gd name="T87" fmla="*/ 68 h 148"/>
                <a:gd name="T88" fmla="*/ 60 w 64"/>
                <a:gd name="T89" fmla="*/ 64 h 148"/>
                <a:gd name="T90" fmla="*/ 64 w 64"/>
                <a:gd name="T91" fmla="*/ 66 h 148"/>
                <a:gd name="T92" fmla="*/ 64 w 64"/>
                <a:gd name="T93" fmla="*/ 146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4" h="148">
                  <a:moveTo>
                    <a:pt x="64" y="146"/>
                  </a:moveTo>
                  <a:lnTo>
                    <a:pt x="52" y="148"/>
                  </a:lnTo>
                  <a:lnTo>
                    <a:pt x="46" y="146"/>
                  </a:lnTo>
                  <a:lnTo>
                    <a:pt x="44" y="136"/>
                  </a:lnTo>
                  <a:lnTo>
                    <a:pt x="40" y="134"/>
                  </a:lnTo>
                  <a:lnTo>
                    <a:pt x="34" y="142"/>
                  </a:lnTo>
                  <a:lnTo>
                    <a:pt x="26" y="142"/>
                  </a:lnTo>
                  <a:lnTo>
                    <a:pt x="22" y="134"/>
                  </a:lnTo>
                  <a:lnTo>
                    <a:pt x="12" y="126"/>
                  </a:lnTo>
                  <a:lnTo>
                    <a:pt x="8" y="120"/>
                  </a:lnTo>
                  <a:lnTo>
                    <a:pt x="6" y="110"/>
                  </a:lnTo>
                  <a:lnTo>
                    <a:pt x="12" y="110"/>
                  </a:lnTo>
                  <a:lnTo>
                    <a:pt x="20" y="112"/>
                  </a:lnTo>
                  <a:lnTo>
                    <a:pt x="26" y="112"/>
                  </a:lnTo>
                  <a:lnTo>
                    <a:pt x="32" y="116"/>
                  </a:lnTo>
                  <a:lnTo>
                    <a:pt x="30" y="110"/>
                  </a:lnTo>
                  <a:lnTo>
                    <a:pt x="20" y="104"/>
                  </a:lnTo>
                  <a:lnTo>
                    <a:pt x="4" y="100"/>
                  </a:lnTo>
                  <a:lnTo>
                    <a:pt x="0" y="90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56" y="18"/>
                  </a:lnTo>
                  <a:lnTo>
                    <a:pt x="54" y="24"/>
                  </a:lnTo>
                  <a:lnTo>
                    <a:pt x="42" y="44"/>
                  </a:lnTo>
                  <a:lnTo>
                    <a:pt x="44" y="48"/>
                  </a:lnTo>
                  <a:lnTo>
                    <a:pt x="44" y="80"/>
                  </a:lnTo>
                  <a:lnTo>
                    <a:pt x="54" y="90"/>
                  </a:lnTo>
                  <a:lnTo>
                    <a:pt x="54" y="106"/>
                  </a:lnTo>
                  <a:lnTo>
                    <a:pt x="60" y="108"/>
                  </a:lnTo>
                  <a:lnTo>
                    <a:pt x="62" y="94"/>
                  </a:lnTo>
                  <a:lnTo>
                    <a:pt x="56" y="8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66"/>
                  </a:lnTo>
                  <a:lnTo>
                    <a:pt x="64" y="14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2" name="Freeform 351"/>
            <p:cNvSpPr>
              <a:spLocks/>
            </p:cNvSpPr>
            <p:nvPr/>
          </p:nvSpPr>
          <p:spPr bwMode="auto">
            <a:xfrm>
              <a:off x="1158" y="1465"/>
              <a:ext cx="34" cy="74"/>
            </a:xfrm>
            <a:custGeom>
              <a:avLst/>
              <a:gdLst>
                <a:gd name="T0" fmla="*/ 0 w 34"/>
                <a:gd name="T1" fmla="*/ 0 h 74"/>
                <a:gd name="T2" fmla="*/ 10 w 34"/>
                <a:gd name="T3" fmla="*/ 6 h 74"/>
                <a:gd name="T4" fmla="*/ 8 w 34"/>
                <a:gd name="T5" fmla="*/ 18 h 74"/>
                <a:gd name="T6" fmla="*/ 20 w 34"/>
                <a:gd name="T7" fmla="*/ 26 h 74"/>
                <a:gd name="T8" fmla="*/ 22 w 34"/>
                <a:gd name="T9" fmla="*/ 36 h 74"/>
                <a:gd name="T10" fmla="*/ 34 w 34"/>
                <a:gd name="T11" fmla="*/ 56 h 74"/>
                <a:gd name="T12" fmla="*/ 28 w 34"/>
                <a:gd name="T13" fmla="*/ 72 h 74"/>
                <a:gd name="T14" fmla="*/ 18 w 34"/>
                <a:gd name="T15" fmla="*/ 74 h 74"/>
                <a:gd name="T16" fmla="*/ 10 w 34"/>
                <a:gd name="T17" fmla="*/ 60 h 74"/>
                <a:gd name="T18" fmla="*/ 10 w 34"/>
                <a:gd name="T19" fmla="*/ 56 h 74"/>
                <a:gd name="T20" fmla="*/ 2 w 34"/>
                <a:gd name="T21" fmla="*/ 54 h 74"/>
                <a:gd name="T22" fmla="*/ 0 w 34"/>
                <a:gd name="T23" fmla="*/ 50 h 74"/>
                <a:gd name="T24" fmla="*/ 0 w 34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74">
                  <a:moveTo>
                    <a:pt x="0" y="0"/>
                  </a:moveTo>
                  <a:lnTo>
                    <a:pt x="10" y="6"/>
                  </a:lnTo>
                  <a:lnTo>
                    <a:pt x="8" y="18"/>
                  </a:lnTo>
                  <a:lnTo>
                    <a:pt x="20" y="26"/>
                  </a:lnTo>
                  <a:lnTo>
                    <a:pt x="22" y="36"/>
                  </a:lnTo>
                  <a:lnTo>
                    <a:pt x="34" y="56"/>
                  </a:lnTo>
                  <a:lnTo>
                    <a:pt x="28" y="72"/>
                  </a:lnTo>
                  <a:lnTo>
                    <a:pt x="18" y="74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3" name="Freeform 352"/>
            <p:cNvSpPr>
              <a:spLocks/>
            </p:cNvSpPr>
            <p:nvPr/>
          </p:nvSpPr>
          <p:spPr bwMode="auto">
            <a:xfrm>
              <a:off x="1158" y="1533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2 h 10"/>
                <a:gd name="T4" fmla="*/ 8 w 8"/>
                <a:gd name="T5" fmla="*/ 10 h 10"/>
                <a:gd name="T6" fmla="*/ 0 w 8"/>
                <a:gd name="T7" fmla="*/ 10 h 10"/>
                <a:gd name="T8" fmla="*/ 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2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4" name="Freeform 353"/>
            <p:cNvSpPr>
              <a:spLocks/>
            </p:cNvSpPr>
            <p:nvPr/>
          </p:nvSpPr>
          <p:spPr bwMode="auto">
            <a:xfrm>
              <a:off x="1158" y="1601"/>
              <a:ext cx="54" cy="86"/>
            </a:xfrm>
            <a:custGeom>
              <a:avLst/>
              <a:gdLst>
                <a:gd name="T0" fmla="*/ 0 w 54"/>
                <a:gd name="T1" fmla="*/ 58 h 86"/>
                <a:gd name="T2" fmla="*/ 2 w 54"/>
                <a:gd name="T3" fmla="*/ 56 h 86"/>
                <a:gd name="T4" fmla="*/ 16 w 54"/>
                <a:gd name="T5" fmla="*/ 54 h 86"/>
                <a:gd name="T6" fmla="*/ 22 w 54"/>
                <a:gd name="T7" fmla="*/ 50 h 86"/>
                <a:gd name="T8" fmla="*/ 26 w 54"/>
                <a:gd name="T9" fmla="*/ 50 h 86"/>
                <a:gd name="T10" fmla="*/ 28 w 54"/>
                <a:gd name="T11" fmla="*/ 56 h 86"/>
                <a:gd name="T12" fmla="*/ 22 w 54"/>
                <a:gd name="T13" fmla="*/ 60 h 86"/>
                <a:gd name="T14" fmla="*/ 16 w 54"/>
                <a:gd name="T15" fmla="*/ 62 h 86"/>
                <a:gd name="T16" fmla="*/ 14 w 54"/>
                <a:gd name="T17" fmla="*/ 68 h 86"/>
                <a:gd name="T18" fmla="*/ 18 w 54"/>
                <a:gd name="T19" fmla="*/ 72 h 86"/>
                <a:gd name="T20" fmla="*/ 20 w 54"/>
                <a:gd name="T21" fmla="*/ 86 h 86"/>
                <a:gd name="T22" fmla="*/ 46 w 54"/>
                <a:gd name="T23" fmla="*/ 78 h 86"/>
                <a:gd name="T24" fmla="*/ 50 w 54"/>
                <a:gd name="T25" fmla="*/ 72 h 86"/>
                <a:gd name="T26" fmla="*/ 46 w 54"/>
                <a:gd name="T27" fmla="*/ 60 h 86"/>
                <a:gd name="T28" fmla="*/ 46 w 54"/>
                <a:gd name="T29" fmla="*/ 58 h 86"/>
                <a:gd name="T30" fmla="*/ 50 w 54"/>
                <a:gd name="T31" fmla="*/ 58 h 86"/>
                <a:gd name="T32" fmla="*/ 54 w 54"/>
                <a:gd name="T33" fmla="*/ 64 h 86"/>
                <a:gd name="T34" fmla="*/ 52 w 54"/>
                <a:gd name="T35" fmla="*/ 50 h 86"/>
                <a:gd name="T36" fmla="*/ 52 w 54"/>
                <a:gd name="T37" fmla="*/ 48 h 86"/>
                <a:gd name="T38" fmla="*/ 48 w 54"/>
                <a:gd name="T39" fmla="*/ 12 h 86"/>
                <a:gd name="T40" fmla="*/ 46 w 54"/>
                <a:gd name="T41" fmla="*/ 6 h 86"/>
                <a:gd name="T42" fmla="*/ 46 w 54"/>
                <a:gd name="T43" fmla="*/ 0 h 86"/>
                <a:gd name="T44" fmla="*/ 40 w 54"/>
                <a:gd name="T45" fmla="*/ 0 h 86"/>
                <a:gd name="T46" fmla="*/ 36 w 54"/>
                <a:gd name="T47" fmla="*/ 0 h 86"/>
                <a:gd name="T48" fmla="*/ 40 w 54"/>
                <a:gd name="T49" fmla="*/ 6 h 86"/>
                <a:gd name="T50" fmla="*/ 36 w 54"/>
                <a:gd name="T51" fmla="*/ 10 h 86"/>
                <a:gd name="T52" fmla="*/ 30 w 54"/>
                <a:gd name="T53" fmla="*/ 4 h 86"/>
                <a:gd name="T54" fmla="*/ 12 w 54"/>
                <a:gd name="T55" fmla="*/ 6 h 86"/>
                <a:gd name="T56" fmla="*/ 16 w 54"/>
                <a:gd name="T57" fmla="*/ 22 h 86"/>
                <a:gd name="T58" fmla="*/ 22 w 54"/>
                <a:gd name="T59" fmla="*/ 26 h 86"/>
                <a:gd name="T60" fmla="*/ 24 w 54"/>
                <a:gd name="T61" fmla="*/ 32 h 86"/>
                <a:gd name="T62" fmla="*/ 30 w 54"/>
                <a:gd name="T63" fmla="*/ 38 h 86"/>
                <a:gd name="T64" fmla="*/ 28 w 54"/>
                <a:gd name="T65" fmla="*/ 40 h 86"/>
                <a:gd name="T66" fmla="*/ 16 w 54"/>
                <a:gd name="T67" fmla="*/ 34 h 86"/>
                <a:gd name="T68" fmla="*/ 10 w 54"/>
                <a:gd name="T69" fmla="*/ 26 h 86"/>
                <a:gd name="T70" fmla="*/ 4 w 54"/>
                <a:gd name="T71" fmla="*/ 16 h 86"/>
                <a:gd name="T72" fmla="*/ 0 w 54"/>
                <a:gd name="T73" fmla="*/ 20 h 86"/>
                <a:gd name="T74" fmla="*/ 0 w 54"/>
                <a:gd name="T75" fmla="*/ 30 h 86"/>
                <a:gd name="T76" fmla="*/ 2 w 54"/>
                <a:gd name="T77" fmla="*/ 38 h 86"/>
                <a:gd name="T78" fmla="*/ 4 w 54"/>
                <a:gd name="T79" fmla="*/ 42 h 86"/>
                <a:gd name="T80" fmla="*/ 4 w 54"/>
                <a:gd name="T81" fmla="*/ 48 h 86"/>
                <a:gd name="T82" fmla="*/ 0 w 54"/>
                <a:gd name="T83" fmla="*/ 50 h 86"/>
                <a:gd name="T84" fmla="*/ 0 w 54"/>
                <a:gd name="T85" fmla="*/ 58 h 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86">
                  <a:moveTo>
                    <a:pt x="0" y="58"/>
                  </a:moveTo>
                  <a:lnTo>
                    <a:pt x="2" y="56"/>
                  </a:lnTo>
                  <a:lnTo>
                    <a:pt x="16" y="54"/>
                  </a:lnTo>
                  <a:lnTo>
                    <a:pt x="22" y="50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2" y="60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18" y="72"/>
                  </a:lnTo>
                  <a:lnTo>
                    <a:pt x="20" y="86"/>
                  </a:lnTo>
                  <a:lnTo>
                    <a:pt x="46" y="78"/>
                  </a:lnTo>
                  <a:lnTo>
                    <a:pt x="50" y="72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4" y="64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6" y="10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16" y="22"/>
                  </a:lnTo>
                  <a:lnTo>
                    <a:pt x="22" y="26"/>
                  </a:lnTo>
                  <a:lnTo>
                    <a:pt x="24" y="32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16" y="34"/>
                  </a:lnTo>
                  <a:lnTo>
                    <a:pt x="10" y="26"/>
                  </a:lnTo>
                  <a:lnTo>
                    <a:pt x="4" y="16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5" name="Freeform 354"/>
            <p:cNvSpPr>
              <a:spLocks/>
            </p:cNvSpPr>
            <p:nvPr/>
          </p:nvSpPr>
          <p:spPr bwMode="auto">
            <a:xfrm>
              <a:off x="1224" y="1655"/>
              <a:ext cx="36" cy="44"/>
            </a:xfrm>
            <a:custGeom>
              <a:avLst/>
              <a:gdLst>
                <a:gd name="T0" fmla="*/ 26 w 36"/>
                <a:gd name="T1" fmla="*/ 2 h 44"/>
                <a:gd name="T2" fmla="*/ 20 w 36"/>
                <a:gd name="T3" fmla="*/ 0 h 44"/>
                <a:gd name="T4" fmla="*/ 14 w 36"/>
                <a:gd name="T5" fmla="*/ 2 h 44"/>
                <a:gd name="T6" fmla="*/ 10 w 36"/>
                <a:gd name="T7" fmla="*/ 8 h 44"/>
                <a:gd name="T8" fmla="*/ 4 w 36"/>
                <a:gd name="T9" fmla="*/ 16 h 44"/>
                <a:gd name="T10" fmla="*/ 0 w 36"/>
                <a:gd name="T11" fmla="*/ 22 h 44"/>
                <a:gd name="T12" fmla="*/ 6 w 36"/>
                <a:gd name="T13" fmla="*/ 34 h 44"/>
                <a:gd name="T14" fmla="*/ 16 w 36"/>
                <a:gd name="T15" fmla="*/ 38 h 44"/>
                <a:gd name="T16" fmla="*/ 24 w 36"/>
                <a:gd name="T17" fmla="*/ 44 h 44"/>
                <a:gd name="T18" fmla="*/ 32 w 36"/>
                <a:gd name="T19" fmla="*/ 44 h 44"/>
                <a:gd name="T20" fmla="*/ 36 w 36"/>
                <a:gd name="T21" fmla="*/ 36 h 44"/>
                <a:gd name="T22" fmla="*/ 36 w 36"/>
                <a:gd name="T23" fmla="*/ 26 h 44"/>
                <a:gd name="T24" fmla="*/ 32 w 36"/>
                <a:gd name="T25" fmla="*/ 22 h 44"/>
                <a:gd name="T26" fmla="*/ 36 w 36"/>
                <a:gd name="T27" fmla="*/ 16 h 44"/>
                <a:gd name="T28" fmla="*/ 30 w 36"/>
                <a:gd name="T29" fmla="*/ 8 h 44"/>
                <a:gd name="T30" fmla="*/ 26 w 36"/>
                <a:gd name="T31" fmla="*/ 2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" h="44">
                  <a:moveTo>
                    <a:pt x="26" y="2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6" y="34"/>
                  </a:lnTo>
                  <a:lnTo>
                    <a:pt x="16" y="38"/>
                  </a:lnTo>
                  <a:lnTo>
                    <a:pt x="24" y="44"/>
                  </a:lnTo>
                  <a:lnTo>
                    <a:pt x="32" y="44"/>
                  </a:lnTo>
                  <a:lnTo>
                    <a:pt x="36" y="36"/>
                  </a:lnTo>
                  <a:lnTo>
                    <a:pt x="36" y="26"/>
                  </a:lnTo>
                  <a:lnTo>
                    <a:pt x="32" y="22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6" name="Freeform 355"/>
            <p:cNvSpPr>
              <a:spLocks/>
            </p:cNvSpPr>
            <p:nvPr/>
          </p:nvSpPr>
          <p:spPr bwMode="auto">
            <a:xfrm>
              <a:off x="1218" y="1583"/>
              <a:ext cx="150" cy="124"/>
            </a:xfrm>
            <a:custGeom>
              <a:avLst/>
              <a:gdLst>
                <a:gd name="T0" fmla="*/ 146 w 150"/>
                <a:gd name="T1" fmla="*/ 114 h 124"/>
                <a:gd name="T2" fmla="*/ 140 w 150"/>
                <a:gd name="T3" fmla="*/ 120 h 124"/>
                <a:gd name="T4" fmla="*/ 104 w 150"/>
                <a:gd name="T5" fmla="*/ 124 h 124"/>
                <a:gd name="T6" fmla="*/ 102 w 150"/>
                <a:gd name="T7" fmla="*/ 112 h 124"/>
                <a:gd name="T8" fmla="*/ 76 w 150"/>
                <a:gd name="T9" fmla="*/ 112 h 124"/>
                <a:gd name="T10" fmla="*/ 60 w 150"/>
                <a:gd name="T11" fmla="*/ 112 h 124"/>
                <a:gd name="T12" fmla="*/ 64 w 150"/>
                <a:gd name="T13" fmla="*/ 96 h 124"/>
                <a:gd name="T14" fmla="*/ 58 w 150"/>
                <a:gd name="T15" fmla="*/ 82 h 124"/>
                <a:gd name="T16" fmla="*/ 54 w 150"/>
                <a:gd name="T17" fmla="*/ 60 h 124"/>
                <a:gd name="T18" fmla="*/ 40 w 150"/>
                <a:gd name="T19" fmla="*/ 40 h 124"/>
                <a:gd name="T20" fmla="*/ 24 w 150"/>
                <a:gd name="T21" fmla="*/ 38 h 124"/>
                <a:gd name="T22" fmla="*/ 14 w 150"/>
                <a:gd name="T23" fmla="*/ 28 h 124"/>
                <a:gd name="T24" fmla="*/ 0 w 150"/>
                <a:gd name="T25" fmla="*/ 12 h 124"/>
                <a:gd name="T26" fmla="*/ 18 w 150"/>
                <a:gd name="T27" fmla="*/ 0 h 124"/>
                <a:gd name="T28" fmla="*/ 36 w 150"/>
                <a:gd name="T29" fmla="*/ 4 h 124"/>
                <a:gd name="T30" fmla="*/ 42 w 150"/>
                <a:gd name="T31" fmla="*/ 32 h 124"/>
                <a:gd name="T32" fmla="*/ 54 w 150"/>
                <a:gd name="T33" fmla="*/ 20 h 124"/>
                <a:gd name="T34" fmla="*/ 70 w 150"/>
                <a:gd name="T35" fmla="*/ 18 h 124"/>
                <a:gd name="T36" fmla="*/ 78 w 150"/>
                <a:gd name="T37" fmla="*/ 26 h 124"/>
                <a:gd name="T38" fmla="*/ 68 w 150"/>
                <a:gd name="T39" fmla="*/ 28 h 124"/>
                <a:gd name="T40" fmla="*/ 78 w 150"/>
                <a:gd name="T41" fmla="*/ 32 h 124"/>
                <a:gd name="T42" fmla="*/ 94 w 150"/>
                <a:gd name="T43" fmla="*/ 38 h 124"/>
                <a:gd name="T44" fmla="*/ 84 w 150"/>
                <a:gd name="T45" fmla="*/ 46 h 124"/>
                <a:gd name="T46" fmla="*/ 66 w 150"/>
                <a:gd name="T47" fmla="*/ 42 h 124"/>
                <a:gd name="T48" fmla="*/ 68 w 150"/>
                <a:gd name="T49" fmla="*/ 60 h 124"/>
                <a:gd name="T50" fmla="*/ 82 w 150"/>
                <a:gd name="T51" fmla="*/ 58 h 124"/>
                <a:gd name="T52" fmla="*/ 90 w 150"/>
                <a:gd name="T53" fmla="*/ 72 h 124"/>
                <a:gd name="T54" fmla="*/ 100 w 150"/>
                <a:gd name="T55" fmla="*/ 82 h 124"/>
                <a:gd name="T56" fmla="*/ 104 w 150"/>
                <a:gd name="T57" fmla="*/ 70 h 124"/>
                <a:gd name="T58" fmla="*/ 116 w 150"/>
                <a:gd name="T59" fmla="*/ 80 h 124"/>
                <a:gd name="T60" fmla="*/ 122 w 150"/>
                <a:gd name="T61" fmla="*/ 74 h 124"/>
                <a:gd name="T62" fmla="*/ 130 w 150"/>
                <a:gd name="T63" fmla="*/ 86 h 124"/>
                <a:gd name="T64" fmla="*/ 130 w 150"/>
                <a:gd name="T65" fmla="*/ 76 h 124"/>
                <a:gd name="T66" fmla="*/ 150 w 150"/>
                <a:gd name="T67" fmla="*/ 72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0" h="124">
                  <a:moveTo>
                    <a:pt x="150" y="122"/>
                  </a:moveTo>
                  <a:lnTo>
                    <a:pt x="146" y="114"/>
                  </a:lnTo>
                  <a:lnTo>
                    <a:pt x="142" y="112"/>
                  </a:lnTo>
                  <a:lnTo>
                    <a:pt x="140" y="120"/>
                  </a:lnTo>
                  <a:lnTo>
                    <a:pt x="130" y="124"/>
                  </a:lnTo>
                  <a:lnTo>
                    <a:pt x="104" y="124"/>
                  </a:lnTo>
                  <a:lnTo>
                    <a:pt x="106" y="116"/>
                  </a:lnTo>
                  <a:lnTo>
                    <a:pt x="102" y="112"/>
                  </a:lnTo>
                  <a:lnTo>
                    <a:pt x="88" y="120"/>
                  </a:lnTo>
                  <a:lnTo>
                    <a:pt x="76" y="112"/>
                  </a:lnTo>
                  <a:lnTo>
                    <a:pt x="66" y="116"/>
                  </a:lnTo>
                  <a:lnTo>
                    <a:pt x="60" y="112"/>
                  </a:lnTo>
                  <a:lnTo>
                    <a:pt x="58" y="98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58" y="82"/>
                  </a:lnTo>
                  <a:lnTo>
                    <a:pt x="62" y="70"/>
                  </a:lnTo>
                  <a:lnTo>
                    <a:pt x="54" y="60"/>
                  </a:lnTo>
                  <a:lnTo>
                    <a:pt x="48" y="42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24" y="38"/>
                  </a:lnTo>
                  <a:lnTo>
                    <a:pt x="20" y="30"/>
                  </a:lnTo>
                  <a:lnTo>
                    <a:pt x="14" y="28"/>
                  </a:lnTo>
                  <a:lnTo>
                    <a:pt x="12" y="2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18" y="0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42" y="32"/>
                  </a:lnTo>
                  <a:lnTo>
                    <a:pt x="44" y="30"/>
                  </a:lnTo>
                  <a:lnTo>
                    <a:pt x="54" y="20"/>
                  </a:lnTo>
                  <a:lnTo>
                    <a:pt x="64" y="22"/>
                  </a:lnTo>
                  <a:lnTo>
                    <a:pt x="70" y="18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72" y="26"/>
                  </a:lnTo>
                  <a:lnTo>
                    <a:pt x="68" y="28"/>
                  </a:lnTo>
                  <a:lnTo>
                    <a:pt x="72" y="34"/>
                  </a:lnTo>
                  <a:lnTo>
                    <a:pt x="78" y="32"/>
                  </a:lnTo>
                  <a:lnTo>
                    <a:pt x="82" y="38"/>
                  </a:lnTo>
                  <a:lnTo>
                    <a:pt x="94" y="38"/>
                  </a:lnTo>
                  <a:lnTo>
                    <a:pt x="94" y="46"/>
                  </a:lnTo>
                  <a:lnTo>
                    <a:pt x="84" y="46"/>
                  </a:lnTo>
                  <a:lnTo>
                    <a:pt x="76" y="42"/>
                  </a:lnTo>
                  <a:lnTo>
                    <a:pt x="66" y="42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72" y="66"/>
                  </a:lnTo>
                  <a:lnTo>
                    <a:pt x="82" y="58"/>
                  </a:lnTo>
                  <a:lnTo>
                    <a:pt x="88" y="60"/>
                  </a:lnTo>
                  <a:lnTo>
                    <a:pt x="90" y="72"/>
                  </a:lnTo>
                  <a:lnTo>
                    <a:pt x="94" y="82"/>
                  </a:lnTo>
                  <a:lnTo>
                    <a:pt x="100" y="82"/>
                  </a:lnTo>
                  <a:lnTo>
                    <a:pt x="98" y="68"/>
                  </a:lnTo>
                  <a:lnTo>
                    <a:pt x="104" y="70"/>
                  </a:lnTo>
                  <a:lnTo>
                    <a:pt x="108" y="78"/>
                  </a:lnTo>
                  <a:lnTo>
                    <a:pt x="116" y="80"/>
                  </a:lnTo>
                  <a:lnTo>
                    <a:pt x="116" y="72"/>
                  </a:lnTo>
                  <a:lnTo>
                    <a:pt x="122" y="74"/>
                  </a:lnTo>
                  <a:lnTo>
                    <a:pt x="124" y="82"/>
                  </a:lnTo>
                  <a:lnTo>
                    <a:pt x="130" y="86"/>
                  </a:lnTo>
                  <a:lnTo>
                    <a:pt x="134" y="82"/>
                  </a:lnTo>
                  <a:lnTo>
                    <a:pt x="130" y="76"/>
                  </a:lnTo>
                  <a:lnTo>
                    <a:pt x="144" y="76"/>
                  </a:lnTo>
                  <a:lnTo>
                    <a:pt x="150" y="72"/>
                  </a:lnTo>
                  <a:lnTo>
                    <a:pt x="150" y="12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7" name="Freeform 356"/>
            <p:cNvSpPr>
              <a:spLocks/>
            </p:cNvSpPr>
            <p:nvPr/>
          </p:nvSpPr>
          <p:spPr bwMode="auto">
            <a:xfrm>
              <a:off x="1204" y="1477"/>
              <a:ext cx="42" cy="64"/>
            </a:xfrm>
            <a:custGeom>
              <a:avLst/>
              <a:gdLst>
                <a:gd name="T0" fmla="*/ 18 w 42"/>
                <a:gd name="T1" fmla="*/ 2 h 64"/>
                <a:gd name="T2" fmla="*/ 22 w 42"/>
                <a:gd name="T3" fmla="*/ 12 h 64"/>
                <a:gd name="T4" fmla="*/ 38 w 42"/>
                <a:gd name="T5" fmla="*/ 22 h 64"/>
                <a:gd name="T6" fmla="*/ 42 w 42"/>
                <a:gd name="T7" fmla="*/ 30 h 64"/>
                <a:gd name="T8" fmla="*/ 42 w 42"/>
                <a:gd name="T9" fmla="*/ 34 h 64"/>
                <a:gd name="T10" fmla="*/ 36 w 42"/>
                <a:gd name="T11" fmla="*/ 34 h 64"/>
                <a:gd name="T12" fmla="*/ 36 w 42"/>
                <a:gd name="T13" fmla="*/ 38 h 64"/>
                <a:gd name="T14" fmla="*/ 42 w 42"/>
                <a:gd name="T15" fmla="*/ 46 h 64"/>
                <a:gd name="T16" fmla="*/ 38 w 42"/>
                <a:gd name="T17" fmla="*/ 54 h 64"/>
                <a:gd name="T18" fmla="*/ 32 w 42"/>
                <a:gd name="T19" fmla="*/ 56 h 64"/>
                <a:gd name="T20" fmla="*/ 22 w 42"/>
                <a:gd name="T21" fmla="*/ 60 h 64"/>
                <a:gd name="T22" fmla="*/ 18 w 42"/>
                <a:gd name="T23" fmla="*/ 64 h 64"/>
                <a:gd name="T24" fmla="*/ 14 w 42"/>
                <a:gd name="T25" fmla="*/ 64 h 64"/>
                <a:gd name="T26" fmla="*/ 14 w 42"/>
                <a:gd name="T27" fmla="*/ 58 h 64"/>
                <a:gd name="T28" fmla="*/ 4 w 42"/>
                <a:gd name="T29" fmla="*/ 48 h 64"/>
                <a:gd name="T30" fmla="*/ 6 w 42"/>
                <a:gd name="T31" fmla="*/ 46 h 64"/>
                <a:gd name="T32" fmla="*/ 14 w 42"/>
                <a:gd name="T33" fmla="*/ 48 h 64"/>
                <a:gd name="T34" fmla="*/ 16 w 42"/>
                <a:gd name="T35" fmla="*/ 42 h 64"/>
                <a:gd name="T36" fmla="*/ 12 w 42"/>
                <a:gd name="T37" fmla="*/ 38 h 64"/>
                <a:gd name="T38" fmla="*/ 4 w 42"/>
                <a:gd name="T39" fmla="*/ 36 h 64"/>
                <a:gd name="T40" fmla="*/ 2 w 42"/>
                <a:gd name="T41" fmla="*/ 16 h 64"/>
                <a:gd name="T42" fmla="*/ 2 w 42"/>
                <a:gd name="T43" fmla="*/ 12 h 64"/>
                <a:gd name="T44" fmla="*/ 0 w 42"/>
                <a:gd name="T45" fmla="*/ 4 h 64"/>
                <a:gd name="T46" fmla="*/ 4 w 42"/>
                <a:gd name="T47" fmla="*/ 0 h 64"/>
                <a:gd name="T48" fmla="*/ 18 w 42"/>
                <a:gd name="T49" fmla="*/ 2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" h="64">
                  <a:moveTo>
                    <a:pt x="18" y="2"/>
                  </a:moveTo>
                  <a:lnTo>
                    <a:pt x="22" y="12"/>
                  </a:lnTo>
                  <a:lnTo>
                    <a:pt x="38" y="22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42" y="46"/>
                  </a:lnTo>
                  <a:lnTo>
                    <a:pt x="38" y="54"/>
                  </a:lnTo>
                  <a:lnTo>
                    <a:pt x="32" y="56"/>
                  </a:lnTo>
                  <a:lnTo>
                    <a:pt x="22" y="60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58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14" y="48"/>
                  </a:lnTo>
                  <a:lnTo>
                    <a:pt x="16" y="42"/>
                  </a:lnTo>
                  <a:lnTo>
                    <a:pt x="12" y="38"/>
                  </a:lnTo>
                  <a:lnTo>
                    <a:pt x="4" y="3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8" name="Freeform 357"/>
            <p:cNvSpPr>
              <a:spLocks/>
            </p:cNvSpPr>
            <p:nvPr/>
          </p:nvSpPr>
          <p:spPr bwMode="auto">
            <a:xfrm>
              <a:off x="1236" y="1543"/>
              <a:ext cx="32" cy="16"/>
            </a:xfrm>
            <a:custGeom>
              <a:avLst/>
              <a:gdLst>
                <a:gd name="T0" fmla="*/ 0 w 32"/>
                <a:gd name="T1" fmla="*/ 4 h 16"/>
                <a:gd name="T2" fmla="*/ 6 w 32"/>
                <a:gd name="T3" fmla="*/ 2 h 16"/>
                <a:gd name="T4" fmla="*/ 18 w 32"/>
                <a:gd name="T5" fmla="*/ 4 h 16"/>
                <a:gd name="T6" fmla="*/ 26 w 32"/>
                <a:gd name="T7" fmla="*/ 0 h 16"/>
                <a:gd name="T8" fmla="*/ 32 w 32"/>
                <a:gd name="T9" fmla="*/ 2 h 16"/>
                <a:gd name="T10" fmla="*/ 26 w 32"/>
                <a:gd name="T11" fmla="*/ 16 h 16"/>
                <a:gd name="T12" fmla="*/ 4 w 32"/>
                <a:gd name="T13" fmla="*/ 12 h 16"/>
                <a:gd name="T14" fmla="*/ 0 w 32"/>
                <a:gd name="T15" fmla="*/ 14 h 16"/>
                <a:gd name="T16" fmla="*/ 0 w 32"/>
                <a:gd name="T17" fmla="*/ 4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16">
                  <a:moveTo>
                    <a:pt x="0" y="4"/>
                  </a:moveTo>
                  <a:lnTo>
                    <a:pt x="6" y="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26" y="16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69" name="Freeform 358"/>
            <p:cNvSpPr>
              <a:spLocks/>
            </p:cNvSpPr>
            <p:nvPr/>
          </p:nvSpPr>
          <p:spPr bwMode="auto">
            <a:xfrm>
              <a:off x="1246" y="1641"/>
              <a:ext cx="6" cy="8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8 h 8"/>
                <a:gd name="T4" fmla="*/ 4 w 6"/>
                <a:gd name="T5" fmla="*/ 8 h 8"/>
                <a:gd name="T6" fmla="*/ 6 w 6"/>
                <a:gd name="T7" fmla="*/ 6 h 8"/>
                <a:gd name="T8" fmla="*/ 4 w 6"/>
                <a:gd name="T9" fmla="*/ 0 h 8"/>
                <a:gd name="T10" fmla="*/ 0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0" name="Freeform 359"/>
            <p:cNvSpPr>
              <a:spLocks/>
            </p:cNvSpPr>
            <p:nvPr/>
          </p:nvSpPr>
          <p:spPr bwMode="auto">
            <a:xfrm>
              <a:off x="1238" y="1629"/>
              <a:ext cx="6" cy="6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0 h 6"/>
                <a:gd name="T4" fmla="*/ 6 w 6"/>
                <a:gd name="T5" fmla="*/ 4 h 6"/>
                <a:gd name="T6" fmla="*/ 2 w 6"/>
                <a:gd name="T7" fmla="*/ 6 h 6"/>
                <a:gd name="T8" fmla="*/ 0 w 6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1" name="Freeform 360"/>
            <p:cNvSpPr>
              <a:spLocks/>
            </p:cNvSpPr>
            <p:nvPr/>
          </p:nvSpPr>
          <p:spPr bwMode="auto">
            <a:xfrm>
              <a:off x="1280" y="1203"/>
              <a:ext cx="88" cy="156"/>
            </a:xfrm>
            <a:custGeom>
              <a:avLst/>
              <a:gdLst>
                <a:gd name="T0" fmla="*/ 88 w 88"/>
                <a:gd name="T1" fmla="*/ 10 h 156"/>
                <a:gd name="T2" fmla="*/ 74 w 88"/>
                <a:gd name="T3" fmla="*/ 0 h 156"/>
                <a:gd name="T4" fmla="*/ 68 w 88"/>
                <a:gd name="T5" fmla="*/ 2 h 156"/>
                <a:gd name="T6" fmla="*/ 72 w 88"/>
                <a:gd name="T7" fmla="*/ 20 h 156"/>
                <a:gd name="T8" fmla="*/ 60 w 88"/>
                <a:gd name="T9" fmla="*/ 18 h 156"/>
                <a:gd name="T10" fmla="*/ 60 w 88"/>
                <a:gd name="T11" fmla="*/ 26 h 156"/>
                <a:gd name="T12" fmla="*/ 68 w 88"/>
                <a:gd name="T13" fmla="*/ 34 h 156"/>
                <a:gd name="T14" fmla="*/ 80 w 88"/>
                <a:gd name="T15" fmla="*/ 38 h 156"/>
                <a:gd name="T16" fmla="*/ 84 w 88"/>
                <a:gd name="T17" fmla="*/ 44 h 156"/>
                <a:gd name="T18" fmla="*/ 76 w 88"/>
                <a:gd name="T19" fmla="*/ 50 h 156"/>
                <a:gd name="T20" fmla="*/ 68 w 88"/>
                <a:gd name="T21" fmla="*/ 48 h 156"/>
                <a:gd name="T22" fmla="*/ 62 w 88"/>
                <a:gd name="T23" fmla="*/ 40 h 156"/>
                <a:gd name="T24" fmla="*/ 60 w 88"/>
                <a:gd name="T25" fmla="*/ 44 h 156"/>
                <a:gd name="T26" fmla="*/ 60 w 88"/>
                <a:gd name="T27" fmla="*/ 50 h 156"/>
                <a:gd name="T28" fmla="*/ 54 w 88"/>
                <a:gd name="T29" fmla="*/ 46 h 156"/>
                <a:gd name="T30" fmla="*/ 50 w 88"/>
                <a:gd name="T31" fmla="*/ 36 h 156"/>
                <a:gd name="T32" fmla="*/ 40 w 88"/>
                <a:gd name="T33" fmla="*/ 36 h 156"/>
                <a:gd name="T34" fmla="*/ 30 w 88"/>
                <a:gd name="T35" fmla="*/ 46 h 156"/>
                <a:gd name="T36" fmla="*/ 28 w 88"/>
                <a:gd name="T37" fmla="*/ 54 h 156"/>
                <a:gd name="T38" fmla="*/ 16 w 88"/>
                <a:gd name="T39" fmla="*/ 50 h 156"/>
                <a:gd name="T40" fmla="*/ 10 w 88"/>
                <a:gd name="T41" fmla="*/ 62 h 156"/>
                <a:gd name="T42" fmla="*/ 0 w 88"/>
                <a:gd name="T43" fmla="*/ 74 h 156"/>
                <a:gd name="T44" fmla="*/ 6 w 88"/>
                <a:gd name="T45" fmla="*/ 78 h 156"/>
                <a:gd name="T46" fmla="*/ 18 w 88"/>
                <a:gd name="T47" fmla="*/ 80 h 156"/>
                <a:gd name="T48" fmla="*/ 26 w 88"/>
                <a:gd name="T49" fmla="*/ 78 h 156"/>
                <a:gd name="T50" fmla="*/ 26 w 88"/>
                <a:gd name="T51" fmla="*/ 82 h 156"/>
                <a:gd name="T52" fmla="*/ 18 w 88"/>
                <a:gd name="T53" fmla="*/ 86 h 156"/>
                <a:gd name="T54" fmla="*/ 20 w 88"/>
                <a:gd name="T55" fmla="*/ 94 h 156"/>
                <a:gd name="T56" fmla="*/ 34 w 88"/>
                <a:gd name="T57" fmla="*/ 90 h 156"/>
                <a:gd name="T58" fmla="*/ 46 w 88"/>
                <a:gd name="T59" fmla="*/ 82 h 156"/>
                <a:gd name="T60" fmla="*/ 56 w 88"/>
                <a:gd name="T61" fmla="*/ 84 h 156"/>
                <a:gd name="T62" fmla="*/ 54 w 88"/>
                <a:gd name="T63" fmla="*/ 88 h 156"/>
                <a:gd name="T64" fmla="*/ 40 w 88"/>
                <a:gd name="T65" fmla="*/ 96 h 156"/>
                <a:gd name="T66" fmla="*/ 30 w 88"/>
                <a:gd name="T67" fmla="*/ 104 h 156"/>
                <a:gd name="T68" fmla="*/ 30 w 88"/>
                <a:gd name="T69" fmla="*/ 108 h 156"/>
                <a:gd name="T70" fmla="*/ 24 w 88"/>
                <a:gd name="T71" fmla="*/ 110 h 156"/>
                <a:gd name="T72" fmla="*/ 28 w 88"/>
                <a:gd name="T73" fmla="*/ 122 h 156"/>
                <a:gd name="T74" fmla="*/ 46 w 88"/>
                <a:gd name="T75" fmla="*/ 124 h 156"/>
                <a:gd name="T76" fmla="*/ 64 w 88"/>
                <a:gd name="T77" fmla="*/ 122 h 156"/>
                <a:gd name="T78" fmla="*/ 78 w 88"/>
                <a:gd name="T79" fmla="*/ 108 h 156"/>
                <a:gd name="T80" fmla="*/ 84 w 88"/>
                <a:gd name="T81" fmla="*/ 106 h 156"/>
                <a:gd name="T82" fmla="*/ 86 w 88"/>
                <a:gd name="T83" fmla="*/ 108 h 156"/>
                <a:gd name="T84" fmla="*/ 74 w 88"/>
                <a:gd name="T85" fmla="*/ 124 h 156"/>
                <a:gd name="T86" fmla="*/ 64 w 88"/>
                <a:gd name="T87" fmla="*/ 128 h 156"/>
                <a:gd name="T88" fmla="*/ 48 w 88"/>
                <a:gd name="T89" fmla="*/ 128 h 156"/>
                <a:gd name="T90" fmla="*/ 32 w 88"/>
                <a:gd name="T91" fmla="*/ 136 h 156"/>
                <a:gd name="T92" fmla="*/ 36 w 88"/>
                <a:gd name="T93" fmla="*/ 144 h 156"/>
                <a:gd name="T94" fmla="*/ 48 w 88"/>
                <a:gd name="T95" fmla="*/ 148 h 156"/>
                <a:gd name="T96" fmla="*/ 58 w 88"/>
                <a:gd name="T97" fmla="*/ 156 h 156"/>
                <a:gd name="T98" fmla="*/ 62 w 88"/>
                <a:gd name="T99" fmla="*/ 154 h 156"/>
                <a:gd name="T100" fmla="*/ 66 w 88"/>
                <a:gd name="T101" fmla="*/ 140 h 156"/>
                <a:gd name="T102" fmla="*/ 78 w 88"/>
                <a:gd name="T103" fmla="*/ 130 h 156"/>
                <a:gd name="T104" fmla="*/ 88 w 88"/>
                <a:gd name="T105" fmla="*/ 124 h 156"/>
                <a:gd name="T106" fmla="*/ 88 w 88"/>
                <a:gd name="T107" fmla="*/ 10 h 1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" h="156">
                  <a:moveTo>
                    <a:pt x="88" y="10"/>
                  </a:moveTo>
                  <a:lnTo>
                    <a:pt x="74" y="0"/>
                  </a:lnTo>
                  <a:lnTo>
                    <a:pt x="68" y="2"/>
                  </a:lnTo>
                  <a:lnTo>
                    <a:pt x="72" y="20"/>
                  </a:lnTo>
                  <a:lnTo>
                    <a:pt x="60" y="18"/>
                  </a:lnTo>
                  <a:lnTo>
                    <a:pt x="60" y="26"/>
                  </a:lnTo>
                  <a:lnTo>
                    <a:pt x="68" y="34"/>
                  </a:lnTo>
                  <a:lnTo>
                    <a:pt x="80" y="38"/>
                  </a:lnTo>
                  <a:lnTo>
                    <a:pt x="84" y="44"/>
                  </a:lnTo>
                  <a:lnTo>
                    <a:pt x="76" y="50"/>
                  </a:lnTo>
                  <a:lnTo>
                    <a:pt x="68" y="48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60" y="50"/>
                  </a:lnTo>
                  <a:lnTo>
                    <a:pt x="54" y="46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30" y="46"/>
                  </a:lnTo>
                  <a:lnTo>
                    <a:pt x="28" y="54"/>
                  </a:lnTo>
                  <a:lnTo>
                    <a:pt x="16" y="50"/>
                  </a:lnTo>
                  <a:lnTo>
                    <a:pt x="10" y="62"/>
                  </a:lnTo>
                  <a:lnTo>
                    <a:pt x="0" y="74"/>
                  </a:lnTo>
                  <a:lnTo>
                    <a:pt x="6" y="78"/>
                  </a:lnTo>
                  <a:lnTo>
                    <a:pt x="18" y="80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20" y="94"/>
                  </a:lnTo>
                  <a:lnTo>
                    <a:pt x="34" y="90"/>
                  </a:lnTo>
                  <a:lnTo>
                    <a:pt x="46" y="82"/>
                  </a:lnTo>
                  <a:lnTo>
                    <a:pt x="56" y="84"/>
                  </a:lnTo>
                  <a:lnTo>
                    <a:pt x="54" y="88"/>
                  </a:lnTo>
                  <a:lnTo>
                    <a:pt x="40" y="96"/>
                  </a:lnTo>
                  <a:lnTo>
                    <a:pt x="30" y="104"/>
                  </a:lnTo>
                  <a:lnTo>
                    <a:pt x="30" y="108"/>
                  </a:lnTo>
                  <a:lnTo>
                    <a:pt x="24" y="110"/>
                  </a:lnTo>
                  <a:lnTo>
                    <a:pt x="28" y="122"/>
                  </a:lnTo>
                  <a:lnTo>
                    <a:pt x="46" y="124"/>
                  </a:lnTo>
                  <a:lnTo>
                    <a:pt x="64" y="122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86" y="108"/>
                  </a:lnTo>
                  <a:lnTo>
                    <a:pt x="74" y="124"/>
                  </a:lnTo>
                  <a:lnTo>
                    <a:pt x="64" y="128"/>
                  </a:lnTo>
                  <a:lnTo>
                    <a:pt x="48" y="128"/>
                  </a:lnTo>
                  <a:lnTo>
                    <a:pt x="32" y="136"/>
                  </a:lnTo>
                  <a:lnTo>
                    <a:pt x="36" y="144"/>
                  </a:lnTo>
                  <a:lnTo>
                    <a:pt x="48" y="148"/>
                  </a:lnTo>
                  <a:lnTo>
                    <a:pt x="58" y="156"/>
                  </a:lnTo>
                  <a:lnTo>
                    <a:pt x="62" y="154"/>
                  </a:lnTo>
                  <a:lnTo>
                    <a:pt x="66" y="140"/>
                  </a:lnTo>
                  <a:lnTo>
                    <a:pt x="78" y="130"/>
                  </a:lnTo>
                  <a:lnTo>
                    <a:pt x="88" y="124"/>
                  </a:lnTo>
                  <a:lnTo>
                    <a:pt x="88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2" name="Freeform 361"/>
            <p:cNvSpPr>
              <a:spLocks/>
            </p:cNvSpPr>
            <p:nvPr/>
          </p:nvSpPr>
          <p:spPr bwMode="auto">
            <a:xfrm>
              <a:off x="1350" y="1335"/>
              <a:ext cx="18" cy="32"/>
            </a:xfrm>
            <a:custGeom>
              <a:avLst/>
              <a:gdLst>
                <a:gd name="T0" fmla="*/ 18 w 18"/>
                <a:gd name="T1" fmla="*/ 0 h 32"/>
                <a:gd name="T2" fmla="*/ 12 w 18"/>
                <a:gd name="T3" fmla="*/ 0 h 32"/>
                <a:gd name="T4" fmla="*/ 4 w 18"/>
                <a:gd name="T5" fmla="*/ 12 h 32"/>
                <a:gd name="T6" fmla="*/ 0 w 18"/>
                <a:gd name="T7" fmla="*/ 24 h 32"/>
                <a:gd name="T8" fmla="*/ 0 w 18"/>
                <a:gd name="T9" fmla="*/ 30 h 32"/>
                <a:gd name="T10" fmla="*/ 18 w 18"/>
                <a:gd name="T11" fmla="*/ 32 h 32"/>
                <a:gd name="T12" fmla="*/ 18 w 1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2" y="0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8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3" name="Freeform 362"/>
            <p:cNvSpPr>
              <a:spLocks/>
            </p:cNvSpPr>
            <p:nvPr/>
          </p:nvSpPr>
          <p:spPr bwMode="auto">
            <a:xfrm>
              <a:off x="1346" y="1381"/>
              <a:ext cx="22" cy="52"/>
            </a:xfrm>
            <a:custGeom>
              <a:avLst/>
              <a:gdLst>
                <a:gd name="T0" fmla="*/ 22 w 22"/>
                <a:gd name="T1" fmla="*/ 2 h 52"/>
                <a:gd name="T2" fmla="*/ 2 w 22"/>
                <a:gd name="T3" fmla="*/ 0 h 52"/>
                <a:gd name="T4" fmla="*/ 0 w 22"/>
                <a:gd name="T5" fmla="*/ 12 h 52"/>
                <a:gd name="T6" fmla="*/ 10 w 22"/>
                <a:gd name="T7" fmla="*/ 24 h 52"/>
                <a:gd name="T8" fmla="*/ 0 w 22"/>
                <a:gd name="T9" fmla="*/ 28 h 52"/>
                <a:gd name="T10" fmla="*/ 0 w 22"/>
                <a:gd name="T11" fmla="*/ 32 h 52"/>
                <a:gd name="T12" fmla="*/ 14 w 22"/>
                <a:gd name="T13" fmla="*/ 42 h 52"/>
                <a:gd name="T14" fmla="*/ 22 w 22"/>
                <a:gd name="T15" fmla="*/ 52 h 52"/>
                <a:gd name="T16" fmla="*/ 22 w 22"/>
                <a:gd name="T17" fmla="*/ 2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2" y="2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1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14" y="42"/>
                  </a:lnTo>
                  <a:lnTo>
                    <a:pt x="22" y="5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4" name="Freeform 363"/>
            <p:cNvSpPr>
              <a:spLocks/>
            </p:cNvSpPr>
            <p:nvPr/>
          </p:nvSpPr>
          <p:spPr bwMode="auto">
            <a:xfrm>
              <a:off x="1336" y="1477"/>
              <a:ext cx="32" cy="44"/>
            </a:xfrm>
            <a:custGeom>
              <a:avLst/>
              <a:gdLst>
                <a:gd name="T0" fmla="*/ 32 w 32"/>
                <a:gd name="T1" fmla="*/ 24 h 44"/>
                <a:gd name="T2" fmla="*/ 28 w 32"/>
                <a:gd name="T3" fmla="*/ 22 h 44"/>
                <a:gd name="T4" fmla="*/ 28 w 32"/>
                <a:gd name="T5" fmla="*/ 30 h 44"/>
                <a:gd name="T6" fmla="*/ 22 w 32"/>
                <a:gd name="T7" fmla="*/ 44 h 44"/>
                <a:gd name="T8" fmla="*/ 16 w 32"/>
                <a:gd name="T9" fmla="*/ 44 h 44"/>
                <a:gd name="T10" fmla="*/ 18 w 32"/>
                <a:gd name="T11" fmla="*/ 34 h 44"/>
                <a:gd name="T12" fmla="*/ 14 w 32"/>
                <a:gd name="T13" fmla="*/ 32 h 44"/>
                <a:gd name="T14" fmla="*/ 10 w 32"/>
                <a:gd name="T15" fmla="*/ 42 h 44"/>
                <a:gd name="T16" fmla="*/ 0 w 32"/>
                <a:gd name="T17" fmla="*/ 42 h 44"/>
                <a:gd name="T18" fmla="*/ 0 w 32"/>
                <a:gd name="T19" fmla="*/ 26 h 44"/>
                <a:gd name="T20" fmla="*/ 8 w 32"/>
                <a:gd name="T21" fmla="*/ 4 h 44"/>
                <a:gd name="T22" fmla="*/ 10 w 32"/>
                <a:gd name="T23" fmla="*/ 2 h 44"/>
                <a:gd name="T24" fmla="*/ 16 w 32"/>
                <a:gd name="T25" fmla="*/ 4 h 44"/>
                <a:gd name="T26" fmla="*/ 24 w 32"/>
                <a:gd name="T27" fmla="*/ 0 h 44"/>
                <a:gd name="T28" fmla="*/ 32 w 32"/>
                <a:gd name="T29" fmla="*/ 4 h 44"/>
                <a:gd name="T30" fmla="*/ 32 w 32"/>
                <a:gd name="T31" fmla="*/ 24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" h="44">
                  <a:moveTo>
                    <a:pt x="32" y="24"/>
                  </a:moveTo>
                  <a:lnTo>
                    <a:pt x="28" y="22"/>
                  </a:lnTo>
                  <a:lnTo>
                    <a:pt x="28" y="30"/>
                  </a:lnTo>
                  <a:lnTo>
                    <a:pt x="22" y="44"/>
                  </a:lnTo>
                  <a:lnTo>
                    <a:pt x="16" y="44"/>
                  </a:lnTo>
                  <a:lnTo>
                    <a:pt x="18" y="34"/>
                  </a:lnTo>
                  <a:lnTo>
                    <a:pt x="14" y="32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5" name="Freeform 364"/>
            <p:cNvSpPr>
              <a:spLocks/>
            </p:cNvSpPr>
            <p:nvPr/>
          </p:nvSpPr>
          <p:spPr bwMode="auto">
            <a:xfrm>
              <a:off x="1358" y="1521"/>
              <a:ext cx="10" cy="30"/>
            </a:xfrm>
            <a:custGeom>
              <a:avLst/>
              <a:gdLst>
                <a:gd name="T0" fmla="*/ 10 w 10"/>
                <a:gd name="T1" fmla="*/ 0 h 30"/>
                <a:gd name="T2" fmla="*/ 8 w 10"/>
                <a:gd name="T3" fmla="*/ 2 h 30"/>
                <a:gd name="T4" fmla="*/ 8 w 10"/>
                <a:gd name="T5" fmla="*/ 8 h 30"/>
                <a:gd name="T6" fmla="*/ 0 w 10"/>
                <a:gd name="T7" fmla="*/ 12 h 30"/>
                <a:gd name="T8" fmla="*/ 4 w 10"/>
                <a:gd name="T9" fmla="*/ 26 h 30"/>
                <a:gd name="T10" fmla="*/ 10 w 10"/>
                <a:gd name="T11" fmla="*/ 30 h 30"/>
                <a:gd name="T12" fmla="*/ 10 w 1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30">
                  <a:moveTo>
                    <a:pt x="10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6" name="Freeform 365"/>
            <p:cNvSpPr>
              <a:spLocks/>
            </p:cNvSpPr>
            <p:nvPr/>
          </p:nvSpPr>
          <p:spPr bwMode="auto">
            <a:xfrm>
              <a:off x="1310" y="1533"/>
              <a:ext cx="58" cy="88"/>
            </a:xfrm>
            <a:custGeom>
              <a:avLst/>
              <a:gdLst>
                <a:gd name="T0" fmla="*/ 58 w 58"/>
                <a:gd name="T1" fmla="*/ 34 h 88"/>
                <a:gd name="T2" fmla="*/ 42 w 58"/>
                <a:gd name="T3" fmla="*/ 24 h 88"/>
                <a:gd name="T4" fmla="*/ 38 w 58"/>
                <a:gd name="T5" fmla="*/ 8 h 88"/>
                <a:gd name="T6" fmla="*/ 28 w 58"/>
                <a:gd name="T7" fmla="*/ 0 h 88"/>
                <a:gd name="T8" fmla="*/ 22 w 58"/>
                <a:gd name="T9" fmla="*/ 6 h 88"/>
                <a:gd name="T10" fmla="*/ 12 w 58"/>
                <a:gd name="T11" fmla="*/ 8 h 88"/>
                <a:gd name="T12" fmla="*/ 18 w 58"/>
                <a:gd name="T13" fmla="*/ 28 h 88"/>
                <a:gd name="T14" fmla="*/ 32 w 58"/>
                <a:gd name="T15" fmla="*/ 34 h 88"/>
                <a:gd name="T16" fmla="*/ 32 w 58"/>
                <a:gd name="T17" fmla="*/ 42 h 88"/>
                <a:gd name="T18" fmla="*/ 26 w 58"/>
                <a:gd name="T19" fmla="*/ 46 h 88"/>
                <a:gd name="T20" fmla="*/ 18 w 58"/>
                <a:gd name="T21" fmla="*/ 48 h 88"/>
                <a:gd name="T22" fmla="*/ 14 w 58"/>
                <a:gd name="T23" fmla="*/ 48 h 88"/>
                <a:gd name="T24" fmla="*/ 6 w 58"/>
                <a:gd name="T25" fmla="*/ 58 h 88"/>
                <a:gd name="T26" fmla="*/ 0 w 58"/>
                <a:gd name="T27" fmla="*/ 60 h 88"/>
                <a:gd name="T28" fmla="*/ 0 w 58"/>
                <a:gd name="T29" fmla="*/ 80 h 88"/>
                <a:gd name="T30" fmla="*/ 6 w 58"/>
                <a:gd name="T31" fmla="*/ 80 h 88"/>
                <a:gd name="T32" fmla="*/ 8 w 58"/>
                <a:gd name="T33" fmla="*/ 76 h 88"/>
                <a:gd name="T34" fmla="*/ 10 w 58"/>
                <a:gd name="T35" fmla="*/ 74 h 88"/>
                <a:gd name="T36" fmla="*/ 12 w 58"/>
                <a:gd name="T37" fmla="*/ 74 h 88"/>
                <a:gd name="T38" fmla="*/ 14 w 58"/>
                <a:gd name="T39" fmla="*/ 82 h 88"/>
                <a:gd name="T40" fmla="*/ 20 w 58"/>
                <a:gd name="T41" fmla="*/ 84 h 88"/>
                <a:gd name="T42" fmla="*/ 22 w 58"/>
                <a:gd name="T43" fmla="*/ 82 h 88"/>
                <a:gd name="T44" fmla="*/ 22 w 58"/>
                <a:gd name="T45" fmla="*/ 78 h 88"/>
                <a:gd name="T46" fmla="*/ 24 w 58"/>
                <a:gd name="T47" fmla="*/ 78 h 88"/>
                <a:gd name="T48" fmla="*/ 28 w 58"/>
                <a:gd name="T49" fmla="*/ 84 h 88"/>
                <a:gd name="T50" fmla="*/ 32 w 58"/>
                <a:gd name="T51" fmla="*/ 80 h 88"/>
                <a:gd name="T52" fmla="*/ 34 w 58"/>
                <a:gd name="T53" fmla="*/ 74 h 88"/>
                <a:gd name="T54" fmla="*/ 38 w 58"/>
                <a:gd name="T55" fmla="*/ 74 h 88"/>
                <a:gd name="T56" fmla="*/ 38 w 58"/>
                <a:gd name="T57" fmla="*/ 84 h 88"/>
                <a:gd name="T58" fmla="*/ 46 w 58"/>
                <a:gd name="T59" fmla="*/ 88 h 88"/>
                <a:gd name="T60" fmla="*/ 56 w 58"/>
                <a:gd name="T61" fmla="*/ 88 h 88"/>
                <a:gd name="T62" fmla="*/ 50 w 58"/>
                <a:gd name="T63" fmla="*/ 78 h 88"/>
                <a:gd name="T64" fmla="*/ 52 w 58"/>
                <a:gd name="T65" fmla="*/ 76 h 88"/>
                <a:gd name="T66" fmla="*/ 58 w 58"/>
                <a:gd name="T67" fmla="*/ 78 h 88"/>
                <a:gd name="T68" fmla="*/ 58 w 58"/>
                <a:gd name="T69" fmla="*/ 34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88">
                  <a:moveTo>
                    <a:pt x="58" y="34"/>
                  </a:moveTo>
                  <a:lnTo>
                    <a:pt x="42" y="24"/>
                  </a:lnTo>
                  <a:lnTo>
                    <a:pt x="38" y="8"/>
                  </a:lnTo>
                  <a:lnTo>
                    <a:pt x="28" y="0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8" y="28"/>
                  </a:lnTo>
                  <a:lnTo>
                    <a:pt x="32" y="34"/>
                  </a:lnTo>
                  <a:lnTo>
                    <a:pt x="32" y="42"/>
                  </a:lnTo>
                  <a:lnTo>
                    <a:pt x="26" y="46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6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2" y="74"/>
                  </a:lnTo>
                  <a:lnTo>
                    <a:pt x="14" y="82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8" y="84"/>
                  </a:lnTo>
                  <a:lnTo>
                    <a:pt x="32" y="80"/>
                  </a:lnTo>
                  <a:lnTo>
                    <a:pt x="34" y="74"/>
                  </a:lnTo>
                  <a:lnTo>
                    <a:pt x="38" y="74"/>
                  </a:lnTo>
                  <a:lnTo>
                    <a:pt x="38" y="84"/>
                  </a:lnTo>
                  <a:lnTo>
                    <a:pt x="46" y="88"/>
                  </a:lnTo>
                  <a:lnTo>
                    <a:pt x="56" y="88"/>
                  </a:lnTo>
                  <a:lnTo>
                    <a:pt x="50" y="78"/>
                  </a:lnTo>
                  <a:lnTo>
                    <a:pt x="52" y="76"/>
                  </a:lnTo>
                  <a:lnTo>
                    <a:pt x="58" y="78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7" name="Freeform 366"/>
            <p:cNvSpPr>
              <a:spLocks/>
            </p:cNvSpPr>
            <p:nvPr/>
          </p:nvSpPr>
          <p:spPr bwMode="auto">
            <a:xfrm>
              <a:off x="1228" y="1301"/>
              <a:ext cx="136" cy="222"/>
            </a:xfrm>
            <a:custGeom>
              <a:avLst/>
              <a:gdLst>
                <a:gd name="T0" fmla="*/ 50 w 136"/>
                <a:gd name="T1" fmla="*/ 4 h 222"/>
                <a:gd name="T2" fmla="*/ 62 w 136"/>
                <a:gd name="T3" fmla="*/ 26 h 222"/>
                <a:gd name="T4" fmla="*/ 72 w 136"/>
                <a:gd name="T5" fmla="*/ 60 h 222"/>
                <a:gd name="T6" fmla="*/ 88 w 136"/>
                <a:gd name="T7" fmla="*/ 80 h 222"/>
                <a:gd name="T8" fmla="*/ 98 w 136"/>
                <a:gd name="T9" fmla="*/ 98 h 222"/>
                <a:gd name="T10" fmla="*/ 94 w 136"/>
                <a:gd name="T11" fmla="*/ 84 h 222"/>
                <a:gd name="T12" fmla="*/ 106 w 136"/>
                <a:gd name="T13" fmla="*/ 74 h 222"/>
                <a:gd name="T14" fmla="*/ 106 w 136"/>
                <a:gd name="T15" fmla="*/ 96 h 222"/>
                <a:gd name="T16" fmla="*/ 112 w 136"/>
                <a:gd name="T17" fmla="*/ 128 h 222"/>
                <a:gd name="T18" fmla="*/ 136 w 136"/>
                <a:gd name="T19" fmla="*/ 132 h 222"/>
                <a:gd name="T20" fmla="*/ 128 w 136"/>
                <a:gd name="T21" fmla="*/ 154 h 222"/>
                <a:gd name="T22" fmla="*/ 108 w 136"/>
                <a:gd name="T23" fmla="*/ 182 h 222"/>
                <a:gd name="T24" fmla="*/ 102 w 136"/>
                <a:gd name="T25" fmla="*/ 172 h 222"/>
                <a:gd name="T26" fmla="*/ 102 w 136"/>
                <a:gd name="T27" fmla="*/ 188 h 222"/>
                <a:gd name="T28" fmla="*/ 94 w 136"/>
                <a:gd name="T29" fmla="*/ 194 h 222"/>
                <a:gd name="T30" fmla="*/ 96 w 136"/>
                <a:gd name="T31" fmla="*/ 206 h 222"/>
                <a:gd name="T32" fmla="*/ 80 w 136"/>
                <a:gd name="T33" fmla="*/ 200 h 222"/>
                <a:gd name="T34" fmla="*/ 74 w 136"/>
                <a:gd name="T35" fmla="*/ 192 h 222"/>
                <a:gd name="T36" fmla="*/ 80 w 136"/>
                <a:gd name="T37" fmla="*/ 214 h 222"/>
                <a:gd name="T38" fmla="*/ 70 w 136"/>
                <a:gd name="T39" fmla="*/ 216 h 222"/>
                <a:gd name="T40" fmla="*/ 46 w 136"/>
                <a:gd name="T41" fmla="*/ 212 h 222"/>
                <a:gd name="T42" fmla="*/ 38 w 136"/>
                <a:gd name="T43" fmla="*/ 194 h 222"/>
                <a:gd name="T44" fmla="*/ 38 w 136"/>
                <a:gd name="T45" fmla="*/ 178 h 222"/>
                <a:gd name="T46" fmla="*/ 26 w 136"/>
                <a:gd name="T47" fmla="*/ 166 h 222"/>
                <a:gd name="T48" fmla="*/ 52 w 136"/>
                <a:gd name="T49" fmla="*/ 156 h 222"/>
                <a:gd name="T50" fmla="*/ 48 w 136"/>
                <a:gd name="T51" fmla="*/ 148 h 222"/>
                <a:gd name="T52" fmla="*/ 62 w 136"/>
                <a:gd name="T53" fmla="*/ 140 h 222"/>
                <a:gd name="T54" fmla="*/ 46 w 136"/>
                <a:gd name="T55" fmla="*/ 134 h 222"/>
                <a:gd name="T56" fmla="*/ 14 w 136"/>
                <a:gd name="T57" fmla="*/ 138 h 222"/>
                <a:gd name="T58" fmla="*/ 26 w 136"/>
                <a:gd name="T59" fmla="*/ 126 h 222"/>
                <a:gd name="T60" fmla="*/ 20 w 136"/>
                <a:gd name="T61" fmla="*/ 122 h 222"/>
                <a:gd name="T62" fmla="*/ 6 w 136"/>
                <a:gd name="T63" fmla="*/ 112 h 222"/>
                <a:gd name="T64" fmla="*/ 8 w 136"/>
                <a:gd name="T65" fmla="*/ 88 h 222"/>
                <a:gd name="T66" fmla="*/ 28 w 136"/>
                <a:gd name="T67" fmla="*/ 98 h 222"/>
                <a:gd name="T68" fmla="*/ 18 w 136"/>
                <a:gd name="T69" fmla="*/ 88 h 222"/>
                <a:gd name="T70" fmla="*/ 16 w 136"/>
                <a:gd name="T71" fmla="*/ 72 h 222"/>
                <a:gd name="T72" fmla="*/ 10 w 136"/>
                <a:gd name="T73" fmla="*/ 62 h 222"/>
                <a:gd name="T74" fmla="*/ 20 w 136"/>
                <a:gd name="T75" fmla="*/ 56 h 222"/>
                <a:gd name="T76" fmla="*/ 34 w 136"/>
                <a:gd name="T77" fmla="*/ 58 h 222"/>
                <a:gd name="T78" fmla="*/ 20 w 136"/>
                <a:gd name="T79" fmla="*/ 28 h 222"/>
                <a:gd name="T80" fmla="*/ 28 w 136"/>
                <a:gd name="T81" fmla="*/ 36 h 222"/>
                <a:gd name="T82" fmla="*/ 28 w 136"/>
                <a:gd name="T83" fmla="*/ 22 h 222"/>
                <a:gd name="T84" fmla="*/ 38 w 136"/>
                <a:gd name="T85" fmla="*/ 12 h 222"/>
                <a:gd name="T86" fmla="*/ 24 w 136"/>
                <a:gd name="T87" fmla="*/ 4 h 222"/>
                <a:gd name="T88" fmla="*/ 40 w 136"/>
                <a:gd name="T89" fmla="*/ 0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6" h="222">
                  <a:moveTo>
                    <a:pt x="40" y="0"/>
                  </a:moveTo>
                  <a:lnTo>
                    <a:pt x="50" y="4"/>
                  </a:lnTo>
                  <a:lnTo>
                    <a:pt x="60" y="16"/>
                  </a:lnTo>
                  <a:lnTo>
                    <a:pt x="62" y="26"/>
                  </a:lnTo>
                  <a:lnTo>
                    <a:pt x="64" y="40"/>
                  </a:lnTo>
                  <a:lnTo>
                    <a:pt x="72" y="60"/>
                  </a:lnTo>
                  <a:lnTo>
                    <a:pt x="88" y="66"/>
                  </a:lnTo>
                  <a:lnTo>
                    <a:pt x="88" y="80"/>
                  </a:lnTo>
                  <a:lnTo>
                    <a:pt x="90" y="92"/>
                  </a:lnTo>
                  <a:lnTo>
                    <a:pt x="98" y="98"/>
                  </a:lnTo>
                  <a:lnTo>
                    <a:pt x="100" y="92"/>
                  </a:lnTo>
                  <a:lnTo>
                    <a:pt x="94" y="84"/>
                  </a:lnTo>
                  <a:lnTo>
                    <a:pt x="96" y="70"/>
                  </a:lnTo>
                  <a:lnTo>
                    <a:pt x="106" y="74"/>
                  </a:lnTo>
                  <a:lnTo>
                    <a:pt x="108" y="90"/>
                  </a:lnTo>
                  <a:lnTo>
                    <a:pt x="106" y="96"/>
                  </a:lnTo>
                  <a:lnTo>
                    <a:pt x="112" y="102"/>
                  </a:lnTo>
                  <a:lnTo>
                    <a:pt x="112" y="128"/>
                  </a:lnTo>
                  <a:lnTo>
                    <a:pt x="128" y="128"/>
                  </a:lnTo>
                  <a:lnTo>
                    <a:pt x="136" y="132"/>
                  </a:lnTo>
                  <a:lnTo>
                    <a:pt x="136" y="152"/>
                  </a:lnTo>
                  <a:lnTo>
                    <a:pt x="128" y="154"/>
                  </a:lnTo>
                  <a:lnTo>
                    <a:pt x="114" y="170"/>
                  </a:lnTo>
                  <a:lnTo>
                    <a:pt x="108" y="182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98" y="174"/>
                  </a:lnTo>
                  <a:lnTo>
                    <a:pt x="102" y="188"/>
                  </a:lnTo>
                  <a:lnTo>
                    <a:pt x="100" y="200"/>
                  </a:lnTo>
                  <a:lnTo>
                    <a:pt x="94" y="194"/>
                  </a:lnTo>
                  <a:lnTo>
                    <a:pt x="92" y="196"/>
                  </a:lnTo>
                  <a:lnTo>
                    <a:pt x="96" y="206"/>
                  </a:lnTo>
                  <a:lnTo>
                    <a:pt x="88" y="218"/>
                  </a:lnTo>
                  <a:lnTo>
                    <a:pt x="80" y="200"/>
                  </a:lnTo>
                  <a:lnTo>
                    <a:pt x="80" y="194"/>
                  </a:lnTo>
                  <a:lnTo>
                    <a:pt x="74" y="192"/>
                  </a:lnTo>
                  <a:lnTo>
                    <a:pt x="72" y="198"/>
                  </a:lnTo>
                  <a:lnTo>
                    <a:pt x="80" y="214"/>
                  </a:lnTo>
                  <a:lnTo>
                    <a:pt x="70" y="208"/>
                  </a:lnTo>
                  <a:lnTo>
                    <a:pt x="70" y="216"/>
                  </a:lnTo>
                  <a:lnTo>
                    <a:pt x="68" y="222"/>
                  </a:lnTo>
                  <a:lnTo>
                    <a:pt x="46" y="212"/>
                  </a:lnTo>
                  <a:lnTo>
                    <a:pt x="46" y="206"/>
                  </a:lnTo>
                  <a:lnTo>
                    <a:pt x="38" y="194"/>
                  </a:lnTo>
                  <a:lnTo>
                    <a:pt x="30" y="176"/>
                  </a:lnTo>
                  <a:lnTo>
                    <a:pt x="38" y="178"/>
                  </a:lnTo>
                  <a:lnTo>
                    <a:pt x="36" y="172"/>
                  </a:lnTo>
                  <a:lnTo>
                    <a:pt x="26" y="166"/>
                  </a:lnTo>
                  <a:lnTo>
                    <a:pt x="38" y="148"/>
                  </a:lnTo>
                  <a:lnTo>
                    <a:pt x="52" y="156"/>
                  </a:lnTo>
                  <a:lnTo>
                    <a:pt x="66" y="152"/>
                  </a:lnTo>
                  <a:lnTo>
                    <a:pt x="48" y="148"/>
                  </a:lnTo>
                  <a:lnTo>
                    <a:pt x="62" y="144"/>
                  </a:lnTo>
                  <a:lnTo>
                    <a:pt x="62" y="140"/>
                  </a:lnTo>
                  <a:lnTo>
                    <a:pt x="50" y="140"/>
                  </a:lnTo>
                  <a:lnTo>
                    <a:pt x="46" y="134"/>
                  </a:lnTo>
                  <a:lnTo>
                    <a:pt x="26" y="140"/>
                  </a:lnTo>
                  <a:lnTo>
                    <a:pt x="14" y="138"/>
                  </a:lnTo>
                  <a:lnTo>
                    <a:pt x="12" y="128"/>
                  </a:lnTo>
                  <a:lnTo>
                    <a:pt x="26" y="126"/>
                  </a:lnTo>
                  <a:lnTo>
                    <a:pt x="30" y="116"/>
                  </a:lnTo>
                  <a:lnTo>
                    <a:pt x="20" y="122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2" y="90"/>
                  </a:lnTo>
                  <a:lnTo>
                    <a:pt x="8" y="88"/>
                  </a:lnTo>
                  <a:lnTo>
                    <a:pt x="14" y="96"/>
                  </a:lnTo>
                  <a:lnTo>
                    <a:pt x="28" y="98"/>
                  </a:lnTo>
                  <a:lnTo>
                    <a:pt x="28" y="90"/>
                  </a:lnTo>
                  <a:lnTo>
                    <a:pt x="18" y="88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32" y="60"/>
                  </a:lnTo>
                  <a:lnTo>
                    <a:pt x="34" y="58"/>
                  </a:lnTo>
                  <a:lnTo>
                    <a:pt x="18" y="42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28" y="22"/>
                  </a:lnTo>
                  <a:lnTo>
                    <a:pt x="42" y="18"/>
                  </a:lnTo>
                  <a:lnTo>
                    <a:pt x="38" y="12"/>
                  </a:lnTo>
                  <a:lnTo>
                    <a:pt x="26" y="12"/>
                  </a:lnTo>
                  <a:lnTo>
                    <a:pt x="24" y="4"/>
                  </a:lnTo>
                  <a:lnTo>
                    <a:pt x="3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8" name="Freeform 367"/>
            <p:cNvSpPr>
              <a:spLocks/>
            </p:cNvSpPr>
            <p:nvPr/>
          </p:nvSpPr>
          <p:spPr bwMode="auto">
            <a:xfrm>
              <a:off x="1186" y="1399"/>
              <a:ext cx="16" cy="26"/>
            </a:xfrm>
            <a:custGeom>
              <a:avLst/>
              <a:gdLst>
                <a:gd name="T0" fmla="*/ 16 w 16"/>
                <a:gd name="T1" fmla="*/ 0 h 26"/>
                <a:gd name="T2" fmla="*/ 12 w 16"/>
                <a:gd name="T3" fmla="*/ 26 h 26"/>
                <a:gd name="T4" fmla="*/ 8 w 16"/>
                <a:gd name="T5" fmla="*/ 22 h 26"/>
                <a:gd name="T6" fmla="*/ 6 w 16"/>
                <a:gd name="T7" fmla="*/ 14 h 26"/>
                <a:gd name="T8" fmla="*/ 0 w 16"/>
                <a:gd name="T9" fmla="*/ 10 h 26"/>
                <a:gd name="T10" fmla="*/ 6 w 16"/>
                <a:gd name="T11" fmla="*/ 0 h 26"/>
                <a:gd name="T12" fmla="*/ 16 w 16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6">
                  <a:moveTo>
                    <a:pt x="16" y="0"/>
                  </a:moveTo>
                  <a:lnTo>
                    <a:pt x="12" y="2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9" name="Freeform 368"/>
            <p:cNvSpPr>
              <a:spLocks/>
            </p:cNvSpPr>
            <p:nvPr/>
          </p:nvSpPr>
          <p:spPr bwMode="auto">
            <a:xfrm>
              <a:off x="1294" y="1553"/>
              <a:ext cx="14" cy="22"/>
            </a:xfrm>
            <a:custGeom>
              <a:avLst/>
              <a:gdLst>
                <a:gd name="T0" fmla="*/ 2 w 14"/>
                <a:gd name="T1" fmla="*/ 0 h 22"/>
                <a:gd name="T2" fmla="*/ 0 w 14"/>
                <a:gd name="T3" fmla="*/ 14 h 22"/>
                <a:gd name="T4" fmla="*/ 10 w 14"/>
                <a:gd name="T5" fmla="*/ 22 h 22"/>
                <a:gd name="T6" fmla="*/ 14 w 14"/>
                <a:gd name="T7" fmla="*/ 16 h 22"/>
                <a:gd name="T8" fmla="*/ 10 w 14"/>
                <a:gd name="T9" fmla="*/ 4 h 22"/>
                <a:gd name="T10" fmla="*/ 2 w 1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2">
                  <a:moveTo>
                    <a:pt x="2" y="0"/>
                  </a:moveTo>
                  <a:lnTo>
                    <a:pt x="0" y="14"/>
                  </a:lnTo>
                  <a:lnTo>
                    <a:pt x="10" y="22"/>
                  </a:lnTo>
                  <a:lnTo>
                    <a:pt x="14" y="16"/>
                  </a:lnTo>
                  <a:lnTo>
                    <a:pt x="1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0" name="Freeform 369"/>
            <p:cNvSpPr>
              <a:spLocks/>
            </p:cNvSpPr>
            <p:nvPr/>
          </p:nvSpPr>
          <p:spPr bwMode="auto">
            <a:xfrm>
              <a:off x="1346" y="1461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14 w 18"/>
                <a:gd name="T5" fmla="*/ 0 h 12"/>
                <a:gd name="T6" fmla="*/ 18 w 18"/>
                <a:gd name="T7" fmla="*/ 4 h 12"/>
                <a:gd name="T8" fmla="*/ 10 w 18"/>
                <a:gd name="T9" fmla="*/ 12 h 12"/>
                <a:gd name="T10" fmla="*/ 0 w 18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1" name="Freeform 370"/>
            <p:cNvSpPr>
              <a:spLocks/>
            </p:cNvSpPr>
            <p:nvPr/>
          </p:nvSpPr>
          <p:spPr bwMode="auto">
            <a:xfrm>
              <a:off x="1552" y="2425"/>
              <a:ext cx="94" cy="78"/>
            </a:xfrm>
            <a:custGeom>
              <a:avLst/>
              <a:gdLst>
                <a:gd name="T0" fmla="*/ 0 w 94"/>
                <a:gd name="T1" fmla="*/ 12 h 78"/>
                <a:gd name="T2" fmla="*/ 14 w 94"/>
                <a:gd name="T3" fmla="*/ 18 h 78"/>
                <a:gd name="T4" fmla="*/ 14 w 94"/>
                <a:gd name="T5" fmla="*/ 34 h 78"/>
                <a:gd name="T6" fmla="*/ 22 w 94"/>
                <a:gd name="T7" fmla="*/ 46 h 78"/>
                <a:gd name="T8" fmla="*/ 24 w 94"/>
                <a:gd name="T9" fmla="*/ 58 h 78"/>
                <a:gd name="T10" fmla="*/ 28 w 94"/>
                <a:gd name="T11" fmla="*/ 56 h 78"/>
                <a:gd name="T12" fmla="*/ 32 w 94"/>
                <a:gd name="T13" fmla="*/ 50 h 78"/>
                <a:gd name="T14" fmla="*/ 40 w 94"/>
                <a:gd name="T15" fmla="*/ 48 h 78"/>
                <a:gd name="T16" fmla="*/ 46 w 94"/>
                <a:gd name="T17" fmla="*/ 44 h 78"/>
                <a:gd name="T18" fmla="*/ 54 w 94"/>
                <a:gd name="T19" fmla="*/ 40 h 78"/>
                <a:gd name="T20" fmla="*/ 54 w 94"/>
                <a:gd name="T21" fmla="*/ 42 h 78"/>
                <a:gd name="T22" fmla="*/ 54 w 94"/>
                <a:gd name="T23" fmla="*/ 46 h 78"/>
                <a:gd name="T24" fmla="*/ 56 w 94"/>
                <a:gd name="T25" fmla="*/ 46 h 78"/>
                <a:gd name="T26" fmla="*/ 58 w 94"/>
                <a:gd name="T27" fmla="*/ 46 h 78"/>
                <a:gd name="T28" fmla="*/ 60 w 94"/>
                <a:gd name="T29" fmla="*/ 48 h 78"/>
                <a:gd name="T30" fmla="*/ 56 w 94"/>
                <a:gd name="T31" fmla="*/ 52 h 78"/>
                <a:gd name="T32" fmla="*/ 50 w 94"/>
                <a:gd name="T33" fmla="*/ 52 h 78"/>
                <a:gd name="T34" fmla="*/ 42 w 94"/>
                <a:gd name="T35" fmla="*/ 62 h 78"/>
                <a:gd name="T36" fmla="*/ 38 w 94"/>
                <a:gd name="T37" fmla="*/ 62 h 78"/>
                <a:gd name="T38" fmla="*/ 36 w 94"/>
                <a:gd name="T39" fmla="*/ 74 h 78"/>
                <a:gd name="T40" fmla="*/ 40 w 94"/>
                <a:gd name="T41" fmla="*/ 78 h 78"/>
                <a:gd name="T42" fmla="*/ 48 w 94"/>
                <a:gd name="T43" fmla="*/ 78 h 78"/>
                <a:gd name="T44" fmla="*/ 52 w 94"/>
                <a:gd name="T45" fmla="*/ 72 h 78"/>
                <a:gd name="T46" fmla="*/ 54 w 94"/>
                <a:gd name="T47" fmla="*/ 70 h 78"/>
                <a:gd name="T48" fmla="*/ 64 w 94"/>
                <a:gd name="T49" fmla="*/ 58 h 78"/>
                <a:gd name="T50" fmla="*/ 68 w 94"/>
                <a:gd name="T51" fmla="*/ 62 h 78"/>
                <a:gd name="T52" fmla="*/ 72 w 94"/>
                <a:gd name="T53" fmla="*/ 62 h 78"/>
                <a:gd name="T54" fmla="*/ 74 w 94"/>
                <a:gd name="T55" fmla="*/ 58 h 78"/>
                <a:gd name="T56" fmla="*/ 80 w 94"/>
                <a:gd name="T57" fmla="*/ 58 h 78"/>
                <a:gd name="T58" fmla="*/ 86 w 94"/>
                <a:gd name="T59" fmla="*/ 58 h 78"/>
                <a:gd name="T60" fmla="*/ 94 w 94"/>
                <a:gd name="T61" fmla="*/ 50 h 78"/>
                <a:gd name="T62" fmla="*/ 94 w 94"/>
                <a:gd name="T63" fmla="*/ 44 h 78"/>
                <a:gd name="T64" fmla="*/ 88 w 94"/>
                <a:gd name="T65" fmla="*/ 46 h 78"/>
                <a:gd name="T66" fmla="*/ 88 w 94"/>
                <a:gd name="T67" fmla="*/ 40 h 78"/>
                <a:gd name="T68" fmla="*/ 80 w 94"/>
                <a:gd name="T69" fmla="*/ 44 h 78"/>
                <a:gd name="T70" fmla="*/ 72 w 94"/>
                <a:gd name="T71" fmla="*/ 42 h 78"/>
                <a:gd name="T72" fmla="*/ 66 w 94"/>
                <a:gd name="T73" fmla="*/ 38 h 78"/>
                <a:gd name="T74" fmla="*/ 62 w 94"/>
                <a:gd name="T75" fmla="*/ 34 h 78"/>
                <a:gd name="T76" fmla="*/ 50 w 94"/>
                <a:gd name="T77" fmla="*/ 26 h 78"/>
                <a:gd name="T78" fmla="*/ 48 w 94"/>
                <a:gd name="T79" fmla="*/ 14 h 78"/>
                <a:gd name="T80" fmla="*/ 52 w 94"/>
                <a:gd name="T81" fmla="*/ 10 h 78"/>
                <a:gd name="T82" fmla="*/ 52 w 94"/>
                <a:gd name="T83" fmla="*/ 4 h 78"/>
                <a:gd name="T84" fmla="*/ 44 w 94"/>
                <a:gd name="T85" fmla="*/ 6 h 78"/>
                <a:gd name="T86" fmla="*/ 38 w 94"/>
                <a:gd name="T87" fmla="*/ 4 h 78"/>
                <a:gd name="T88" fmla="*/ 30 w 94"/>
                <a:gd name="T89" fmla="*/ 0 h 78"/>
                <a:gd name="T90" fmla="*/ 28 w 94"/>
                <a:gd name="T91" fmla="*/ 0 h 78"/>
                <a:gd name="T92" fmla="*/ 8 w 94"/>
                <a:gd name="T93" fmla="*/ 0 h 78"/>
                <a:gd name="T94" fmla="*/ 0 w 94"/>
                <a:gd name="T95" fmla="*/ 12 h 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4" h="78">
                  <a:moveTo>
                    <a:pt x="0" y="12"/>
                  </a:moveTo>
                  <a:lnTo>
                    <a:pt x="14" y="18"/>
                  </a:lnTo>
                  <a:lnTo>
                    <a:pt x="14" y="34"/>
                  </a:lnTo>
                  <a:lnTo>
                    <a:pt x="22" y="46"/>
                  </a:lnTo>
                  <a:lnTo>
                    <a:pt x="24" y="58"/>
                  </a:lnTo>
                  <a:lnTo>
                    <a:pt x="28" y="56"/>
                  </a:lnTo>
                  <a:lnTo>
                    <a:pt x="32" y="50"/>
                  </a:lnTo>
                  <a:lnTo>
                    <a:pt x="40" y="48"/>
                  </a:lnTo>
                  <a:lnTo>
                    <a:pt x="46" y="44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60" y="48"/>
                  </a:lnTo>
                  <a:lnTo>
                    <a:pt x="56" y="52"/>
                  </a:lnTo>
                  <a:lnTo>
                    <a:pt x="50" y="52"/>
                  </a:lnTo>
                  <a:lnTo>
                    <a:pt x="42" y="62"/>
                  </a:lnTo>
                  <a:lnTo>
                    <a:pt x="38" y="62"/>
                  </a:lnTo>
                  <a:lnTo>
                    <a:pt x="36" y="74"/>
                  </a:lnTo>
                  <a:lnTo>
                    <a:pt x="40" y="78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4" y="70"/>
                  </a:lnTo>
                  <a:lnTo>
                    <a:pt x="64" y="58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4" y="58"/>
                  </a:lnTo>
                  <a:lnTo>
                    <a:pt x="80" y="58"/>
                  </a:lnTo>
                  <a:lnTo>
                    <a:pt x="86" y="58"/>
                  </a:lnTo>
                  <a:lnTo>
                    <a:pt x="94" y="50"/>
                  </a:lnTo>
                  <a:lnTo>
                    <a:pt x="94" y="44"/>
                  </a:lnTo>
                  <a:lnTo>
                    <a:pt x="88" y="46"/>
                  </a:lnTo>
                  <a:lnTo>
                    <a:pt x="88" y="40"/>
                  </a:lnTo>
                  <a:lnTo>
                    <a:pt x="80" y="44"/>
                  </a:lnTo>
                  <a:lnTo>
                    <a:pt x="72" y="42"/>
                  </a:lnTo>
                  <a:lnTo>
                    <a:pt x="66" y="38"/>
                  </a:lnTo>
                  <a:lnTo>
                    <a:pt x="62" y="34"/>
                  </a:lnTo>
                  <a:lnTo>
                    <a:pt x="50" y="26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2" name="Freeform 371"/>
            <p:cNvSpPr>
              <a:spLocks/>
            </p:cNvSpPr>
            <p:nvPr/>
          </p:nvSpPr>
          <p:spPr bwMode="auto">
            <a:xfrm>
              <a:off x="1574" y="2167"/>
              <a:ext cx="142" cy="220"/>
            </a:xfrm>
            <a:custGeom>
              <a:avLst/>
              <a:gdLst>
                <a:gd name="T0" fmla="*/ 28 w 142"/>
                <a:gd name="T1" fmla="*/ 12 h 220"/>
                <a:gd name="T2" fmla="*/ 32 w 142"/>
                <a:gd name="T3" fmla="*/ 0 h 220"/>
                <a:gd name="T4" fmla="*/ 38 w 142"/>
                <a:gd name="T5" fmla="*/ 12 h 220"/>
                <a:gd name="T6" fmla="*/ 46 w 142"/>
                <a:gd name="T7" fmla="*/ 32 h 220"/>
                <a:gd name="T8" fmla="*/ 50 w 142"/>
                <a:gd name="T9" fmla="*/ 42 h 220"/>
                <a:gd name="T10" fmla="*/ 56 w 142"/>
                <a:gd name="T11" fmla="*/ 54 h 220"/>
                <a:gd name="T12" fmla="*/ 66 w 142"/>
                <a:gd name="T13" fmla="*/ 74 h 220"/>
                <a:gd name="T14" fmla="*/ 72 w 142"/>
                <a:gd name="T15" fmla="*/ 80 h 220"/>
                <a:gd name="T16" fmla="*/ 68 w 142"/>
                <a:gd name="T17" fmla="*/ 94 h 220"/>
                <a:gd name="T18" fmla="*/ 74 w 142"/>
                <a:gd name="T19" fmla="*/ 100 h 220"/>
                <a:gd name="T20" fmla="*/ 86 w 142"/>
                <a:gd name="T21" fmla="*/ 112 h 220"/>
                <a:gd name="T22" fmla="*/ 94 w 142"/>
                <a:gd name="T23" fmla="*/ 122 h 220"/>
                <a:gd name="T24" fmla="*/ 108 w 142"/>
                <a:gd name="T25" fmla="*/ 122 h 220"/>
                <a:gd name="T26" fmla="*/ 122 w 142"/>
                <a:gd name="T27" fmla="*/ 130 h 220"/>
                <a:gd name="T28" fmla="*/ 110 w 142"/>
                <a:gd name="T29" fmla="*/ 138 h 220"/>
                <a:gd name="T30" fmla="*/ 88 w 142"/>
                <a:gd name="T31" fmla="*/ 150 h 220"/>
                <a:gd name="T32" fmla="*/ 84 w 142"/>
                <a:gd name="T33" fmla="*/ 156 h 220"/>
                <a:gd name="T34" fmla="*/ 100 w 142"/>
                <a:gd name="T35" fmla="*/ 150 h 220"/>
                <a:gd name="T36" fmla="*/ 104 w 142"/>
                <a:gd name="T37" fmla="*/ 146 h 220"/>
                <a:gd name="T38" fmla="*/ 122 w 142"/>
                <a:gd name="T39" fmla="*/ 140 h 220"/>
                <a:gd name="T40" fmla="*/ 120 w 142"/>
                <a:gd name="T41" fmla="*/ 152 h 220"/>
                <a:gd name="T42" fmla="*/ 138 w 142"/>
                <a:gd name="T43" fmla="*/ 152 h 220"/>
                <a:gd name="T44" fmla="*/ 138 w 142"/>
                <a:gd name="T45" fmla="*/ 170 h 220"/>
                <a:gd name="T46" fmla="*/ 140 w 142"/>
                <a:gd name="T47" fmla="*/ 184 h 220"/>
                <a:gd name="T48" fmla="*/ 128 w 142"/>
                <a:gd name="T49" fmla="*/ 192 h 220"/>
                <a:gd name="T50" fmla="*/ 104 w 142"/>
                <a:gd name="T51" fmla="*/ 200 h 220"/>
                <a:gd name="T52" fmla="*/ 88 w 142"/>
                <a:gd name="T53" fmla="*/ 220 h 220"/>
                <a:gd name="T54" fmla="*/ 68 w 142"/>
                <a:gd name="T55" fmla="*/ 218 h 220"/>
                <a:gd name="T56" fmla="*/ 50 w 142"/>
                <a:gd name="T57" fmla="*/ 216 h 220"/>
                <a:gd name="T58" fmla="*/ 46 w 142"/>
                <a:gd name="T59" fmla="*/ 184 h 220"/>
                <a:gd name="T60" fmla="*/ 36 w 142"/>
                <a:gd name="T61" fmla="*/ 156 h 220"/>
                <a:gd name="T62" fmla="*/ 0 w 142"/>
                <a:gd name="T63" fmla="*/ 160 h 220"/>
                <a:gd name="T64" fmla="*/ 20 w 142"/>
                <a:gd name="T65" fmla="*/ 118 h 220"/>
                <a:gd name="T66" fmla="*/ 48 w 142"/>
                <a:gd name="T67" fmla="*/ 104 h 220"/>
                <a:gd name="T68" fmla="*/ 42 w 142"/>
                <a:gd name="T69" fmla="*/ 72 h 220"/>
                <a:gd name="T70" fmla="*/ 40 w 142"/>
                <a:gd name="T71" fmla="*/ 38 h 220"/>
                <a:gd name="T72" fmla="*/ 22 w 142"/>
                <a:gd name="T73" fmla="*/ 16 h 2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2" h="220">
                  <a:moveTo>
                    <a:pt x="22" y="16"/>
                  </a:moveTo>
                  <a:lnTo>
                    <a:pt x="28" y="12"/>
                  </a:lnTo>
                  <a:lnTo>
                    <a:pt x="28" y="6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46" y="32"/>
                  </a:lnTo>
                  <a:lnTo>
                    <a:pt x="50" y="32"/>
                  </a:lnTo>
                  <a:lnTo>
                    <a:pt x="50" y="42"/>
                  </a:lnTo>
                  <a:lnTo>
                    <a:pt x="58" y="46"/>
                  </a:lnTo>
                  <a:lnTo>
                    <a:pt x="56" y="54"/>
                  </a:lnTo>
                  <a:lnTo>
                    <a:pt x="64" y="60"/>
                  </a:lnTo>
                  <a:lnTo>
                    <a:pt x="66" y="74"/>
                  </a:lnTo>
                  <a:lnTo>
                    <a:pt x="72" y="76"/>
                  </a:lnTo>
                  <a:lnTo>
                    <a:pt x="72" y="80"/>
                  </a:lnTo>
                  <a:lnTo>
                    <a:pt x="66" y="84"/>
                  </a:lnTo>
                  <a:lnTo>
                    <a:pt x="68" y="94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80" y="102"/>
                  </a:lnTo>
                  <a:lnTo>
                    <a:pt x="86" y="112"/>
                  </a:lnTo>
                  <a:lnTo>
                    <a:pt x="86" y="116"/>
                  </a:lnTo>
                  <a:lnTo>
                    <a:pt x="94" y="122"/>
                  </a:lnTo>
                  <a:lnTo>
                    <a:pt x="98" y="120"/>
                  </a:lnTo>
                  <a:lnTo>
                    <a:pt x="108" y="122"/>
                  </a:lnTo>
                  <a:lnTo>
                    <a:pt x="112" y="126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10" y="138"/>
                  </a:lnTo>
                  <a:lnTo>
                    <a:pt x="96" y="146"/>
                  </a:lnTo>
                  <a:lnTo>
                    <a:pt x="88" y="150"/>
                  </a:lnTo>
                  <a:lnTo>
                    <a:pt x="82" y="150"/>
                  </a:lnTo>
                  <a:lnTo>
                    <a:pt x="84" y="156"/>
                  </a:lnTo>
                  <a:lnTo>
                    <a:pt x="90" y="158"/>
                  </a:lnTo>
                  <a:lnTo>
                    <a:pt x="100" y="150"/>
                  </a:lnTo>
                  <a:lnTo>
                    <a:pt x="102" y="150"/>
                  </a:lnTo>
                  <a:lnTo>
                    <a:pt x="104" y="146"/>
                  </a:lnTo>
                  <a:lnTo>
                    <a:pt x="114" y="140"/>
                  </a:lnTo>
                  <a:lnTo>
                    <a:pt x="122" y="14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28" y="148"/>
                  </a:lnTo>
                  <a:lnTo>
                    <a:pt x="138" y="152"/>
                  </a:lnTo>
                  <a:lnTo>
                    <a:pt x="142" y="164"/>
                  </a:lnTo>
                  <a:lnTo>
                    <a:pt x="138" y="170"/>
                  </a:lnTo>
                  <a:lnTo>
                    <a:pt x="142" y="178"/>
                  </a:lnTo>
                  <a:lnTo>
                    <a:pt x="140" y="184"/>
                  </a:lnTo>
                  <a:lnTo>
                    <a:pt x="138" y="184"/>
                  </a:lnTo>
                  <a:lnTo>
                    <a:pt x="128" y="192"/>
                  </a:lnTo>
                  <a:lnTo>
                    <a:pt x="114" y="196"/>
                  </a:lnTo>
                  <a:lnTo>
                    <a:pt x="104" y="200"/>
                  </a:lnTo>
                  <a:lnTo>
                    <a:pt x="96" y="214"/>
                  </a:lnTo>
                  <a:lnTo>
                    <a:pt x="88" y="220"/>
                  </a:lnTo>
                  <a:lnTo>
                    <a:pt x="76" y="220"/>
                  </a:lnTo>
                  <a:lnTo>
                    <a:pt x="68" y="218"/>
                  </a:lnTo>
                  <a:lnTo>
                    <a:pt x="58" y="220"/>
                  </a:lnTo>
                  <a:lnTo>
                    <a:pt x="50" y="216"/>
                  </a:lnTo>
                  <a:lnTo>
                    <a:pt x="52" y="196"/>
                  </a:lnTo>
                  <a:lnTo>
                    <a:pt x="46" y="184"/>
                  </a:lnTo>
                  <a:lnTo>
                    <a:pt x="48" y="162"/>
                  </a:lnTo>
                  <a:lnTo>
                    <a:pt x="36" y="156"/>
                  </a:lnTo>
                  <a:lnTo>
                    <a:pt x="28" y="184"/>
                  </a:lnTo>
                  <a:lnTo>
                    <a:pt x="0" y="160"/>
                  </a:lnTo>
                  <a:lnTo>
                    <a:pt x="0" y="118"/>
                  </a:lnTo>
                  <a:lnTo>
                    <a:pt x="20" y="118"/>
                  </a:lnTo>
                  <a:lnTo>
                    <a:pt x="36" y="126"/>
                  </a:lnTo>
                  <a:lnTo>
                    <a:pt x="48" y="104"/>
                  </a:lnTo>
                  <a:lnTo>
                    <a:pt x="38" y="94"/>
                  </a:lnTo>
                  <a:lnTo>
                    <a:pt x="42" y="72"/>
                  </a:lnTo>
                  <a:lnTo>
                    <a:pt x="34" y="54"/>
                  </a:lnTo>
                  <a:lnTo>
                    <a:pt x="40" y="38"/>
                  </a:lnTo>
                  <a:lnTo>
                    <a:pt x="32" y="18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3" name="Freeform 372"/>
            <p:cNvSpPr>
              <a:spLocks/>
            </p:cNvSpPr>
            <p:nvPr/>
          </p:nvSpPr>
          <p:spPr bwMode="auto">
            <a:xfrm>
              <a:off x="1470" y="2935"/>
              <a:ext cx="314" cy="918"/>
            </a:xfrm>
            <a:custGeom>
              <a:avLst/>
              <a:gdLst>
                <a:gd name="T0" fmla="*/ 36 w 314"/>
                <a:gd name="T1" fmla="*/ 860 h 918"/>
                <a:gd name="T2" fmla="*/ 38 w 314"/>
                <a:gd name="T3" fmla="*/ 818 h 918"/>
                <a:gd name="T4" fmla="*/ 46 w 314"/>
                <a:gd name="T5" fmla="*/ 760 h 918"/>
                <a:gd name="T6" fmla="*/ 42 w 314"/>
                <a:gd name="T7" fmla="*/ 714 h 918"/>
                <a:gd name="T8" fmla="*/ 54 w 314"/>
                <a:gd name="T9" fmla="*/ 628 h 918"/>
                <a:gd name="T10" fmla="*/ 62 w 314"/>
                <a:gd name="T11" fmla="*/ 546 h 918"/>
                <a:gd name="T12" fmla="*/ 88 w 314"/>
                <a:gd name="T13" fmla="*/ 480 h 918"/>
                <a:gd name="T14" fmla="*/ 98 w 314"/>
                <a:gd name="T15" fmla="*/ 430 h 918"/>
                <a:gd name="T16" fmla="*/ 136 w 314"/>
                <a:gd name="T17" fmla="*/ 432 h 918"/>
                <a:gd name="T18" fmla="*/ 158 w 314"/>
                <a:gd name="T19" fmla="*/ 424 h 918"/>
                <a:gd name="T20" fmla="*/ 196 w 314"/>
                <a:gd name="T21" fmla="*/ 450 h 918"/>
                <a:gd name="T22" fmla="*/ 214 w 314"/>
                <a:gd name="T23" fmla="*/ 488 h 918"/>
                <a:gd name="T24" fmla="*/ 256 w 314"/>
                <a:gd name="T25" fmla="*/ 460 h 918"/>
                <a:gd name="T26" fmla="*/ 288 w 314"/>
                <a:gd name="T27" fmla="*/ 364 h 918"/>
                <a:gd name="T28" fmla="*/ 314 w 314"/>
                <a:gd name="T29" fmla="*/ 248 h 918"/>
                <a:gd name="T30" fmla="*/ 282 w 314"/>
                <a:gd name="T31" fmla="*/ 160 h 918"/>
                <a:gd name="T32" fmla="*/ 240 w 314"/>
                <a:gd name="T33" fmla="*/ 118 h 918"/>
                <a:gd name="T34" fmla="*/ 214 w 314"/>
                <a:gd name="T35" fmla="*/ 132 h 918"/>
                <a:gd name="T36" fmla="*/ 194 w 314"/>
                <a:gd name="T37" fmla="*/ 102 h 918"/>
                <a:gd name="T38" fmla="*/ 178 w 314"/>
                <a:gd name="T39" fmla="*/ 76 h 918"/>
                <a:gd name="T40" fmla="*/ 184 w 314"/>
                <a:gd name="T41" fmla="*/ 56 h 918"/>
                <a:gd name="T42" fmla="*/ 172 w 314"/>
                <a:gd name="T43" fmla="*/ 28 h 918"/>
                <a:gd name="T44" fmla="*/ 134 w 314"/>
                <a:gd name="T45" fmla="*/ 24 h 918"/>
                <a:gd name="T46" fmla="*/ 88 w 314"/>
                <a:gd name="T47" fmla="*/ 10 h 918"/>
                <a:gd name="T48" fmla="*/ 68 w 314"/>
                <a:gd name="T49" fmla="*/ 10 h 918"/>
                <a:gd name="T50" fmla="*/ 48 w 314"/>
                <a:gd name="T51" fmla="*/ 38 h 918"/>
                <a:gd name="T52" fmla="*/ 56 w 314"/>
                <a:gd name="T53" fmla="*/ 4 h 918"/>
                <a:gd name="T54" fmla="*/ 34 w 314"/>
                <a:gd name="T55" fmla="*/ 40 h 918"/>
                <a:gd name="T56" fmla="*/ 76 w 314"/>
                <a:gd name="T57" fmla="*/ 70 h 918"/>
                <a:gd name="T58" fmla="*/ 98 w 314"/>
                <a:gd name="T59" fmla="*/ 106 h 918"/>
                <a:gd name="T60" fmla="*/ 98 w 314"/>
                <a:gd name="T61" fmla="*/ 132 h 918"/>
                <a:gd name="T62" fmla="*/ 74 w 314"/>
                <a:gd name="T63" fmla="*/ 144 h 918"/>
                <a:gd name="T64" fmla="*/ 70 w 314"/>
                <a:gd name="T65" fmla="*/ 198 h 918"/>
                <a:gd name="T66" fmla="*/ 86 w 314"/>
                <a:gd name="T67" fmla="*/ 298 h 918"/>
                <a:gd name="T68" fmla="*/ 80 w 314"/>
                <a:gd name="T69" fmla="*/ 348 h 918"/>
                <a:gd name="T70" fmla="*/ 64 w 314"/>
                <a:gd name="T71" fmla="*/ 430 h 918"/>
                <a:gd name="T72" fmla="*/ 52 w 314"/>
                <a:gd name="T73" fmla="*/ 512 h 918"/>
                <a:gd name="T74" fmla="*/ 44 w 314"/>
                <a:gd name="T75" fmla="*/ 578 h 918"/>
                <a:gd name="T76" fmla="*/ 28 w 314"/>
                <a:gd name="T77" fmla="*/ 624 h 918"/>
                <a:gd name="T78" fmla="*/ 22 w 314"/>
                <a:gd name="T79" fmla="*/ 672 h 918"/>
                <a:gd name="T80" fmla="*/ 36 w 314"/>
                <a:gd name="T81" fmla="*/ 698 h 918"/>
                <a:gd name="T82" fmla="*/ 28 w 314"/>
                <a:gd name="T83" fmla="*/ 736 h 918"/>
                <a:gd name="T84" fmla="*/ 30 w 314"/>
                <a:gd name="T85" fmla="*/ 762 h 918"/>
                <a:gd name="T86" fmla="*/ 18 w 314"/>
                <a:gd name="T87" fmla="*/ 784 h 918"/>
                <a:gd name="T88" fmla="*/ 0 w 314"/>
                <a:gd name="T89" fmla="*/ 784 h 918"/>
                <a:gd name="T90" fmla="*/ 16 w 314"/>
                <a:gd name="T91" fmla="*/ 792 h 918"/>
                <a:gd name="T92" fmla="*/ 20 w 314"/>
                <a:gd name="T93" fmla="*/ 800 h 918"/>
                <a:gd name="T94" fmla="*/ 18 w 314"/>
                <a:gd name="T95" fmla="*/ 812 h 918"/>
                <a:gd name="T96" fmla="*/ 16 w 314"/>
                <a:gd name="T97" fmla="*/ 818 h 918"/>
                <a:gd name="T98" fmla="*/ 18 w 314"/>
                <a:gd name="T99" fmla="*/ 856 h 918"/>
                <a:gd name="T100" fmla="*/ 26 w 314"/>
                <a:gd name="T101" fmla="*/ 884 h 918"/>
                <a:gd name="T102" fmla="*/ 24 w 314"/>
                <a:gd name="T103" fmla="*/ 890 h 918"/>
                <a:gd name="T104" fmla="*/ 50 w 314"/>
                <a:gd name="T105" fmla="*/ 898 h 918"/>
                <a:gd name="T106" fmla="*/ 44 w 314"/>
                <a:gd name="T107" fmla="*/ 918 h 918"/>
                <a:gd name="T108" fmla="*/ 62 w 314"/>
                <a:gd name="T109" fmla="*/ 894 h 9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14" h="918">
                  <a:moveTo>
                    <a:pt x="74" y="886"/>
                  </a:moveTo>
                  <a:lnTo>
                    <a:pt x="72" y="884"/>
                  </a:lnTo>
                  <a:lnTo>
                    <a:pt x="46" y="882"/>
                  </a:lnTo>
                  <a:lnTo>
                    <a:pt x="38" y="876"/>
                  </a:lnTo>
                  <a:lnTo>
                    <a:pt x="36" y="860"/>
                  </a:lnTo>
                  <a:lnTo>
                    <a:pt x="34" y="858"/>
                  </a:lnTo>
                  <a:lnTo>
                    <a:pt x="26" y="858"/>
                  </a:lnTo>
                  <a:lnTo>
                    <a:pt x="22" y="842"/>
                  </a:lnTo>
                  <a:lnTo>
                    <a:pt x="26" y="832"/>
                  </a:lnTo>
                  <a:lnTo>
                    <a:pt x="38" y="818"/>
                  </a:lnTo>
                  <a:lnTo>
                    <a:pt x="36" y="802"/>
                  </a:lnTo>
                  <a:lnTo>
                    <a:pt x="44" y="798"/>
                  </a:lnTo>
                  <a:lnTo>
                    <a:pt x="44" y="792"/>
                  </a:lnTo>
                  <a:lnTo>
                    <a:pt x="48" y="786"/>
                  </a:lnTo>
                  <a:lnTo>
                    <a:pt x="46" y="760"/>
                  </a:lnTo>
                  <a:lnTo>
                    <a:pt x="44" y="758"/>
                  </a:lnTo>
                  <a:lnTo>
                    <a:pt x="42" y="752"/>
                  </a:lnTo>
                  <a:lnTo>
                    <a:pt x="48" y="746"/>
                  </a:lnTo>
                  <a:lnTo>
                    <a:pt x="42" y="728"/>
                  </a:lnTo>
                  <a:lnTo>
                    <a:pt x="42" y="714"/>
                  </a:lnTo>
                  <a:lnTo>
                    <a:pt x="46" y="710"/>
                  </a:lnTo>
                  <a:lnTo>
                    <a:pt x="44" y="684"/>
                  </a:lnTo>
                  <a:lnTo>
                    <a:pt x="50" y="662"/>
                  </a:lnTo>
                  <a:lnTo>
                    <a:pt x="56" y="652"/>
                  </a:lnTo>
                  <a:lnTo>
                    <a:pt x="54" y="628"/>
                  </a:lnTo>
                  <a:lnTo>
                    <a:pt x="60" y="612"/>
                  </a:lnTo>
                  <a:lnTo>
                    <a:pt x="60" y="600"/>
                  </a:lnTo>
                  <a:lnTo>
                    <a:pt x="68" y="590"/>
                  </a:lnTo>
                  <a:lnTo>
                    <a:pt x="68" y="570"/>
                  </a:lnTo>
                  <a:lnTo>
                    <a:pt x="62" y="546"/>
                  </a:lnTo>
                  <a:lnTo>
                    <a:pt x="66" y="524"/>
                  </a:lnTo>
                  <a:lnTo>
                    <a:pt x="68" y="516"/>
                  </a:lnTo>
                  <a:lnTo>
                    <a:pt x="78" y="496"/>
                  </a:lnTo>
                  <a:lnTo>
                    <a:pt x="88" y="484"/>
                  </a:lnTo>
                  <a:lnTo>
                    <a:pt x="88" y="480"/>
                  </a:lnTo>
                  <a:lnTo>
                    <a:pt x="86" y="454"/>
                  </a:lnTo>
                  <a:lnTo>
                    <a:pt x="92" y="450"/>
                  </a:lnTo>
                  <a:lnTo>
                    <a:pt x="98" y="448"/>
                  </a:lnTo>
                  <a:lnTo>
                    <a:pt x="100" y="440"/>
                  </a:lnTo>
                  <a:lnTo>
                    <a:pt x="98" y="430"/>
                  </a:lnTo>
                  <a:lnTo>
                    <a:pt x="108" y="418"/>
                  </a:lnTo>
                  <a:lnTo>
                    <a:pt x="114" y="418"/>
                  </a:lnTo>
                  <a:lnTo>
                    <a:pt x="124" y="424"/>
                  </a:lnTo>
                  <a:lnTo>
                    <a:pt x="130" y="432"/>
                  </a:lnTo>
                  <a:lnTo>
                    <a:pt x="136" y="432"/>
                  </a:lnTo>
                  <a:lnTo>
                    <a:pt x="138" y="428"/>
                  </a:lnTo>
                  <a:lnTo>
                    <a:pt x="138" y="424"/>
                  </a:lnTo>
                  <a:lnTo>
                    <a:pt x="142" y="422"/>
                  </a:lnTo>
                  <a:lnTo>
                    <a:pt x="148" y="424"/>
                  </a:lnTo>
                  <a:lnTo>
                    <a:pt x="158" y="424"/>
                  </a:lnTo>
                  <a:lnTo>
                    <a:pt x="164" y="426"/>
                  </a:lnTo>
                  <a:lnTo>
                    <a:pt x="170" y="436"/>
                  </a:lnTo>
                  <a:lnTo>
                    <a:pt x="178" y="444"/>
                  </a:lnTo>
                  <a:lnTo>
                    <a:pt x="186" y="444"/>
                  </a:lnTo>
                  <a:lnTo>
                    <a:pt x="196" y="450"/>
                  </a:lnTo>
                  <a:lnTo>
                    <a:pt x="214" y="456"/>
                  </a:lnTo>
                  <a:lnTo>
                    <a:pt x="222" y="462"/>
                  </a:lnTo>
                  <a:lnTo>
                    <a:pt x="222" y="468"/>
                  </a:lnTo>
                  <a:lnTo>
                    <a:pt x="210" y="486"/>
                  </a:lnTo>
                  <a:lnTo>
                    <a:pt x="214" y="488"/>
                  </a:lnTo>
                  <a:lnTo>
                    <a:pt x="228" y="488"/>
                  </a:lnTo>
                  <a:lnTo>
                    <a:pt x="244" y="486"/>
                  </a:lnTo>
                  <a:lnTo>
                    <a:pt x="252" y="480"/>
                  </a:lnTo>
                  <a:lnTo>
                    <a:pt x="254" y="468"/>
                  </a:lnTo>
                  <a:lnTo>
                    <a:pt x="256" y="460"/>
                  </a:lnTo>
                  <a:lnTo>
                    <a:pt x="258" y="454"/>
                  </a:lnTo>
                  <a:lnTo>
                    <a:pt x="258" y="444"/>
                  </a:lnTo>
                  <a:lnTo>
                    <a:pt x="300" y="396"/>
                  </a:lnTo>
                  <a:lnTo>
                    <a:pt x="300" y="374"/>
                  </a:lnTo>
                  <a:lnTo>
                    <a:pt x="288" y="364"/>
                  </a:lnTo>
                  <a:lnTo>
                    <a:pt x="284" y="344"/>
                  </a:lnTo>
                  <a:lnTo>
                    <a:pt x="300" y="314"/>
                  </a:lnTo>
                  <a:lnTo>
                    <a:pt x="304" y="274"/>
                  </a:lnTo>
                  <a:lnTo>
                    <a:pt x="314" y="256"/>
                  </a:lnTo>
                  <a:lnTo>
                    <a:pt x="314" y="248"/>
                  </a:lnTo>
                  <a:lnTo>
                    <a:pt x="280" y="216"/>
                  </a:lnTo>
                  <a:lnTo>
                    <a:pt x="278" y="204"/>
                  </a:lnTo>
                  <a:lnTo>
                    <a:pt x="288" y="190"/>
                  </a:lnTo>
                  <a:lnTo>
                    <a:pt x="282" y="170"/>
                  </a:lnTo>
                  <a:lnTo>
                    <a:pt x="282" y="160"/>
                  </a:lnTo>
                  <a:lnTo>
                    <a:pt x="264" y="122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4" y="118"/>
                  </a:lnTo>
                  <a:lnTo>
                    <a:pt x="240" y="118"/>
                  </a:lnTo>
                  <a:lnTo>
                    <a:pt x="238" y="122"/>
                  </a:lnTo>
                  <a:lnTo>
                    <a:pt x="226" y="122"/>
                  </a:lnTo>
                  <a:lnTo>
                    <a:pt x="226" y="126"/>
                  </a:lnTo>
                  <a:lnTo>
                    <a:pt x="218" y="128"/>
                  </a:lnTo>
                  <a:lnTo>
                    <a:pt x="214" y="132"/>
                  </a:lnTo>
                  <a:lnTo>
                    <a:pt x="208" y="134"/>
                  </a:lnTo>
                  <a:lnTo>
                    <a:pt x="198" y="130"/>
                  </a:lnTo>
                  <a:lnTo>
                    <a:pt x="192" y="124"/>
                  </a:lnTo>
                  <a:lnTo>
                    <a:pt x="192" y="112"/>
                  </a:lnTo>
                  <a:lnTo>
                    <a:pt x="194" y="102"/>
                  </a:lnTo>
                  <a:lnTo>
                    <a:pt x="194" y="94"/>
                  </a:lnTo>
                  <a:lnTo>
                    <a:pt x="184" y="86"/>
                  </a:lnTo>
                  <a:lnTo>
                    <a:pt x="180" y="84"/>
                  </a:lnTo>
                  <a:lnTo>
                    <a:pt x="178" y="82"/>
                  </a:lnTo>
                  <a:lnTo>
                    <a:pt x="178" y="76"/>
                  </a:lnTo>
                  <a:lnTo>
                    <a:pt x="178" y="68"/>
                  </a:lnTo>
                  <a:lnTo>
                    <a:pt x="186" y="68"/>
                  </a:lnTo>
                  <a:lnTo>
                    <a:pt x="186" y="64"/>
                  </a:lnTo>
                  <a:lnTo>
                    <a:pt x="182" y="62"/>
                  </a:lnTo>
                  <a:lnTo>
                    <a:pt x="184" y="56"/>
                  </a:lnTo>
                  <a:lnTo>
                    <a:pt x="190" y="54"/>
                  </a:lnTo>
                  <a:lnTo>
                    <a:pt x="192" y="44"/>
                  </a:lnTo>
                  <a:lnTo>
                    <a:pt x="184" y="40"/>
                  </a:lnTo>
                  <a:lnTo>
                    <a:pt x="180" y="34"/>
                  </a:lnTo>
                  <a:lnTo>
                    <a:pt x="172" y="28"/>
                  </a:lnTo>
                  <a:lnTo>
                    <a:pt x="162" y="28"/>
                  </a:lnTo>
                  <a:lnTo>
                    <a:pt x="156" y="18"/>
                  </a:lnTo>
                  <a:lnTo>
                    <a:pt x="148" y="16"/>
                  </a:lnTo>
                  <a:lnTo>
                    <a:pt x="142" y="18"/>
                  </a:lnTo>
                  <a:lnTo>
                    <a:pt x="134" y="24"/>
                  </a:lnTo>
                  <a:lnTo>
                    <a:pt x="128" y="26"/>
                  </a:lnTo>
                  <a:lnTo>
                    <a:pt x="122" y="24"/>
                  </a:lnTo>
                  <a:lnTo>
                    <a:pt x="116" y="20"/>
                  </a:lnTo>
                  <a:lnTo>
                    <a:pt x="88" y="18"/>
                  </a:lnTo>
                  <a:lnTo>
                    <a:pt x="88" y="10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8" y="10"/>
                  </a:lnTo>
                  <a:lnTo>
                    <a:pt x="54" y="14"/>
                  </a:lnTo>
                  <a:lnTo>
                    <a:pt x="52" y="20"/>
                  </a:lnTo>
                  <a:lnTo>
                    <a:pt x="54" y="26"/>
                  </a:lnTo>
                  <a:lnTo>
                    <a:pt x="54" y="36"/>
                  </a:lnTo>
                  <a:lnTo>
                    <a:pt x="48" y="38"/>
                  </a:lnTo>
                  <a:lnTo>
                    <a:pt x="44" y="28"/>
                  </a:lnTo>
                  <a:lnTo>
                    <a:pt x="48" y="20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46" y="6"/>
                  </a:lnTo>
                  <a:lnTo>
                    <a:pt x="34" y="18"/>
                  </a:lnTo>
                  <a:lnTo>
                    <a:pt x="28" y="36"/>
                  </a:lnTo>
                  <a:lnTo>
                    <a:pt x="34" y="40"/>
                  </a:lnTo>
                  <a:lnTo>
                    <a:pt x="40" y="48"/>
                  </a:lnTo>
                  <a:lnTo>
                    <a:pt x="38" y="54"/>
                  </a:lnTo>
                  <a:lnTo>
                    <a:pt x="42" y="62"/>
                  </a:lnTo>
                  <a:lnTo>
                    <a:pt x="70" y="66"/>
                  </a:lnTo>
                  <a:lnTo>
                    <a:pt x="76" y="7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90"/>
                  </a:lnTo>
                  <a:lnTo>
                    <a:pt x="92" y="96"/>
                  </a:lnTo>
                  <a:lnTo>
                    <a:pt x="98" y="106"/>
                  </a:lnTo>
                  <a:lnTo>
                    <a:pt x="96" y="114"/>
                  </a:lnTo>
                  <a:lnTo>
                    <a:pt x="102" y="116"/>
                  </a:lnTo>
                  <a:lnTo>
                    <a:pt x="106" y="124"/>
                  </a:lnTo>
                  <a:lnTo>
                    <a:pt x="104" y="134"/>
                  </a:lnTo>
                  <a:lnTo>
                    <a:pt x="98" y="132"/>
                  </a:lnTo>
                  <a:lnTo>
                    <a:pt x="90" y="124"/>
                  </a:lnTo>
                  <a:lnTo>
                    <a:pt x="70" y="126"/>
                  </a:lnTo>
                  <a:lnTo>
                    <a:pt x="68" y="130"/>
                  </a:lnTo>
                  <a:lnTo>
                    <a:pt x="78" y="138"/>
                  </a:lnTo>
                  <a:lnTo>
                    <a:pt x="74" y="144"/>
                  </a:lnTo>
                  <a:lnTo>
                    <a:pt x="70" y="142"/>
                  </a:lnTo>
                  <a:lnTo>
                    <a:pt x="72" y="156"/>
                  </a:lnTo>
                  <a:lnTo>
                    <a:pt x="76" y="160"/>
                  </a:lnTo>
                  <a:lnTo>
                    <a:pt x="70" y="192"/>
                  </a:lnTo>
                  <a:lnTo>
                    <a:pt x="70" y="198"/>
                  </a:lnTo>
                  <a:lnTo>
                    <a:pt x="60" y="200"/>
                  </a:lnTo>
                  <a:lnTo>
                    <a:pt x="104" y="270"/>
                  </a:lnTo>
                  <a:lnTo>
                    <a:pt x="96" y="280"/>
                  </a:lnTo>
                  <a:lnTo>
                    <a:pt x="74" y="284"/>
                  </a:lnTo>
                  <a:lnTo>
                    <a:pt x="86" y="298"/>
                  </a:lnTo>
                  <a:lnTo>
                    <a:pt x="86" y="304"/>
                  </a:lnTo>
                  <a:lnTo>
                    <a:pt x="80" y="306"/>
                  </a:lnTo>
                  <a:lnTo>
                    <a:pt x="84" y="324"/>
                  </a:lnTo>
                  <a:lnTo>
                    <a:pt x="76" y="328"/>
                  </a:lnTo>
                  <a:lnTo>
                    <a:pt x="80" y="348"/>
                  </a:lnTo>
                  <a:lnTo>
                    <a:pt x="74" y="364"/>
                  </a:lnTo>
                  <a:lnTo>
                    <a:pt x="64" y="374"/>
                  </a:lnTo>
                  <a:lnTo>
                    <a:pt x="64" y="394"/>
                  </a:lnTo>
                  <a:lnTo>
                    <a:pt x="66" y="398"/>
                  </a:lnTo>
                  <a:lnTo>
                    <a:pt x="64" y="430"/>
                  </a:lnTo>
                  <a:lnTo>
                    <a:pt x="60" y="434"/>
                  </a:lnTo>
                  <a:lnTo>
                    <a:pt x="62" y="462"/>
                  </a:lnTo>
                  <a:lnTo>
                    <a:pt x="60" y="476"/>
                  </a:lnTo>
                  <a:lnTo>
                    <a:pt x="50" y="508"/>
                  </a:lnTo>
                  <a:lnTo>
                    <a:pt x="52" y="512"/>
                  </a:lnTo>
                  <a:lnTo>
                    <a:pt x="52" y="524"/>
                  </a:lnTo>
                  <a:lnTo>
                    <a:pt x="48" y="530"/>
                  </a:lnTo>
                  <a:lnTo>
                    <a:pt x="50" y="548"/>
                  </a:lnTo>
                  <a:lnTo>
                    <a:pt x="50" y="568"/>
                  </a:lnTo>
                  <a:lnTo>
                    <a:pt x="44" y="578"/>
                  </a:lnTo>
                  <a:lnTo>
                    <a:pt x="40" y="590"/>
                  </a:lnTo>
                  <a:lnTo>
                    <a:pt x="38" y="600"/>
                  </a:lnTo>
                  <a:lnTo>
                    <a:pt x="34" y="608"/>
                  </a:lnTo>
                  <a:lnTo>
                    <a:pt x="30" y="614"/>
                  </a:lnTo>
                  <a:lnTo>
                    <a:pt x="28" y="624"/>
                  </a:lnTo>
                  <a:lnTo>
                    <a:pt x="24" y="626"/>
                  </a:lnTo>
                  <a:lnTo>
                    <a:pt x="24" y="640"/>
                  </a:lnTo>
                  <a:lnTo>
                    <a:pt x="28" y="652"/>
                  </a:lnTo>
                  <a:lnTo>
                    <a:pt x="26" y="666"/>
                  </a:lnTo>
                  <a:lnTo>
                    <a:pt x="22" y="672"/>
                  </a:lnTo>
                  <a:lnTo>
                    <a:pt x="22" y="684"/>
                  </a:lnTo>
                  <a:lnTo>
                    <a:pt x="18" y="692"/>
                  </a:lnTo>
                  <a:lnTo>
                    <a:pt x="26" y="700"/>
                  </a:lnTo>
                  <a:lnTo>
                    <a:pt x="32" y="698"/>
                  </a:lnTo>
                  <a:lnTo>
                    <a:pt x="36" y="698"/>
                  </a:lnTo>
                  <a:lnTo>
                    <a:pt x="34" y="704"/>
                  </a:lnTo>
                  <a:lnTo>
                    <a:pt x="36" y="710"/>
                  </a:lnTo>
                  <a:lnTo>
                    <a:pt x="32" y="714"/>
                  </a:lnTo>
                  <a:lnTo>
                    <a:pt x="34" y="726"/>
                  </a:lnTo>
                  <a:lnTo>
                    <a:pt x="28" y="736"/>
                  </a:lnTo>
                  <a:lnTo>
                    <a:pt x="30" y="744"/>
                  </a:lnTo>
                  <a:lnTo>
                    <a:pt x="34" y="746"/>
                  </a:lnTo>
                  <a:lnTo>
                    <a:pt x="34" y="750"/>
                  </a:lnTo>
                  <a:lnTo>
                    <a:pt x="30" y="754"/>
                  </a:lnTo>
                  <a:lnTo>
                    <a:pt x="30" y="762"/>
                  </a:lnTo>
                  <a:lnTo>
                    <a:pt x="26" y="764"/>
                  </a:lnTo>
                  <a:lnTo>
                    <a:pt x="24" y="768"/>
                  </a:lnTo>
                  <a:lnTo>
                    <a:pt x="24" y="776"/>
                  </a:lnTo>
                  <a:lnTo>
                    <a:pt x="20" y="782"/>
                  </a:lnTo>
                  <a:lnTo>
                    <a:pt x="18" y="784"/>
                  </a:lnTo>
                  <a:lnTo>
                    <a:pt x="16" y="780"/>
                  </a:lnTo>
                  <a:lnTo>
                    <a:pt x="16" y="772"/>
                  </a:lnTo>
                  <a:lnTo>
                    <a:pt x="8" y="770"/>
                  </a:lnTo>
                  <a:lnTo>
                    <a:pt x="6" y="778"/>
                  </a:lnTo>
                  <a:lnTo>
                    <a:pt x="0" y="784"/>
                  </a:lnTo>
                  <a:lnTo>
                    <a:pt x="0" y="786"/>
                  </a:lnTo>
                  <a:lnTo>
                    <a:pt x="8" y="784"/>
                  </a:lnTo>
                  <a:lnTo>
                    <a:pt x="10" y="786"/>
                  </a:lnTo>
                  <a:lnTo>
                    <a:pt x="16" y="788"/>
                  </a:lnTo>
                  <a:lnTo>
                    <a:pt x="16" y="792"/>
                  </a:lnTo>
                  <a:lnTo>
                    <a:pt x="12" y="798"/>
                  </a:lnTo>
                  <a:lnTo>
                    <a:pt x="10" y="802"/>
                  </a:lnTo>
                  <a:lnTo>
                    <a:pt x="14" y="804"/>
                  </a:lnTo>
                  <a:lnTo>
                    <a:pt x="16" y="804"/>
                  </a:lnTo>
                  <a:lnTo>
                    <a:pt x="20" y="800"/>
                  </a:lnTo>
                  <a:lnTo>
                    <a:pt x="24" y="804"/>
                  </a:lnTo>
                  <a:lnTo>
                    <a:pt x="24" y="812"/>
                  </a:lnTo>
                  <a:lnTo>
                    <a:pt x="20" y="814"/>
                  </a:lnTo>
                  <a:lnTo>
                    <a:pt x="18" y="812"/>
                  </a:lnTo>
                  <a:lnTo>
                    <a:pt x="16" y="808"/>
                  </a:lnTo>
                  <a:lnTo>
                    <a:pt x="14" y="810"/>
                  </a:lnTo>
                  <a:lnTo>
                    <a:pt x="16" y="818"/>
                  </a:lnTo>
                  <a:lnTo>
                    <a:pt x="14" y="824"/>
                  </a:lnTo>
                  <a:lnTo>
                    <a:pt x="14" y="836"/>
                  </a:lnTo>
                  <a:lnTo>
                    <a:pt x="16" y="848"/>
                  </a:lnTo>
                  <a:lnTo>
                    <a:pt x="14" y="854"/>
                  </a:lnTo>
                  <a:lnTo>
                    <a:pt x="18" y="856"/>
                  </a:lnTo>
                  <a:lnTo>
                    <a:pt x="22" y="862"/>
                  </a:lnTo>
                  <a:lnTo>
                    <a:pt x="18" y="864"/>
                  </a:lnTo>
                  <a:lnTo>
                    <a:pt x="22" y="870"/>
                  </a:lnTo>
                  <a:lnTo>
                    <a:pt x="22" y="880"/>
                  </a:lnTo>
                  <a:lnTo>
                    <a:pt x="26" y="884"/>
                  </a:lnTo>
                  <a:lnTo>
                    <a:pt x="30" y="880"/>
                  </a:lnTo>
                  <a:lnTo>
                    <a:pt x="34" y="880"/>
                  </a:lnTo>
                  <a:lnTo>
                    <a:pt x="34" y="886"/>
                  </a:lnTo>
                  <a:lnTo>
                    <a:pt x="30" y="888"/>
                  </a:lnTo>
                  <a:lnTo>
                    <a:pt x="24" y="890"/>
                  </a:lnTo>
                  <a:lnTo>
                    <a:pt x="26" y="902"/>
                  </a:lnTo>
                  <a:lnTo>
                    <a:pt x="28" y="902"/>
                  </a:lnTo>
                  <a:lnTo>
                    <a:pt x="34" y="894"/>
                  </a:lnTo>
                  <a:lnTo>
                    <a:pt x="42" y="894"/>
                  </a:lnTo>
                  <a:lnTo>
                    <a:pt x="50" y="898"/>
                  </a:lnTo>
                  <a:lnTo>
                    <a:pt x="50" y="906"/>
                  </a:lnTo>
                  <a:lnTo>
                    <a:pt x="48" y="910"/>
                  </a:lnTo>
                  <a:lnTo>
                    <a:pt x="38" y="910"/>
                  </a:lnTo>
                  <a:lnTo>
                    <a:pt x="38" y="914"/>
                  </a:lnTo>
                  <a:lnTo>
                    <a:pt x="44" y="918"/>
                  </a:lnTo>
                  <a:lnTo>
                    <a:pt x="54" y="918"/>
                  </a:lnTo>
                  <a:lnTo>
                    <a:pt x="54" y="910"/>
                  </a:lnTo>
                  <a:lnTo>
                    <a:pt x="58" y="904"/>
                  </a:lnTo>
                  <a:lnTo>
                    <a:pt x="56" y="898"/>
                  </a:lnTo>
                  <a:lnTo>
                    <a:pt x="62" y="894"/>
                  </a:lnTo>
                  <a:lnTo>
                    <a:pt x="68" y="894"/>
                  </a:lnTo>
                  <a:lnTo>
                    <a:pt x="72" y="892"/>
                  </a:lnTo>
                  <a:lnTo>
                    <a:pt x="74" y="88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4" name="Freeform 373"/>
            <p:cNvSpPr>
              <a:spLocks/>
            </p:cNvSpPr>
            <p:nvPr/>
          </p:nvSpPr>
          <p:spPr bwMode="auto">
            <a:xfrm>
              <a:off x="838" y="2371"/>
              <a:ext cx="60" cy="46"/>
            </a:xfrm>
            <a:custGeom>
              <a:avLst/>
              <a:gdLst>
                <a:gd name="T0" fmla="*/ 48 w 60"/>
                <a:gd name="T1" fmla="*/ 42 h 46"/>
                <a:gd name="T2" fmla="*/ 56 w 60"/>
                <a:gd name="T3" fmla="*/ 46 h 46"/>
                <a:gd name="T4" fmla="*/ 60 w 60"/>
                <a:gd name="T5" fmla="*/ 44 h 46"/>
                <a:gd name="T6" fmla="*/ 58 w 60"/>
                <a:gd name="T7" fmla="*/ 36 h 46"/>
                <a:gd name="T8" fmla="*/ 52 w 60"/>
                <a:gd name="T9" fmla="*/ 32 h 46"/>
                <a:gd name="T10" fmla="*/ 42 w 60"/>
                <a:gd name="T11" fmla="*/ 24 h 46"/>
                <a:gd name="T12" fmla="*/ 42 w 60"/>
                <a:gd name="T13" fmla="*/ 18 h 46"/>
                <a:gd name="T14" fmla="*/ 36 w 60"/>
                <a:gd name="T15" fmla="*/ 14 h 46"/>
                <a:gd name="T16" fmla="*/ 30 w 60"/>
                <a:gd name="T17" fmla="*/ 14 h 46"/>
                <a:gd name="T18" fmla="*/ 14 w 60"/>
                <a:gd name="T19" fmla="*/ 10 h 46"/>
                <a:gd name="T20" fmla="*/ 8 w 60"/>
                <a:gd name="T21" fmla="*/ 0 h 46"/>
                <a:gd name="T22" fmla="*/ 0 w 60"/>
                <a:gd name="T23" fmla="*/ 0 h 46"/>
                <a:gd name="T24" fmla="*/ 0 w 60"/>
                <a:gd name="T25" fmla="*/ 4 h 46"/>
                <a:gd name="T26" fmla="*/ 6 w 60"/>
                <a:gd name="T27" fmla="*/ 18 h 46"/>
                <a:gd name="T28" fmla="*/ 10 w 60"/>
                <a:gd name="T29" fmla="*/ 18 h 46"/>
                <a:gd name="T30" fmla="*/ 14 w 60"/>
                <a:gd name="T31" fmla="*/ 22 h 46"/>
                <a:gd name="T32" fmla="*/ 20 w 60"/>
                <a:gd name="T33" fmla="*/ 22 h 46"/>
                <a:gd name="T34" fmla="*/ 26 w 60"/>
                <a:gd name="T35" fmla="*/ 28 h 46"/>
                <a:gd name="T36" fmla="*/ 34 w 60"/>
                <a:gd name="T37" fmla="*/ 38 h 46"/>
                <a:gd name="T38" fmla="*/ 42 w 60"/>
                <a:gd name="T39" fmla="*/ 42 h 46"/>
                <a:gd name="T40" fmla="*/ 48 w 60"/>
                <a:gd name="T41" fmla="*/ 42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46">
                  <a:moveTo>
                    <a:pt x="48" y="42"/>
                  </a:moveTo>
                  <a:lnTo>
                    <a:pt x="56" y="46"/>
                  </a:lnTo>
                  <a:lnTo>
                    <a:pt x="60" y="44"/>
                  </a:lnTo>
                  <a:lnTo>
                    <a:pt x="58" y="36"/>
                  </a:lnTo>
                  <a:lnTo>
                    <a:pt x="52" y="32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36" y="14"/>
                  </a:lnTo>
                  <a:lnTo>
                    <a:pt x="30" y="14"/>
                  </a:lnTo>
                  <a:lnTo>
                    <a:pt x="14" y="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6" y="28"/>
                  </a:lnTo>
                  <a:lnTo>
                    <a:pt x="34" y="38"/>
                  </a:lnTo>
                  <a:lnTo>
                    <a:pt x="42" y="42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5" name="Freeform 374"/>
            <p:cNvSpPr>
              <a:spLocks/>
            </p:cNvSpPr>
            <p:nvPr/>
          </p:nvSpPr>
          <p:spPr bwMode="auto">
            <a:xfrm>
              <a:off x="782" y="2309"/>
              <a:ext cx="14" cy="18"/>
            </a:xfrm>
            <a:custGeom>
              <a:avLst/>
              <a:gdLst>
                <a:gd name="T0" fmla="*/ 0 w 14"/>
                <a:gd name="T1" fmla="*/ 0 h 18"/>
                <a:gd name="T2" fmla="*/ 6 w 14"/>
                <a:gd name="T3" fmla="*/ 0 h 18"/>
                <a:gd name="T4" fmla="*/ 8 w 14"/>
                <a:gd name="T5" fmla="*/ 2 h 18"/>
                <a:gd name="T6" fmla="*/ 10 w 14"/>
                <a:gd name="T7" fmla="*/ 4 h 18"/>
                <a:gd name="T8" fmla="*/ 14 w 14"/>
                <a:gd name="T9" fmla="*/ 2 h 18"/>
                <a:gd name="T10" fmla="*/ 12 w 14"/>
                <a:gd name="T11" fmla="*/ 10 h 18"/>
                <a:gd name="T12" fmla="*/ 12 w 14"/>
                <a:gd name="T13" fmla="*/ 18 h 18"/>
                <a:gd name="T14" fmla="*/ 4 w 14"/>
                <a:gd name="T15" fmla="*/ 18 h 18"/>
                <a:gd name="T16" fmla="*/ 0 w 14"/>
                <a:gd name="T17" fmla="*/ 10 h 18"/>
                <a:gd name="T18" fmla="*/ 0 w 14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6" name="Freeform 375"/>
            <p:cNvSpPr>
              <a:spLocks/>
            </p:cNvSpPr>
            <p:nvPr/>
          </p:nvSpPr>
          <p:spPr bwMode="auto">
            <a:xfrm>
              <a:off x="792" y="2335"/>
              <a:ext cx="8" cy="4"/>
            </a:xfrm>
            <a:custGeom>
              <a:avLst/>
              <a:gdLst>
                <a:gd name="T0" fmla="*/ 0 w 8"/>
                <a:gd name="T1" fmla="*/ 2 h 4"/>
                <a:gd name="T2" fmla="*/ 4 w 8"/>
                <a:gd name="T3" fmla="*/ 0 h 4"/>
                <a:gd name="T4" fmla="*/ 8 w 8"/>
                <a:gd name="T5" fmla="*/ 0 h 4"/>
                <a:gd name="T6" fmla="*/ 8 w 8"/>
                <a:gd name="T7" fmla="*/ 2 h 4"/>
                <a:gd name="T8" fmla="*/ 4 w 8"/>
                <a:gd name="T9" fmla="*/ 4 h 4"/>
                <a:gd name="T10" fmla="*/ 0 w 8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7" name="Freeform 376"/>
            <p:cNvSpPr>
              <a:spLocks/>
            </p:cNvSpPr>
            <p:nvPr/>
          </p:nvSpPr>
          <p:spPr bwMode="auto">
            <a:xfrm>
              <a:off x="800" y="2343"/>
              <a:ext cx="6" cy="4"/>
            </a:xfrm>
            <a:custGeom>
              <a:avLst/>
              <a:gdLst>
                <a:gd name="T0" fmla="*/ 2 w 6"/>
                <a:gd name="T1" fmla="*/ 2 h 4"/>
                <a:gd name="T2" fmla="*/ 0 w 6"/>
                <a:gd name="T3" fmla="*/ 0 h 4"/>
                <a:gd name="T4" fmla="*/ 4 w 6"/>
                <a:gd name="T5" fmla="*/ 0 h 4"/>
                <a:gd name="T6" fmla="*/ 6 w 6"/>
                <a:gd name="T7" fmla="*/ 2 h 4"/>
                <a:gd name="T8" fmla="*/ 4 w 6"/>
                <a:gd name="T9" fmla="*/ 4 h 4"/>
                <a:gd name="T10" fmla="*/ 2 w 6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8" name="Freeform 377"/>
            <p:cNvSpPr>
              <a:spLocks/>
            </p:cNvSpPr>
            <p:nvPr/>
          </p:nvSpPr>
          <p:spPr bwMode="auto">
            <a:xfrm>
              <a:off x="808" y="2311"/>
              <a:ext cx="6" cy="4"/>
            </a:xfrm>
            <a:custGeom>
              <a:avLst/>
              <a:gdLst>
                <a:gd name="T0" fmla="*/ 2 w 6"/>
                <a:gd name="T1" fmla="*/ 2 h 4"/>
                <a:gd name="T2" fmla="*/ 0 w 6"/>
                <a:gd name="T3" fmla="*/ 2 h 4"/>
                <a:gd name="T4" fmla="*/ 2 w 6"/>
                <a:gd name="T5" fmla="*/ 0 h 4"/>
                <a:gd name="T6" fmla="*/ 4 w 6"/>
                <a:gd name="T7" fmla="*/ 0 h 4"/>
                <a:gd name="T8" fmla="*/ 6 w 6"/>
                <a:gd name="T9" fmla="*/ 4 h 4"/>
                <a:gd name="T10" fmla="*/ 2 w 6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9" name="Freeform 378"/>
            <p:cNvSpPr>
              <a:spLocks/>
            </p:cNvSpPr>
            <p:nvPr/>
          </p:nvSpPr>
          <p:spPr bwMode="auto">
            <a:xfrm>
              <a:off x="1194" y="1729"/>
              <a:ext cx="16" cy="12"/>
            </a:xfrm>
            <a:custGeom>
              <a:avLst/>
              <a:gdLst>
                <a:gd name="T0" fmla="*/ 0 w 16"/>
                <a:gd name="T1" fmla="*/ 10 h 12"/>
                <a:gd name="T2" fmla="*/ 6 w 16"/>
                <a:gd name="T3" fmla="*/ 12 h 12"/>
                <a:gd name="T4" fmla="*/ 12 w 16"/>
                <a:gd name="T5" fmla="*/ 8 h 12"/>
                <a:gd name="T6" fmla="*/ 16 w 16"/>
                <a:gd name="T7" fmla="*/ 2 h 12"/>
                <a:gd name="T8" fmla="*/ 16 w 16"/>
                <a:gd name="T9" fmla="*/ 0 h 12"/>
                <a:gd name="T10" fmla="*/ 6 w 16"/>
                <a:gd name="T11" fmla="*/ 0 h 12"/>
                <a:gd name="T12" fmla="*/ 0 w 16"/>
                <a:gd name="T13" fmla="*/ 6 h 12"/>
                <a:gd name="T14" fmla="*/ 0 w 16"/>
                <a:gd name="T15" fmla="*/ 1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2">
                  <a:moveTo>
                    <a:pt x="0" y="10"/>
                  </a:moveTo>
                  <a:lnTo>
                    <a:pt x="6" y="12"/>
                  </a:lnTo>
                  <a:lnTo>
                    <a:pt x="12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0" name="Freeform 379"/>
            <p:cNvSpPr>
              <a:spLocks/>
            </p:cNvSpPr>
            <p:nvPr/>
          </p:nvSpPr>
          <p:spPr bwMode="auto">
            <a:xfrm>
              <a:off x="1218" y="1769"/>
              <a:ext cx="8" cy="10"/>
            </a:xfrm>
            <a:custGeom>
              <a:avLst/>
              <a:gdLst>
                <a:gd name="T0" fmla="*/ 6 w 8"/>
                <a:gd name="T1" fmla="*/ 10 h 10"/>
                <a:gd name="T2" fmla="*/ 0 w 8"/>
                <a:gd name="T3" fmla="*/ 8 h 10"/>
                <a:gd name="T4" fmla="*/ 0 w 8"/>
                <a:gd name="T5" fmla="*/ 2 h 10"/>
                <a:gd name="T6" fmla="*/ 4 w 8"/>
                <a:gd name="T7" fmla="*/ 0 h 10"/>
                <a:gd name="T8" fmla="*/ 8 w 8"/>
                <a:gd name="T9" fmla="*/ 4 h 10"/>
                <a:gd name="T10" fmla="*/ 6 w 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4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1" name="Freeform 380"/>
            <p:cNvSpPr>
              <a:spLocks/>
            </p:cNvSpPr>
            <p:nvPr/>
          </p:nvSpPr>
          <p:spPr bwMode="auto">
            <a:xfrm>
              <a:off x="1578" y="2113"/>
              <a:ext cx="12" cy="18"/>
            </a:xfrm>
            <a:custGeom>
              <a:avLst/>
              <a:gdLst>
                <a:gd name="T0" fmla="*/ 0 w 12"/>
                <a:gd name="T1" fmla="*/ 16 h 18"/>
                <a:gd name="T2" fmla="*/ 4 w 12"/>
                <a:gd name="T3" fmla="*/ 18 h 18"/>
                <a:gd name="T4" fmla="*/ 12 w 12"/>
                <a:gd name="T5" fmla="*/ 16 h 18"/>
                <a:gd name="T6" fmla="*/ 8 w 12"/>
                <a:gd name="T7" fmla="*/ 6 h 18"/>
                <a:gd name="T8" fmla="*/ 0 w 12"/>
                <a:gd name="T9" fmla="*/ 0 h 18"/>
                <a:gd name="T10" fmla="*/ 0 w 12"/>
                <a:gd name="T11" fmla="*/ 1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8">
                  <a:moveTo>
                    <a:pt x="0" y="16"/>
                  </a:moveTo>
                  <a:lnTo>
                    <a:pt x="4" y="18"/>
                  </a:lnTo>
                  <a:lnTo>
                    <a:pt x="12" y="16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2" name="Freeform 381"/>
            <p:cNvSpPr>
              <a:spLocks/>
            </p:cNvSpPr>
            <p:nvPr/>
          </p:nvSpPr>
          <p:spPr bwMode="auto">
            <a:xfrm>
              <a:off x="1578" y="2043"/>
              <a:ext cx="32" cy="70"/>
            </a:xfrm>
            <a:custGeom>
              <a:avLst/>
              <a:gdLst>
                <a:gd name="T0" fmla="*/ 0 w 32"/>
                <a:gd name="T1" fmla="*/ 48 h 70"/>
                <a:gd name="T2" fmla="*/ 2 w 32"/>
                <a:gd name="T3" fmla="*/ 48 h 70"/>
                <a:gd name="T4" fmla="*/ 12 w 32"/>
                <a:gd name="T5" fmla="*/ 58 h 70"/>
                <a:gd name="T6" fmla="*/ 20 w 32"/>
                <a:gd name="T7" fmla="*/ 70 h 70"/>
                <a:gd name="T8" fmla="*/ 24 w 32"/>
                <a:gd name="T9" fmla="*/ 68 h 70"/>
                <a:gd name="T10" fmla="*/ 24 w 32"/>
                <a:gd name="T11" fmla="*/ 62 h 70"/>
                <a:gd name="T12" fmla="*/ 28 w 32"/>
                <a:gd name="T13" fmla="*/ 56 h 70"/>
                <a:gd name="T14" fmla="*/ 22 w 32"/>
                <a:gd name="T15" fmla="*/ 50 h 70"/>
                <a:gd name="T16" fmla="*/ 24 w 32"/>
                <a:gd name="T17" fmla="*/ 46 h 70"/>
                <a:gd name="T18" fmla="*/ 32 w 32"/>
                <a:gd name="T19" fmla="*/ 48 h 70"/>
                <a:gd name="T20" fmla="*/ 32 w 32"/>
                <a:gd name="T21" fmla="*/ 40 h 70"/>
                <a:gd name="T22" fmla="*/ 26 w 32"/>
                <a:gd name="T23" fmla="*/ 32 h 70"/>
                <a:gd name="T24" fmla="*/ 26 w 32"/>
                <a:gd name="T25" fmla="*/ 28 h 70"/>
                <a:gd name="T26" fmla="*/ 22 w 32"/>
                <a:gd name="T27" fmla="*/ 26 h 70"/>
                <a:gd name="T28" fmla="*/ 22 w 32"/>
                <a:gd name="T29" fmla="*/ 22 h 70"/>
                <a:gd name="T30" fmla="*/ 12 w 32"/>
                <a:gd name="T31" fmla="*/ 10 h 70"/>
                <a:gd name="T32" fmla="*/ 6 w 32"/>
                <a:gd name="T33" fmla="*/ 8 h 70"/>
                <a:gd name="T34" fmla="*/ 0 w 32"/>
                <a:gd name="T35" fmla="*/ 0 h 70"/>
                <a:gd name="T36" fmla="*/ 0 w 32"/>
                <a:gd name="T37" fmla="*/ 48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70">
                  <a:moveTo>
                    <a:pt x="0" y="48"/>
                  </a:moveTo>
                  <a:lnTo>
                    <a:pt x="2" y="48"/>
                  </a:lnTo>
                  <a:lnTo>
                    <a:pt x="12" y="58"/>
                  </a:lnTo>
                  <a:lnTo>
                    <a:pt x="20" y="70"/>
                  </a:lnTo>
                  <a:lnTo>
                    <a:pt x="24" y="68"/>
                  </a:lnTo>
                  <a:lnTo>
                    <a:pt x="24" y="62"/>
                  </a:lnTo>
                  <a:lnTo>
                    <a:pt x="28" y="56"/>
                  </a:lnTo>
                  <a:lnTo>
                    <a:pt x="22" y="50"/>
                  </a:lnTo>
                  <a:lnTo>
                    <a:pt x="24" y="4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3" name="Freeform 382"/>
            <p:cNvSpPr>
              <a:spLocks/>
            </p:cNvSpPr>
            <p:nvPr/>
          </p:nvSpPr>
          <p:spPr bwMode="auto">
            <a:xfrm>
              <a:off x="1360" y="1767"/>
              <a:ext cx="8" cy="28"/>
            </a:xfrm>
            <a:custGeom>
              <a:avLst/>
              <a:gdLst>
                <a:gd name="T0" fmla="*/ 8 w 8"/>
                <a:gd name="T1" fmla="*/ 28 h 28"/>
                <a:gd name="T2" fmla="*/ 4 w 8"/>
                <a:gd name="T3" fmla="*/ 26 h 28"/>
                <a:gd name="T4" fmla="*/ 0 w 8"/>
                <a:gd name="T5" fmla="*/ 4 h 28"/>
                <a:gd name="T6" fmla="*/ 8 w 8"/>
                <a:gd name="T7" fmla="*/ 0 h 28"/>
                <a:gd name="T8" fmla="*/ 8 w 8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4" y="26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4" name="Freeform 383"/>
            <p:cNvSpPr>
              <a:spLocks/>
            </p:cNvSpPr>
            <p:nvPr/>
          </p:nvSpPr>
          <p:spPr bwMode="auto">
            <a:xfrm>
              <a:off x="1578" y="1949"/>
              <a:ext cx="66" cy="100"/>
            </a:xfrm>
            <a:custGeom>
              <a:avLst/>
              <a:gdLst>
                <a:gd name="T0" fmla="*/ 0 w 66"/>
                <a:gd name="T1" fmla="*/ 50 h 100"/>
                <a:gd name="T2" fmla="*/ 8 w 66"/>
                <a:gd name="T3" fmla="*/ 60 h 100"/>
                <a:gd name="T4" fmla="*/ 12 w 66"/>
                <a:gd name="T5" fmla="*/ 64 h 100"/>
                <a:gd name="T6" fmla="*/ 22 w 66"/>
                <a:gd name="T7" fmla="*/ 64 h 100"/>
                <a:gd name="T8" fmla="*/ 22 w 66"/>
                <a:gd name="T9" fmla="*/ 68 h 100"/>
                <a:gd name="T10" fmla="*/ 18 w 66"/>
                <a:gd name="T11" fmla="*/ 78 h 100"/>
                <a:gd name="T12" fmla="*/ 26 w 66"/>
                <a:gd name="T13" fmla="*/ 88 h 100"/>
                <a:gd name="T14" fmla="*/ 30 w 66"/>
                <a:gd name="T15" fmla="*/ 92 h 100"/>
                <a:gd name="T16" fmla="*/ 36 w 66"/>
                <a:gd name="T17" fmla="*/ 94 h 100"/>
                <a:gd name="T18" fmla="*/ 42 w 66"/>
                <a:gd name="T19" fmla="*/ 100 h 100"/>
                <a:gd name="T20" fmla="*/ 46 w 66"/>
                <a:gd name="T21" fmla="*/ 94 h 100"/>
                <a:gd name="T22" fmla="*/ 42 w 66"/>
                <a:gd name="T23" fmla="*/ 82 h 100"/>
                <a:gd name="T24" fmla="*/ 42 w 66"/>
                <a:gd name="T25" fmla="*/ 76 h 100"/>
                <a:gd name="T26" fmla="*/ 48 w 66"/>
                <a:gd name="T27" fmla="*/ 82 h 100"/>
                <a:gd name="T28" fmla="*/ 58 w 66"/>
                <a:gd name="T29" fmla="*/ 76 h 100"/>
                <a:gd name="T30" fmla="*/ 54 w 66"/>
                <a:gd name="T31" fmla="*/ 58 h 100"/>
                <a:gd name="T32" fmla="*/ 64 w 66"/>
                <a:gd name="T33" fmla="*/ 58 h 100"/>
                <a:gd name="T34" fmla="*/ 66 w 66"/>
                <a:gd name="T35" fmla="*/ 44 h 100"/>
                <a:gd name="T36" fmla="*/ 62 w 66"/>
                <a:gd name="T37" fmla="*/ 42 h 100"/>
                <a:gd name="T38" fmla="*/ 62 w 66"/>
                <a:gd name="T39" fmla="*/ 36 h 100"/>
                <a:gd name="T40" fmla="*/ 56 w 66"/>
                <a:gd name="T41" fmla="*/ 32 h 100"/>
                <a:gd name="T42" fmla="*/ 44 w 66"/>
                <a:gd name="T43" fmla="*/ 42 h 100"/>
                <a:gd name="T44" fmla="*/ 44 w 66"/>
                <a:gd name="T45" fmla="*/ 38 h 100"/>
                <a:gd name="T46" fmla="*/ 46 w 66"/>
                <a:gd name="T47" fmla="*/ 34 h 100"/>
                <a:gd name="T48" fmla="*/ 44 w 66"/>
                <a:gd name="T49" fmla="*/ 28 h 100"/>
                <a:gd name="T50" fmla="*/ 30 w 66"/>
                <a:gd name="T51" fmla="*/ 32 h 100"/>
                <a:gd name="T52" fmla="*/ 32 w 66"/>
                <a:gd name="T53" fmla="*/ 20 h 100"/>
                <a:gd name="T54" fmla="*/ 26 w 66"/>
                <a:gd name="T55" fmla="*/ 14 h 100"/>
                <a:gd name="T56" fmla="*/ 22 w 66"/>
                <a:gd name="T57" fmla="*/ 14 h 100"/>
                <a:gd name="T58" fmla="*/ 22 w 66"/>
                <a:gd name="T59" fmla="*/ 6 h 100"/>
                <a:gd name="T60" fmla="*/ 12 w 66"/>
                <a:gd name="T61" fmla="*/ 8 h 100"/>
                <a:gd name="T62" fmla="*/ 6 w 66"/>
                <a:gd name="T63" fmla="*/ 12 h 100"/>
                <a:gd name="T64" fmla="*/ 0 w 66"/>
                <a:gd name="T65" fmla="*/ 0 h 100"/>
                <a:gd name="T66" fmla="*/ 0 w 66"/>
                <a:gd name="T67" fmla="*/ 50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6" h="100">
                  <a:moveTo>
                    <a:pt x="0" y="50"/>
                  </a:moveTo>
                  <a:lnTo>
                    <a:pt x="8" y="60"/>
                  </a:lnTo>
                  <a:lnTo>
                    <a:pt x="12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18" y="78"/>
                  </a:lnTo>
                  <a:lnTo>
                    <a:pt x="26" y="88"/>
                  </a:lnTo>
                  <a:lnTo>
                    <a:pt x="30" y="92"/>
                  </a:lnTo>
                  <a:lnTo>
                    <a:pt x="36" y="94"/>
                  </a:lnTo>
                  <a:lnTo>
                    <a:pt x="42" y="100"/>
                  </a:lnTo>
                  <a:lnTo>
                    <a:pt x="46" y="94"/>
                  </a:lnTo>
                  <a:lnTo>
                    <a:pt x="42" y="82"/>
                  </a:lnTo>
                  <a:lnTo>
                    <a:pt x="42" y="76"/>
                  </a:lnTo>
                  <a:lnTo>
                    <a:pt x="48" y="82"/>
                  </a:lnTo>
                  <a:lnTo>
                    <a:pt x="58" y="76"/>
                  </a:lnTo>
                  <a:lnTo>
                    <a:pt x="54" y="58"/>
                  </a:lnTo>
                  <a:lnTo>
                    <a:pt x="64" y="58"/>
                  </a:lnTo>
                  <a:lnTo>
                    <a:pt x="66" y="44"/>
                  </a:lnTo>
                  <a:lnTo>
                    <a:pt x="62" y="42"/>
                  </a:lnTo>
                  <a:lnTo>
                    <a:pt x="62" y="36"/>
                  </a:lnTo>
                  <a:lnTo>
                    <a:pt x="56" y="32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4" y="28"/>
                  </a:lnTo>
                  <a:lnTo>
                    <a:pt x="30" y="32"/>
                  </a:lnTo>
                  <a:lnTo>
                    <a:pt x="32" y="20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5" name="Freeform 384"/>
            <p:cNvSpPr>
              <a:spLocks/>
            </p:cNvSpPr>
            <p:nvPr/>
          </p:nvSpPr>
          <p:spPr bwMode="auto">
            <a:xfrm>
              <a:off x="1340" y="1955"/>
              <a:ext cx="6" cy="8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2 h 8"/>
                <a:gd name="T4" fmla="*/ 4 w 6"/>
                <a:gd name="T5" fmla="*/ 8 h 8"/>
                <a:gd name="T6" fmla="*/ 0 w 6"/>
                <a:gd name="T7" fmla="*/ 4 h 8"/>
                <a:gd name="T8" fmla="*/ 0 w 6"/>
                <a:gd name="T9" fmla="*/ 2 h 8"/>
                <a:gd name="T10" fmla="*/ 6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6" name="Rectangle 385"/>
            <p:cNvSpPr>
              <a:spLocks noChangeArrowheads="1"/>
            </p:cNvSpPr>
            <p:nvPr/>
          </p:nvSpPr>
          <p:spPr bwMode="auto">
            <a:xfrm>
              <a:off x="1338" y="1883"/>
              <a:ext cx="8" cy="2"/>
            </a:xfrm>
            <a:prstGeom prst="rect">
              <a:avLst/>
            </a:prstGeom>
            <a:solidFill>
              <a:srgbClr val="529216"/>
            </a:solidFill>
            <a:ln w="9525">
              <a:solidFill>
                <a:srgbClr val="52921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7" name="Freeform 386"/>
            <p:cNvSpPr>
              <a:spLocks/>
            </p:cNvSpPr>
            <p:nvPr/>
          </p:nvSpPr>
          <p:spPr bwMode="auto">
            <a:xfrm>
              <a:off x="1598" y="2135"/>
              <a:ext cx="6" cy="8"/>
            </a:xfrm>
            <a:custGeom>
              <a:avLst/>
              <a:gdLst>
                <a:gd name="T0" fmla="*/ 0 w 6"/>
                <a:gd name="T1" fmla="*/ 4 h 8"/>
                <a:gd name="T2" fmla="*/ 2 w 6"/>
                <a:gd name="T3" fmla="*/ 0 h 8"/>
                <a:gd name="T4" fmla="*/ 6 w 6"/>
                <a:gd name="T5" fmla="*/ 2 h 8"/>
                <a:gd name="T6" fmla="*/ 6 w 6"/>
                <a:gd name="T7" fmla="*/ 8 h 8"/>
                <a:gd name="T8" fmla="*/ 4 w 6"/>
                <a:gd name="T9" fmla="*/ 8 h 8"/>
                <a:gd name="T10" fmla="*/ 0 w 6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8" name="Freeform 387"/>
            <p:cNvSpPr>
              <a:spLocks/>
            </p:cNvSpPr>
            <p:nvPr/>
          </p:nvSpPr>
          <p:spPr bwMode="auto">
            <a:xfrm>
              <a:off x="1248" y="1515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4 w 4"/>
                <a:gd name="T7" fmla="*/ 0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9" name="Freeform 388"/>
            <p:cNvSpPr>
              <a:spLocks/>
            </p:cNvSpPr>
            <p:nvPr/>
          </p:nvSpPr>
          <p:spPr bwMode="auto">
            <a:xfrm>
              <a:off x="1216" y="1651"/>
              <a:ext cx="14" cy="10"/>
            </a:xfrm>
            <a:custGeom>
              <a:avLst/>
              <a:gdLst>
                <a:gd name="T0" fmla="*/ 0 w 14"/>
                <a:gd name="T1" fmla="*/ 10 h 10"/>
                <a:gd name="T2" fmla="*/ 2 w 14"/>
                <a:gd name="T3" fmla="*/ 6 h 10"/>
                <a:gd name="T4" fmla="*/ 6 w 14"/>
                <a:gd name="T5" fmla="*/ 0 h 10"/>
                <a:gd name="T6" fmla="*/ 14 w 14"/>
                <a:gd name="T7" fmla="*/ 0 h 10"/>
                <a:gd name="T8" fmla="*/ 12 w 14"/>
                <a:gd name="T9" fmla="*/ 6 h 10"/>
                <a:gd name="T10" fmla="*/ 8 w 14"/>
                <a:gd name="T11" fmla="*/ 8 h 10"/>
                <a:gd name="T12" fmla="*/ 6 w 14"/>
                <a:gd name="T13" fmla="*/ 6 h 10"/>
                <a:gd name="T14" fmla="*/ 0 w 14"/>
                <a:gd name="T15" fmla="*/ 1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0">
                  <a:moveTo>
                    <a:pt x="0" y="10"/>
                  </a:moveTo>
                  <a:lnTo>
                    <a:pt x="2" y="6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0" name="Freeform 389"/>
            <p:cNvSpPr>
              <a:spLocks/>
            </p:cNvSpPr>
            <p:nvPr/>
          </p:nvSpPr>
          <p:spPr bwMode="auto">
            <a:xfrm>
              <a:off x="1180" y="1597"/>
              <a:ext cx="6" cy="4"/>
            </a:xfrm>
            <a:custGeom>
              <a:avLst/>
              <a:gdLst>
                <a:gd name="T0" fmla="*/ 0 w 6"/>
                <a:gd name="T1" fmla="*/ 4 h 4"/>
                <a:gd name="T2" fmla="*/ 6 w 6"/>
                <a:gd name="T3" fmla="*/ 4 h 4"/>
                <a:gd name="T4" fmla="*/ 6 w 6"/>
                <a:gd name="T5" fmla="*/ 0 h 4"/>
                <a:gd name="T6" fmla="*/ 2 w 6"/>
                <a:gd name="T7" fmla="*/ 0 h 4"/>
                <a:gd name="T8" fmla="*/ 0 w 6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1" name="Freeform 390"/>
            <p:cNvSpPr>
              <a:spLocks/>
            </p:cNvSpPr>
            <p:nvPr/>
          </p:nvSpPr>
          <p:spPr bwMode="auto">
            <a:xfrm>
              <a:off x="1162" y="1599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6 w 12"/>
                <a:gd name="T3" fmla="*/ 6 h 10"/>
                <a:gd name="T4" fmla="*/ 12 w 12"/>
                <a:gd name="T5" fmla="*/ 2 h 10"/>
                <a:gd name="T6" fmla="*/ 10 w 12"/>
                <a:gd name="T7" fmla="*/ 0 h 10"/>
                <a:gd name="T8" fmla="*/ 2 w 12"/>
                <a:gd name="T9" fmla="*/ 2 h 10"/>
                <a:gd name="T10" fmla="*/ 0 w 12"/>
                <a:gd name="T11" fmla="*/ 8 h 10"/>
                <a:gd name="T12" fmla="*/ 2 w 12"/>
                <a:gd name="T13" fmla="*/ 10 h 10"/>
                <a:gd name="T14" fmla="*/ 4 w 12"/>
                <a:gd name="T15" fmla="*/ 1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2" name="Freeform 391"/>
            <p:cNvSpPr>
              <a:spLocks/>
            </p:cNvSpPr>
            <p:nvPr/>
          </p:nvSpPr>
          <p:spPr bwMode="auto">
            <a:xfrm>
              <a:off x="1162" y="1599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6 w 12"/>
                <a:gd name="T3" fmla="*/ 6 h 10"/>
                <a:gd name="T4" fmla="*/ 12 w 12"/>
                <a:gd name="T5" fmla="*/ 2 h 10"/>
                <a:gd name="T6" fmla="*/ 10 w 12"/>
                <a:gd name="T7" fmla="*/ 0 h 10"/>
                <a:gd name="T8" fmla="*/ 2 w 12"/>
                <a:gd name="T9" fmla="*/ 2 h 10"/>
                <a:gd name="T10" fmla="*/ 0 w 12"/>
                <a:gd name="T11" fmla="*/ 8 h 10"/>
                <a:gd name="T12" fmla="*/ 2 w 12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6" y="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3" name="Freeform 392"/>
            <p:cNvSpPr>
              <a:spLocks/>
            </p:cNvSpPr>
            <p:nvPr/>
          </p:nvSpPr>
          <p:spPr bwMode="auto">
            <a:xfrm>
              <a:off x="1298" y="1595"/>
              <a:ext cx="8" cy="16"/>
            </a:xfrm>
            <a:custGeom>
              <a:avLst/>
              <a:gdLst>
                <a:gd name="T0" fmla="*/ 2 w 8"/>
                <a:gd name="T1" fmla="*/ 0 h 16"/>
                <a:gd name="T2" fmla="*/ 0 w 8"/>
                <a:gd name="T3" fmla="*/ 2 h 16"/>
                <a:gd name="T4" fmla="*/ 2 w 8"/>
                <a:gd name="T5" fmla="*/ 14 h 16"/>
                <a:gd name="T6" fmla="*/ 4 w 8"/>
                <a:gd name="T7" fmla="*/ 16 h 16"/>
                <a:gd name="T8" fmla="*/ 8 w 8"/>
                <a:gd name="T9" fmla="*/ 14 h 16"/>
                <a:gd name="T10" fmla="*/ 6 w 8"/>
                <a:gd name="T11" fmla="*/ 0 h 16"/>
                <a:gd name="T12" fmla="*/ 2 w 8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6">
                  <a:moveTo>
                    <a:pt x="2" y="0"/>
                  </a:moveTo>
                  <a:lnTo>
                    <a:pt x="0" y="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4" name="Freeform 393"/>
            <p:cNvSpPr>
              <a:spLocks/>
            </p:cNvSpPr>
            <p:nvPr/>
          </p:nvSpPr>
          <p:spPr bwMode="auto">
            <a:xfrm>
              <a:off x="1236" y="1349"/>
              <a:ext cx="12" cy="4"/>
            </a:xfrm>
            <a:custGeom>
              <a:avLst/>
              <a:gdLst>
                <a:gd name="T0" fmla="*/ 6 w 12"/>
                <a:gd name="T1" fmla="*/ 0 h 4"/>
                <a:gd name="T2" fmla="*/ 12 w 12"/>
                <a:gd name="T3" fmla="*/ 2 h 4"/>
                <a:gd name="T4" fmla="*/ 8 w 12"/>
                <a:gd name="T5" fmla="*/ 4 h 4"/>
                <a:gd name="T6" fmla="*/ 0 w 12"/>
                <a:gd name="T7" fmla="*/ 4 h 4"/>
                <a:gd name="T8" fmla="*/ 0 w 12"/>
                <a:gd name="T9" fmla="*/ 0 h 4"/>
                <a:gd name="T10" fmla="*/ 6 w 1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4">
                  <a:moveTo>
                    <a:pt x="6" y="0"/>
                  </a:moveTo>
                  <a:lnTo>
                    <a:pt x="12" y="2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5" name="Freeform 394"/>
            <p:cNvSpPr>
              <a:spLocks/>
            </p:cNvSpPr>
            <p:nvPr/>
          </p:nvSpPr>
          <p:spPr bwMode="auto">
            <a:xfrm>
              <a:off x="1290" y="1571"/>
              <a:ext cx="8" cy="6"/>
            </a:xfrm>
            <a:custGeom>
              <a:avLst/>
              <a:gdLst>
                <a:gd name="T0" fmla="*/ 0 w 8"/>
                <a:gd name="T1" fmla="*/ 0 h 6"/>
                <a:gd name="T2" fmla="*/ 4 w 8"/>
                <a:gd name="T3" fmla="*/ 0 h 6"/>
                <a:gd name="T4" fmla="*/ 8 w 8"/>
                <a:gd name="T5" fmla="*/ 4 h 6"/>
                <a:gd name="T6" fmla="*/ 4 w 8"/>
                <a:gd name="T7" fmla="*/ 6 h 6"/>
                <a:gd name="T8" fmla="*/ 0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6" name="Freeform 395"/>
            <p:cNvSpPr>
              <a:spLocks/>
            </p:cNvSpPr>
            <p:nvPr/>
          </p:nvSpPr>
          <p:spPr bwMode="auto">
            <a:xfrm>
              <a:off x="1524" y="1559"/>
              <a:ext cx="10" cy="6"/>
            </a:xfrm>
            <a:custGeom>
              <a:avLst/>
              <a:gdLst>
                <a:gd name="T0" fmla="*/ 4 w 10"/>
                <a:gd name="T1" fmla="*/ 6 h 6"/>
                <a:gd name="T2" fmla="*/ 0 w 10"/>
                <a:gd name="T3" fmla="*/ 4 h 6"/>
                <a:gd name="T4" fmla="*/ 4 w 10"/>
                <a:gd name="T5" fmla="*/ 0 h 6"/>
                <a:gd name="T6" fmla="*/ 10 w 10"/>
                <a:gd name="T7" fmla="*/ 2 h 6"/>
                <a:gd name="T8" fmla="*/ 10 w 10"/>
                <a:gd name="T9" fmla="*/ 6 h 6"/>
                <a:gd name="T10" fmla="*/ 4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7" name="Freeform 396"/>
            <p:cNvSpPr>
              <a:spLocks/>
            </p:cNvSpPr>
            <p:nvPr/>
          </p:nvSpPr>
          <p:spPr bwMode="auto">
            <a:xfrm>
              <a:off x="1512" y="1561"/>
              <a:ext cx="10" cy="8"/>
            </a:xfrm>
            <a:custGeom>
              <a:avLst/>
              <a:gdLst>
                <a:gd name="T0" fmla="*/ 0 w 10"/>
                <a:gd name="T1" fmla="*/ 2 h 8"/>
                <a:gd name="T2" fmla="*/ 4 w 10"/>
                <a:gd name="T3" fmla="*/ 0 h 8"/>
                <a:gd name="T4" fmla="*/ 8 w 10"/>
                <a:gd name="T5" fmla="*/ 2 h 8"/>
                <a:gd name="T6" fmla="*/ 10 w 10"/>
                <a:gd name="T7" fmla="*/ 6 h 8"/>
                <a:gd name="T8" fmla="*/ 4 w 10"/>
                <a:gd name="T9" fmla="*/ 8 h 8"/>
                <a:gd name="T10" fmla="*/ 0 w 10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8">
                  <a:moveTo>
                    <a:pt x="0" y="2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4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8" name="Freeform 397"/>
            <p:cNvSpPr>
              <a:spLocks/>
            </p:cNvSpPr>
            <p:nvPr/>
          </p:nvSpPr>
          <p:spPr bwMode="auto">
            <a:xfrm>
              <a:off x="1518" y="2839"/>
              <a:ext cx="40" cy="28"/>
            </a:xfrm>
            <a:custGeom>
              <a:avLst/>
              <a:gdLst>
                <a:gd name="T0" fmla="*/ 2 w 40"/>
                <a:gd name="T1" fmla="*/ 14 h 28"/>
                <a:gd name="T2" fmla="*/ 0 w 40"/>
                <a:gd name="T3" fmla="*/ 22 h 28"/>
                <a:gd name="T4" fmla="*/ 0 w 40"/>
                <a:gd name="T5" fmla="*/ 26 h 28"/>
                <a:gd name="T6" fmla="*/ 4 w 40"/>
                <a:gd name="T7" fmla="*/ 28 h 28"/>
                <a:gd name="T8" fmla="*/ 10 w 40"/>
                <a:gd name="T9" fmla="*/ 22 h 28"/>
                <a:gd name="T10" fmla="*/ 12 w 40"/>
                <a:gd name="T11" fmla="*/ 18 h 28"/>
                <a:gd name="T12" fmla="*/ 22 w 40"/>
                <a:gd name="T13" fmla="*/ 20 h 28"/>
                <a:gd name="T14" fmla="*/ 30 w 40"/>
                <a:gd name="T15" fmla="*/ 20 h 28"/>
                <a:gd name="T16" fmla="*/ 36 w 40"/>
                <a:gd name="T17" fmla="*/ 22 h 28"/>
                <a:gd name="T18" fmla="*/ 40 w 40"/>
                <a:gd name="T19" fmla="*/ 20 h 28"/>
                <a:gd name="T20" fmla="*/ 40 w 40"/>
                <a:gd name="T21" fmla="*/ 14 h 28"/>
                <a:gd name="T22" fmla="*/ 32 w 40"/>
                <a:gd name="T23" fmla="*/ 8 h 28"/>
                <a:gd name="T24" fmla="*/ 26 w 40"/>
                <a:gd name="T25" fmla="*/ 8 h 28"/>
                <a:gd name="T26" fmla="*/ 14 w 40"/>
                <a:gd name="T27" fmla="*/ 0 h 28"/>
                <a:gd name="T28" fmla="*/ 4 w 40"/>
                <a:gd name="T29" fmla="*/ 0 h 28"/>
                <a:gd name="T30" fmla="*/ 2 w 40"/>
                <a:gd name="T31" fmla="*/ 2 h 28"/>
                <a:gd name="T32" fmla="*/ 2 w 40"/>
                <a:gd name="T33" fmla="*/ 1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8">
                  <a:moveTo>
                    <a:pt x="2" y="14"/>
                  </a:moveTo>
                  <a:lnTo>
                    <a:pt x="0" y="22"/>
                  </a:lnTo>
                  <a:lnTo>
                    <a:pt x="0" y="26"/>
                  </a:lnTo>
                  <a:lnTo>
                    <a:pt x="4" y="28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22" y="20"/>
                  </a:lnTo>
                  <a:lnTo>
                    <a:pt x="30" y="20"/>
                  </a:lnTo>
                  <a:lnTo>
                    <a:pt x="36" y="22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1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9" name="Freeform 398"/>
            <p:cNvSpPr>
              <a:spLocks/>
            </p:cNvSpPr>
            <p:nvPr/>
          </p:nvSpPr>
          <p:spPr bwMode="auto">
            <a:xfrm>
              <a:off x="1574" y="2857"/>
              <a:ext cx="16" cy="6"/>
            </a:xfrm>
            <a:custGeom>
              <a:avLst/>
              <a:gdLst>
                <a:gd name="T0" fmla="*/ 0 w 16"/>
                <a:gd name="T1" fmla="*/ 2 h 6"/>
                <a:gd name="T2" fmla="*/ 2 w 16"/>
                <a:gd name="T3" fmla="*/ 0 h 6"/>
                <a:gd name="T4" fmla="*/ 16 w 16"/>
                <a:gd name="T5" fmla="*/ 0 h 6"/>
                <a:gd name="T6" fmla="*/ 16 w 16"/>
                <a:gd name="T7" fmla="*/ 2 h 6"/>
                <a:gd name="T8" fmla="*/ 16 w 16"/>
                <a:gd name="T9" fmla="*/ 6 h 6"/>
                <a:gd name="T10" fmla="*/ 0 w 16"/>
                <a:gd name="T11" fmla="*/ 6 h 6"/>
                <a:gd name="T12" fmla="*/ 0 w 16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6">
                  <a:moveTo>
                    <a:pt x="0" y="2"/>
                  </a:moveTo>
                  <a:lnTo>
                    <a:pt x="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0" name="Freeform 399"/>
            <p:cNvSpPr>
              <a:spLocks/>
            </p:cNvSpPr>
            <p:nvPr/>
          </p:nvSpPr>
          <p:spPr bwMode="auto">
            <a:xfrm>
              <a:off x="1602" y="2863"/>
              <a:ext cx="4" cy="4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1" name="Freeform 400"/>
            <p:cNvSpPr>
              <a:spLocks/>
            </p:cNvSpPr>
            <p:nvPr/>
          </p:nvSpPr>
          <p:spPr bwMode="auto">
            <a:xfrm>
              <a:off x="1640" y="2951"/>
              <a:ext cx="8" cy="8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2 h 8"/>
                <a:gd name="T8" fmla="*/ 6 w 8"/>
                <a:gd name="T9" fmla="*/ 2 h 8"/>
                <a:gd name="T10" fmla="*/ 8 w 8"/>
                <a:gd name="T11" fmla="*/ 0 h 8"/>
                <a:gd name="T12" fmla="*/ 0 w 8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2" name="Freeform 401"/>
            <p:cNvSpPr>
              <a:spLocks/>
            </p:cNvSpPr>
            <p:nvPr/>
          </p:nvSpPr>
          <p:spPr bwMode="auto">
            <a:xfrm>
              <a:off x="1650" y="2945"/>
              <a:ext cx="6" cy="4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0 h 4"/>
                <a:gd name="T4" fmla="*/ 6 w 6"/>
                <a:gd name="T5" fmla="*/ 4 h 4"/>
                <a:gd name="T6" fmla="*/ 2 w 6"/>
                <a:gd name="T7" fmla="*/ 4 h 4"/>
                <a:gd name="T8" fmla="*/ 0 w 6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3" name="Freeform 402"/>
            <p:cNvSpPr>
              <a:spLocks/>
            </p:cNvSpPr>
            <p:nvPr/>
          </p:nvSpPr>
          <p:spPr bwMode="auto">
            <a:xfrm>
              <a:off x="1638" y="2883"/>
              <a:ext cx="8" cy="6"/>
            </a:xfrm>
            <a:custGeom>
              <a:avLst/>
              <a:gdLst>
                <a:gd name="T0" fmla="*/ 0 w 8"/>
                <a:gd name="T1" fmla="*/ 0 h 6"/>
                <a:gd name="T2" fmla="*/ 2 w 8"/>
                <a:gd name="T3" fmla="*/ 4 h 6"/>
                <a:gd name="T4" fmla="*/ 4 w 8"/>
                <a:gd name="T5" fmla="*/ 6 h 6"/>
                <a:gd name="T6" fmla="*/ 4 w 8"/>
                <a:gd name="T7" fmla="*/ 4 h 6"/>
                <a:gd name="T8" fmla="*/ 8 w 8"/>
                <a:gd name="T9" fmla="*/ 4 h 6"/>
                <a:gd name="T10" fmla="*/ 8 w 8"/>
                <a:gd name="T11" fmla="*/ 0 h 6"/>
                <a:gd name="T12" fmla="*/ 4 w 8"/>
                <a:gd name="T13" fmla="*/ 2 h 6"/>
                <a:gd name="T14" fmla="*/ 0 w 8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4" name="Freeform 403"/>
            <p:cNvSpPr>
              <a:spLocks/>
            </p:cNvSpPr>
            <p:nvPr/>
          </p:nvSpPr>
          <p:spPr bwMode="auto">
            <a:xfrm>
              <a:off x="1644" y="2903"/>
              <a:ext cx="6" cy="6"/>
            </a:xfrm>
            <a:custGeom>
              <a:avLst/>
              <a:gdLst>
                <a:gd name="T0" fmla="*/ 0 w 6"/>
                <a:gd name="T1" fmla="*/ 2 h 6"/>
                <a:gd name="T2" fmla="*/ 6 w 6"/>
                <a:gd name="T3" fmla="*/ 6 h 6"/>
                <a:gd name="T4" fmla="*/ 6 w 6"/>
                <a:gd name="T5" fmla="*/ 6 h 6"/>
                <a:gd name="T6" fmla="*/ 6 w 6"/>
                <a:gd name="T7" fmla="*/ 0 h 6"/>
                <a:gd name="T8" fmla="*/ 2 w 6"/>
                <a:gd name="T9" fmla="*/ 0 h 6"/>
                <a:gd name="T10" fmla="*/ 0 w 6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5" name="Freeform 404"/>
            <p:cNvSpPr>
              <a:spLocks/>
            </p:cNvSpPr>
            <p:nvPr/>
          </p:nvSpPr>
          <p:spPr bwMode="auto">
            <a:xfrm>
              <a:off x="1638" y="2871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6" name="Freeform 405"/>
            <p:cNvSpPr>
              <a:spLocks/>
            </p:cNvSpPr>
            <p:nvPr/>
          </p:nvSpPr>
          <p:spPr bwMode="auto">
            <a:xfrm>
              <a:off x="1642" y="2893"/>
              <a:ext cx="6" cy="4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2 h 4"/>
                <a:gd name="T6" fmla="*/ 2 w 6"/>
                <a:gd name="T7" fmla="*/ 4 h 4"/>
                <a:gd name="T8" fmla="*/ 0 w 6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9216"/>
            </a:solidFill>
            <a:ln w="9525">
              <a:solidFill>
                <a:srgbClr val="5292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198" name="Freeform 406"/>
          <p:cNvSpPr>
            <a:spLocks/>
          </p:cNvSpPr>
          <p:nvPr/>
        </p:nvSpPr>
        <p:spPr bwMode="auto">
          <a:xfrm>
            <a:off x="3996738" y="3632220"/>
            <a:ext cx="6350" cy="11112"/>
          </a:xfrm>
          <a:custGeom>
            <a:avLst/>
            <a:gdLst>
              <a:gd name="T0" fmla="*/ 0 w 4"/>
              <a:gd name="T1" fmla="*/ 3704 h 6"/>
              <a:gd name="T2" fmla="*/ 6350 w 4"/>
              <a:gd name="T3" fmla="*/ 0 h 6"/>
              <a:gd name="T4" fmla="*/ 6350 w 4"/>
              <a:gd name="T5" fmla="*/ 3704 h 6"/>
              <a:gd name="T6" fmla="*/ 0 w 4"/>
              <a:gd name="T7" fmla="*/ 11112 h 6"/>
              <a:gd name="T8" fmla="*/ 0 w 4"/>
              <a:gd name="T9" fmla="*/ 3704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6">
                <a:moveTo>
                  <a:pt x="0" y="2"/>
                </a:moveTo>
                <a:lnTo>
                  <a:pt x="4" y="0"/>
                </a:lnTo>
                <a:lnTo>
                  <a:pt x="4" y="2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9" name="Freeform 407"/>
          <p:cNvSpPr>
            <a:spLocks/>
          </p:cNvSpPr>
          <p:nvPr/>
        </p:nvSpPr>
        <p:spPr bwMode="auto">
          <a:xfrm>
            <a:off x="3987213" y="3652857"/>
            <a:ext cx="9525" cy="6350"/>
          </a:xfrm>
          <a:custGeom>
            <a:avLst/>
            <a:gdLst>
              <a:gd name="T0" fmla="*/ 0 w 6"/>
              <a:gd name="T1" fmla="*/ 3175 h 4"/>
              <a:gd name="T2" fmla="*/ 3175 w 6"/>
              <a:gd name="T3" fmla="*/ 0 h 4"/>
              <a:gd name="T4" fmla="*/ 9525 w 6"/>
              <a:gd name="T5" fmla="*/ 0 h 4"/>
              <a:gd name="T6" fmla="*/ 6350 w 6"/>
              <a:gd name="T7" fmla="*/ 6350 h 4"/>
              <a:gd name="T8" fmla="*/ 0 w 6"/>
              <a:gd name="T9" fmla="*/ 31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4">
                <a:moveTo>
                  <a:pt x="0" y="2"/>
                </a:moveTo>
                <a:lnTo>
                  <a:pt x="2" y="0"/>
                </a:lnTo>
                <a:lnTo>
                  <a:pt x="6" y="0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0" name="Freeform 408"/>
          <p:cNvSpPr>
            <a:spLocks/>
          </p:cNvSpPr>
          <p:nvPr/>
        </p:nvSpPr>
        <p:spPr bwMode="auto">
          <a:xfrm>
            <a:off x="3847513" y="3652857"/>
            <a:ext cx="6350" cy="6350"/>
          </a:xfrm>
          <a:custGeom>
            <a:avLst/>
            <a:gdLst>
              <a:gd name="T0" fmla="*/ 0 w 4"/>
              <a:gd name="T1" fmla="*/ 3175 h 4"/>
              <a:gd name="T2" fmla="*/ 3175 w 4"/>
              <a:gd name="T3" fmla="*/ 0 h 4"/>
              <a:gd name="T4" fmla="*/ 6350 w 4"/>
              <a:gd name="T5" fmla="*/ 6350 h 4"/>
              <a:gd name="T6" fmla="*/ 3175 w 4"/>
              <a:gd name="T7" fmla="*/ 6350 h 4"/>
              <a:gd name="T8" fmla="*/ 0 w 4"/>
              <a:gd name="T9" fmla="*/ 31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4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1" name="Freeform 409"/>
          <p:cNvSpPr>
            <a:spLocks/>
          </p:cNvSpPr>
          <p:nvPr/>
        </p:nvSpPr>
        <p:spPr bwMode="auto">
          <a:xfrm>
            <a:off x="3993563" y="2860695"/>
            <a:ext cx="22225" cy="39687"/>
          </a:xfrm>
          <a:custGeom>
            <a:avLst/>
            <a:gdLst>
              <a:gd name="T0" fmla="*/ 3175 w 14"/>
              <a:gd name="T1" fmla="*/ 39687 h 24"/>
              <a:gd name="T2" fmla="*/ 0 w 14"/>
              <a:gd name="T3" fmla="*/ 26458 h 24"/>
              <a:gd name="T4" fmla="*/ 9525 w 14"/>
              <a:gd name="T5" fmla="*/ 16536 h 24"/>
              <a:gd name="T6" fmla="*/ 15875 w 14"/>
              <a:gd name="T7" fmla="*/ 0 h 24"/>
              <a:gd name="T8" fmla="*/ 22225 w 14"/>
              <a:gd name="T9" fmla="*/ 3307 h 24"/>
              <a:gd name="T10" fmla="*/ 19050 w 14"/>
              <a:gd name="T11" fmla="*/ 16536 h 24"/>
              <a:gd name="T12" fmla="*/ 9525 w 14"/>
              <a:gd name="T13" fmla="*/ 29765 h 24"/>
              <a:gd name="T14" fmla="*/ 3175 w 14"/>
              <a:gd name="T15" fmla="*/ 3968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24">
                <a:moveTo>
                  <a:pt x="2" y="24"/>
                </a:moveTo>
                <a:lnTo>
                  <a:pt x="0" y="16"/>
                </a:lnTo>
                <a:lnTo>
                  <a:pt x="6" y="10"/>
                </a:lnTo>
                <a:lnTo>
                  <a:pt x="10" y="0"/>
                </a:lnTo>
                <a:lnTo>
                  <a:pt x="14" y="2"/>
                </a:lnTo>
                <a:lnTo>
                  <a:pt x="12" y="10"/>
                </a:lnTo>
                <a:lnTo>
                  <a:pt x="6" y="18"/>
                </a:lnTo>
                <a:lnTo>
                  <a:pt x="2" y="2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Freeform 410"/>
          <p:cNvSpPr>
            <a:spLocks/>
          </p:cNvSpPr>
          <p:nvPr/>
        </p:nvSpPr>
        <p:spPr bwMode="auto">
          <a:xfrm>
            <a:off x="4006263" y="2887682"/>
            <a:ext cx="19050" cy="15875"/>
          </a:xfrm>
          <a:custGeom>
            <a:avLst/>
            <a:gdLst>
              <a:gd name="T0" fmla="*/ 0 w 12"/>
              <a:gd name="T1" fmla="*/ 15875 h 10"/>
              <a:gd name="T2" fmla="*/ 3175 w 12"/>
              <a:gd name="T3" fmla="*/ 9525 h 10"/>
              <a:gd name="T4" fmla="*/ 9525 w 12"/>
              <a:gd name="T5" fmla="*/ 0 h 10"/>
              <a:gd name="T6" fmla="*/ 19050 w 12"/>
              <a:gd name="T7" fmla="*/ 0 h 10"/>
              <a:gd name="T8" fmla="*/ 19050 w 12"/>
              <a:gd name="T9" fmla="*/ 6350 h 10"/>
              <a:gd name="T10" fmla="*/ 9525 w 12"/>
              <a:gd name="T11" fmla="*/ 15875 h 10"/>
              <a:gd name="T12" fmla="*/ 0 w 12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0">
                <a:moveTo>
                  <a:pt x="0" y="10"/>
                </a:moveTo>
                <a:lnTo>
                  <a:pt x="2" y="6"/>
                </a:lnTo>
                <a:lnTo>
                  <a:pt x="6" y="0"/>
                </a:lnTo>
                <a:lnTo>
                  <a:pt x="12" y="0"/>
                </a:lnTo>
                <a:lnTo>
                  <a:pt x="12" y="4"/>
                </a:lnTo>
                <a:lnTo>
                  <a:pt x="6" y="10"/>
                </a:lnTo>
                <a:lnTo>
                  <a:pt x="0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3" name="Freeform 411"/>
          <p:cNvSpPr>
            <a:spLocks/>
          </p:cNvSpPr>
          <p:nvPr/>
        </p:nvSpPr>
        <p:spPr bwMode="auto">
          <a:xfrm>
            <a:off x="3939588" y="2863870"/>
            <a:ext cx="41275" cy="26987"/>
          </a:xfrm>
          <a:custGeom>
            <a:avLst/>
            <a:gdLst>
              <a:gd name="T0" fmla="*/ 41275 w 26"/>
              <a:gd name="T1" fmla="*/ 16867 h 16"/>
              <a:gd name="T2" fmla="*/ 12700 w 26"/>
              <a:gd name="T3" fmla="*/ 16867 h 16"/>
              <a:gd name="T4" fmla="*/ 9525 w 26"/>
              <a:gd name="T5" fmla="*/ 10120 h 16"/>
              <a:gd name="T6" fmla="*/ 6350 w 26"/>
              <a:gd name="T7" fmla="*/ 0 h 16"/>
              <a:gd name="T8" fmla="*/ 0 w 26"/>
              <a:gd name="T9" fmla="*/ 0 h 16"/>
              <a:gd name="T10" fmla="*/ 0 w 26"/>
              <a:gd name="T11" fmla="*/ 13494 h 16"/>
              <a:gd name="T12" fmla="*/ 19050 w 26"/>
              <a:gd name="T13" fmla="*/ 26987 h 16"/>
              <a:gd name="T14" fmla="*/ 38100 w 26"/>
              <a:gd name="T15" fmla="*/ 26987 h 16"/>
              <a:gd name="T16" fmla="*/ 41275 w 26"/>
              <a:gd name="T17" fmla="*/ 1686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6">
                <a:moveTo>
                  <a:pt x="26" y="10"/>
                </a:moveTo>
                <a:lnTo>
                  <a:pt x="8" y="10"/>
                </a:lnTo>
                <a:lnTo>
                  <a:pt x="6" y="6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12" y="16"/>
                </a:lnTo>
                <a:lnTo>
                  <a:pt x="24" y="16"/>
                </a:lnTo>
                <a:lnTo>
                  <a:pt x="26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4" name="Freeform 412"/>
          <p:cNvSpPr>
            <a:spLocks/>
          </p:cNvSpPr>
          <p:nvPr/>
        </p:nvSpPr>
        <p:spPr bwMode="auto">
          <a:xfrm>
            <a:off x="3984038" y="2841645"/>
            <a:ext cx="15875" cy="15875"/>
          </a:xfrm>
          <a:custGeom>
            <a:avLst/>
            <a:gdLst>
              <a:gd name="T0" fmla="*/ 0 w 10"/>
              <a:gd name="T1" fmla="*/ 15875 h 10"/>
              <a:gd name="T2" fmla="*/ 3175 w 10"/>
              <a:gd name="T3" fmla="*/ 6350 h 10"/>
              <a:gd name="T4" fmla="*/ 9525 w 10"/>
              <a:gd name="T5" fmla="*/ 0 h 10"/>
              <a:gd name="T6" fmla="*/ 15875 w 10"/>
              <a:gd name="T7" fmla="*/ 0 h 10"/>
              <a:gd name="T8" fmla="*/ 12700 w 10"/>
              <a:gd name="T9" fmla="*/ 6350 h 10"/>
              <a:gd name="T10" fmla="*/ 6350 w 10"/>
              <a:gd name="T11" fmla="*/ 6350 h 10"/>
              <a:gd name="T12" fmla="*/ 6350 w 10"/>
              <a:gd name="T13" fmla="*/ 15875 h 10"/>
              <a:gd name="T14" fmla="*/ 0 w 10"/>
              <a:gd name="T15" fmla="*/ 1587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8" y="4"/>
                </a:lnTo>
                <a:lnTo>
                  <a:pt x="4" y="4"/>
                </a:lnTo>
                <a:lnTo>
                  <a:pt x="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5" name="Freeform 413"/>
          <p:cNvSpPr>
            <a:spLocks/>
          </p:cNvSpPr>
          <p:nvPr/>
        </p:nvSpPr>
        <p:spPr bwMode="auto">
          <a:xfrm>
            <a:off x="3958638" y="2784495"/>
            <a:ext cx="34925" cy="22225"/>
          </a:xfrm>
          <a:custGeom>
            <a:avLst/>
            <a:gdLst>
              <a:gd name="T0" fmla="*/ 12700 w 22"/>
              <a:gd name="T1" fmla="*/ 0 h 14"/>
              <a:gd name="T2" fmla="*/ 34925 w 22"/>
              <a:gd name="T3" fmla="*/ 15875 h 14"/>
              <a:gd name="T4" fmla="*/ 28575 w 22"/>
              <a:gd name="T5" fmla="*/ 22225 h 14"/>
              <a:gd name="T6" fmla="*/ 9525 w 22"/>
              <a:gd name="T7" fmla="*/ 19050 h 14"/>
              <a:gd name="T8" fmla="*/ 0 w 22"/>
              <a:gd name="T9" fmla="*/ 15875 h 14"/>
              <a:gd name="T10" fmla="*/ 12700 w 22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14">
                <a:moveTo>
                  <a:pt x="8" y="0"/>
                </a:moveTo>
                <a:lnTo>
                  <a:pt x="22" y="10"/>
                </a:lnTo>
                <a:lnTo>
                  <a:pt x="18" y="14"/>
                </a:lnTo>
                <a:lnTo>
                  <a:pt x="6" y="12"/>
                </a:lnTo>
                <a:lnTo>
                  <a:pt x="0" y="10"/>
                </a:lnTo>
                <a:lnTo>
                  <a:pt x="8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6" name="Freeform 414"/>
          <p:cNvSpPr>
            <a:spLocks/>
          </p:cNvSpPr>
          <p:nvPr/>
        </p:nvSpPr>
        <p:spPr bwMode="auto">
          <a:xfrm>
            <a:off x="3774488" y="1289070"/>
            <a:ext cx="171450" cy="288925"/>
          </a:xfrm>
          <a:custGeom>
            <a:avLst/>
            <a:gdLst>
              <a:gd name="T0" fmla="*/ 165100 w 108"/>
              <a:gd name="T1" fmla="*/ 256822 h 180"/>
              <a:gd name="T2" fmla="*/ 149225 w 108"/>
              <a:gd name="T3" fmla="*/ 279294 h 180"/>
              <a:gd name="T4" fmla="*/ 139700 w 108"/>
              <a:gd name="T5" fmla="*/ 260033 h 180"/>
              <a:gd name="T6" fmla="*/ 127000 w 108"/>
              <a:gd name="T7" fmla="*/ 272874 h 180"/>
              <a:gd name="T8" fmla="*/ 111125 w 108"/>
              <a:gd name="T9" fmla="*/ 260033 h 180"/>
              <a:gd name="T10" fmla="*/ 120650 w 108"/>
              <a:gd name="T11" fmla="*/ 279294 h 180"/>
              <a:gd name="T12" fmla="*/ 111125 w 108"/>
              <a:gd name="T13" fmla="*/ 288925 h 180"/>
              <a:gd name="T14" fmla="*/ 79375 w 108"/>
              <a:gd name="T15" fmla="*/ 272874 h 180"/>
              <a:gd name="T16" fmla="*/ 82550 w 108"/>
              <a:gd name="T17" fmla="*/ 237561 h 180"/>
              <a:gd name="T18" fmla="*/ 95250 w 108"/>
              <a:gd name="T19" fmla="*/ 224719 h 180"/>
              <a:gd name="T20" fmla="*/ 63500 w 108"/>
              <a:gd name="T21" fmla="*/ 199037 h 180"/>
              <a:gd name="T22" fmla="*/ 53975 w 108"/>
              <a:gd name="T23" fmla="*/ 211878 h 180"/>
              <a:gd name="T24" fmla="*/ 31750 w 108"/>
              <a:gd name="T25" fmla="*/ 189406 h 180"/>
              <a:gd name="T26" fmla="*/ 66675 w 108"/>
              <a:gd name="T27" fmla="*/ 179776 h 180"/>
              <a:gd name="T28" fmla="*/ 95250 w 108"/>
              <a:gd name="T29" fmla="*/ 186196 h 180"/>
              <a:gd name="T30" fmla="*/ 117475 w 108"/>
              <a:gd name="T31" fmla="*/ 192617 h 180"/>
              <a:gd name="T32" fmla="*/ 123825 w 108"/>
              <a:gd name="T33" fmla="*/ 182986 h 180"/>
              <a:gd name="T34" fmla="*/ 82550 w 108"/>
              <a:gd name="T35" fmla="*/ 176565 h 180"/>
              <a:gd name="T36" fmla="*/ 104775 w 108"/>
              <a:gd name="T37" fmla="*/ 160514 h 180"/>
              <a:gd name="T38" fmla="*/ 120650 w 108"/>
              <a:gd name="T39" fmla="*/ 166934 h 180"/>
              <a:gd name="T40" fmla="*/ 130175 w 108"/>
              <a:gd name="T41" fmla="*/ 141252 h 180"/>
              <a:gd name="T42" fmla="*/ 104775 w 108"/>
              <a:gd name="T43" fmla="*/ 144463 h 180"/>
              <a:gd name="T44" fmla="*/ 85725 w 108"/>
              <a:gd name="T45" fmla="*/ 141252 h 180"/>
              <a:gd name="T46" fmla="*/ 53975 w 108"/>
              <a:gd name="T47" fmla="*/ 147673 h 180"/>
              <a:gd name="T48" fmla="*/ 47625 w 108"/>
              <a:gd name="T49" fmla="*/ 134832 h 180"/>
              <a:gd name="T50" fmla="*/ 28575 w 108"/>
              <a:gd name="T51" fmla="*/ 125201 h 180"/>
              <a:gd name="T52" fmla="*/ 15875 w 108"/>
              <a:gd name="T53" fmla="*/ 118780 h 180"/>
              <a:gd name="T54" fmla="*/ 0 w 108"/>
              <a:gd name="T55" fmla="*/ 89888 h 180"/>
              <a:gd name="T56" fmla="*/ 0 w 108"/>
              <a:gd name="T57" fmla="*/ 77047 h 180"/>
              <a:gd name="T58" fmla="*/ 12700 w 108"/>
              <a:gd name="T59" fmla="*/ 57785 h 180"/>
              <a:gd name="T60" fmla="*/ 31750 w 108"/>
              <a:gd name="T61" fmla="*/ 48154 h 180"/>
              <a:gd name="T62" fmla="*/ 60325 w 108"/>
              <a:gd name="T63" fmla="*/ 28893 h 180"/>
              <a:gd name="T64" fmla="*/ 79375 w 108"/>
              <a:gd name="T65" fmla="*/ 22472 h 180"/>
              <a:gd name="T66" fmla="*/ 85725 w 108"/>
              <a:gd name="T67" fmla="*/ 12841 h 180"/>
              <a:gd name="T68" fmla="*/ 95250 w 108"/>
              <a:gd name="T69" fmla="*/ 9631 h 1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8" h="180">
                <a:moveTo>
                  <a:pt x="108" y="158"/>
                </a:moveTo>
                <a:lnTo>
                  <a:pt x="104" y="160"/>
                </a:lnTo>
                <a:lnTo>
                  <a:pt x="102" y="170"/>
                </a:lnTo>
                <a:lnTo>
                  <a:pt x="94" y="174"/>
                </a:lnTo>
                <a:lnTo>
                  <a:pt x="90" y="172"/>
                </a:lnTo>
                <a:lnTo>
                  <a:pt x="88" y="162"/>
                </a:lnTo>
                <a:lnTo>
                  <a:pt x="84" y="164"/>
                </a:lnTo>
                <a:lnTo>
                  <a:pt x="80" y="170"/>
                </a:lnTo>
                <a:lnTo>
                  <a:pt x="76" y="162"/>
                </a:lnTo>
                <a:lnTo>
                  <a:pt x="70" y="162"/>
                </a:lnTo>
                <a:lnTo>
                  <a:pt x="70" y="170"/>
                </a:lnTo>
                <a:lnTo>
                  <a:pt x="76" y="174"/>
                </a:lnTo>
                <a:lnTo>
                  <a:pt x="76" y="178"/>
                </a:lnTo>
                <a:lnTo>
                  <a:pt x="70" y="180"/>
                </a:lnTo>
                <a:lnTo>
                  <a:pt x="64" y="174"/>
                </a:lnTo>
                <a:lnTo>
                  <a:pt x="50" y="170"/>
                </a:lnTo>
                <a:lnTo>
                  <a:pt x="40" y="156"/>
                </a:lnTo>
                <a:lnTo>
                  <a:pt x="52" y="148"/>
                </a:lnTo>
                <a:lnTo>
                  <a:pt x="60" y="148"/>
                </a:lnTo>
                <a:lnTo>
                  <a:pt x="60" y="140"/>
                </a:lnTo>
                <a:lnTo>
                  <a:pt x="40" y="138"/>
                </a:lnTo>
                <a:lnTo>
                  <a:pt x="40" y="124"/>
                </a:lnTo>
                <a:lnTo>
                  <a:pt x="36" y="124"/>
                </a:lnTo>
                <a:lnTo>
                  <a:pt x="34" y="132"/>
                </a:lnTo>
                <a:lnTo>
                  <a:pt x="26" y="132"/>
                </a:lnTo>
                <a:lnTo>
                  <a:pt x="20" y="118"/>
                </a:lnTo>
                <a:lnTo>
                  <a:pt x="32" y="110"/>
                </a:lnTo>
                <a:lnTo>
                  <a:pt x="42" y="112"/>
                </a:lnTo>
                <a:lnTo>
                  <a:pt x="50" y="116"/>
                </a:lnTo>
                <a:lnTo>
                  <a:pt x="60" y="116"/>
                </a:lnTo>
                <a:lnTo>
                  <a:pt x="64" y="114"/>
                </a:lnTo>
                <a:lnTo>
                  <a:pt x="74" y="120"/>
                </a:lnTo>
                <a:lnTo>
                  <a:pt x="80" y="118"/>
                </a:lnTo>
                <a:lnTo>
                  <a:pt x="78" y="114"/>
                </a:lnTo>
                <a:lnTo>
                  <a:pt x="64" y="108"/>
                </a:lnTo>
                <a:lnTo>
                  <a:pt x="52" y="110"/>
                </a:lnTo>
                <a:lnTo>
                  <a:pt x="52" y="106"/>
                </a:lnTo>
                <a:lnTo>
                  <a:pt x="66" y="100"/>
                </a:lnTo>
                <a:lnTo>
                  <a:pt x="70" y="100"/>
                </a:lnTo>
                <a:lnTo>
                  <a:pt x="76" y="104"/>
                </a:lnTo>
                <a:lnTo>
                  <a:pt x="86" y="94"/>
                </a:lnTo>
                <a:lnTo>
                  <a:pt x="82" y="88"/>
                </a:lnTo>
                <a:lnTo>
                  <a:pt x="72" y="84"/>
                </a:lnTo>
                <a:lnTo>
                  <a:pt x="66" y="90"/>
                </a:lnTo>
                <a:lnTo>
                  <a:pt x="58" y="92"/>
                </a:lnTo>
                <a:lnTo>
                  <a:pt x="54" y="88"/>
                </a:lnTo>
                <a:lnTo>
                  <a:pt x="48" y="98"/>
                </a:lnTo>
                <a:lnTo>
                  <a:pt x="34" y="92"/>
                </a:lnTo>
                <a:lnTo>
                  <a:pt x="34" y="86"/>
                </a:lnTo>
                <a:lnTo>
                  <a:pt x="30" y="84"/>
                </a:lnTo>
                <a:lnTo>
                  <a:pt x="28" y="78"/>
                </a:lnTo>
                <a:lnTo>
                  <a:pt x="18" y="78"/>
                </a:lnTo>
                <a:lnTo>
                  <a:pt x="18" y="76"/>
                </a:lnTo>
                <a:lnTo>
                  <a:pt x="10" y="74"/>
                </a:lnTo>
                <a:lnTo>
                  <a:pt x="0" y="60"/>
                </a:lnTo>
                <a:lnTo>
                  <a:pt x="0" y="56"/>
                </a:lnTo>
                <a:lnTo>
                  <a:pt x="2" y="52"/>
                </a:lnTo>
                <a:lnTo>
                  <a:pt x="0" y="48"/>
                </a:lnTo>
                <a:lnTo>
                  <a:pt x="2" y="44"/>
                </a:lnTo>
                <a:lnTo>
                  <a:pt x="8" y="36"/>
                </a:lnTo>
                <a:lnTo>
                  <a:pt x="12" y="30"/>
                </a:lnTo>
                <a:lnTo>
                  <a:pt x="20" y="30"/>
                </a:lnTo>
                <a:lnTo>
                  <a:pt x="26" y="32"/>
                </a:lnTo>
                <a:lnTo>
                  <a:pt x="38" y="18"/>
                </a:lnTo>
                <a:lnTo>
                  <a:pt x="46" y="18"/>
                </a:lnTo>
                <a:lnTo>
                  <a:pt x="50" y="14"/>
                </a:lnTo>
                <a:lnTo>
                  <a:pt x="46" y="8"/>
                </a:lnTo>
                <a:lnTo>
                  <a:pt x="54" y="8"/>
                </a:lnTo>
                <a:lnTo>
                  <a:pt x="58" y="0"/>
                </a:lnTo>
                <a:lnTo>
                  <a:pt x="60" y="6"/>
                </a:lnTo>
                <a:lnTo>
                  <a:pt x="108" y="15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7" name="Freeform 415"/>
          <p:cNvSpPr>
            <a:spLocks/>
          </p:cNvSpPr>
          <p:nvPr/>
        </p:nvSpPr>
        <p:spPr bwMode="auto">
          <a:xfrm>
            <a:off x="2472738" y="1998682"/>
            <a:ext cx="539750" cy="1325563"/>
          </a:xfrm>
          <a:custGeom>
            <a:avLst/>
            <a:gdLst>
              <a:gd name="T0" fmla="*/ 212725 w 340"/>
              <a:gd name="T1" fmla="*/ 604869 h 824"/>
              <a:gd name="T2" fmla="*/ 174625 w 340"/>
              <a:gd name="T3" fmla="*/ 553390 h 824"/>
              <a:gd name="T4" fmla="*/ 123825 w 340"/>
              <a:gd name="T5" fmla="*/ 463304 h 824"/>
              <a:gd name="T6" fmla="*/ 79375 w 340"/>
              <a:gd name="T7" fmla="*/ 472956 h 824"/>
              <a:gd name="T8" fmla="*/ 31750 w 340"/>
              <a:gd name="T9" fmla="*/ 418260 h 824"/>
              <a:gd name="T10" fmla="*/ 0 w 340"/>
              <a:gd name="T11" fmla="*/ 421478 h 824"/>
              <a:gd name="T12" fmla="*/ 6350 w 340"/>
              <a:gd name="T13" fmla="*/ 0 h 824"/>
              <a:gd name="T14" fmla="*/ 47625 w 340"/>
              <a:gd name="T15" fmla="*/ 19304 h 824"/>
              <a:gd name="T16" fmla="*/ 88900 w 340"/>
              <a:gd name="T17" fmla="*/ 38609 h 824"/>
              <a:gd name="T18" fmla="*/ 130175 w 340"/>
              <a:gd name="T19" fmla="*/ 128695 h 824"/>
              <a:gd name="T20" fmla="*/ 152400 w 340"/>
              <a:gd name="T21" fmla="*/ 222000 h 824"/>
              <a:gd name="T22" fmla="*/ 200025 w 340"/>
              <a:gd name="T23" fmla="*/ 270260 h 824"/>
              <a:gd name="T24" fmla="*/ 222250 w 340"/>
              <a:gd name="T25" fmla="*/ 334608 h 824"/>
              <a:gd name="T26" fmla="*/ 320675 w 340"/>
              <a:gd name="T27" fmla="*/ 408608 h 824"/>
              <a:gd name="T28" fmla="*/ 269875 w 340"/>
              <a:gd name="T29" fmla="*/ 511564 h 824"/>
              <a:gd name="T30" fmla="*/ 387350 w 340"/>
              <a:gd name="T31" fmla="*/ 617738 h 824"/>
              <a:gd name="T32" fmla="*/ 434975 w 340"/>
              <a:gd name="T33" fmla="*/ 707825 h 824"/>
              <a:gd name="T34" fmla="*/ 463550 w 340"/>
              <a:gd name="T35" fmla="*/ 791477 h 824"/>
              <a:gd name="T36" fmla="*/ 498475 w 340"/>
              <a:gd name="T37" fmla="*/ 855825 h 824"/>
              <a:gd name="T38" fmla="*/ 466725 w 340"/>
              <a:gd name="T39" fmla="*/ 894433 h 824"/>
              <a:gd name="T40" fmla="*/ 441325 w 340"/>
              <a:gd name="T41" fmla="*/ 929825 h 824"/>
              <a:gd name="T42" fmla="*/ 466725 w 340"/>
              <a:gd name="T43" fmla="*/ 987737 h 824"/>
              <a:gd name="T44" fmla="*/ 517525 w 340"/>
              <a:gd name="T45" fmla="*/ 1145389 h 824"/>
              <a:gd name="T46" fmla="*/ 508000 w 340"/>
              <a:gd name="T47" fmla="*/ 1209737 h 824"/>
              <a:gd name="T48" fmla="*/ 508000 w 340"/>
              <a:gd name="T49" fmla="*/ 1248346 h 824"/>
              <a:gd name="T50" fmla="*/ 539750 w 340"/>
              <a:gd name="T51" fmla="*/ 1319128 h 824"/>
              <a:gd name="T52" fmla="*/ 520700 w 340"/>
              <a:gd name="T53" fmla="*/ 1315911 h 824"/>
              <a:gd name="T54" fmla="*/ 492125 w 340"/>
              <a:gd name="T55" fmla="*/ 1286954 h 824"/>
              <a:gd name="T56" fmla="*/ 466725 w 340"/>
              <a:gd name="T57" fmla="*/ 1241911 h 824"/>
              <a:gd name="T58" fmla="*/ 450850 w 340"/>
              <a:gd name="T59" fmla="*/ 1209737 h 824"/>
              <a:gd name="T60" fmla="*/ 425450 w 340"/>
              <a:gd name="T61" fmla="*/ 1200085 h 824"/>
              <a:gd name="T62" fmla="*/ 396875 w 340"/>
              <a:gd name="T63" fmla="*/ 1187215 h 824"/>
              <a:gd name="T64" fmla="*/ 371475 w 340"/>
              <a:gd name="T65" fmla="*/ 1145389 h 824"/>
              <a:gd name="T66" fmla="*/ 361950 w 340"/>
              <a:gd name="T67" fmla="*/ 1116433 h 824"/>
              <a:gd name="T68" fmla="*/ 349250 w 340"/>
              <a:gd name="T69" fmla="*/ 1100346 h 824"/>
              <a:gd name="T70" fmla="*/ 330200 w 340"/>
              <a:gd name="T71" fmla="*/ 1058520 h 824"/>
              <a:gd name="T72" fmla="*/ 327025 w 340"/>
              <a:gd name="T73" fmla="*/ 1013477 h 824"/>
              <a:gd name="T74" fmla="*/ 327025 w 340"/>
              <a:gd name="T75" fmla="*/ 945911 h 824"/>
              <a:gd name="T76" fmla="*/ 327025 w 340"/>
              <a:gd name="T77" fmla="*/ 862259 h 824"/>
              <a:gd name="T78" fmla="*/ 327025 w 340"/>
              <a:gd name="T79" fmla="*/ 830086 h 824"/>
              <a:gd name="T80" fmla="*/ 358775 w 340"/>
              <a:gd name="T81" fmla="*/ 855825 h 824"/>
              <a:gd name="T82" fmla="*/ 361950 w 340"/>
              <a:gd name="T83" fmla="*/ 830086 h 824"/>
              <a:gd name="T84" fmla="*/ 339725 w 340"/>
              <a:gd name="T85" fmla="*/ 791477 h 824"/>
              <a:gd name="T86" fmla="*/ 317500 w 340"/>
              <a:gd name="T87" fmla="*/ 778607 h 824"/>
              <a:gd name="T88" fmla="*/ 288925 w 340"/>
              <a:gd name="T89" fmla="*/ 762520 h 824"/>
              <a:gd name="T90" fmla="*/ 254000 w 340"/>
              <a:gd name="T91" fmla="*/ 739999 h 824"/>
              <a:gd name="T92" fmla="*/ 250825 w 340"/>
              <a:gd name="T93" fmla="*/ 701390 h 824"/>
              <a:gd name="T94" fmla="*/ 228600 w 340"/>
              <a:gd name="T95" fmla="*/ 691738 h 824"/>
              <a:gd name="T96" fmla="*/ 231775 w 340"/>
              <a:gd name="T97" fmla="*/ 665999 h 824"/>
              <a:gd name="T98" fmla="*/ 212725 w 340"/>
              <a:gd name="T99" fmla="*/ 665999 h 824"/>
              <a:gd name="T100" fmla="*/ 209550 w 340"/>
              <a:gd name="T101" fmla="*/ 627390 h 8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0" h="824">
                <a:moveTo>
                  <a:pt x="132" y="390"/>
                </a:moveTo>
                <a:lnTo>
                  <a:pt x="134" y="384"/>
                </a:lnTo>
                <a:lnTo>
                  <a:pt x="134" y="376"/>
                </a:lnTo>
                <a:lnTo>
                  <a:pt x="136" y="364"/>
                </a:lnTo>
                <a:lnTo>
                  <a:pt x="120" y="354"/>
                </a:lnTo>
                <a:lnTo>
                  <a:pt x="110" y="344"/>
                </a:lnTo>
                <a:lnTo>
                  <a:pt x="96" y="310"/>
                </a:lnTo>
                <a:lnTo>
                  <a:pt x="88" y="304"/>
                </a:lnTo>
                <a:lnTo>
                  <a:pt x="78" y="288"/>
                </a:lnTo>
                <a:lnTo>
                  <a:pt x="70" y="282"/>
                </a:lnTo>
                <a:lnTo>
                  <a:pt x="60" y="284"/>
                </a:lnTo>
                <a:lnTo>
                  <a:pt x="50" y="294"/>
                </a:lnTo>
                <a:lnTo>
                  <a:pt x="44" y="294"/>
                </a:lnTo>
                <a:lnTo>
                  <a:pt x="26" y="266"/>
                </a:lnTo>
                <a:lnTo>
                  <a:pt x="20" y="260"/>
                </a:lnTo>
                <a:lnTo>
                  <a:pt x="16" y="264"/>
                </a:lnTo>
                <a:lnTo>
                  <a:pt x="14" y="272"/>
                </a:lnTo>
                <a:lnTo>
                  <a:pt x="0" y="262"/>
                </a:lnTo>
                <a:lnTo>
                  <a:pt x="0" y="0"/>
                </a:lnTo>
                <a:lnTo>
                  <a:pt x="4" y="0"/>
                </a:lnTo>
                <a:lnTo>
                  <a:pt x="8" y="2"/>
                </a:lnTo>
                <a:lnTo>
                  <a:pt x="22" y="2"/>
                </a:lnTo>
                <a:lnTo>
                  <a:pt x="30" y="12"/>
                </a:lnTo>
                <a:lnTo>
                  <a:pt x="40" y="20"/>
                </a:lnTo>
                <a:lnTo>
                  <a:pt x="50" y="22"/>
                </a:lnTo>
                <a:lnTo>
                  <a:pt x="56" y="24"/>
                </a:lnTo>
                <a:lnTo>
                  <a:pt x="56" y="26"/>
                </a:lnTo>
                <a:lnTo>
                  <a:pt x="56" y="80"/>
                </a:lnTo>
                <a:lnTo>
                  <a:pt x="82" y="80"/>
                </a:lnTo>
                <a:lnTo>
                  <a:pt x="82" y="94"/>
                </a:lnTo>
                <a:lnTo>
                  <a:pt x="96" y="94"/>
                </a:lnTo>
                <a:lnTo>
                  <a:pt x="96" y="138"/>
                </a:lnTo>
                <a:lnTo>
                  <a:pt x="110" y="146"/>
                </a:lnTo>
                <a:lnTo>
                  <a:pt x="114" y="158"/>
                </a:lnTo>
                <a:lnTo>
                  <a:pt x="126" y="168"/>
                </a:lnTo>
                <a:lnTo>
                  <a:pt x="126" y="180"/>
                </a:lnTo>
                <a:lnTo>
                  <a:pt x="138" y="188"/>
                </a:lnTo>
                <a:lnTo>
                  <a:pt x="140" y="208"/>
                </a:lnTo>
                <a:lnTo>
                  <a:pt x="166" y="230"/>
                </a:lnTo>
                <a:lnTo>
                  <a:pt x="172" y="254"/>
                </a:lnTo>
                <a:lnTo>
                  <a:pt x="202" y="254"/>
                </a:lnTo>
                <a:lnTo>
                  <a:pt x="202" y="280"/>
                </a:lnTo>
                <a:lnTo>
                  <a:pt x="170" y="280"/>
                </a:lnTo>
                <a:lnTo>
                  <a:pt x="170" y="318"/>
                </a:lnTo>
                <a:lnTo>
                  <a:pt x="194" y="318"/>
                </a:lnTo>
                <a:lnTo>
                  <a:pt x="216" y="366"/>
                </a:lnTo>
                <a:lnTo>
                  <a:pt x="244" y="384"/>
                </a:lnTo>
                <a:lnTo>
                  <a:pt x="252" y="404"/>
                </a:lnTo>
                <a:lnTo>
                  <a:pt x="274" y="420"/>
                </a:lnTo>
                <a:lnTo>
                  <a:pt x="274" y="440"/>
                </a:lnTo>
                <a:lnTo>
                  <a:pt x="286" y="460"/>
                </a:lnTo>
                <a:lnTo>
                  <a:pt x="292" y="482"/>
                </a:lnTo>
                <a:lnTo>
                  <a:pt x="292" y="492"/>
                </a:lnTo>
                <a:lnTo>
                  <a:pt x="290" y="502"/>
                </a:lnTo>
                <a:lnTo>
                  <a:pt x="302" y="528"/>
                </a:lnTo>
                <a:lnTo>
                  <a:pt x="314" y="532"/>
                </a:lnTo>
                <a:lnTo>
                  <a:pt x="318" y="536"/>
                </a:lnTo>
                <a:lnTo>
                  <a:pt x="314" y="554"/>
                </a:lnTo>
                <a:lnTo>
                  <a:pt x="294" y="556"/>
                </a:lnTo>
                <a:lnTo>
                  <a:pt x="298" y="568"/>
                </a:lnTo>
                <a:lnTo>
                  <a:pt x="292" y="578"/>
                </a:lnTo>
                <a:lnTo>
                  <a:pt x="278" y="578"/>
                </a:lnTo>
                <a:lnTo>
                  <a:pt x="278" y="602"/>
                </a:lnTo>
                <a:lnTo>
                  <a:pt x="288" y="606"/>
                </a:lnTo>
                <a:lnTo>
                  <a:pt x="294" y="614"/>
                </a:lnTo>
                <a:lnTo>
                  <a:pt x="292" y="622"/>
                </a:lnTo>
                <a:lnTo>
                  <a:pt x="326" y="622"/>
                </a:lnTo>
                <a:lnTo>
                  <a:pt x="326" y="712"/>
                </a:lnTo>
                <a:lnTo>
                  <a:pt x="320" y="718"/>
                </a:lnTo>
                <a:lnTo>
                  <a:pt x="326" y="742"/>
                </a:lnTo>
                <a:lnTo>
                  <a:pt x="320" y="752"/>
                </a:lnTo>
                <a:lnTo>
                  <a:pt x="320" y="764"/>
                </a:lnTo>
                <a:lnTo>
                  <a:pt x="322" y="776"/>
                </a:lnTo>
                <a:lnTo>
                  <a:pt x="320" y="776"/>
                </a:lnTo>
                <a:lnTo>
                  <a:pt x="322" y="798"/>
                </a:lnTo>
                <a:lnTo>
                  <a:pt x="324" y="802"/>
                </a:lnTo>
                <a:lnTo>
                  <a:pt x="340" y="820"/>
                </a:lnTo>
                <a:lnTo>
                  <a:pt x="340" y="824"/>
                </a:lnTo>
                <a:lnTo>
                  <a:pt x="328" y="824"/>
                </a:lnTo>
                <a:lnTo>
                  <a:pt x="328" y="818"/>
                </a:lnTo>
                <a:lnTo>
                  <a:pt x="318" y="808"/>
                </a:lnTo>
                <a:lnTo>
                  <a:pt x="314" y="808"/>
                </a:lnTo>
                <a:lnTo>
                  <a:pt x="310" y="800"/>
                </a:lnTo>
                <a:lnTo>
                  <a:pt x="308" y="794"/>
                </a:lnTo>
                <a:lnTo>
                  <a:pt x="296" y="782"/>
                </a:lnTo>
                <a:lnTo>
                  <a:pt x="294" y="772"/>
                </a:lnTo>
                <a:lnTo>
                  <a:pt x="292" y="766"/>
                </a:lnTo>
                <a:lnTo>
                  <a:pt x="288" y="762"/>
                </a:lnTo>
                <a:lnTo>
                  <a:pt x="284" y="752"/>
                </a:lnTo>
                <a:lnTo>
                  <a:pt x="276" y="748"/>
                </a:lnTo>
                <a:lnTo>
                  <a:pt x="272" y="748"/>
                </a:lnTo>
                <a:lnTo>
                  <a:pt x="268" y="746"/>
                </a:lnTo>
                <a:lnTo>
                  <a:pt x="262" y="740"/>
                </a:lnTo>
                <a:lnTo>
                  <a:pt x="256" y="738"/>
                </a:lnTo>
                <a:lnTo>
                  <a:pt x="250" y="738"/>
                </a:lnTo>
                <a:lnTo>
                  <a:pt x="248" y="726"/>
                </a:lnTo>
                <a:lnTo>
                  <a:pt x="240" y="718"/>
                </a:lnTo>
                <a:lnTo>
                  <a:pt x="234" y="712"/>
                </a:lnTo>
                <a:lnTo>
                  <a:pt x="234" y="704"/>
                </a:lnTo>
                <a:lnTo>
                  <a:pt x="230" y="700"/>
                </a:lnTo>
                <a:lnTo>
                  <a:pt x="228" y="694"/>
                </a:lnTo>
                <a:lnTo>
                  <a:pt x="230" y="688"/>
                </a:lnTo>
                <a:lnTo>
                  <a:pt x="228" y="686"/>
                </a:lnTo>
                <a:lnTo>
                  <a:pt x="220" y="684"/>
                </a:lnTo>
                <a:lnTo>
                  <a:pt x="218" y="674"/>
                </a:lnTo>
                <a:lnTo>
                  <a:pt x="210" y="668"/>
                </a:lnTo>
                <a:lnTo>
                  <a:pt x="208" y="658"/>
                </a:lnTo>
                <a:lnTo>
                  <a:pt x="204" y="650"/>
                </a:lnTo>
                <a:lnTo>
                  <a:pt x="206" y="642"/>
                </a:lnTo>
                <a:lnTo>
                  <a:pt x="206" y="630"/>
                </a:lnTo>
                <a:lnTo>
                  <a:pt x="202" y="614"/>
                </a:lnTo>
                <a:lnTo>
                  <a:pt x="200" y="604"/>
                </a:lnTo>
                <a:lnTo>
                  <a:pt x="206" y="588"/>
                </a:lnTo>
                <a:lnTo>
                  <a:pt x="206" y="564"/>
                </a:lnTo>
                <a:lnTo>
                  <a:pt x="208" y="550"/>
                </a:lnTo>
                <a:lnTo>
                  <a:pt x="206" y="536"/>
                </a:lnTo>
                <a:lnTo>
                  <a:pt x="198" y="520"/>
                </a:lnTo>
                <a:lnTo>
                  <a:pt x="200" y="516"/>
                </a:lnTo>
                <a:lnTo>
                  <a:pt x="206" y="516"/>
                </a:lnTo>
                <a:lnTo>
                  <a:pt x="214" y="520"/>
                </a:lnTo>
                <a:lnTo>
                  <a:pt x="226" y="518"/>
                </a:lnTo>
                <a:lnTo>
                  <a:pt x="226" y="532"/>
                </a:lnTo>
                <a:lnTo>
                  <a:pt x="230" y="532"/>
                </a:lnTo>
                <a:lnTo>
                  <a:pt x="232" y="524"/>
                </a:lnTo>
                <a:lnTo>
                  <a:pt x="228" y="516"/>
                </a:lnTo>
                <a:lnTo>
                  <a:pt x="226" y="506"/>
                </a:lnTo>
                <a:lnTo>
                  <a:pt x="220" y="502"/>
                </a:lnTo>
                <a:lnTo>
                  <a:pt x="214" y="492"/>
                </a:lnTo>
                <a:lnTo>
                  <a:pt x="210" y="492"/>
                </a:lnTo>
                <a:lnTo>
                  <a:pt x="206" y="486"/>
                </a:lnTo>
                <a:lnTo>
                  <a:pt x="200" y="484"/>
                </a:lnTo>
                <a:lnTo>
                  <a:pt x="196" y="476"/>
                </a:lnTo>
                <a:lnTo>
                  <a:pt x="190" y="474"/>
                </a:lnTo>
                <a:lnTo>
                  <a:pt x="182" y="474"/>
                </a:lnTo>
                <a:lnTo>
                  <a:pt x="178" y="466"/>
                </a:lnTo>
                <a:lnTo>
                  <a:pt x="166" y="464"/>
                </a:lnTo>
                <a:lnTo>
                  <a:pt x="160" y="460"/>
                </a:lnTo>
                <a:lnTo>
                  <a:pt x="158" y="452"/>
                </a:lnTo>
                <a:lnTo>
                  <a:pt x="160" y="442"/>
                </a:lnTo>
                <a:lnTo>
                  <a:pt x="158" y="436"/>
                </a:lnTo>
                <a:lnTo>
                  <a:pt x="156" y="430"/>
                </a:lnTo>
                <a:lnTo>
                  <a:pt x="150" y="432"/>
                </a:lnTo>
                <a:lnTo>
                  <a:pt x="144" y="430"/>
                </a:lnTo>
                <a:lnTo>
                  <a:pt x="144" y="424"/>
                </a:lnTo>
                <a:lnTo>
                  <a:pt x="146" y="422"/>
                </a:lnTo>
                <a:lnTo>
                  <a:pt x="146" y="414"/>
                </a:lnTo>
                <a:lnTo>
                  <a:pt x="142" y="414"/>
                </a:lnTo>
                <a:lnTo>
                  <a:pt x="140" y="418"/>
                </a:lnTo>
                <a:lnTo>
                  <a:pt x="134" y="414"/>
                </a:lnTo>
                <a:lnTo>
                  <a:pt x="132" y="408"/>
                </a:lnTo>
                <a:lnTo>
                  <a:pt x="130" y="396"/>
                </a:lnTo>
                <a:lnTo>
                  <a:pt x="132" y="39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8" name="Freeform 416"/>
          <p:cNvSpPr>
            <a:spLocks/>
          </p:cNvSpPr>
          <p:nvPr/>
        </p:nvSpPr>
        <p:spPr bwMode="auto">
          <a:xfrm>
            <a:off x="3225213" y="2041545"/>
            <a:ext cx="9525" cy="12700"/>
          </a:xfrm>
          <a:custGeom>
            <a:avLst/>
            <a:gdLst>
              <a:gd name="T0" fmla="*/ 0 w 6"/>
              <a:gd name="T1" fmla="*/ 0 h 8"/>
              <a:gd name="T2" fmla="*/ 3175 w 6"/>
              <a:gd name="T3" fmla="*/ 0 h 8"/>
              <a:gd name="T4" fmla="*/ 9525 w 6"/>
              <a:gd name="T5" fmla="*/ 0 h 8"/>
              <a:gd name="T6" fmla="*/ 9525 w 6"/>
              <a:gd name="T7" fmla="*/ 3175 h 8"/>
              <a:gd name="T8" fmla="*/ 0 w 6"/>
              <a:gd name="T9" fmla="*/ 12700 h 8"/>
              <a:gd name="T10" fmla="*/ 0 w 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">
                <a:moveTo>
                  <a:pt x="0" y="0"/>
                </a:moveTo>
                <a:lnTo>
                  <a:pt x="2" y="0"/>
                </a:lnTo>
                <a:lnTo>
                  <a:pt x="6" y="0"/>
                </a:lnTo>
                <a:lnTo>
                  <a:pt x="6" y="2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9" name="Freeform 417"/>
          <p:cNvSpPr>
            <a:spLocks/>
          </p:cNvSpPr>
          <p:nvPr/>
        </p:nvSpPr>
        <p:spPr bwMode="auto">
          <a:xfrm>
            <a:off x="3818938" y="5092720"/>
            <a:ext cx="31750" cy="61912"/>
          </a:xfrm>
          <a:custGeom>
            <a:avLst/>
            <a:gdLst>
              <a:gd name="T0" fmla="*/ 31750 w 20"/>
              <a:gd name="T1" fmla="*/ 3259 h 38"/>
              <a:gd name="T2" fmla="*/ 25400 w 20"/>
              <a:gd name="T3" fmla="*/ 3259 h 38"/>
              <a:gd name="T4" fmla="*/ 19050 w 20"/>
              <a:gd name="T5" fmla="*/ 0 h 38"/>
              <a:gd name="T6" fmla="*/ 12700 w 20"/>
              <a:gd name="T7" fmla="*/ 6517 h 38"/>
              <a:gd name="T8" fmla="*/ 0 w 20"/>
              <a:gd name="T9" fmla="*/ 16293 h 38"/>
              <a:gd name="T10" fmla="*/ 0 w 20"/>
              <a:gd name="T11" fmla="*/ 22810 h 38"/>
              <a:gd name="T12" fmla="*/ 0 w 20"/>
              <a:gd name="T13" fmla="*/ 32585 h 38"/>
              <a:gd name="T14" fmla="*/ 6350 w 20"/>
              <a:gd name="T15" fmla="*/ 26068 h 38"/>
              <a:gd name="T16" fmla="*/ 12700 w 20"/>
              <a:gd name="T17" fmla="*/ 26068 h 38"/>
              <a:gd name="T18" fmla="*/ 19050 w 20"/>
              <a:gd name="T19" fmla="*/ 29327 h 38"/>
              <a:gd name="T20" fmla="*/ 15875 w 20"/>
              <a:gd name="T21" fmla="*/ 35844 h 38"/>
              <a:gd name="T22" fmla="*/ 6350 w 20"/>
              <a:gd name="T23" fmla="*/ 42361 h 38"/>
              <a:gd name="T24" fmla="*/ 12700 w 20"/>
              <a:gd name="T25" fmla="*/ 52136 h 38"/>
              <a:gd name="T26" fmla="*/ 22225 w 20"/>
              <a:gd name="T27" fmla="*/ 58653 h 38"/>
              <a:gd name="T28" fmla="*/ 31750 w 20"/>
              <a:gd name="T29" fmla="*/ 61912 h 38"/>
              <a:gd name="T30" fmla="*/ 31750 w 20"/>
              <a:gd name="T31" fmla="*/ 3259 h 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" h="38">
                <a:moveTo>
                  <a:pt x="20" y="2"/>
                </a:moveTo>
                <a:lnTo>
                  <a:pt x="16" y="2"/>
                </a:lnTo>
                <a:lnTo>
                  <a:pt x="12" y="0"/>
                </a:lnTo>
                <a:lnTo>
                  <a:pt x="8" y="4"/>
                </a:lnTo>
                <a:lnTo>
                  <a:pt x="0" y="10"/>
                </a:lnTo>
                <a:lnTo>
                  <a:pt x="0" y="14"/>
                </a:lnTo>
                <a:lnTo>
                  <a:pt x="0" y="20"/>
                </a:lnTo>
                <a:lnTo>
                  <a:pt x="4" y="16"/>
                </a:lnTo>
                <a:lnTo>
                  <a:pt x="8" y="16"/>
                </a:lnTo>
                <a:lnTo>
                  <a:pt x="12" y="18"/>
                </a:lnTo>
                <a:lnTo>
                  <a:pt x="10" y="22"/>
                </a:lnTo>
                <a:lnTo>
                  <a:pt x="4" y="26"/>
                </a:lnTo>
                <a:lnTo>
                  <a:pt x="8" y="32"/>
                </a:lnTo>
                <a:lnTo>
                  <a:pt x="14" y="36"/>
                </a:lnTo>
                <a:lnTo>
                  <a:pt x="20" y="38"/>
                </a:lnTo>
                <a:lnTo>
                  <a:pt x="2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0" name="Freeform 418"/>
          <p:cNvSpPr>
            <a:spLocks/>
          </p:cNvSpPr>
          <p:nvPr/>
        </p:nvSpPr>
        <p:spPr bwMode="auto">
          <a:xfrm>
            <a:off x="3793538" y="5154632"/>
            <a:ext cx="57150" cy="12700"/>
          </a:xfrm>
          <a:custGeom>
            <a:avLst/>
            <a:gdLst>
              <a:gd name="T0" fmla="*/ 57150 w 36"/>
              <a:gd name="T1" fmla="*/ 3175 h 8"/>
              <a:gd name="T2" fmla="*/ 34925 w 36"/>
              <a:gd name="T3" fmla="*/ 0 h 8"/>
              <a:gd name="T4" fmla="*/ 19050 w 36"/>
              <a:gd name="T5" fmla="*/ 0 h 8"/>
              <a:gd name="T6" fmla="*/ 0 w 36"/>
              <a:gd name="T7" fmla="*/ 3175 h 8"/>
              <a:gd name="T8" fmla="*/ 0 w 36"/>
              <a:gd name="T9" fmla="*/ 6350 h 8"/>
              <a:gd name="T10" fmla="*/ 9525 w 36"/>
              <a:gd name="T11" fmla="*/ 9525 h 8"/>
              <a:gd name="T12" fmla="*/ 22225 w 36"/>
              <a:gd name="T13" fmla="*/ 12700 h 8"/>
              <a:gd name="T14" fmla="*/ 53975 w 36"/>
              <a:gd name="T15" fmla="*/ 12700 h 8"/>
              <a:gd name="T16" fmla="*/ 57150 w 36"/>
              <a:gd name="T17" fmla="*/ 3175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" h="8">
                <a:moveTo>
                  <a:pt x="36" y="2"/>
                </a:moveTo>
                <a:lnTo>
                  <a:pt x="22" y="0"/>
                </a:lnTo>
                <a:lnTo>
                  <a:pt x="12" y="0"/>
                </a:lnTo>
                <a:lnTo>
                  <a:pt x="0" y="2"/>
                </a:lnTo>
                <a:lnTo>
                  <a:pt x="0" y="4"/>
                </a:lnTo>
                <a:lnTo>
                  <a:pt x="6" y="6"/>
                </a:lnTo>
                <a:lnTo>
                  <a:pt x="14" y="8"/>
                </a:lnTo>
                <a:lnTo>
                  <a:pt x="34" y="8"/>
                </a:lnTo>
                <a:lnTo>
                  <a:pt x="36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1" name="Freeform 419"/>
          <p:cNvSpPr>
            <a:spLocks/>
          </p:cNvSpPr>
          <p:nvPr/>
        </p:nvSpPr>
        <p:spPr bwMode="auto">
          <a:xfrm>
            <a:off x="3828463" y="5176857"/>
            <a:ext cx="38100" cy="19050"/>
          </a:xfrm>
          <a:custGeom>
            <a:avLst/>
            <a:gdLst>
              <a:gd name="T0" fmla="*/ 31750 w 24"/>
              <a:gd name="T1" fmla="*/ 19050 h 12"/>
              <a:gd name="T2" fmla="*/ 38100 w 24"/>
              <a:gd name="T3" fmla="*/ 19050 h 12"/>
              <a:gd name="T4" fmla="*/ 38100 w 24"/>
              <a:gd name="T5" fmla="*/ 12700 h 12"/>
              <a:gd name="T6" fmla="*/ 28575 w 24"/>
              <a:gd name="T7" fmla="*/ 3175 h 12"/>
              <a:gd name="T8" fmla="*/ 15875 w 24"/>
              <a:gd name="T9" fmla="*/ 0 h 12"/>
              <a:gd name="T10" fmla="*/ 3175 w 24"/>
              <a:gd name="T11" fmla="*/ 0 h 12"/>
              <a:gd name="T12" fmla="*/ 0 w 24"/>
              <a:gd name="T13" fmla="*/ 6350 h 12"/>
              <a:gd name="T14" fmla="*/ 6350 w 24"/>
              <a:gd name="T15" fmla="*/ 9525 h 12"/>
              <a:gd name="T16" fmla="*/ 19050 w 24"/>
              <a:gd name="T17" fmla="*/ 9525 h 12"/>
              <a:gd name="T18" fmla="*/ 25400 w 24"/>
              <a:gd name="T19" fmla="*/ 12700 h 12"/>
              <a:gd name="T20" fmla="*/ 31750 w 24"/>
              <a:gd name="T21" fmla="*/ 1905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" h="12">
                <a:moveTo>
                  <a:pt x="20" y="12"/>
                </a:moveTo>
                <a:lnTo>
                  <a:pt x="24" y="12"/>
                </a:lnTo>
                <a:lnTo>
                  <a:pt x="24" y="8"/>
                </a:lnTo>
                <a:lnTo>
                  <a:pt x="18" y="2"/>
                </a:lnTo>
                <a:lnTo>
                  <a:pt x="10" y="0"/>
                </a:lnTo>
                <a:lnTo>
                  <a:pt x="2" y="0"/>
                </a:lnTo>
                <a:lnTo>
                  <a:pt x="0" y="4"/>
                </a:lnTo>
                <a:lnTo>
                  <a:pt x="4" y="6"/>
                </a:lnTo>
                <a:lnTo>
                  <a:pt x="12" y="6"/>
                </a:lnTo>
                <a:lnTo>
                  <a:pt x="16" y="8"/>
                </a:lnTo>
                <a:lnTo>
                  <a:pt x="20" y="1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2" name="Freeform 420"/>
          <p:cNvSpPr>
            <a:spLocks/>
          </p:cNvSpPr>
          <p:nvPr/>
        </p:nvSpPr>
        <p:spPr bwMode="auto">
          <a:xfrm>
            <a:off x="3806238" y="5137170"/>
            <a:ext cx="6350" cy="14287"/>
          </a:xfrm>
          <a:custGeom>
            <a:avLst/>
            <a:gdLst>
              <a:gd name="T0" fmla="*/ 6350 w 4"/>
              <a:gd name="T1" fmla="*/ 0 h 8"/>
              <a:gd name="T2" fmla="*/ 6350 w 4"/>
              <a:gd name="T3" fmla="*/ 7144 h 8"/>
              <a:gd name="T4" fmla="*/ 6350 w 4"/>
              <a:gd name="T5" fmla="*/ 14287 h 8"/>
              <a:gd name="T6" fmla="*/ 0 w 4"/>
              <a:gd name="T7" fmla="*/ 14287 h 8"/>
              <a:gd name="T8" fmla="*/ 0 w 4"/>
              <a:gd name="T9" fmla="*/ 0 h 8"/>
              <a:gd name="T10" fmla="*/ 6350 w 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4" y="0"/>
                </a:moveTo>
                <a:lnTo>
                  <a:pt x="4" y="4"/>
                </a:lnTo>
                <a:lnTo>
                  <a:pt x="4" y="8"/>
                </a:lnTo>
                <a:lnTo>
                  <a:pt x="0" y="8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3" name="Freeform 421"/>
          <p:cNvSpPr>
            <a:spLocks/>
          </p:cNvSpPr>
          <p:nvPr/>
        </p:nvSpPr>
        <p:spPr bwMode="auto">
          <a:xfrm>
            <a:off x="3758613" y="5124470"/>
            <a:ext cx="25400" cy="26987"/>
          </a:xfrm>
          <a:custGeom>
            <a:avLst/>
            <a:gdLst>
              <a:gd name="T0" fmla="*/ 25400 w 16"/>
              <a:gd name="T1" fmla="*/ 13494 h 16"/>
              <a:gd name="T2" fmla="*/ 22225 w 16"/>
              <a:gd name="T3" fmla="*/ 16867 h 16"/>
              <a:gd name="T4" fmla="*/ 19050 w 16"/>
              <a:gd name="T5" fmla="*/ 26987 h 16"/>
              <a:gd name="T6" fmla="*/ 9525 w 16"/>
              <a:gd name="T7" fmla="*/ 16867 h 16"/>
              <a:gd name="T8" fmla="*/ 3175 w 16"/>
              <a:gd name="T9" fmla="*/ 10120 h 16"/>
              <a:gd name="T10" fmla="*/ 0 w 16"/>
              <a:gd name="T11" fmla="*/ 0 h 16"/>
              <a:gd name="T12" fmla="*/ 15875 w 16"/>
              <a:gd name="T13" fmla="*/ 3373 h 16"/>
              <a:gd name="T14" fmla="*/ 25400 w 16"/>
              <a:gd name="T15" fmla="*/ 13494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14" y="10"/>
                </a:lnTo>
                <a:lnTo>
                  <a:pt x="12" y="16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lnTo>
                  <a:pt x="10" y="2"/>
                </a:lnTo>
                <a:lnTo>
                  <a:pt x="16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4" name="Freeform 422"/>
          <p:cNvSpPr>
            <a:spLocks/>
          </p:cNvSpPr>
          <p:nvPr/>
        </p:nvSpPr>
        <p:spPr bwMode="auto">
          <a:xfrm>
            <a:off x="3736388" y="5099070"/>
            <a:ext cx="25400" cy="22225"/>
          </a:xfrm>
          <a:custGeom>
            <a:avLst/>
            <a:gdLst>
              <a:gd name="T0" fmla="*/ 19050 w 16"/>
              <a:gd name="T1" fmla="*/ 22225 h 14"/>
              <a:gd name="T2" fmla="*/ 25400 w 16"/>
              <a:gd name="T3" fmla="*/ 22225 h 14"/>
              <a:gd name="T4" fmla="*/ 19050 w 16"/>
              <a:gd name="T5" fmla="*/ 12700 h 14"/>
              <a:gd name="T6" fmla="*/ 3175 w 16"/>
              <a:gd name="T7" fmla="*/ 0 h 14"/>
              <a:gd name="T8" fmla="*/ 0 w 16"/>
              <a:gd name="T9" fmla="*/ 0 h 14"/>
              <a:gd name="T10" fmla="*/ 0 w 16"/>
              <a:gd name="T11" fmla="*/ 3175 h 14"/>
              <a:gd name="T12" fmla="*/ 9525 w 16"/>
              <a:gd name="T13" fmla="*/ 12700 h 14"/>
              <a:gd name="T14" fmla="*/ 19050 w 16"/>
              <a:gd name="T15" fmla="*/ 22225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" h="14">
                <a:moveTo>
                  <a:pt x="12" y="14"/>
                </a:moveTo>
                <a:lnTo>
                  <a:pt x="16" y="14"/>
                </a:lnTo>
                <a:lnTo>
                  <a:pt x="12" y="8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6" y="8"/>
                </a:lnTo>
                <a:lnTo>
                  <a:pt x="12" y="1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5" name="Freeform 423"/>
          <p:cNvSpPr>
            <a:spLocks/>
          </p:cNvSpPr>
          <p:nvPr/>
        </p:nvSpPr>
        <p:spPr bwMode="auto">
          <a:xfrm>
            <a:off x="3771313" y="5099070"/>
            <a:ext cx="19050" cy="19050"/>
          </a:xfrm>
          <a:custGeom>
            <a:avLst/>
            <a:gdLst>
              <a:gd name="T0" fmla="*/ 0 w 12"/>
              <a:gd name="T1" fmla="*/ 19050 h 12"/>
              <a:gd name="T2" fmla="*/ 9525 w 12"/>
              <a:gd name="T3" fmla="*/ 9525 h 12"/>
              <a:gd name="T4" fmla="*/ 15875 w 12"/>
              <a:gd name="T5" fmla="*/ 9525 h 12"/>
              <a:gd name="T6" fmla="*/ 19050 w 12"/>
              <a:gd name="T7" fmla="*/ 0 h 12"/>
              <a:gd name="T8" fmla="*/ 9525 w 12"/>
              <a:gd name="T9" fmla="*/ 0 h 12"/>
              <a:gd name="T10" fmla="*/ 3175 w 12"/>
              <a:gd name="T11" fmla="*/ 6350 h 12"/>
              <a:gd name="T12" fmla="*/ 0 w 12"/>
              <a:gd name="T13" fmla="*/ 1905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6" y="6"/>
                </a:lnTo>
                <a:lnTo>
                  <a:pt x="10" y="6"/>
                </a:lnTo>
                <a:lnTo>
                  <a:pt x="12" y="0"/>
                </a:lnTo>
                <a:lnTo>
                  <a:pt x="6" y="0"/>
                </a:lnTo>
                <a:lnTo>
                  <a:pt x="2" y="4"/>
                </a:lnTo>
                <a:lnTo>
                  <a:pt x="0" y="1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Freeform 424"/>
          <p:cNvSpPr>
            <a:spLocks/>
          </p:cNvSpPr>
          <p:nvPr/>
        </p:nvSpPr>
        <p:spPr bwMode="auto">
          <a:xfrm>
            <a:off x="3742738" y="5064145"/>
            <a:ext cx="9525" cy="12700"/>
          </a:xfrm>
          <a:custGeom>
            <a:avLst/>
            <a:gdLst>
              <a:gd name="T0" fmla="*/ 3175 w 6"/>
              <a:gd name="T1" fmla="*/ 0 h 8"/>
              <a:gd name="T2" fmla="*/ 3175 w 6"/>
              <a:gd name="T3" fmla="*/ 3175 h 8"/>
              <a:gd name="T4" fmla="*/ 9525 w 6"/>
              <a:gd name="T5" fmla="*/ 12700 h 8"/>
              <a:gd name="T6" fmla="*/ 3175 w 6"/>
              <a:gd name="T7" fmla="*/ 12700 h 8"/>
              <a:gd name="T8" fmla="*/ 0 w 6"/>
              <a:gd name="T9" fmla="*/ 6350 h 8"/>
              <a:gd name="T10" fmla="*/ 0 w 6"/>
              <a:gd name="T11" fmla="*/ 0 h 8"/>
              <a:gd name="T12" fmla="*/ 3175 w 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8">
                <a:moveTo>
                  <a:pt x="2" y="0"/>
                </a:moveTo>
                <a:lnTo>
                  <a:pt x="2" y="2"/>
                </a:lnTo>
                <a:lnTo>
                  <a:pt x="6" y="8"/>
                </a:lnTo>
                <a:lnTo>
                  <a:pt x="2" y="8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7" name="Freeform 425"/>
          <p:cNvSpPr>
            <a:spLocks/>
          </p:cNvSpPr>
          <p:nvPr/>
        </p:nvSpPr>
        <p:spPr bwMode="auto">
          <a:xfrm>
            <a:off x="3733213" y="5076845"/>
            <a:ext cx="6350" cy="9525"/>
          </a:xfrm>
          <a:custGeom>
            <a:avLst/>
            <a:gdLst>
              <a:gd name="T0" fmla="*/ 0 w 4"/>
              <a:gd name="T1" fmla="*/ 3175 h 6"/>
              <a:gd name="T2" fmla="*/ 3175 w 4"/>
              <a:gd name="T3" fmla="*/ 0 h 6"/>
              <a:gd name="T4" fmla="*/ 6350 w 4"/>
              <a:gd name="T5" fmla="*/ 3175 h 6"/>
              <a:gd name="T6" fmla="*/ 3175 w 4"/>
              <a:gd name="T7" fmla="*/ 9525 h 6"/>
              <a:gd name="T8" fmla="*/ 0 w 4"/>
              <a:gd name="T9" fmla="*/ 317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6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8" name="Freeform 426"/>
          <p:cNvSpPr>
            <a:spLocks/>
          </p:cNvSpPr>
          <p:nvPr/>
        </p:nvSpPr>
        <p:spPr bwMode="auto">
          <a:xfrm>
            <a:off x="3745913" y="5086370"/>
            <a:ext cx="6350" cy="9525"/>
          </a:xfrm>
          <a:custGeom>
            <a:avLst/>
            <a:gdLst>
              <a:gd name="T0" fmla="*/ 0 w 4"/>
              <a:gd name="T1" fmla="*/ 0 h 6"/>
              <a:gd name="T2" fmla="*/ 3175 w 4"/>
              <a:gd name="T3" fmla="*/ 0 h 6"/>
              <a:gd name="T4" fmla="*/ 6350 w 4"/>
              <a:gd name="T5" fmla="*/ 6350 h 6"/>
              <a:gd name="T6" fmla="*/ 3175 w 4"/>
              <a:gd name="T7" fmla="*/ 9525 h 6"/>
              <a:gd name="T8" fmla="*/ 0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6">
                <a:moveTo>
                  <a:pt x="0" y="0"/>
                </a:moveTo>
                <a:lnTo>
                  <a:pt x="2" y="0"/>
                </a:lnTo>
                <a:lnTo>
                  <a:pt x="4" y="4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9" name="Freeform 427"/>
          <p:cNvSpPr>
            <a:spLocks/>
          </p:cNvSpPr>
          <p:nvPr/>
        </p:nvSpPr>
        <p:spPr bwMode="auto">
          <a:xfrm>
            <a:off x="3723688" y="5054620"/>
            <a:ext cx="9525" cy="15875"/>
          </a:xfrm>
          <a:custGeom>
            <a:avLst/>
            <a:gdLst>
              <a:gd name="T0" fmla="*/ 6350 w 6"/>
              <a:gd name="T1" fmla="*/ 15875 h 10"/>
              <a:gd name="T2" fmla="*/ 0 w 6"/>
              <a:gd name="T3" fmla="*/ 6350 h 10"/>
              <a:gd name="T4" fmla="*/ 3175 w 6"/>
              <a:gd name="T5" fmla="*/ 0 h 10"/>
              <a:gd name="T6" fmla="*/ 6350 w 6"/>
              <a:gd name="T7" fmla="*/ 0 h 10"/>
              <a:gd name="T8" fmla="*/ 9525 w 6"/>
              <a:gd name="T9" fmla="*/ 12700 h 10"/>
              <a:gd name="T10" fmla="*/ 6350 w 6"/>
              <a:gd name="T11" fmla="*/ 15875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0">
                <a:moveTo>
                  <a:pt x="4" y="10"/>
                </a:move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6" y="8"/>
                </a:lnTo>
                <a:lnTo>
                  <a:pt x="4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0" name="Freeform 428"/>
          <p:cNvSpPr>
            <a:spLocks/>
          </p:cNvSpPr>
          <p:nvPr/>
        </p:nvSpPr>
        <p:spPr bwMode="auto">
          <a:xfrm>
            <a:off x="3733213" y="5041920"/>
            <a:ext cx="6350" cy="15875"/>
          </a:xfrm>
          <a:custGeom>
            <a:avLst/>
            <a:gdLst>
              <a:gd name="T0" fmla="*/ 0 w 4"/>
              <a:gd name="T1" fmla="*/ 9525 h 10"/>
              <a:gd name="T2" fmla="*/ 0 w 4"/>
              <a:gd name="T3" fmla="*/ 0 h 10"/>
              <a:gd name="T4" fmla="*/ 6350 w 4"/>
              <a:gd name="T5" fmla="*/ 0 h 10"/>
              <a:gd name="T6" fmla="*/ 3175 w 4"/>
              <a:gd name="T7" fmla="*/ 15875 h 10"/>
              <a:gd name="T8" fmla="*/ 0 w 4"/>
              <a:gd name="T9" fmla="*/ 9525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0">
                <a:moveTo>
                  <a:pt x="0" y="6"/>
                </a:moveTo>
                <a:lnTo>
                  <a:pt x="0" y="0"/>
                </a:lnTo>
                <a:lnTo>
                  <a:pt x="4" y="0"/>
                </a:lnTo>
                <a:lnTo>
                  <a:pt x="2" y="10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1" name="Freeform 429"/>
          <p:cNvSpPr>
            <a:spLocks/>
          </p:cNvSpPr>
          <p:nvPr/>
        </p:nvSpPr>
        <p:spPr bwMode="auto">
          <a:xfrm>
            <a:off x="3726863" y="4976832"/>
            <a:ext cx="12700" cy="31750"/>
          </a:xfrm>
          <a:custGeom>
            <a:avLst/>
            <a:gdLst>
              <a:gd name="T0" fmla="*/ 12700 w 8"/>
              <a:gd name="T1" fmla="*/ 31750 h 20"/>
              <a:gd name="T2" fmla="*/ 9525 w 8"/>
              <a:gd name="T3" fmla="*/ 22225 h 20"/>
              <a:gd name="T4" fmla="*/ 9525 w 8"/>
              <a:gd name="T5" fmla="*/ 9525 h 20"/>
              <a:gd name="T6" fmla="*/ 9525 w 8"/>
              <a:gd name="T7" fmla="*/ 0 h 20"/>
              <a:gd name="T8" fmla="*/ 6350 w 8"/>
              <a:gd name="T9" fmla="*/ 0 h 20"/>
              <a:gd name="T10" fmla="*/ 3175 w 8"/>
              <a:gd name="T11" fmla="*/ 9525 h 20"/>
              <a:gd name="T12" fmla="*/ 0 w 8"/>
              <a:gd name="T13" fmla="*/ 15875 h 20"/>
              <a:gd name="T14" fmla="*/ 0 w 8"/>
              <a:gd name="T15" fmla="*/ 19050 h 20"/>
              <a:gd name="T16" fmla="*/ 6350 w 8"/>
              <a:gd name="T17" fmla="*/ 28575 h 20"/>
              <a:gd name="T18" fmla="*/ 12700 w 8"/>
              <a:gd name="T19" fmla="*/ 31750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20">
                <a:moveTo>
                  <a:pt x="8" y="20"/>
                </a:moveTo>
                <a:lnTo>
                  <a:pt x="6" y="14"/>
                </a:lnTo>
                <a:lnTo>
                  <a:pt x="6" y="6"/>
                </a:lnTo>
                <a:lnTo>
                  <a:pt x="6" y="0"/>
                </a:lnTo>
                <a:lnTo>
                  <a:pt x="4" y="0"/>
                </a:lnTo>
                <a:lnTo>
                  <a:pt x="2" y="6"/>
                </a:lnTo>
                <a:lnTo>
                  <a:pt x="0" y="10"/>
                </a:lnTo>
                <a:lnTo>
                  <a:pt x="0" y="12"/>
                </a:lnTo>
                <a:lnTo>
                  <a:pt x="4" y="18"/>
                </a:lnTo>
                <a:lnTo>
                  <a:pt x="8" y="2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2" name="Freeform 430"/>
          <p:cNvSpPr>
            <a:spLocks/>
          </p:cNvSpPr>
          <p:nvPr/>
        </p:nvSpPr>
        <p:spPr bwMode="auto">
          <a:xfrm>
            <a:off x="3730038" y="5022870"/>
            <a:ext cx="9525" cy="9525"/>
          </a:xfrm>
          <a:custGeom>
            <a:avLst/>
            <a:gdLst>
              <a:gd name="T0" fmla="*/ 6350 w 6"/>
              <a:gd name="T1" fmla="*/ 6350 h 6"/>
              <a:gd name="T2" fmla="*/ 9525 w 6"/>
              <a:gd name="T3" fmla="*/ 0 h 6"/>
              <a:gd name="T4" fmla="*/ 0 w 6"/>
              <a:gd name="T5" fmla="*/ 6350 h 6"/>
              <a:gd name="T6" fmla="*/ 3175 w 6"/>
              <a:gd name="T7" fmla="*/ 9525 h 6"/>
              <a:gd name="T8" fmla="*/ 6350 w 6"/>
              <a:gd name="T9" fmla="*/ 635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6">
                <a:moveTo>
                  <a:pt x="4" y="4"/>
                </a:moveTo>
                <a:lnTo>
                  <a:pt x="6" y="0"/>
                </a:lnTo>
                <a:lnTo>
                  <a:pt x="0" y="4"/>
                </a:lnTo>
                <a:lnTo>
                  <a:pt x="2" y="6"/>
                </a:lnTo>
                <a:lnTo>
                  <a:pt x="4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3" name="Freeform 431"/>
          <p:cNvSpPr>
            <a:spLocks/>
          </p:cNvSpPr>
          <p:nvPr/>
        </p:nvSpPr>
        <p:spPr bwMode="auto">
          <a:xfrm>
            <a:off x="3723688" y="5014932"/>
            <a:ext cx="12700" cy="7938"/>
          </a:xfrm>
          <a:custGeom>
            <a:avLst/>
            <a:gdLst>
              <a:gd name="T0" fmla="*/ 6350 w 8"/>
              <a:gd name="T1" fmla="*/ 7938 h 4"/>
              <a:gd name="T2" fmla="*/ 12700 w 8"/>
              <a:gd name="T3" fmla="*/ 3969 h 4"/>
              <a:gd name="T4" fmla="*/ 9525 w 8"/>
              <a:gd name="T5" fmla="*/ 0 h 4"/>
              <a:gd name="T6" fmla="*/ 3175 w 8"/>
              <a:gd name="T7" fmla="*/ 0 h 4"/>
              <a:gd name="T8" fmla="*/ 0 w 8"/>
              <a:gd name="T9" fmla="*/ 7938 h 4"/>
              <a:gd name="T10" fmla="*/ 6350 w 8"/>
              <a:gd name="T11" fmla="*/ 7938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">
                <a:moveTo>
                  <a:pt x="4" y="4"/>
                </a:moveTo>
                <a:lnTo>
                  <a:pt x="8" y="2"/>
                </a:lnTo>
                <a:lnTo>
                  <a:pt x="6" y="0"/>
                </a:lnTo>
                <a:lnTo>
                  <a:pt x="2" y="0"/>
                </a:lnTo>
                <a:lnTo>
                  <a:pt x="0" y="4"/>
                </a:lnTo>
                <a:lnTo>
                  <a:pt x="4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4" name="Freeform 432"/>
          <p:cNvSpPr>
            <a:spLocks/>
          </p:cNvSpPr>
          <p:nvPr/>
        </p:nvSpPr>
        <p:spPr bwMode="auto">
          <a:xfrm>
            <a:off x="3723688" y="5029220"/>
            <a:ext cx="3175" cy="9525"/>
          </a:xfrm>
          <a:custGeom>
            <a:avLst/>
            <a:gdLst>
              <a:gd name="T0" fmla="*/ 0 w 2"/>
              <a:gd name="T1" fmla="*/ 3175 h 6"/>
              <a:gd name="T2" fmla="*/ 0 w 2"/>
              <a:gd name="T3" fmla="*/ 0 h 6"/>
              <a:gd name="T4" fmla="*/ 3175 w 2"/>
              <a:gd name="T5" fmla="*/ 3175 h 6"/>
              <a:gd name="T6" fmla="*/ 0 w 2"/>
              <a:gd name="T7" fmla="*/ 9525 h 6"/>
              <a:gd name="T8" fmla="*/ 0 w 2"/>
              <a:gd name="T9" fmla="*/ 317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6">
                <a:moveTo>
                  <a:pt x="0" y="2"/>
                </a:moveTo>
                <a:lnTo>
                  <a:pt x="0" y="0"/>
                </a:lnTo>
                <a:lnTo>
                  <a:pt x="2" y="2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5" name="Freeform 433"/>
          <p:cNvSpPr>
            <a:spLocks/>
          </p:cNvSpPr>
          <p:nvPr/>
        </p:nvSpPr>
        <p:spPr bwMode="auto">
          <a:xfrm>
            <a:off x="3733213" y="4948257"/>
            <a:ext cx="3175" cy="12700"/>
          </a:xfrm>
          <a:custGeom>
            <a:avLst/>
            <a:gdLst>
              <a:gd name="T0" fmla="*/ 0 w 2"/>
              <a:gd name="T1" fmla="*/ 12700 h 8"/>
              <a:gd name="T2" fmla="*/ 0 w 2"/>
              <a:gd name="T3" fmla="*/ 0 h 8"/>
              <a:gd name="T4" fmla="*/ 3175 w 2"/>
              <a:gd name="T5" fmla="*/ 6350 h 8"/>
              <a:gd name="T6" fmla="*/ 3175 w 2"/>
              <a:gd name="T7" fmla="*/ 12700 h 8"/>
              <a:gd name="T8" fmla="*/ 0 w 2"/>
              <a:gd name="T9" fmla="*/ 1270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8">
                <a:moveTo>
                  <a:pt x="0" y="8"/>
                </a:moveTo>
                <a:lnTo>
                  <a:pt x="0" y="0"/>
                </a:lnTo>
                <a:lnTo>
                  <a:pt x="2" y="4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6" name="Freeform 434"/>
          <p:cNvSpPr>
            <a:spLocks/>
          </p:cNvSpPr>
          <p:nvPr/>
        </p:nvSpPr>
        <p:spPr bwMode="auto">
          <a:xfrm>
            <a:off x="3723688" y="4954607"/>
            <a:ext cx="3175" cy="9525"/>
          </a:xfrm>
          <a:custGeom>
            <a:avLst/>
            <a:gdLst>
              <a:gd name="T0" fmla="*/ 0 w 2"/>
              <a:gd name="T1" fmla="*/ 3175 h 6"/>
              <a:gd name="T2" fmla="*/ 0 w 2"/>
              <a:gd name="T3" fmla="*/ 0 h 6"/>
              <a:gd name="T4" fmla="*/ 3175 w 2"/>
              <a:gd name="T5" fmla="*/ 3175 h 6"/>
              <a:gd name="T6" fmla="*/ 0 w 2"/>
              <a:gd name="T7" fmla="*/ 9525 h 6"/>
              <a:gd name="T8" fmla="*/ 0 w 2"/>
              <a:gd name="T9" fmla="*/ 317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6">
                <a:moveTo>
                  <a:pt x="0" y="2"/>
                </a:moveTo>
                <a:lnTo>
                  <a:pt x="0" y="0"/>
                </a:lnTo>
                <a:lnTo>
                  <a:pt x="2" y="2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7" name="Freeform 435"/>
          <p:cNvSpPr>
            <a:spLocks/>
          </p:cNvSpPr>
          <p:nvPr/>
        </p:nvSpPr>
        <p:spPr bwMode="auto">
          <a:xfrm>
            <a:off x="3720513" y="4992707"/>
            <a:ext cx="6350" cy="12700"/>
          </a:xfrm>
          <a:custGeom>
            <a:avLst/>
            <a:gdLst>
              <a:gd name="T0" fmla="*/ 0 w 4"/>
              <a:gd name="T1" fmla="*/ 0 h 8"/>
              <a:gd name="T2" fmla="*/ 6350 w 4"/>
              <a:gd name="T3" fmla="*/ 9525 h 8"/>
              <a:gd name="T4" fmla="*/ 0 w 4"/>
              <a:gd name="T5" fmla="*/ 12700 h 8"/>
              <a:gd name="T6" fmla="*/ 0 w 4"/>
              <a:gd name="T7" fmla="*/ 9525 h 8"/>
              <a:gd name="T8" fmla="*/ 0 w 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4" y="6"/>
                </a:lnTo>
                <a:lnTo>
                  <a:pt x="0" y="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8" name="Freeform 436"/>
          <p:cNvSpPr>
            <a:spLocks/>
          </p:cNvSpPr>
          <p:nvPr/>
        </p:nvSpPr>
        <p:spPr bwMode="auto">
          <a:xfrm>
            <a:off x="3736388" y="4876820"/>
            <a:ext cx="9525" cy="9525"/>
          </a:xfrm>
          <a:custGeom>
            <a:avLst/>
            <a:gdLst>
              <a:gd name="T0" fmla="*/ 0 w 6"/>
              <a:gd name="T1" fmla="*/ 9525 h 6"/>
              <a:gd name="T2" fmla="*/ 3175 w 6"/>
              <a:gd name="T3" fmla="*/ 3175 h 6"/>
              <a:gd name="T4" fmla="*/ 6350 w 6"/>
              <a:gd name="T5" fmla="*/ 0 h 6"/>
              <a:gd name="T6" fmla="*/ 9525 w 6"/>
              <a:gd name="T7" fmla="*/ 6350 h 6"/>
              <a:gd name="T8" fmla="*/ 6350 w 6"/>
              <a:gd name="T9" fmla="*/ 9525 h 6"/>
              <a:gd name="T10" fmla="*/ 0 w 6"/>
              <a:gd name="T11" fmla="*/ 952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2" y="2"/>
                </a:lnTo>
                <a:lnTo>
                  <a:pt x="4" y="0"/>
                </a:lnTo>
                <a:lnTo>
                  <a:pt x="6" y="4"/>
                </a:lnTo>
                <a:lnTo>
                  <a:pt x="4" y="6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9" name="Freeform 437"/>
          <p:cNvSpPr>
            <a:spLocks/>
          </p:cNvSpPr>
          <p:nvPr/>
        </p:nvSpPr>
        <p:spPr bwMode="auto">
          <a:xfrm>
            <a:off x="3758613" y="4854595"/>
            <a:ext cx="9525" cy="12700"/>
          </a:xfrm>
          <a:custGeom>
            <a:avLst/>
            <a:gdLst>
              <a:gd name="T0" fmla="*/ 3175 w 6"/>
              <a:gd name="T1" fmla="*/ 12700 h 8"/>
              <a:gd name="T2" fmla="*/ 6350 w 6"/>
              <a:gd name="T3" fmla="*/ 6350 h 8"/>
              <a:gd name="T4" fmla="*/ 9525 w 6"/>
              <a:gd name="T5" fmla="*/ 3175 h 8"/>
              <a:gd name="T6" fmla="*/ 3175 w 6"/>
              <a:gd name="T7" fmla="*/ 0 h 8"/>
              <a:gd name="T8" fmla="*/ 0 w 6"/>
              <a:gd name="T9" fmla="*/ 6350 h 8"/>
              <a:gd name="T10" fmla="*/ 3175 w 6"/>
              <a:gd name="T11" fmla="*/ 1270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">
                <a:moveTo>
                  <a:pt x="2" y="8"/>
                </a:moveTo>
                <a:lnTo>
                  <a:pt x="4" y="4"/>
                </a:lnTo>
                <a:lnTo>
                  <a:pt x="6" y="2"/>
                </a:lnTo>
                <a:lnTo>
                  <a:pt x="2" y="0"/>
                </a:lnTo>
                <a:lnTo>
                  <a:pt x="0" y="4"/>
                </a:lnTo>
                <a:lnTo>
                  <a:pt x="2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0" name="Freeform 438"/>
          <p:cNvSpPr>
            <a:spLocks/>
          </p:cNvSpPr>
          <p:nvPr/>
        </p:nvSpPr>
        <p:spPr bwMode="auto">
          <a:xfrm>
            <a:off x="3745913" y="4784745"/>
            <a:ext cx="15875" cy="38100"/>
          </a:xfrm>
          <a:custGeom>
            <a:avLst/>
            <a:gdLst>
              <a:gd name="T0" fmla="*/ 0 w 10"/>
              <a:gd name="T1" fmla="*/ 6350 h 24"/>
              <a:gd name="T2" fmla="*/ 0 w 10"/>
              <a:gd name="T3" fmla="*/ 3175 h 24"/>
              <a:gd name="T4" fmla="*/ 6350 w 10"/>
              <a:gd name="T5" fmla="*/ 0 h 24"/>
              <a:gd name="T6" fmla="*/ 15875 w 10"/>
              <a:gd name="T7" fmla="*/ 6350 h 24"/>
              <a:gd name="T8" fmla="*/ 15875 w 10"/>
              <a:gd name="T9" fmla="*/ 19050 h 24"/>
              <a:gd name="T10" fmla="*/ 9525 w 10"/>
              <a:gd name="T11" fmla="*/ 31750 h 24"/>
              <a:gd name="T12" fmla="*/ 6350 w 10"/>
              <a:gd name="T13" fmla="*/ 38100 h 24"/>
              <a:gd name="T14" fmla="*/ 0 w 10"/>
              <a:gd name="T15" fmla="*/ 34925 h 24"/>
              <a:gd name="T16" fmla="*/ 0 w 10"/>
              <a:gd name="T17" fmla="*/ 635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24">
                <a:moveTo>
                  <a:pt x="0" y="4"/>
                </a:moveTo>
                <a:lnTo>
                  <a:pt x="0" y="2"/>
                </a:lnTo>
                <a:lnTo>
                  <a:pt x="4" y="0"/>
                </a:lnTo>
                <a:lnTo>
                  <a:pt x="10" y="4"/>
                </a:lnTo>
                <a:lnTo>
                  <a:pt x="10" y="12"/>
                </a:lnTo>
                <a:lnTo>
                  <a:pt x="6" y="20"/>
                </a:lnTo>
                <a:lnTo>
                  <a:pt x="4" y="24"/>
                </a:lnTo>
                <a:lnTo>
                  <a:pt x="0" y="22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1" name="Freeform 439"/>
          <p:cNvSpPr>
            <a:spLocks/>
          </p:cNvSpPr>
          <p:nvPr/>
        </p:nvSpPr>
        <p:spPr bwMode="auto">
          <a:xfrm>
            <a:off x="3815763" y="5130820"/>
            <a:ext cx="6350" cy="17462"/>
          </a:xfrm>
          <a:custGeom>
            <a:avLst/>
            <a:gdLst>
              <a:gd name="T0" fmla="*/ 3175 w 4"/>
              <a:gd name="T1" fmla="*/ 0 h 10"/>
              <a:gd name="T2" fmla="*/ 6350 w 4"/>
              <a:gd name="T3" fmla="*/ 6985 h 10"/>
              <a:gd name="T4" fmla="*/ 6350 w 4"/>
              <a:gd name="T5" fmla="*/ 17462 h 10"/>
              <a:gd name="T6" fmla="*/ 3175 w 4"/>
              <a:gd name="T7" fmla="*/ 17462 h 10"/>
              <a:gd name="T8" fmla="*/ 0 w 4"/>
              <a:gd name="T9" fmla="*/ 10477 h 10"/>
              <a:gd name="T10" fmla="*/ 3175 w 4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10">
                <a:moveTo>
                  <a:pt x="2" y="0"/>
                </a:moveTo>
                <a:lnTo>
                  <a:pt x="4" y="4"/>
                </a:lnTo>
                <a:lnTo>
                  <a:pt x="4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2" name="Freeform 440"/>
          <p:cNvSpPr>
            <a:spLocks/>
          </p:cNvSpPr>
          <p:nvPr/>
        </p:nvSpPr>
        <p:spPr bwMode="auto">
          <a:xfrm>
            <a:off x="3799888" y="5137170"/>
            <a:ext cx="3175" cy="11112"/>
          </a:xfrm>
          <a:custGeom>
            <a:avLst/>
            <a:gdLst>
              <a:gd name="T0" fmla="*/ 3175 w 2"/>
              <a:gd name="T1" fmla="*/ 0 h 6"/>
              <a:gd name="T2" fmla="*/ 3175 w 2"/>
              <a:gd name="T3" fmla="*/ 7408 h 6"/>
              <a:gd name="T4" fmla="*/ 3175 w 2"/>
              <a:gd name="T5" fmla="*/ 11112 h 6"/>
              <a:gd name="T6" fmla="*/ 0 w 2"/>
              <a:gd name="T7" fmla="*/ 11112 h 6"/>
              <a:gd name="T8" fmla="*/ 0 w 2"/>
              <a:gd name="T9" fmla="*/ 7408 h 6"/>
              <a:gd name="T10" fmla="*/ 3175 w 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" h="6">
                <a:moveTo>
                  <a:pt x="2" y="0"/>
                </a:move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3" name="Freeform 441"/>
          <p:cNvSpPr>
            <a:spLocks/>
          </p:cNvSpPr>
          <p:nvPr/>
        </p:nvSpPr>
        <p:spPr bwMode="auto">
          <a:xfrm>
            <a:off x="3787188" y="5137170"/>
            <a:ext cx="6350" cy="11112"/>
          </a:xfrm>
          <a:custGeom>
            <a:avLst/>
            <a:gdLst>
              <a:gd name="T0" fmla="*/ 6350 w 4"/>
              <a:gd name="T1" fmla="*/ 0 h 6"/>
              <a:gd name="T2" fmla="*/ 6350 w 4"/>
              <a:gd name="T3" fmla="*/ 7408 h 6"/>
              <a:gd name="T4" fmla="*/ 6350 w 4"/>
              <a:gd name="T5" fmla="*/ 11112 h 6"/>
              <a:gd name="T6" fmla="*/ 0 w 4"/>
              <a:gd name="T7" fmla="*/ 11112 h 6"/>
              <a:gd name="T8" fmla="*/ 0 w 4"/>
              <a:gd name="T9" fmla="*/ 3704 h 6"/>
              <a:gd name="T10" fmla="*/ 6350 w 4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6">
                <a:moveTo>
                  <a:pt x="4" y="0"/>
                </a:moveTo>
                <a:lnTo>
                  <a:pt x="4" y="4"/>
                </a:lnTo>
                <a:lnTo>
                  <a:pt x="4" y="6"/>
                </a:lnTo>
                <a:lnTo>
                  <a:pt x="0" y="6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4" name="Freeform 442"/>
          <p:cNvSpPr>
            <a:spLocks/>
          </p:cNvSpPr>
          <p:nvPr/>
        </p:nvSpPr>
        <p:spPr bwMode="auto">
          <a:xfrm>
            <a:off x="3745913" y="4864120"/>
            <a:ext cx="9525" cy="12700"/>
          </a:xfrm>
          <a:custGeom>
            <a:avLst/>
            <a:gdLst>
              <a:gd name="T0" fmla="*/ 0 w 6"/>
              <a:gd name="T1" fmla="*/ 9525 h 8"/>
              <a:gd name="T2" fmla="*/ 0 w 6"/>
              <a:gd name="T3" fmla="*/ 0 h 8"/>
              <a:gd name="T4" fmla="*/ 6350 w 6"/>
              <a:gd name="T5" fmla="*/ 3175 h 8"/>
              <a:gd name="T6" fmla="*/ 9525 w 6"/>
              <a:gd name="T7" fmla="*/ 9525 h 8"/>
              <a:gd name="T8" fmla="*/ 6350 w 6"/>
              <a:gd name="T9" fmla="*/ 12700 h 8"/>
              <a:gd name="T10" fmla="*/ 0 w 6"/>
              <a:gd name="T11" fmla="*/ 952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">
                <a:moveTo>
                  <a:pt x="0" y="6"/>
                </a:moveTo>
                <a:lnTo>
                  <a:pt x="0" y="0"/>
                </a:lnTo>
                <a:lnTo>
                  <a:pt x="4" y="2"/>
                </a:lnTo>
                <a:lnTo>
                  <a:pt x="6" y="6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5" name="Freeform 443"/>
          <p:cNvSpPr>
            <a:spLocks/>
          </p:cNvSpPr>
          <p:nvPr/>
        </p:nvSpPr>
        <p:spPr bwMode="auto">
          <a:xfrm>
            <a:off x="1967913" y="2662257"/>
            <a:ext cx="19050" cy="15875"/>
          </a:xfrm>
          <a:custGeom>
            <a:avLst/>
            <a:gdLst>
              <a:gd name="T0" fmla="*/ 19050 w 12"/>
              <a:gd name="T1" fmla="*/ 3175 h 10"/>
              <a:gd name="T2" fmla="*/ 19050 w 12"/>
              <a:gd name="T3" fmla="*/ 0 h 10"/>
              <a:gd name="T4" fmla="*/ 15875 w 12"/>
              <a:gd name="T5" fmla="*/ 0 h 10"/>
              <a:gd name="T6" fmla="*/ 0 w 12"/>
              <a:gd name="T7" fmla="*/ 12700 h 10"/>
              <a:gd name="T8" fmla="*/ 0 w 12"/>
              <a:gd name="T9" fmla="*/ 15875 h 10"/>
              <a:gd name="T10" fmla="*/ 6350 w 12"/>
              <a:gd name="T11" fmla="*/ 15875 h 10"/>
              <a:gd name="T12" fmla="*/ 19050 w 12"/>
              <a:gd name="T13" fmla="*/ 31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0">
                <a:moveTo>
                  <a:pt x="12" y="2"/>
                </a:moveTo>
                <a:lnTo>
                  <a:pt x="12" y="0"/>
                </a:lnTo>
                <a:lnTo>
                  <a:pt x="10" y="0"/>
                </a:lnTo>
                <a:lnTo>
                  <a:pt x="0" y="8"/>
                </a:lnTo>
                <a:lnTo>
                  <a:pt x="0" y="10"/>
                </a:lnTo>
                <a:lnTo>
                  <a:pt x="4" y="10"/>
                </a:lnTo>
                <a:lnTo>
                  <a:pt x="12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6" name="Freeform 444"/>
          <p:cNvSpPr>
            <a:spLocks/>
          </p:cNvSpPr>
          <p:nvPr/>
        </p:nvSpPr>
        <p:spPr bwMode="auto">
          <a:xfrm>
            <a:off x="2641013" y="2681307"/>
            <a:ext cx="12700" cy="3175"/>
          </a:xfrm>
          <a:custGeom>
            <a:avLst/>
            <a:gdLst>
              <a:gd name="T0" fmla="*/ 0 w 8"/>
              <a:gd name="T1" fmla="*/ 0 h 2"/>
              <a:gd name="T2" fmla="*/ 6350 w 8"/>
              <a:gd name="T3" fmla="*/ 0 h 2"/>
              <a:gd name="T4" fmla="*/ 12700 w 8"/>
              <a:gd name="T5" fmla="*/ 0 h 2"/>
              <a:gd name="T6" fmla="*/ 12700 w 8"/>
              <a:gd name="T7" fmla="*/ 3175 h 2"/>
              <a:gd name="T8" fmla="*/ 3175 w 8"/>
              <a:gd name="T9" fmla="*/ 3175 h 2"/>
              <a:gd name="T10" fmla="*/ 0 w 8"/>
              <a:gd name="T11" fmla="*/ 0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8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7" name="Freeform 445"/>
          <p:cNvSpPr>
            <a:spLocks/>
          </p:cNvSpPr>
          <p:nvPr/>
        </p:nvSpPr>
        <p:spPr bwMode="auto">
          <a:xfrm>
            <a:off x="2679113" y="2668607"/>
            <a:ext cx="12700" cy="9525"/>
          </a:xfrm>
          <a:custGeom>
            <a:avLst/>
            <a:gdLst>
              <a:gd name="T0" fmla="*/ 0 w 8"/>
              <a:gd name="T1" fmla="*/ 3175 h 6"/>
              <a:gd name="T2" fmla="*/ 0 w 8"/>
              <a:gd name="T3" fmla="*/ 0 h 6"/>
              <a:gd name="T4" fmla="*/ 6350 w 8"/>
              <a:gd name="T5" fmla="*/ 3175 h 6"/>
              <a:gd name="T6" fmla="*/ 12700 w 8"/>
              <a:gd name="T7" fmla="*/ 6350 h 6"/>
              <a:gd name="T8" fmla="*/ 6350 w 8"/>
              <a:gd name="T9" fmla="*/ 9525 h 6"/>
              <a:gd name="T10" fmla="*/ 0 w 8"/>
              <a:gd name="T11" fmla="*/ 317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6">
                <a:moveTo>
                  <a:pt x="0" y="2"/>
                </a:moveTo>
                <a:lnTo>
                  <a:pt x="0" y="0"/>
                </a:lnTo>
                <a:lnTo>
                  <a:pt x="4" y="2"/>
                </a:lnTo>
                <a:lnTo>
                  <a:pt x="8" y="4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8" name="Freeform 446"/>
          <p:cNvSpPr>
            <a:spLocks/>
          </p:cNvSpPr>
          <p:nvPr/>
        </p:nvSpPr>
        <p:spPr bwMode="auto">
          <a:xfrm>
            <a:off x="5409613" y="3108345"/>
            <a:ext cx="571500" cy="1498600"/>
          </a:xfrm>
          <a:custGeom>
            <a:avLst/>
            <a:gdLst>
              <a:gd name="T0" fmla="*/ 254000 w 360"/>
              <a:gd name="T1" fmla="*/ 292645 h 932"/>
              <a:gd name="T2" fmla="*/ 254000 w 360"/>
              <a:gd name="T3" fmla="*/ 144715 h 932"/>
              <a:gd name="T4" fmla="*/ 298450 w 360"/>
              <a:gd name="T5" fmla="*/ 147930 h 932"/>
              <a:gd name="T6" fmla="*/ 346075 w 360"/>
              <a:gd name="T7" fmla="*/ 144715 h 932"/>
              <a:gd name="T8" fmla="*/ 384175 w 360"/>
              <a:gd name="T9" fmla="*/ 147930 h 932"/>
              <a:gd name="T10" fmla="*/ 396875 w 360"/>
              <a:gd name="T11" fmla="*/ 147930 h 932"/>
              <a:gd name="T12" fmla="*/ 431800 w 360"/>
              <a:gd name="T13" fmla="*/ 118988 h 932"/>
              <a:gd name="T14" fmla="*/ 447675 w 360"/>
              <a:gd name="T15" fmla="*/ 80397 h 932"/>
              <a:gd name="T16" fmla="*/ 495300 w 360"/>
              <a:gd name="T17" fmla="*/ 9648 h 932"/>
              <a:gd name="T18" fmla="*/ 568325 w 360"/>
              <a:gd name="T19" fmla="*/ 0 h 932"/>
              <a:gd name="T20" fmla="*/ 552450 w 360"/>
              <a:gd name="T21" fmla="*/ 64318 h 932"/>
              <a:gd name="T22" fmla="*/ 511175 w 360"/>
              <a:gd name="T23" fmla="*/ 125419 h 932"/>
              <a:gd name="T24" fmla="*/ 469900 w 360"/>
              <a:gd name="T25" fmla="*/ 170442 h 932"/>
              <a:gd name="T26" fmla="*/ 431800 w 360"/>
              <a:gd name="T27" fmla="*/ 180089 h 932"/>
              <a:gd name="T28" fmla="*/ 415925 w 360"/>
              <a:gd name="T29" fmla="*/ 218680 h 932"/>
              <a:gd name="T30" fmla="*/ 387350 w 360"/>
              <a:gd name="T31" fmla="*/ 167226 h 932"/>
              <a:gd name="T32" fmla="*/ 403225 w 360"/>
              <a:gd name="T33" fmla="*/ 215464 h 932"/>
              <a:gd name="T34" fmla="*/ 441325 w 360"/>
              <a:gd name="T35" fmla="*/ 295861 h 932"/>
              <a:gd name="T36" fmla="*/ 476250 w 360"/>
              <a:gd name="T37" fmla="*/ 385906 h 932"/>
              <a:gd name="T38" fmla="*/ 463550 w 360"/>
              <a:gd name="T39" fmla="*/ 466303 h 932"/>
              <a:gd name="T40" fmla="*/ 434975 w 360"/>
              <a:gd name="T41" fmla="*/ 562779 h 932"/>
              <a:gd name="T42" fmla="*/ 428625 w 360"/>
              <a:gd name="T43" fmla="*/ 649608 h 932"/>
              <a:gd name="T44" fmla="*/ 403225 w 360"/>
              <a:gd name="T45" fmla="*/ 707494 h 932"/>
              <a:gd name="T46" fmla="*/ 358775 w 360"/>
              <a:gd name="T47" fmla="*/ 726789 h 932"/>
              <a:gd name="T48" fmla="*/ 339725 w 360"/>
              <a:gd name="T49" fmla="*/ 800754 h 932"/>
              <a:gd name="T50" fmla="*/ 358775 w 360"/>
              <a:gd name="T51" fmla="*/ 810402 h 932"/>
              <a:gd name="T52" fmla="*/ 355600 w 360"/>
              <a:gd name="T53" fmla="*/ 842561 h 932"/>
              <a:gd name="T54" fmla="*/ 333375 w 360"/>
              <a:gd name="T55" fmla="*/ 871503 h 932"/>
              <a:gd name="T56" fmla="*/ 358775 w 360"/>
              <a:gd name="T57" fmla="*/ 935821 h 932"/>
              <a:gd name="T58" fmla="*/ 422275 w 360"/>
              <a:gd name="T59" fmla="*/ 961548 h 932"/>
              <a:gd name="T60" fmla="*/ 473075 w 360"/>
              <a:gd name="T61" fmla="*/ 1009786 h 932"/>
              <a:gd name="T62" fmla="*/ 523875 w 360"/>
              <a:gd name="T63" fmla="*/ 990491 h 932"/>
              <a:gd name="T64" fmla="*/ 546100 w 360"/>
              <a:gd name="T65" fmla="*/ 1032297 h 932"/>
              <a:gd name="T66" fmla="*/ 466725 w 360"/>
              <a:gd name="T67" fmla="*/ 1135206 h 932"/>
              <a:gd name="T68" fmla="*/ 428625 w 360"/>
              <a:gd name="T69" fmla="*/ 1177012 h 932"/>
              <a:gd name="T70" fmla="*/ 400050 w 360"/>
              <a:gd name="T71" fmla="*/ 1286352 h 932"/>
              <a:gd name="T72" fmla="*/ 393700 w 360"/>
              <a:gd name="T73" fmla="*/ 1324942 h 932"/>
              <a:gd name="T74" fmla="*/ 352425 w 360"/>
              <a:gd name="T75" fmla="*/ 1389260 h 932"/>
              <a:gd name="T76" fmla="*/ 295275 w 360"/>
              <a:gd name="T77" fmla="*/ 1460009 h 932"/>
              <a:gd name="T78" fmla="*/ 215900 w 360"/>
              <a:gd name="T79" fmla="*/ 1482521 h 932"/>
              <a:gd name="T80" fmla="*/ 152400 w 360"/>
              <a:gd name="T81" fmla="*/ 1498600 h 932"/>
              <a:gd name="T82" fmla="*/ 123825 w 360"/>
              <a:gd name="T83" fmla="*/ 1437498 h 932"/>
              <a:gd name="T84" fmla="*/ 85725 w 360"/>
              <a:gd name="T85" fmla="*/ 1357101 h 932"/>
              <a:gd name="T86" fmla="*/ 50800 w 360"/>
              <a:gd name="T87" fmla="*/ 1270273 h 932"/>
              <a:gd name="T88" fmla="*/ 9525 w 360"/>
              <a:gd name="T89" fmla="*/ 1157717 h 932"/>
              <a:gd name="T90" fmla="*/ 34925 w 360"/>
              <a:gd name="T91" fmla="*/ 1112694 h 932"/>
              <a:gd name="T92" fmla="*/ 136525 w 360"/>
              <a:gd name="T93" fmla="*/ 1125558 h 932"/>
              <a:gd name="T94" fmla="*/ 212725 w 360"/>
              <a:gd name="T95" fmla="*/ 1115910 h 932"/>
              <a:gd name="T96" fmla="*/ 234950 w 360"/>
              <a:gd name="T97" fmla="*/ 1000139 h 932"/>
              <a:gd name="T98" fmla="*/ 193675 w 360"/>
              <a:gd name="T99" fmla="*/ 922958 h 932"/>
              <a:gd name="T100" fmla="*/ 165100 w 360"/>
              <a:gd name="T101" fmla="*/ 865072 h 932"/>
              <a:gd name="T102" fmla="*/ 206375 w 360"/>
              <a:gd name="T103" fmla="*/ 839345 h 932"/>
              <a:gd name="T104" fmla="*/ 212725 w 360"/>
              <a:gd name="T105" fmla="*/ 755732 h 932"/>
              <a:gd name="T106" fmla="*/ 292100 w 360"/>
              <a:gd name="T107" fmla="*/ 668903 h 932"/>
              <a:gd name="T108" fmla="*/ 244475 w 360"/>
              <a:gd name="T109" fmla="*/ 623881 h 932"/>
              <a:gd name="T110" fmla="*/ 215900 w 360"/>
              <a:gd name="T111" fmla="*/ 569211 h 932"/>
              <a:gd name="T112" fmla="*/ 206375 w 360"/>
              <a:gd name="T113" fmla="*/ 537052 h 932"/>
              <a:gd name="T114" fmla="*/ 209550 w 360"/>
              <a:gd name="T115" fmla="*/ 485598 h 9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60" h="932">
                <a:moveTo>
                  <a:pt x="146" y="240"/>
                </a:moveTo>
                <a:lnTo>
                  <a:pt x="158" y="238"/>
                </a:lnTo>
                <a:lnTo>
                  <a:pt x="160" y="212"/>
                </a:lnTo>
                <a:lnTo>
                  <a:pt x="160" y="182"/>
                </a:lnTo>
                <a:lnTo>
                  <a:pt x="160" y="128"/>
                </a:lnTo>
                <a:lnTo>
                  <a:pt x="154" y="104"/>
                </a:lnTo>
                <a:lnTo>
                  <a:pt x="160" y="100"/>
                </a:lnTo>
                <a:lnTo>
                  <a:pt x="160" y="90"/>
                </a:lnTo>
                <a:lnTo>
                  <a:pt x="166" y="88"/>
                </a:lnTo>
                <a:lnTo>
                  <a:pt x="176" y="88"/>
                </a:lnTo>
                <a:lnTo>
                  <a:pt x="188" y="92"/>
                </a:lnTo>
                <a:lnTo>
                  <a:pt x="202" y="96"/>
                </a:lnTo>
                <a:lnTo>
                  <a:pt x="210" y="96"/>
                </a:lnTo>
                <a:lnTo>
                  <a:pt x="214" y="92"/>
                </a:lnTo>
                <a:lnTo>
                  <a:pt x="218" y="90"/>
                </a:lnTo>
                <a:lnTo>
                  <a:pt x="222" y="88"/>
                </a:lnTo>
                <a:lnTo>
                  <a:pt x="230" y="88"/>
                </a:lnTo>
                <a:lnTo>
                  <a:pt x="238" y="94"/>
                </a:lnTo>
                <a:lnTo>
                  <a:pt x="242" y="92"/>
                </a:lnTo>
                <a:lnTo>
                  <a:pt x="242" y="94"/>
                </a:lnTo>
                <a:lnTo>
                  <a:pt x="242" y="92"/>
                </a:lnTo>
                <a:lnTo>
                  <a:pt x="246" y="92"/>
                </a:lnTo>
                <a:lnTo>
                  <a:pt x="250" y="92"/>
                </a:lnTo>
                <a:lnTo>
                  <a:pt x="264" y="90"/>
                </a:lnTo>
                <a:lnTo>
                  <a:pt x="268" y="86"/>
                </a:lnTo>
                <a:lnTo>
                  <a:pt x="272" y="80"/>
                </a:lnTo>
                <a:lnTo>
                  <a:pt x="272" y="74"/>
                </a:lnTo>
                <a:lnTo>
                  <a:pt x="276" y="68"/>
                </a:lnTo>
                <a:lnTo>
                  <a:pt x="278" y="64"/>
                </a:lnTo>
                <a:lnTo>
                  <a:pt x="280" y="54"/>
                </a:lnTo>
                <a:lnTo>
                  <a:pt x="282" y="50"/>
                </a:lnTo>
                <a:lnTo>
                  <a:pt x="284" y="26"/>
                </a:lnTo>
                <a:lnTo>
                  <a:pt x="292" y="18"/>
                </a:lnTo>
                <a:lnTo>
                  <a:pt x="294" y="10"/>
                </a:lnTo>
                <a:lnTo>
                  <a:pt x="312" y="6"/>
                </a:lnTo>
                <a:lnTo>
                  <a:pt x="318" y="8"/>
                </a:lnTo>
                <a:lnTo>
                  <a:pt x="332" y="6"/>
                </a:lnTo>
                <a:lnTo>
                  <a:pt x="346" y="2"/>
                </a:lnTo>
                <a:lnTo>
                  <a:pt x="358" y="0"/>
                </a:lnTo>
                <a:lnTo>
                  <a:pt x="360" y="4"/>
                </a:lnTo>
                <a:lnTo>
                  <a:pt x="346" y="14"/>
                </a:lnTo>
                <a:lnTo>
                  <a:pt x="352" y="24"/>
                </a:lnTo>
                <a:lnTo>
                  <a:pt x="348" y="40"/>
                </a:lnTo>
                <a:lnTo>
                  <a:pt x="322" y="56"/>
                </a:lnTo>
                <a:lnTo>
                  <a:pt x="320" y="62"/>
                </a:lnTo>
                <a:lnTo>
                  <a:pt x="326" y="72"/>
                </a:lnTo>
                <a:lnTo>
                  <a:pt x="322" y="78"/>
                </a:lnTo>
                <a:lnTo>
                  <a:pt x="300" y="78"/>
                </a:lnTo>
                <a:lnTo>
                  <a:pt x="308" y="102"/>
                </a:lnTo>
                <a:lnTo>
                  <a:pt x="306" y="106"/>
                </a:lnTo>
                <a:lnTo>
                  <a:pt x="296" y="106"/>
                </a:lnTo>
                <a:lnTo>
                  <a:pt x="288" y="116"/>
                </a:lnTo>
                <a:lnTo>
                  <a:pt x="272" y="118"/>
                </a:lnTo>
                <a:lnTo>
                  <a:pt x="272" y="112"/>
                </a:lnTo>
                <a:lnTo>
                  <a:pt x="270" y="112"/>
                </a:lnTo>
                <a:lnTo>
                  <a:pt x="268" y="128"/>
                </a:lnTo>
                <a:lnTo>
                  <a:pt x="268" y="134"/>
                </a:lnTo>
                <a:lnTo>
                  <a:pt x="262" y="136"/>
                </a:lnTo>
                <a:lnTo>
                  <a:pt x="254" y="128"/>
                </a:lnTo>
                <a:lnTo>
                  <a:pt x="248" y="120"/>
                </a:lnTo>
                <a:lnTo>
                  <a:pt x="248" y="108"/>
                </a:lnTo>
                <a:lnTo>
                  <a:pt x="244" y="104"/>
                </a:lnTo>
                <a:lnTo>
                  <a:pt x="244" y="106"/>
                </a:lnTo>
                <a:lnTo>
                  <a:pt x="242" y="110"/>
                </a:lnTo>
                <a:lnTo>
                  <a:pt x="244" y="124"/>
                </a:lnTo>
                <a:lnTo>
                  <a:pt x="254" y="134"/>
                </a:lnTo>
                <a:lnTo>
                  <a:pt x="256" y="140"/>
                </a:lnTo>
                <a:lnTo>
                  <a:pt x="264" y="152"/>
                </a:lnTo>
                <a:lnTo>
                  <a:pt x="270" y="166"/>
                </a:lnTo>
                <a:lnTo>
                  <a:pt x="278" y="184"/>
                </a:lnTo>
                <a:lnTo>
                  <a:pt x="280" y="200"/>
                </a:lnTo>
                <a:lnTo>
                  <a:pt x="294" y="210"/>
                </a:lnTo>
                <a:lnTo>
                  <a:pt x="298" y="218"/>
                </a:lnTo>
                <a:lnTo>
                  <a:pt x="300" y="240"/>
                </a:lnTo>
                <a:lnTo>
                  <a:pt x="300" y="248"/>
                </a:lnTo>
                <a:lnTo>
                  <a:pt x="318" y="266"/>
                </a:lnTo>
                <a:lnTo>
                  <a:pt x="298" y="276"/>
                </a:lnTo>
                <a:lnTo>
                  <a:pt x="292" y="290"/>
                </a:lnTo>
                <a:lnTo>
                  <a:pt x="290" y="310"/>
                </a:lnTo>
                <a:lnTo>
                  <a:pt x="288" y="334"/>
                </a:lnTo>
                <a:lnTo>
                  <a:pt x="276" y="336"/>
                </a:lnTo>
                <a:lnTo>
                  <a:pt x="274" y="350"/>
                </a:lnTo>
                <a:lnTo>
                  <a:pt x="264" y="354"/>
                </a:lnTo>
                <a:lnTo>
                  <a:pt x="264" y="372"/>
                </a:lnTo>
                <a:lnTo>
                  <a:pt x="254" y="384"/>
                </a:lnTo>
                <a:lnTo>
                  <a:pt x="270" y="404"/>
                </a:lnTo>
                <a:lnTo>
                  <a:pt x="274" y="416"/>
                </a:lnTo>
                <a:lnTo>
                  <a:pt x="284" y="428"/>
                </a:lnTo>
                <a:lnTo>
                  <a:pt x="262" y="430"/>
                </a:lnTo>
                <a:lnTo>
                  <a:pt x="254" y="440"/>
                </a:lnTo>
                <a:lnTo>
                  <a:pt x="236" y="440"/>
                </a:lnTo>
                <a:lnTo>
                  <a:pt x="228" y="438"/>
                </a:lnTo>
                <a:lnTo>
                  <a:pt x="222" y="440"/>
                </a:lnTo>
                <a:lnTo>
                  <a:pt x="226" y="452"/>
                </a:lnTo>
                <a:lnTo>
                  <a:pt x="224" y="464"/>
                </a:lnTo>
                <a:lnTo>
                  <a:pt x="210" y="484"/>
                </a:lnTo>
                <a:lnTo>
                  <a:pt x="206" y="500"/>
                </a:lnTo>
                <a:lnTo>
                  <a:pt x="214" y="498"/>
                </a:lnTo>
                <a:lnTo>
                  <a:pt x="218" y="494"/>
                </a:lnTo>
                <a:lnTo>
                  <a:pt x="222" y="494"/>
                </a:lnTo>
                <a:lnTo>
                  <a:pt x="226" y="500"/>
                </a:lnTo>
                <a:lnTo>
                  <a:pt x="226" y="504"/>
                </a:lnTo>
                <a:lnTo>
                  <a:pt x="222" y="506"/>
                </a:lnTo>
                <a:lnTo>
                  <a:pt x="220" y="512"/>
                </a:lnTo>
                <a:lnTo>
                  <a:pt x="224" y="516"/>
                </a:lnTo>
                <a:lnTo>
                  <a:pt x="224" y="524"/>
                </a:lnTo>
                <a:lnTo>
                  <a:pt x="218" y="526"/>
                </a:lnTo>
                <a:lnTo>
                  <a:pt x="218" y="532"/>
                </a:lnTo>
                <a:lnTo>
                  <a:pt x="212" y="536"/>
                </a:lnTo>
                <a:lnTo>
                  <a:pt x="210" y="542"/>
                </a:lnTo>
                <a:lnTo>
                  <a:pt x="210" y="544"/>
                </a:lnTo>
                <a:lnTo>
                  <a:pt x="212" y="558"/>
                </a:lnTo>
                <a:lnTo>
                  <a:pt x="222" y="572"/>
                </a:lnTo>
                <a:lnTo>
                  <a:pt x="226" y="582"/>
                </a:lnTo>
                <a:lnTo>
                  <a:pt x="236" y="592"/>
                </a:lnTo>
                <a:lnTo>
                  <a:pt x="248" y="596"/>
                </a:lnTo>
                <a:lnTo>
                  <a:pt x="258" y="596"/>
                </a:lnTo>
                <a:lnTo>
                  <a:pt x="266" y="598"/>
                </a:lnTo>
                <a:lnTo>
                  <a:pt x="270" y="610"/>
                </a:lnTo>
                <a:lnTo>
                  <a:pt x="272" y="624"/>
                </a:lnTo>
                <a:lnTo>
                  <a:pt x="290" y="626"/>
                </a:lnTo>
                <a:lnTo>
                  <a:pt x="298" y="628"/>
                </a:lnTo>
                <a:lnTo>
                  <a:pt x="306" y="626"/>
                </a:lnTo>
                <a:lnTo>
                  <a:pt x="316" y="624"/>
                </a:lnTo>
                <a:lnTo>
                  <a:pt x="322" y="620"/>
                </a:lnTo>
                <a:lnTo>
                  <a:pt x="330" y="616"/>
                </a:lnTo>
                <a:lnTo>
                  <a:pt x="332" y="612"/>
                </a:lnTo>
                <a:lnTo>
                  <a:pt x="340" y="608"/>
                </a:lnTo>
                <a:lnTo>
                  <a:pt x="340" y="630"/>
                </a:lnTo>
                <a:lnTo>
                  <a:pt x="344" y="642"/>
                </a:lnTo>
                <a:lnTo>
                  <a:pt x="342" y="668"/>
                </a:lnTo>
                <a:lnTo>
                  <a:pt x="326" y="690"/>
                </a:lnTo>
                <a:lnTo>
                  <a:pt x="306" y="696"/>
                </a:lnTo>
                <a:lnTo>
                  <a:pt x="294" y="706"/>
                </a:lnTo>
                <a:lnTo>
                  <a:pt x="288" y="712"/>
                </a:lnTo>
                <a:lnTo>
                  <a:pt x="284" y="716"/>
                </a:lnTo>
                <a:lnTo>
                  <a:pt x="270" y="724"/>
                </a:lnTo>
                <a:lnTo>
                  <a:pt x="270" y="732"/>
                </a:lnTo>
                <a:lnTo>
                  <a:pt x="278" y="752"/>
                </a:lnTo>
                <a:lnTo>
                  <a:pt x="280" y="776"/>
                </a:lnTo>
                <a:lnTo>
                  <a:pt x="276" y="792"/>
                </a:lnTo>
                <a:lnTo>
                  <a:pt x="252" y="800"/>
                </a:lnTo>
                <a:lnTo>
                  <a:pt x="246" y="808"/>
                </a:lnTo>
                <a:lnTo>
                  <a:pt x="248" y="812"/>
                </a:lnTo>
                <a:lnTo>
                  <a:pt x="248" y="818"/>
                </a:lnTo>
                <a:lnTo>
                  <a:pt x="248" y="824"/>
                </a:lnTo>
                <a:lnTo>
                  <a:pt x="244" y="830"/>
                </a:lnTo>
                <a:lnTo>
                  <a:pt x="244" y="838"/>
                </a:lnTo>
                <a:lnTo>
                  <a:pt x="236" y="848"/>
                </a:lnTo>
                <a:lnTo>
                  <a:pt x="222" y="864"/>
                </a:lnTo>
                <a:lnTo>
                  <a:pt x="220" y="876"/>
                </a:lnTo>
                <a:lnTo>
                  <a:pt x="208" y="888"/>
                </a:lnTo>
                <a:lnTo>
                  <a:pt x="202" y="896"/>
                </a:lnTo>
                <a:lnTo>
                  <a:pt x="186" y="908"/>
                </a:lnTo>
                <a:lnTo>
                  <a:pt x="172" y="918"/>
                </a:lnTo>
                <a:lnTo>
                  <a:pt x="164" y="920"/>
                </a:lnTo>
                <a:lnTo>
                  <a:pt x="160" y="922"/>
                </a:lnTo>
                <a:lnTo>
                  <a:pt x="136" y="922"/>
                </a:lnTo>
                <a:lnTo>
                  <a:pt x="124" y="924"/>
                </a:lnTo>
                <a:lnTo>
                  <a:pt x="110" y="926"/>
                </a:lnTo>
                <a:lnTo>
                  <a:pt x="104" y="932"/>
                </a:lnTo>
                <a:lnTo>
                  <a:pt x="96" y="932"/>
                </a:lnTo>
                <a:lnTo>
                  <a:pt x="76" y="914"/>
                </a:lnTo>
                <a:lnTo>
                  <a:pt x="74" y="908"/>
                </a:lnTo>
                <a:lnTo>
                  <a:pt x="78" y="904"/>
                </a:lnTo>
                <a:lnTo>
                  <a:pt x="78" y="894"/>
                </a:lnTo>
                <a:lnTo>
                  <a:pt x="72" y="878"/>
                </a:lnTo>
                <a:lnTo>
                  <a:pt x="62" y="864"/>
                </a:lnTo>
                <a:lnTo>
                  <a:pt x="56" y="850"/>
                </a:lnTo>
                <a:lnTo>
                  <a:pt x="54" y="844"/>
                </a:lnTo>
                <a:lnTo>
                  <a:pt x="48" y="834"/>
                </a:lnTo>
                <a:lnTo>
                  <a:pt x="42" y="824"/>
                </a:lnTo>
                <a:lnTo>
                  <a:pt x="36" y="806"/>
                </a:lnTo>
                <a:lnTo>
                  <a:pt x="32" y="790"/>
                </a:lnTo>
                <a:lnTo>
                  <a:pt x="28" y="766"/>
                </a:lnTo>
                <a:lnTo>
                  <a:pt x="26" y="758"/>
                </a:lnTo>
                <a:lnTo>
                  <a:pt x="8" y="724"/>
                </a:lnTo>
                <a:lnTo>
                  <a:pt x="6" y="720"/>
                </a:lnTo>
                <a:lnTo>
                  <a:pt x="2" y="712"/>
                </a:lnTo>
                <a:lnTo>
                  <a:pt x="0" y="698"/>
                </a:lnTo>
                <a:lnTo>
                  <a:pt x="8" y="692"/>
                </a:lnTo>
                <a:lnTo>
                  <a:pt x="22" y="692"/>
                </a:lnTo>
                <a:lnTo>
                  <a:pt x="26" y="698"/>
                </a:lnTo>
                <a:lnTo>
                  <a:pt x="40" y="694"/>
                </a:lnTo>
                <a:lnTo>
                  <a:pt x="76" y="694"/>
                </a:lnTo>
                <a:lnTo>
                  <a:pt x="86" y="700"/>
                </a:lnTo>
                <a:lnTo>
                  <a:pt x="98" y="704"/>
                </a:lnTo>
                <a:lnTo>
                  <a:pt x="110" y="702"/>
                </a:lnTo>
                <a:lnTo>
                  <a:pt x="124" y="700"/>
                </a:lnTo>
                <a:lnTo>
                  <a:pt x="134" y="694"/>
                </a:lnTo>
                <a:lnTo>
                  <a:pt x="124" y="686"/>
                </a:lnTo>
                <a:lnTo>
                  <a:pt x="124" y="642"/>
                </a:lnTo>
                <a:lnTo>
                  <a:pt x="146" y="640"/>
                </a:lnTo>
                <a:lnTo>
                  <a:pt x="148" y="622"/>
                </a:lnTo>
                <a:lnTo>
                  <a:pt x="146" y="620"/>
                </a:lnTo>
                <a:lnTo>
                  <a:pt x="128" y="620"/>
                </a:lnTo>
                <a:lnTo>
                  <a:pt x="124" y="608"/>
                </a:lnTo>
                <a:lnTo>
                  <a:pt x="122" y="574"/>
                </a:lnTo>
                <a:lnTo>
                  <a:pt x="112" y="572"/>
                </a:lnTo>
                <a:lnTo>
                  <a:pt x="104" y="568"/>
                </a:lnTo>
                <a:lnTo>
                  <a:pt x="106" y="568"/>
                </a:lnTo>
                <a:lnTo>
                  <a:pt x="104" y="538"/>
                </a:lnTo>
                <a:lnTo>
                  <a:pt x="112" y="518"/>
                </a:lnTo>
                <a:lnTo>
                  <a:pt x="120" y="516"/>
                </a:lnTo>
                <a:lnTo>
                  <a:pt x="120" y="522"/>
                </a:lnTo>
                <a:lnTo>
                  <a:pt x="130" y="522"/>
                </a:lnTo>
                <a:lnTo>
                  <a:pt x="130" y="508"/>
                </a:lnTo>
                <a:lnTo>
                  <a:pt x="148" y="508"/>
                </a:lnTo>
                <a:lnTo>
                  <a:pt x="150" y="486"/>
                </a:lnTo>
                <a:lnTo>
                  <a:pt x="134" y="470"/>
                </a:lnTo>
                <a:lnTo>
                  <a:pt x="136" y="432"/>
                </a:lnTo>
                <a:lnTo>
                  <a:pt x="166" y="420"/>
                </a:lnTo>
                <a:lnTo>
                  <a:pt x="186" y="422"/>
                </a:lnTo>
                <a:lnTo>
                  <a:pt x="184" y="416"/>
                </a:lnTo>
                <a:lnTo>
                  <a:pt x="170" y="408"/>
                </a:lnTo>
                <a:lnTo>
                  <a:pt x="170" y="400"/>
                </a:lnTo>
                <a:lnTo>
                  <a:pt x="160" y="390"/>
                </a:lnTo>
                <a:lnTo>
                  <a:pt x="154" y="388"/>
                </a:lnTo>
                <a:lnTo>
                  <a:pt x="150" y="382"/>
                </a:lnTo>
                <a:lnTo>
                  <a:pt x="142" y="378"/>
                </a:lnTo>
                <a:lnTo>
                  <a:pt x="144" y="364"/>
                </a:lnTo>
                <a:lnTo>
                  <a:pt x="136" y="354"/>
                </a:lnTo>
                <a:lnTo>
                  <a:pt x="138" y="352"/>
                </a:lnTo>
                <a:lnTo>
                  <a:pt x="138" y="348"/>
                </a:lnTo>
                <a:lnTo>
                  <a:pt x="130" y="340"/>
                </a:lnTo>
                <a:lnTo>
                  <a:pt x="130" y="334"/>
                </a:lnTo>
                <a:lnTo>
                  <a:pt x="124" y="328"/>
                </a:lnTo>
                <a:lnTo>
                  <a:pt x="126" y="324"/>
                </a:lnTo>
                <a:lnTo>
                  <a:pt x="130" y="306"/>
                </a:lnTo>
                <a:lnTo>
                  <a:pt x="132" y="302"/>
                </a:lnTo>
                <a:lnTo>
                  <a:pt x="130" y="294"/>
                </a:lnTo>
                <a:lnTo>
                  <a:pt x="146" y="292"/>
                </a:lnTo>
                <a:lnTo>
                  <a:pt x="146" y="24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9" name="Freeform 447"/>
          <p:cNvSpPr>
            <a:spLocks/>
          </p:cNvSpPr>
          <p:nvPr/>
        </p:nvSpPr>
        <p:spPr bwMode="auto">
          <a:xfrm>
            <a:off x="5574713" y="1963757"/>
            <a:ext cx="206375" cy="469900"/>
          </a:xfrm>
          <a:custGeom>
            <a:avLst/>
            <a:gdLst>
              <a:gd name="T0" fmla="*/ 152400 w 130"/>
              <a:gd name="T1" fmla="*/ 418404 h 292"/>
              <a:gd name="T2" fmla="*/ 206375 w 130"/>
              <a:gd name="T3" fmla="*/ 347597 h 292"/>
              <a:gd name="T4" fmla="*/ 177800 w 130"/>
              <a:gd name="T5" fmla="*/ 321849 h 292"/>
              <a:gd name="T6" fmla="*/ 184150 w 130"/>
              <a:gd name="T7" fmla="*/ 299320 h 292"/>
              <a:gd name="T8" fmla="*/ 174625 w 130"/>
              <a:gd name="T9" fmla="*/ 270353 h 292"/>
              <a:gd name="T10" fmla="*/ 171450 w 130"/>
              <a:gd name="T11" fmla="*/ 254261 h 292"/>
              <a:gd name="T12" fmla="*/ 171450 w 130"/>
              <a:gd name="T13" fmla="*/ 222076 h 292"/>
              <a:gd name="T14" fmla="*/ 155575 w 130"/>
              <a:gd name="T15" fmla="*/ 157706 h 292"/>
              <a:gd name="T16" fmla="*/ 161925 w 130"/>
              <a:gd name="T17" fmla="*/ 102992 h 292"/>
              <a:gd name="T18" fmla="*/ 146050 w 130"/>
              <a:gd name="T19" fmla="*/ 70807 h 292"/>
              <a:gd name="T20" fmla="*/ 155575 w 130"/>
              <a:gd name="T21" fmla="*/ 12874 h 292"/>
              <a:gd name="T22" fmla="*/ 120650 w 130"/>
              <a:gd name="T23" fmla="*/ 0 h 292"/>
              <a:gd name="T24" fmla="*/ 101600 w 130"/>
              <a:gd name="T25" fmla="*/ 51496 h 292"/>
              <a:gd name="T26" fmla="*/ 82550 w 130"/>
              <a:gd name="T27" fmla="*/ 70807 h 292"/>
              <a:gd name="T28" fmla="*/ 63500 w 130"/>
              <a:gd name="T29" fmla="*/ 61151 h 292"/>
              <a:gd name="T30" fmla="*/ 38100 w 130"/>
              <a:gd name="T31" fmla="*/ 67588 h 292"/>
              <a:gd name="T32" fmla="*/ 9525 w 130"/>
              <a:gd name="T33" fmla="*/ 38622 h 292"/>
              <a:gd name="T34" fmla="*/ 3175 w 130"/>
              <a:gd name="T35" fmla="*/ 64370 h 292"/>
              <a:gd name="T36" fmla="*/ 31750 w 130"/>
              <a:gd name="T37" fmla="*/ 80462 h 292"/>
              <a:gd name="T38" fmla="*/ 50800 w 130"/>
              <a:gd name="T39" fmla="*/ 135177 h 292"/>
              <a:gd name="T40" fmla="*/ 63500 w 130"/>
              <a:gd name="T41" fmla="*/ 173799 h 292"/>
              <a:gd name="T42" fmla="*/ 63500 w 130"/>
              <a:gd name="T43" fmla="*/ 212421 h 292"/>
              <a:gd name="T44" fmla="*/ 95250 w 130"/>
              <a:gd name="T45" fmla="*/ 234950 h 292"/>
              <a:gd name="T46" fmla="*/ 95250 w 130"/>
              <a:gd name="T47" fmla="*/ 251042 h 292"/>
              <a:gd name="T48" fmla="*/ 79375 w 130"/>
              <a:gd name="T49" fmla="*/ 257479 h 292"/>
              <a:gd name="T50" fmla="*/ 60325 w 130"/>
              <a:gd name="T51" fmla="*/ 299320 h 292"/>
              <a:gd name="T52" fmla="*/ 47625 w 130"/>
              <a:gd name="T53" fmla="*/ 312194 h 292"/>
              <a:gd name="T54" fmla="*/ 34925 w 130"/>
              <a:gd name="T55" fmla="*/ 321849 h 292"/>
              <a:gd name="T56" fmla="*/ 22225 w 130"/>
              <a:gd name="T57" fmla="*/ 334723 h 292"/>
              <a:gd name="T58" fmla="*/ 9525 w 130"/>
              <a:gd name="T59" fmla="*/ 354034 h 292"/>
              <a:gd name="T60" fmla="*/ 9525 w 130"/>
              <a:gd name="T61" fmla="*/ 373345 h 292"/>
              <a:gd name="T62" fmla="*/ 15875 w 130"/>
              <a:gd name="T63" fmla="*/ 395875 h 292"/>
              <a:gd name="T64" fmla="*/ 15875 w 130"/>
              <a:gd name="T65" fmla="*/ 418404 h 292"/>
              <a:gd name="T66" fmla="*/ 28575 w 130"/>
              <a:gd name="T67" fmla="*/ 447371 h 292"/>
              <a:gd name="T68" fmla="*/ 44450 w 130"/>
              <a:gd name="T69" fmla="*/ 457026 h 292"/>
              <a:gd name="T70" fmla="*/ 50800 w 130"/>
              <a:gd name="T71" fmla="*/ 469900 h 292"/>
              <a:gd name="T72" fmla="*/ 66675 w 130"/>
              <a:gd name="T73" fmla="*/ 460245 h 292"/>
              <a:gd name="T74" fmla="*/ 85725 w 130"/>
              <a:gd name="T75" fmla="*/ 457026 h 292"/>
              <a:gd name="T76" fmla="*/ 101600 w 130"/>
              <a:gd name="T77" fmla="*/ 450589 h 292"/>
              <a:gd name="T78" fmla="*/ 123825 w 130"/>
              <a:gd name="T79" fmla="*/ 440934 h 292"/>
              <a:gd name="T80" fmla="*/ 149225 w 130"/>
              <a:gd name="T81" fmla="*/ 437715 h 2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0" h="292">
                <a:moveTo>
                  <a:pt x="94" y="272"/>
                </a:moveTo>
                <a:lnTo>
                  <a:pt x="96" y="260"/>
                </a:lnTo>
                <a:lnTo>
                  <a:pt x="110" y="242"/>
                </a:lnTo>
                <a:lnTo>
                  <a:pt x="130" y="216"/>
                </a:lnTo>
                <a:lnTo>
                  <a:pt x="122" y="204"/>
                </a:lnTo>
                <a:lnTo>
                  <a:pt x="112" y="200"/>
                </a:lnTo>
                <a:lnTo>
                  <a:pt x="112" y="194"/>
                </a:lnTo>
                <a:lnTo>
                  <a:pt x="116" y="186"/>
                </a:lnTo>
                <a:lnTo>
                  <a:pt x="116" y="178"/>
                </a:lnTo>
                <a:lnTo>
                  <a:pt x="110" y="168"/>
                </a:lnTo>
                <a:lnTo>
                  <a:pt x="114" y="162"/>
                </a:lnTo>
                <a:lnTo>
                  <a:pt x="108" y="158"/>
                </a:lnTo>
                <a:lnTo>
                  <a:pt x="112" y="148"/>
                </a:lnTo>
                <a:lnTo>
                  <a:pt x="108" y="138"/>
                </a:lnTo>
                <a:lnTo>
                  <a:pt x="110" y="124"/>
                </a:lnTo>
                <a:lnTo>
                  <a:pt x="98" y="98"/>
                </a:lnTo>
                <a:lnTo>
                  <a:pt x="106" y="82"/>
                </a:lnTo>
                <a:lnTo>
                  <a:pt x="102" y="64"/>
                </a:lnTo>
                <a:lnTo>
                  <a:pt x="92" y="56"/>
                </a:lnTo>
                <a:lnTo>
                  <a:pt x="92" y="44"/>
                </a:lnTo>
                <a:lnTo>
                  <a:pt x="100" y="28"/>
                </a:lnTo>
                <a:lnTo>
                  <a:pt x="98" y="8"/>
                </a:lnTo>
                <a:lnTo>
                  <a:pt x="86" y="0"/>
                </a:lnTo>
                <a:lnTo>
                  <a:pt x="76" y="0"/>
                </a:lnTo>
                <a:lnTo>
                  <a:pt x="66" y="8"/>
                </a:lnTo>
                <a:lnTo>
                  <a:pt x="64" y="32"/>
                </a:lnTo>
                <a:lnTo>
                  <a:pt x="56" y="44"/>
                </a:lnTo>
                <a:lnTo>
                  <a:pt x="52" y="44"/>
                </a:lnTo>
                <a:lnTo>
                  <a:pt x="48" y="38"/>
                </a:lnTo>
                <a:lnTo>
                  <a:pt x="40" y="38"/>
                </a:lnTo>
                <a:lnTo>
                  <a:pt x="32" y="44"/>
                </a:lnTo>
                <a:lnTo>
                  <a:pt x="24" y="42"/>
                </a:lnTo>
                <a:lnTo>
                  <a:pt x="14" y="26"/>
                </a:lnTo>
                <a:lnTo>
                  <a:pt x="6" y="24"/>
                </a:lnTo>
                <a:lnTo>
                  <a:pt x="0" y="30"/>
                </a:lnTo>
                <a:lnTo>
                  <a:pt x="2" y="40"/>
                </a:lnTo>
                <a:lnTo>
                  <a:pt x="12" y="50"/>
                </a:lnTo>
                <a:lnTo>
                  <a:pt x="20" y="50"/>
                </a:lnTo>
                <a:lnTo>
                  <a:pt x="36" y="70"/>
                </a:lnTo>
                <a:lnTo>
                  <a:pt x="32" y="84"/>
                </a:lnTo>
                <a:lnTo>
                  <a:pt x="38" y="92"/>
                </a:lnTo>
                <a:lnTo>
                  <a:pt x="40" y="108"/>
                </a:lnTo>
                <a:lnTo>
                  <a:pt x="38" y="124"/>
                </a:lnTo>
                <a:lnTo>
                  <a:pt x="40" y="132"/>
                </a:lnTo>
                <a:lnTo>
                  <a:pt x="48" y="136"/>
                </a:lnTo>
                <a:lnTo>
                  <a:pt x="60" y="146"/>
                </a:lnTo>
                <a:lnTo>
                  <a:pt x="58" y="150"/>
                </a:lnTo>
                <a:lnTo>
                  <a:pt x="60" y="156"/>
                </a:lnTo>
                <a:lnTo>
                  <a:pt x="56" y="160"/>
                </a:lnTo>
                <a:lnTo>
                  <a:pt x="50" y="160"/>
                </a:lnTo>
                <a:lnTo>
                  <a:pt x="46" y="176"/>
                </a:lnTo>
                <a:lnTo>
                  <a:pt x="38" y="186"/>
                </a:lnTo>
                <a:lnTo>
                  <a:pt x="34" y="186"/>
                </a:lnTo>
                <a:lnTo>
                  <a:pt x="30" y="194"/>
                </a:lnTo>
                <a:lnTo>
                  <a:pt x="26" y="196"/>
                </a:lnTo>
                <a:lnTo>
                  <a:pt x="22" y="200"/>
                </a:lnTo>
                <a:lnTo>
                  <a:pt x="20" y="206"/>
                </a:lnTo>
                <a:lnTo>
                  <a:pt x="14" y="208"/>
                </a:lnTo>
                <a:lnTo>
                  <a:pt x="14" y="214"/>
                </a:lnTo>
                <a:lnTo>
                  <a:pt x="6" y="220"/>
                </a:lnTo>
                <a:lnTo>
                  <a:pt x="6" y="232"/>
                </a:lnTo>
                <a:lnTo>
                  <a:pt x="10" y="246"/>
                </a:lnTo>
                <a:lnTo>
                  <a:pt x="14" y="256"/>
                </a:lnTo>
                <a:lnTo>
                  <a:pt x="10" y="260"/>
                </a:lnTo>
                <a:lnTo>
                  <a:pt x="12" y="278"/>
                </a:lnTo>
                <a:lnTo>
                  <a:pt x="18" y="278"/>
                </a:lnTo>
                <a:lnTo>
                  <a:pt x="20" y="284"/>
                </a:lnTo>
                <a:lnTo>
                  <a:pt x="28" y="284"/>
                </a:lnTo>
                <a:lnTo>
                  <a:pt x="28" y="290"/>
                </a:lnTo>
                <a:lnTo>
                  <a:pt x="32" y="292"/>
                </a:lnTo>
                <a:lnTo>
                  <a:pt x="38" y="288"/>
                </a:lnTo>
                <a:lnTo>
                  <a:pt x="42" y="286"/>
                </a:lnTo>
                <a:lnTo>
                  <a:pt x="46" y="288"/>
                </a:lnTo>
                <a:lnTo>
                  <a:pt x="54" y="284"/>
                </a:lnTo>
                <a:lnTo>
                  <a:pt x="62" y="284"/>
                </a:lnTo>
                <a:lnTo>
                  <a:pt x="64" y="280"/>
                </a:lnTo>
                <a:lnTo>
                  <a:pt x="74" y="278"/>
                </a:lnTo>
                <a:lnTo>
                  <a:pt x="78" y="274"/>
                </a:lnTo>
                <a:lnTo>
                  <a:pt x="84" y="278"/>
                </a:lnTo>
                <a:lnTo>
                  <a:pt x="94" y="27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0" name="Freeform 448"/>
          <p:cNvSpPr>
            <a:spLocks/>
          </p:cNvSpPr>
          <p:nvPr/>
        </p:nvSpPr>
        <p:spPr bwMode="auto">
          <a:xfrm>
            <a:off x="5568363" y="2825770"/>
            <a:ext cx="177800" cy="304800"/>
          </a:xfrm>
          <a:custGeom>
            <a:avLst/>
            <a:gdLst>
              <a:gd name="T0" fmla="*/ 165100 w 112"/>
              <a:gd name="T1" fmla="*/ 73794 h 190"/>
              <a:gd name="T2" fmla="*/ 155575 w 112"/>
              <a:gd name="T3" fmla="*/ 57752 h 190"/>
              <a:gd name="T4" fmla="*/ 139700 w 112"/>
              <a:gd name="T5" fmla="*/ 19251 h 190"/>
              <a:gd name="T6" fmla="*/ 117475 w 112"/>
              <a:gd name="T7" fmla="*/ 0 h 190"/>
              <a:gd name="T8" fmla="*/ 85725 w 112"/>
              <a:gd name="T9" fmla="*/ 9625 h 190"/>
              <a:gd name="T10" fmla="*/ 53975 w 112"/>
              <a:gd name="T11" fmla="*/ 0 h 190"/>
              <a:gd name="T12" fmla="*/ 25400 w 112"/>
              <a:gd name="T13" fmla="*/ 28876 h 190"/>
              <a:gd name="T14" fmla="*/ 3175 w 112"/>
              <a:gd name="T15" fmla="*/ 54543 h 190"/>
              <a:gd name="T16" fmla="*/ 15875 w 112"/>
              <a:gd name="T17" fmla="*/ 93044 h 190"/>
              <a:gd name="T18" fmla="*/ 50800 w 112"/>
              <a:gd name="T19" fmla="*/ 109086 h 190"/>
              <a:gd name="T20" fmla="*/ 57150 w 112"/>
              <a:gd name="T21" fmla="*/ 134754 h 190"/>
              <a:gd name="T22" fmla="*/ 53975 w 112"/>
              <a:gd name="T23" fmla="*/ 166838 h 190"/>
              <a:gd name="T24" fmla="*/ 47625 w 112"/>
              <a:gd name="T25" fmla="*/ 186088 h 190"/>
              <a:gd name="T26" fmla="*/ 15875 w 112"/>
              <a:gd name="T27" fmla="*/ 195714 h 190"/>
              <a:gd name="T28" fmla="*/ 9525 w 112"/>
              <a:gd name="T29" fmla="*/ 218173 h 190"/>
              <a:gd name="T30" fmla="*/ 3175 w 112"/>
              <a:gd name="T31" fmla="*/ 234215 h 190"/>
              <a:gd name="T32" fmla="*/ 12700 w 112"/>
              <a:gd name="T33" fmla="*/ 253465 h 190"/>
              <a:gd name="T34" fmla="*/ 31750 w 112"/>
              <a:gd name="T35" fmla="*/ 259882 h 190"/>
              <a:gd name="T36" fmla="*/ 50800 w 112"/>
              <a:gd name="T37" fmla="*/ 266299 h 190"/>
              <a:gd name="T38" fmla="*/ 22225 w 112"/>
              <a:gd name="T39" fmla="*/ 269507 h 190"/>
              <a:gd name="T40" fmla="*/ 28575 w 112"/>
              <a:gd name="T41" fmla="*/ 282341 h 190"/>
              <a:gd name="T42" fmla="*/ 28575 w 112"/>
              <a:gd name="T43" fmla="*/ 298383 h 190"/>
              <a:gd name="T44" fmla="*/ 41275 w 112"/>
              <a:gd name="T45" fmla="*/ 304800 h 190"/>
              <a:gd name="T46" fmla="*/ 57150 w 112"/>
              <a:gd name="T47" fmla="*/ 304800 h 190"/>
              <a:gd name="T48" fmla="*/ 50800 w 112"/>
              <a:gd name="T49" fmla="*/ 285549 h 190"/>
              <a:gd name="T50" fmla="*/ 60325 w 112"/>
              <a:gd name="T51" fmla="*/ 285549 h 190"/>
              <a:gd name="T52" fmla="*/ 73025 w 112"/>
              <a:gd name="T53" fmla="*/ 272716 h 190"/>
              <a:gd name="T54" fmla="*/ 63500 w 112"/>
              <a:gd name="T55" fmla="*/ 256674 h 190"/>
              <a:gd name="T56" fmla="*/ 53975 w 112"/>
              <a:gd name="T57" fmla="*/ 234215 h 190"/>
              <a:gd name="T58" fmla="*/ 44450 w 112"/>
              <a:gd name="T59" fmla="*/ 208547 h 190"/>
              <a:gd name="T60" fmla="*/ 53975 w 112"/>
              <a:gd name="T61" fmla="*/ 208547 h 190"/>
              <a:gd name="T62" fmla="*/ 60325 w 112"/>
              <a:gd name="T63" fmla="*/ 221381 h 190"/>
              <a:gd name="T64" fmla="*/ 63500 w 112"/>
              <a:gd name="T65" fmla="*/ 214964 h 190"/>
              <a:gd name="T66" fmla="*/ 66675 w 112"/>
              <a:gd name="T67" fmla="*/ 221381 h 190"/>
              <a:gd name="T68" fmla="*/ 69850 w 112"/>
              <a:gd name="T69" fmla="*/ 214964 h 190"/>
              <a:gd name="T70" fmla="*/ 76200 w 112"/>
              <a:gd name="T71" fmla="*/ 214964 h 190"/>
              <a:gd name="T72" fmla="*/ 69850 w 112"/>
              <a:gd name="T73" fmla="*/ 202131 h 190"/>
              <a:gd name="T74" fmla="*/ 85725 w 112"/>
              <a:gd name="T75" fmla="*/ 195714 h 190"/>
              <a:gd name="T76" fmla="*/ 101600 w 112"/>
              <a:gd name="T77" fmla="*/ 195714 h 190"/>
              <a:gd name="T78" fmla="*/ 120650 w 112"/>
              <a:gd name="T79" fmla="*/ 189297 h 190"/>
              <a:gd name="T80" fmla="*/ 114300 w 112"/>
              <a:gd name="T81" fmla="*/ 166838 h 190"/>
              <a:gd name="T82" fmla="*/ 139700 w 112"/>
              <a:gd name="T83" fmla="*/ 166838 h 190"/>
              <a:gd name="T84" fmla="*/ 146050 w 112"/>
              <a:gd name="T85" fmla="*/ 134754 h 190"/>
              <a:gd name="T86" fmla="*/ 155575 w 112"/>
              <a:gd name="T87" fmla="*/ 118712 h 190"/>
              <a:gd name="T88" fmla="*/ 177800 w 112"/>
              <a:gd name="T89" fmla="*/ 83419 h 1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2" h="190">
                <a:moveTo>
                  <a:pt x="110" y="46"/>
                </a:moveTo>
                <a:lnTo>
                  <a:pt x="104" y="46"/>
                </a:lnTo>
                <a:lnTo>
                  <a:pt x="98" y="44"/>
                </a:lnTo>
                <a:lnTo>
                  <a:pt x="98" y="36"/>
                </a:lnTo>
                <a:lnTo>
                  <a:pt x="94" y="32"/>
                </a:lnTo>
                <a:lnTo>
                  <a:pt x="88" y="12"/>
                </a:lnTo>
                <a:lnTo>
                  <a:pt x="82" y="2"/>
                </a:lnTo>
                <a:lnTo>
                  <a:pt x="74" y="0"/>
                </a:lnTo>
                <a:lnTo>
                  <a:pt x="66" y="4"/>
                </a:lnTo>
                <a:lnTo>
                  <a:pt x="54" y="6"/>
                </a:lnTo>
                <a:lnTo>
                  <a:pt x="42" y="2"/>
                </a:lnTo>
                <a:lnTo>
                  <a:pt x="34" y="0"/>
                </a:lnTo>
                <a:lnTo>
                  <a:pt x="24" y="6"/>
                </a:lnTo>
                <a:lnTo>
                  <a:pt x="16" y="18"/>
                </a:lnTo>
                <a:lnTo>
                  <a:pt x="12" y="30"/>
                </a:lnTo>
                <a:lnTo>
                  <a:pt x="2" y="34"/>
                </a:lnTo>
                <a:lnTo>
                  <a:pt x="8" y="44"/>
                </a:lnTo>
                <a:lnTo>
                  <a:pt x="10" y="58"/>
                </a:lnTo>
                <a:lnTo>
                  <a:pt x="26" y="60"/>
                </a:lnTo>
                <a:lnTo>
                  <a:pt x="32" y="68"/>
                </a:lnTo>
                <a:lnTo>
                  <a:pt x="28" y="76"/>
                </a:lnTo>
                <a:lnTo>
                  <a:pt x="36" y="84"/>
                </a:lnTo>
                <a:lnTo>
                  <a:pt x="30" y="94"/>
                </a:lnTo>
                <a:lnTo>
                  <a:pt x="34" y="104"/>
                </a:lnTo>
                <a:lnTo>
                  <a:pt x="36" y="116"/>
                </a:lnTo>
                <a:lnTo>
                  <a:pt x="30" y="116"/>
                </a:lnTo>
                <a:lnTo>
                  <a:pt x="24" y="122"/>
                </a:lnTo>
                <a:lnTo>
                  <a:pt x="10" y="122"/>
                </a:lnTo>
                <a:lnTo>
                  <a:pt x="10" y="128"/>
                </a:lnTo>
                <a:lnTo>
                  <a:pt x="6" y="136"/>
                </a:lnTo>
                <a:lnTo>
                  <a:pt x="0" y="142"/>
                </a:lnTo>
                <a:lnTo>
                  <a:pt x="2" y="146"/>
                </a:lnTo>
                <a:lnTo>
                  <a:pt x="6" y="152"/>
                </a:lnTo>
                <a:lnTo>
                  <a:pt x="8" y="158"/>
                </a:lnTo>
                <a:lnTo>
                  <a:pt x="14" y="164"/>
                </a:lnTo>
                <a:lnTo>
                  <a:pt x="20" y="162"/>
                </a:lnTo>
                <a:lnTo>
                  <a:pt x="30" y="162"/>
                </a:lnTo>
                <a:lnTo>
                  <a:pt x="32" y="166"/>
                </a:lnTo>
                <a:lnTo>
                  <a:pt x="22" y="166"/>
                </a:lnTo>
                <a:lnTo>
                  <a:pt x="14" y="168"/>
                </a:lnTo>
                <a:lnTo>
                  <a:pt x="14" y="172"/>
                </a:lnTo>
                <a:lnTo>
                  <a:pt x="18" y="176"/>
                </a:lnTo>
                <a:lnTo>
                  <a:pt x="16" y="182"/>
                </a:lnTo>
                <a:lnTo>
                  <a:pt x="18" y="186"/>
                </a:lnTo>
                <a:lnTo>
                  <a:pt x="24" y="186"/>
                </a:lnTo>
                <a:lnTo>
                  <a:pt x="26" y="190"/>
                </a:lnTo>
                <a:lnTo>
                  <a:pt x="32" y="190"/>
                </a:lnTo>
                <a:lnTo>
                  <a:pt x="36" y="190"/>
                </a:lnTo>
                <a:lnTo>
                  <a:pt x="36" y="182"/>
                </a:lnTo>
                <a:lnTo>
                  <a:pt x="32" y="178"/>
                </a:lnTo>
                <a:lnTo>
                  <a:pt x="32" y="176"/>
                </a:lnTo>
                <a:lnTo>
                  <a:pt x="38" y="178"/>
                </a:lnTo>
                <a:lnTo>
                  <a:pt x="40" y="170"/>
                </a:lnTo>
                <a:lnTo>
                  <a:pt x="46" y="170"/>
                </a:lnTo>
                <a:lnTo>
                  <a:pt x="46" y="166"/>
                </a:lnTo>
                <a:lnTo>
                  <a:pt x="40" y="160"/>
                </a:lnTo>
                <a:lnTo>
                  <a:pt x="32" y="156"/>
                </a:lnTo>
                <a:lnTo>
                  <a:pt x="34" y="146"/>
                </a:lnTo>
                <a:lnTo>
                  <a:pt x="26" y="136"/>
                </a:lnTo>
                <a:lnTo>
                  <a:pt x="28" y="130"/>
                </a:lnTo>
                <a:lnTo>
                  <a:pt x="32" y="128"/>
                </a:lnTo>
                <a:lnTo>
                  <a:pt x="34" y="130"/>
                </a:lnTo>
                <a:lnTo>
                  <a:pt x="34" y="134"/>
                </a:lnTo>
                <a:lnTo>
                  <a:pt x="38" y="138"/>
                </a:lnTo>
                <a:lnTo>
                  <a:pt x="40" y="138"/>
                </a:lnTo>
                <a:lnTo>
                  <a:pt x="40" y="134"/>
                </a:lnTo>
                <a:lnTo>
                  <a:pt x="42" y="134"/>
                </a:lnTo>
                <a:lnTo>
                  <a:pt x="42" y="138"/>
                </a:lnTo>
                <a:lnTo>
                  <a:pt x="44" y="138"/>
                </a:lnTo>
                <a:lnTo>
                  <a:pt x="44" y="134"/>
                </a:lnTo>
                <a:lnTo>
                  <a:pt x="48" y="136"/>
                </a:lnTo>
                <a:lnTo>
                  <a:pt x="48" y="134"/>
                </a:lnTo>
                <a:lnTo>
                  <a:pt x="44" y="130"/>
                </a:lnTo>
                <a:lnTo>
                  <a:pt x="44" y="126"/>
                </a:lnTo>
                <a:lnTo>
                  <a:pt x="50" y="124"/>
                </a:lnTo>
                <a:lnTo>
                  <a:pt x="54" y="122"/>
                </a:lnTo>
                <a:lnTo>
                  <a:pt x="58" y="124"/>
                </a:lnTo>
                <a:lnTo>
                  <a:pt x="64" y="122"/>
                </a:lnTo>
                <a:lnTo>
                  <a:pt x="70" y="124"/>
                </a:lnTo>
                <a:lnTo>
                  <a:pt x="76" y="118"/>
                </a:lnTo>
                <a:lnTo>
                  <a:pt x="78" y="110"/>
                </a:lnTo>
                <a:lnTo>
                  <a:pt x="72" y="104"/>
                </a:lnTo>
                <a:lnTo>
                  <a:pt x="80" y="102"/>
                </a:lnTo>
                <a:lnTo>
                  <a:pt x="88" y="104"/>
                </a:lnTo>
                <a:lnTo>
                  <a:pt x="92" y="98"/>
                </a:lnTo>
                <a:lnTo>
                  <a:pt x="92" y="84"/>
                </a:lnTo>
                <a:lnTo>
                  <a:pt x="98" y="82"/>
                </a:lnTo>
                <a:lnTo>
                  <a:pt x="98" y="74"/>
                </a:lnTo>
                <a:lnTo>
                  <a:pt x="100" y="64"/>
                </a:lnTo>
                <a:lnTo>
                  <a:pt x="112" y="52"/>
                </a:lnTo>
                <a:lnTo>
                  <a:pt x="110" y="4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1" name="Freeform 449"/>
          <p:cNvSpPr>
            <a:spLocks/>
          </p:cNvSpPr>
          <p:nvPr/>
        </p:nvSpPr>
        <p:spPr bwMode="auto">
          <a:xfrm>
            <a:off x="6870113" y="3352820"/>
            <a:ext cx="88900" cy="115887"/>
          </a:xfrm>
          <a:custGeom>
            <a:avLst/>
            <a:gdLst>
              <a:gd name="T0" fmla="*/ 12700 w 56"/>
              <a:gd name="T1" fmla="*/ 96573 h 72"/>
              <a:gd name="T2" fmla="*/ 19050 w 56"/>
              <a:gd name="T3" fmla="*/ 103011 h 72"/>
              <a:gd name="T4" fmla="*/ 28575 w 56"/>
              <a:gd name="T5" fmla="*/ 99792 h 72"/>
              <a:gd name="T6" fmla="*/ 47625 w 56"/>
              <a:gd name="T7" fmla="*/ 90134 h 72"/>
              <a:gd name="T8" fmla="*/ 47625 w 56"/>
              <a:gd name="T9" fmla="*/ 80477 h 72"/>
              <a:gd name="T10" fmla="*/ 47625 w 56"/>
              <a:gd name="T11" fmla="*/ 74039 h 72"/>
              <a:gd name="T12" fmla="*/ 57150 w 56"/>
              <a:gd name="T13" fmla="*/ 74039 h 72"/>
              <a:gd name="T14" fmla="*/ 69850 w 56"/>
              <a:gd name="T15" fmla="*/ 90134 h 72"/>
              <a:gd name="T16" fmla="*/ 69850 w 56"/>
              <a:gd name="T17" fmla="*/ 106230 h 72"/>
              <a:gd name="T18" fmla="*/ 76200 w 56"/>
              <a:gd name="T19" fmla="*/ 115887 h 72"/>
              <a:gd name="T20" fmla="*/ 85725 w 56"/>
              <a:gd name="T21" fmla="*/ 103011 h 72"/>
              <a:gd name="T22" fmla="*/ 88900 w 56"/>
              <a:gd name="T23" fmla="*/ 93353 h 72"/>
              <a:gd name="T24" fmla="*/ 82550 w 56"/>
              <a:gd name="T25" fmla="*/ 77258 h 72"/>
              <a:gd name="T26" fmla="*/ 79375 w 56"/>
              <a:gd name="T27" fmla="*/ 57944 h 72"/>
              <a:gd name="T28" fmla="*/ 66675 w 56"/>
              <a:gd name="T29" fmla="*/ 54724 h 72"/>
              <a:gd name="T30" fmla="*/ 63500 w 56"/>
              <a:gd name="T31" fmla="*/ 41848 h 72"/>
              <a:gd name="T32" fmla="*/ 76200 w 56"/>
              <a:gd name="T33" fmla="*/ 28972 h 72"/>
              <a:gd name="T34" fmla="*/ 76200 w 56"/>
              <a:gd name="T35" fmla="*/ 22534 h 72"/>
              <a:gd name="T36" fmla="*/ 69850 w 56"/>
              <a:gd name="T37" fmla="*/ 9657 h 72"/>
              <a:gd name="T38" fmla="*/ 34925 w 56"/>
              <a:gd name="T39" fmla="*/ 12876 h 72"/>
              <a:gd name="T40" fmla="*/ 25400 w 56"/>
              <a:gd name="T41" fmla="*/ 0 h 72"/>
              <a:gd name="T42" fmla="*/ 9525 w 56"/>
              <a:gd name="T43" fmla="*/ 0 h 72"/>
              <a:gd name="T44" fmla="*/ 0 w 56"/>
              <a:gd name="T45" fmla="*/ 6438 h 72"/>
              <a:gd name="T46" fmla="*/ 6350 w 56"/>
              <a:gd name="T47" fmla="*/ 9657 h 72"/>
              <a:gd name="T48" fmla="*/ 12700 w 56"/>
              <a:gd name="T49" fmla="*/ 16095 h 72"/>
              <a:gd name="T50" fmla="*/ 15875 w 56"/>
              <a:gd name="T51" fmla="*/ 25753 h 72"/>
              <a:gd name="T52" fmla="*/ 0 w 56"/>
              <a:gd name="T53" fmla="*/ 25753 h 72"/>
              <a:gd name="T54" fmla="*/ 0 w 56"/>
              <a:gd name="T55" fmla="*/ 32191 h 72"/>
              <a:gd name="T56" fmla="*/ 9525 w 56"/>
              <a:gd name="T57" fmla="*/ 41848 h 72"/>
              <a:gd name="T58" fmla="*/ 9525 w 56"/>
              <a:gd name="T59" fmla="*/ 61163 h 72"/>
              <a:gd name="T60" fmla="*/ 12700 w 56"/>
              <a:gd name="T61" fmla="*/ 70820 h 72"/>
              <a:gd name="T62" fmla="*/ 12700 w 56"/>
              <a:gd name="T63" fmla="*/ 96573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6" h="72">
                <a:moveTo>
                  <a:pt x="8" y="60"/>
                </a:moveTo>
                <a:lnTo>
                  <a:pt x="12" y="64"/>
                </a:lnTo>
                <a:lnTo>
                  <a:pt x="18" y="62"/>
                </a:lnTo>
                <a:lnTo>
                  <a:pt x="30" y="56"/>
                </a:lnTo>
                <a:lnTo>
                  <a:pt x="30" y="50"/>
                </a:lnTo>
                <a:lnTo>
                  <a:pt x="30" y="46"/>
                </a:lnTo>
                <a:lnTo>
                  <a:pt x="36" y="46"/>
                </a:lnTo>
                <a:lnTo>
                  <a:pt x="44" y="56"/>
                </a:lnTo>
                <a:lnTo>
                  <a:pt x="44" y="66"/>
                </a:lnTo>
                <a:lnTo>
                  <a:pt x="48" y="72"/>
                </a:lnTo>
                <a:lnTo>
                  <a:pt x="54" y="64"/>
                </a:lnTo>
                <a:lnTo>
                  <a:pt x="56" y="58"/>
                </a:lnTo>
                <a:lnTo>
                  <a:pt x="52" y="48"/>
                </a:lnTo>
                <a:lnTo>
                  <a:pt x="50" y="36"/>
                </a:lnTo>
                <a:lnTo>
                  <a:pt x="42" y="34"/>
                </a:lnTo>
                <a:lnTo>
                  <a:pt x="40" y="26"/>
                </a:lnTo>
                <a:lnTo>
                  <a:pt x="48" y="18"/>
                </a:lnTo>
                <a:lnTo>
                  <a:pt x="48" y="14"/>
                </a:lnTo>
                <a:lnTo>
                  <a:pt x="44" y="6"/>
                </a:lnTo>
                <a:lnTo>
                  <a:pt x="22" y="8"/>
                </a:lnTo>
                <a:lnTo>
                  <a:pt x="16" y="0"/>
                </a:lnTo>
                <a:lnTo>
                  <a:pt x="6" y="0"/>
                </a:lnTo>
                <a:lnTo>
                  <a:pt x="0" y="4"/>
                </a:lnTo>
                <a:lnTo>
                  <a:pt x="4" y="6"/>
                </a:lnTo>
                <a:lnTo>
                  <a:pt x="8" y="10"/>
                </a:lnTo>
                <a:lnTo>
                  <a:pt x="10" y="16"/>
                </a:lnTo>
                <a:lnTo>
                  <a:pt x="0" y="16"/>
                </a:lnTo>
                <a:lnTo>
                  <a:pt x="0" y="20"/>
                </a:lnTo>
                <a:lnTo>
                  <a:pt x="6" y="26"/>
                </a:lnTo>
                <a:lnTo>
                  <a:pt x="6" y="38"/>
                </a:lnTo>
                <a:lnTo>
                  <a:pt x="8" y="44"/>
                </a:lnTo>
                <a:lnTo>
                  <a:pt x="8" y="6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2" name="Freeform 450"/>
          <p:cNvSpPr>
            <a:spLocks/>
          </p:cNvSpPr>
          <p:nvPr/>
        </p:nvSpPr>
        <p:spPr bwMode="auto">
          <a:xfrm>
            <a:off x="7101888" y="3762395"/>
            <a:ext cx="79375" cy="104775"/>
          </a:xfrm>
          <a:custGeom>
            <a:avLst/>
            <a:gdLst>
              <a:gd name="T0" fmla="*/ 0 w 50"/>
              <a:gd name="T1" fmla="*/ 0 h 66"/>
              <a:gd name="T2" fmla="*/ 3175 w 50"/>
              <a:gd name="T3" fmla="*/ 9525 h 66"/>
              <a:gd name="T4" fmla="*/ 3175 w 50"/>
              <a:gd name="T5" fmla="*/ 25400 h 66"/>
              <a:gd name="T6" fmla="*/ 15875 w 50"/>
              <a:gd name="T7" fmla="*/ 47625 h 66"/>
              <a:gd name="T8" fmla="*/ 19050 w 50"/>
              <a:gd name="T9" fmla="*/ 60325 h 66"/>
              <a:gd name="T10" fmla="*/ 28575 w 50"/>
              <a:gd name="T11" fmla="*/ 73025 h 66"/>
              <a:gd name="T12" fmla="*/ 38100 w 50"/>
              <a:gd name="T13" fmla="*/ 82550 h 66"/>
              <a:gd name="T14" fmla="*/ 41275 w 50"/>
              <a:gd name="T15" fmla="*/ 82550 h 66"/>
              <a:gd name="T16" fmla="*/ 57150 w 50"/>
              <a:gd name="T17" fmla="*/ 95250 h 66"/>
              <a:gd name="T18" fmla="*/ 69850 w 50"/>
              <a:gd name="T19" fmla="*/ 101600 h 66"/>
              <a:gd name="T20" fmla="*/ 79375 w 50"/>
              <a:gd name="T21" fmla="*/ 104775 h 66"/>
              <a:gd name="T22" fmla="*/ 76200 w 50"/>
              <a:gd name="T23" fmla="*/ 85725 h 66"/>
              <a:gd name="T24" fmla="*/ 69850 w 50"/>
              <a:gd name="T25" fmla="*/ 69850 h 66"/>
              <a:gd name="T26" fmla="*/ 60325 w 50"/>
              <a:gd name="T27" fmla="*/ 63500 h 66"/>
              <a:gd name="T28" fmla="*/ 60325 w 50"/>
              <a:gd name="T29" fmla="*/ 34925 h 66"/>
              <a:gd name="T30" fmla="*/ 47625 w 50"/>
              <a:gd name="T31" fmla="*/ 12700 h 66"/>
              <a:gd name="T32" fmla="*/ 28575 w 50"/>
              <a:gd name="T33" fmla="*/ 12700 h 66"/>
              <a:gd name="T34" fmla="*/ 19050 w 50"/>
              <a:gd name="T35" fmla="*/ 9525 h 66"/>
              <a:gd name="T36" fmla="*/ 9525 w 50"/>
              <a:gd name="T37" fmla="*/ 0 h 66"/>
              <a:gd name="T38" fmla="*/ 0 w 50"/>
              <a:gd name="T39" fmla="*/ 0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" h="66">
                <a:moveTo>
                  <a:pt x="0" y="0"/>
                </a:moveTo>
                <a:lnTo>
                  <a:pt x="2" y="6"/>
                </a:lnTo>
                <a:lnTo>
                  <a:pt x="2" y="16"/>
                </a:lnTo>
                <a:lnTo>
                  <a:pt x="10" y="30"/>
                </a:lnTo>
                <a:lnTo>
                  <a:pt x="12" y="38"/>
                </a:lnTo>
                <a:lnTo>
                  <a:pt x="18" y="46"/>
                </a:lnTo>
                <a:lnTo>
                  <a:pt x="24" y="52"/>
                </a:lnTo>
                <a:lnTo>
                  <a:pt x="26" y="52"/>
                </a:lnTo>
                <a:lnTo>
                  <a:pt x="36" y="60"/>
                </a:lnTo>
                <a:lnTo>
                  <a:pt x="44" y="64"/>
                </a:lnTo>
                <a:lnTo>
                  <a:pt x="50" y="66"/>
                </a:lnTo>
                <a:lnTo>
                  <a:pt x="48" y="54"/>
                </a:lnTo>
                <a:lnTo>
                  <a:pt x="44" y="44"/>
                </a:lnTo>
                <a:lnTo>
                  <a:pt x="38" y="40"/>
                </a:lnTo>
                <a:lnTo>
                  <a:pt x="38" y="22"/>
                </a:lnTo>
                <a:lnTo>
                  <a:pt x="30" y="8"/>
                </a:lnTo>
                <a:lnTo>
                  <a:pt x="18" y="8"/>
                </a:lnTo>
                <a:lnTo>
                  <a:pt x="12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3" name="Freeform 451"/>
          <p:cNvSpPr>
            <a:spLocks/>
          </p:cNvSpPr>
          <p:nvPr/>
        </p:nvSpPr>
        <p:spPr bwMode="auto">
          <a:xfrm>
            <a:off x="5635038" y="3154382"/>
            <a:ext cx="44450" cy="15875"/>
          </a:xfrm>
          <a:custGeom>
            <a:avLst/>
            <a:gdLst>
              <a:gd name="T0" fmla="*/ 0 w 28"/>
              <a:gd name="T1" fmla="*/ 3175 h 10"/>
              <a:gd name="T2" fmla="*/ 0 w 28"/>
              <a:gd name="T3" fmla="*/ 0 h 10"/>
              <a:gd name="T4" fmla="*/ 12700 w 28"/>
              <a:gd name="T5" fmla="*/ 0 h 10"/>
              <a:gd name="T6" fmla="*/ 15875 w 28"/>
              <a:gd name="T7" fmla="*/ 3175 h 10"/>
              <a:gd name="T8" fmla="*/ 22225 w 28"/>
              <a:gd name="T9" fmla="*/ 3175 h 10"/>
              <a:gd name="T10" fmla="*/ 28575 w 28"/>
              <a:gd name="T11" fmla="*/ 6350 h 10"/>
              <a:gd name="T12" fmla="*/ 31750 w 28"/>
              <a:gd name="T13" fmla="*/ 3175 h 10"/>
              <a:gd name="T14" fmla="*/ 38100 w 28"/>
              <a:gd name="T15" fmla="*/ 3175 h 10"/>
              <a:gd name="T16" fmla="*/ 44450 w 28"/>
              <a:gd name="T17" fmla="*/ 9525 h 10"/>
              <a:gd name="T18" fmla="*/ 44450 w 28"/>
              <a:gd name="T19" fmla="*/ 12700 h 10"/>
              <a:gd name="T20" fmla="*/ 41275 w 28"/>
              <a:gd name="T21" fmla="*/ 12700 h 10"/>
              <a:gd name="T22" fmla="*/ 34925 w 28"/>
              <a:gd name="T23" fmla="*/ 15875 h 10"/>
              <a:gd name="T24" fmla="*/ 22225 w 28"/>
              <a:gd name="T25" fmla="*/ 15875 h 10"/>
              <a:gd name="T26" fmla="*/ 12700 w 28"/>
              <a:gd name="T27" fmla="*/ 9525 h 10"/>
              <a:gd name="T28" fmla="*/ 0 w 28"/>
              <a:gd name="T29" fmla="*/ 9525 h 10"/>
              <a:gd name="T30" fmla="*/ 0 w 28"/>
              <a:gd name="T31" fmla="*/ 3175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" h="10">
                <a:moveTo>
                  <a:pt x="0" y="2"/>
                </a:moveTo>
                <a:lnTo>
                  <a:pt x="0" y="0"/>
                </a:lnTo>
                <a:lnTo>
                  <a:pt x="8" y="0"/>
                </a:lnTo>
                <a:lnTo>
                  <a:pt x="10" y="2"/>
                </a:lnTo>
                <a:lnTo>
                  <a:pt x="14" y="2"/>
                </a:lnTo>
                <a:lnTo>
                  <a:pt x="18" y="4"/>
                </a:lnTo>
                <a:lnTo>
                  <a:pt x="20" y="2"/>
                </a:lnTo>
                <a:lnTo>
                  <a:pt x="24" y="2"/>
                </a:lnTo>
                <a:lnTo>
                  <a:pt x="28" y="6"/>
                </a:lnTo>
                <a:lnTo>
                  <a:pt x="28" y="8"/>
                </a:lnTo>
                <a:lnTo>
                  <a:pt x="26" y="8"/>
                </a:lnTo>
                <a:lnTo>
                  <a:pt x="22" y="10"/>
                </a:lnTo>
                <a:lnTo>
                  <a:pt x="14" y="10"/>
                </a:lnTo>
                <a:lnTo>
                  <a:pt x="8" y="6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4" name="Freeform 452"/>
          <p:cNvSpPr>
            <a:spLocks/>
          </p:cNvSpPr>
          <p:nvPr/>
        </p:nvSpPr>
        <p:spPr bwMode="auto">
          <a:xfrm>
            <a:off x="6644688" y="1806595"/>
            <a:ext cx="22225" cy="19050"/>
          </a:xfrm>
          <a:custGeom>
            <a:avLst/>
            <a:gdLst>
              <a:gd name="T0" fmla="*/ 15875 w 14"/>
              <a:gd name="T1" fmla="*/ 0 h 12"/>
              <a:gd name="T2" fmla="*/ 22225 w 14"/>
              <a:gd name="T3" fmla="*/ 3175 h 12"/>
              <a:gd name="T4" fmla="*/ 22225 w 14"/>
              <a:gd name="T5" fmla="*/ 9525 h 12"/>
              <a:gd name="T6" fmla="*/ 12700 w 14"/>
              <a:gd name="T7" fmla="*/ 19050 h 12"/>
              <a:gd name="T8" fmla="*/ 0 w 14"/>
              <a:gd name="T9" fmla="*/ 19050 h 12"/>
              <a:gd name="T10" fmla="*/ 3175 w 14"/>
              <a:gd name="T11" fmla="*/ 12700 h 12"/>
              <a:gd name="T12" fmla="*/ 15875 w 14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" h="12">
                <a:moveTo>
                  <a:pt x="10" y="0"/>
                </a:moveTo>
                <a:lnTo>
                  <a:pt x="14" y="2"/>
                </a:lnTo>
                <a:lnTo>
                  <a:pt x="14" y="6"/>
                </a:lnTo>
                <a:lnTo>
                  <a:pt x="8" y="12"/>
                </a:lnTo>
                <a:lnTo>
                  <a:pt x="0" y="12"/>
                </a:lnTo>
                <a:lnTo>
                  <a:pt x="2" y="8"/>
                </a:lnTo>
                <a:lnTo>
                  <a:pt x="1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5" name="Freeform 453"/>
          <p:cNvSpPr>
            <a:spLocks/>
          </p:cNvSpPr>
          <p:nvPr/>
        </p:nvSpPr>
        <p:spPr bwMode="auto">
          <a:xfrm>
            <a:off x="6625638" y="1741507"/>
            <a:ext cx="15875" cy="14288"/>
          </a:xfrm>
          <a:custGeom>
            <a:avLst/>
            <a:gdLst>
              <a:gd name="T0" fmla="*/ 0 w 10"/>
              <a:gd name="T1" fmla="*/ 14288 h 8"/>
              <a:gd name="T2" fmla="*/ 3175 w 10"/>
              <a:gd name="T3" fmla="*/ 0 h 8"/>
              <a:gd name="T4" fmla="*/ 15875 w 10"/>
              <a:gd name="T5" fmla="*/ 0 h 8"/>
              <a:gd name="T6" fmla="*/ 12700 w 10"/>
              <a:gd name="T7" fmla="*/ 3572 h 8"/>
              <a:gd name="T8" fmla="*/ 0 w 10"/>
              <a:gd name="T9" fmla="*/ 14288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8">
                <a:moveTo>
                  <a:pt x="0" y="8"/>
                </a:moveTo>
                <a:lnTo>
                  <a:pt x="2" y="0"/>
                </a:lnTo>
                <a:lnTo>
                  <a:pt x="10" y="0"/>
                </a:lnTo>
                <a:lnTo>
                  <a:pt x="8" y="2"/>
                </a:lnTo>
                <a:lnTo>
                  <a:pt x="0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6" name="Freeform 454"/>
          <p:cNvSpPr>
            <a:spLocks/>
          </p:cNvSpPr>
          <p:nvPr/>
        </p:nvSpPr>
        <p:spPr bwMode="auto">
          <a:xfrm>
            <a:off x="6638338" y="1758970"/>
            <a:ext cx="12700" cy="9525"/>
          </a:xfrm>
          <a:custGeom>
            <a:avLst/>
            <a:gdLst>
              <a:gd name="T0" fmla="*/ 0 w 8"/>
              <a:gd name="T1" fmla="*/ 0 h 6"/>
              <a:gd name="T2" fmla="*/ 12700 w 8"/>
              <a:gd name="T3" fmla="*/ 3175 h 6"/>
              <a:gd name="T4" fmla="*/ 9525 w 8"/>
              <a:gd name="T5" fmla="*/ 9525 h 6"/>
              <a:gd name="T6" fmla="*/ 0 w 8"/>
              <a:gd name="T7" fmla="*/ 6350 h 6"/>
              <a:gd name="T8" fmla="*/ 0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6">
                <a:moveTo>
                  <a:pt x="0" y="0"/>
                </a:moveTo>
                <a:lnTo>
                  <a:pt x="8" y="2"/>
                </a:lnTo>
                <a:lnTo>
                  <a:pt x="6" y="6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7" name="Freeform 455"/>
          <p:cNvSpPr>
            <a:spLocks/>
          </p:cNvSpPr>
          <p:nvPr/>
        </p:nvSpPr>
        <p:spPr bwMode="auto">
          <a:xfrm>
            <a:off x="6520863" y="1744682"/>
            <a:ext cx="28575" cy="33338"/>
          </a:xfrm>
          <a:custGeom>
            <a:avLst/>
            <a:gdLst>
              <a:gd name="T0" fmla="*/ 6350 w 18"/>
              <a:gd name="T1" fmla="*/ 33338 h 20"/>
              <a:gd name="T2" fmla="*/ 15875 w 18"/>
              <a:gd name="T3" fmla="*/ 26670 h 20"/>
              <a:gd name="T4" fmla="*/ 28575 w 18"/>
              <a:gd name="T5" fmla="*/ 16669 h 20"/>
              <a:gd name="T6" fmla="*/ 15875 w 18"/>
              <a:gd name="T7" fmla="*/ 0 h 20"/>
              <a:gd name="T8" fmla="*/ 0 w 18"/>
              <a:gd name="T9" fmla="*/ 16669 h 20"/>
              <a:gd name="T10" fmla="*/ 0 w 18"/>
              <a:gd name="T11" fmla="*/ 26670 h 20"/>
              <a:gd name="T12" fmla="*/ 6350 w 18"/>
              <a:gd name="T13" fmla="*/ 33338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20">
                <a:moveTo>
                  <a:pt x="4" y="20"/>
                </a:moveTo>
                <a:lnTo>
                  <a:pt x="10" y="16"/>
                </a:lnTo>
                <a:lnTo>
                  <a:pt x="18" y="10"/>
                </a:lnTo>
                <a:lnTo>
                  <a:pt x="10" y="0"/>
                </a:lnTo>
                <a:lnTo>
                  <a:pt x="0" y="10"/>
                </a:lnTo>
                <a:lnTo>
                  <a:pt x="0" y="16"/>
                </a:lnTo>
                <a:lnTo>
                  <a:pt x="4" y="2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8" name="Freeform 456"/>
          <p:cNvSpPr>
            <a:spLocks/>
          </p:cNvSpPr>
          <p:nvPr/>
        </p:nvSpPr>
        <p:spPr bwMode="auto">
          <a:xfrm>
            <a:off x="6092238" y="1995507"/>
            <a:ext cx="41275" cy="42863"/>
          </a:xfrm>
          <a:custGeom>
            <a:avLst/>
            <a:gdLst>
              <a:gd name="T0" fmla="*/ 6350 w 26"/>
              <a:gd name="T1" fmla="*/ 0 h 26"/>
              <a:gd name="T2" fmla="*/ 22225 w 26"/>
              <a:gd name="T3" fmla="*/ 0 h 26"/>
              <a:gd name="T4" fmla="*/ 31750 w 26"/>
              <a:gd name="T5" fmla="*/ 9891 h 26"/>
              <a:gd name="T6" fmla="*/ 41275 w 26"/>
              <a:gd name="T7" fmla="*/ 16486 h 26"/>
              <a:gd name="T8" fmla="*/ 41275 w 26"/>
              <a:gd name="T9" fmla="*/ 32972 h 26"/>
              <a:gd name="T10" fmla="*/ 22225 w 26"/>
              <a:gd name="T11" fmla="*/ 42863 h 26"/>
              <a:gd name="T12" fmla="*/ 0 w 26"/>
              <a:gd name="T13" fmla="*/ 39566 h 26"/>
              <a:gd name="T14" fmla="*/ 0 w 26"/>
              <a:gd name="T15" fmla="*/ 23080 h 26"/>
              <a:gd name="T16" fmla="*/ 6350 w 26"/>
              <a:gd name="T17" fmla="*/ 0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26">
                <a:moveTo>
                  <a:pt x="4" y="0"/>
                </a:moveTo>
                <a:lnTo>
                  <a:pt x="14" y="0"/>
                </a:lnTo>
                <a:lnTo>
                  <a:pt x="20" y="6"/>
                </a:lnTo>
                <a:lnTo>
                  <a:pt x="26" y="10"/>
                </a:lnTo>
                <a:lnTo>
                  <a:pt x="26" y="20"/>
                </a:lnTo>
                <a:lnTo>
                  <a:pt x="14" y="26"/>
                </a:lnTo>
                <a:lnTo>
                  <a:pt x="0" y="24"/>
                </a:lnTo>
                <a:lnTo>
                  <a:pt x="0" y="14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9" name="Freeform 457"/>
          <p:cNvSpPr>
            <a:spLocks/>
          </p:cNvSpPr>
          <p:nvPr/>
        </p:nvSpPr>
        <p:spPr bwMode="auto">
          <a:xfrm>
            <a:off x="5555663" y="2417782"/>
            <a:ext cx="6350" cy="6350"/>
          </a:xfrm>
          <a:custGeom>
            <a:avLst/>
            <a:gdLst>
              <a:gd name="T0" fmla="*/ 6350 w 4"/>
              <a:gd name="T1" fmla="*/ 6350 h 4"/>
              <a:gd name="T2" fmla="*/ 0 w 4"/>
              <a:gd name="T3" fmla="*/ 3175 h 4"/>
              <a:gd name="T4" fmla="*/ 0 w 4"/>
              <a:gd name="T5" fmla="*/ 0 h 4"/>
              <a:gd name="T6" fmla="*/ 6350 w 4"/>
              <a:gd name="T7" fmla="*/ 0 h 4"/>
              <a:gd name="T8" fmla="*/ 6350 w 4"/>
              <a:gd name="T9" fmla="*/ 635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4">
                <a:moveTo>
                  <a:pt x="4" y="4"/>
                </a:move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0" name="Freeform 458"/>
          <p:cNvSpPr>
            <a:spLocks/>
          </p:cNvSpPr>
          <p:nvPr/>
        </p:nvSpPr>
        <p:spPr bwMode="auto">
          <a:xfrm>
            <a:off x="5600113" y="2481282"/>
            <a:ext cx="25400" cy="23813"/>
          </a:xfrm>
          <a:custGeom>
            <a:avLst/>
            <a:gdLst>
              <a:gd name="T0" fmla="*/ 25400 w 16"/>
              <a:gd name="T1" fmla="*/ 10206 h 14"/>
              <a:gd name="T2" fmla="*/ 22225 w 16"/>
              <a:gd name="T3" fmla="*/ 3402 h 14"/>
              <a:gd name="T4" fmla="*/ 12700 w 16"/>
              <a:gd name="T5" fmla="*/ 0 h 14"/>
              <a:gd name="T6" fmla="*/ 0 w 16"/>
              <a:gd name="T7" fmla="*/ 10206 h 14"/>
              <a:gd name="T8" fmla="*/ 3175 w 16"/>
              <a:gd name="T9" fmla="*/ 23813 h 14"/>
              <a:gd name="T10" fmla="*/ 9525 w 16"/>
              <a:gd name="T11" fmla="*/ 23813 h 14"/>
              <a:gd name="T12" fmla="*/ 12700 w 16"/>
              <a:gd name="T13" fmla="*/ 17009 h 14"/>
              <a:gd name="T14" fmla="*/ 25400 w 16"/>
              <a:gd name="T15" fmla="*/ 1020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" h="14">
                <a:moveTo>
                  <a:pt x="16" y="6"/>
                </a:moveTo>
                <a:lnTo>
                  <a:pt x="14" y="2"/>
                </a:lnTo>
                <a:lnTo>
                  <a:pt x="8" y="0"/>
                </a:lnTo>
                <a:lnTo>
                  <a:pt x="0" y="6"/>
                </a:lnTo>
                <a:lnTo>
                  <a:pt x="2" y="14"/>
                </a:lnTo>
                <a:lnTo>
                  <a:pt x="6" y="14"/>
                </a:lnTo>
                <a:lnTo>
                  <a:pt x="8" y="10"/>
                </a:lnTo>
                <a:lnTo>
                  <a:pt x="16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1" name="Freeform 459"/>
          <p:cNvSpPr>
            <a:spLocks/>
          </p:cNvSpPr>
          <p:nvPr/>
        </p:nvSpPr>
        <p:spPr bwMode="auto">
          <a:xfrm>
            <a:off x="5606463" y="2465407"/>
            <a:ext cx="12700" cy="9525"/>
          </a:xfrm>
          <a:custGeom>
            <a:avLst/>
            <a:gdLst>
              <a:gd name="T0" fmla="*/ 6350 w 8"/>
              <a:gd name="T1" fmla="*/ 0 h 6"/>
              <a:gd name="T2" fmla="*/ 9525 w 8"/>
              <a:gd name="T3" fmla="*/ 0 h 6"/>
              <a:gd name="T4" fmla="*/ 12700 w 8"/>
              <a:gd name="T5" fmla="*/ 6350 h 6"/>
              <a:gd name="T6" fmla="*/ 3175 w 8"/>
              <a:gd name="T7" fmla="*/ 9525 h 6"/>
              <a:gd name="T8" fmla="*/ 0 w 8"/>
              <a:gd name="T9" fmla="*/ 3175 h 6"/>
              <a:gd name="T10" fmla="*/ 6350 w 8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6">
                <a:moveTo>
                  <a:pt x="4" y="0"/>
                </a:moveTo>
                <a:lnTo>
                  <a:pt x="6" y="0"/>
                </a:lnTo>
                <a:lnTo>
                  <a:pt x="8" y="4"/>
                </a:lnTo>
                <a:lnTo>
                  <a:pt x="2" y="6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2" name="Freeform 460"/>
          <p:cNvSpPr>
            <a:spLocks/>
          </p:cNvSpPr>
          <p:nvPr/>
        </p:nvSpPr>
        <p:spPr bwMode="auto">
          <a:xfrm>
            <a:off x="5063538" y="2487632"/>
            <a:ext cx="146050" cy="287338"/>
          </a:xfrm>
          <a:custGeom>
            <a:avLst/>
            <a:gdLst>
              <a:gd name="T0" fmla="*/ 50800 w 92"/>
              <a:gd name="T1" fmla="*/ 3229 h 178"/>
              <a:gd name="T2" fmla="*/ 22225 w 92"/>
              <a:gd name="T3" fmla="*/ 9686 h 178"/>
              <a:gd name="T4" fmla="*/ 9525 w 92"/>
              <a:gd name="T5" fmla="*/ 35514 h 178"/>
              <a:gd name="T6" fmla="*/ 12700 w 92"/>
              <a:gd name="T7" fmla="*/ 48428 h 178"/>
              <a:gd name="T8" fmla="*/ 3175 w 92"/>
              <a:gd name="T9" fmla="*/ 64570 h 178"/>
              <a:gd name="T10" fmla="*/ 3175 w 92"/>
              <a:gd name="T11" fmla="*/ 83941 h 178"/>
              <a:gd name="T12" fmla="*/ 9525 w 92"/>
              <a:gd name="T13" fmla="*/ 83941 h 178"/>
              <a:gd name="T14" fmla="*/ 15875 w 92"/>
              <a:gd name="T15" fmla="*/ 71027 h 178"/>
              <a:gd name="T16" fmla="*/ 15875 w 92"/>
              <a:gd name="T17" fmla="*/ 77484 h 178"/>
              <a:gd name="T18" fmla="*/ 9525 w 92"/>
              <a:gd name="T19" fmla="*/ 96856 h 178"/>
              <a:gd name="T20" fmla="*/ 12700 w 92"/>
              <a:gd name="T21" fmla="*/ 116227 h 178"/>
              <a:gd name="T22" fmla="*/ 15875 w 92"/>
              <a:gd name="T23" fmla="*/ 103313 h 178"/>
              <a:gd name="T24" fmla="*/ 25400 w 92"/>
              <a:gd name="T25" fmla="*/ 103313 h 178"/>
              <a:gd name="T26" fmla="*/ 28575 w 92"/>
              <a:gd name="T27" fmla="*/ 116227 h 178"/>
              <a:gd name="T28" fmla="*/ 22225 w 92"/>
              <a:gd name="T29" fmla="*/ 125912 h 178"/>
              <a:gd name="T30" fmla="*/ 25400 w 92"/>
              <a:gd name="T31" fmla="*/ 138826 h 178"/>
              <a:gd name="T32" fmla="*/ 53975 w 92"/>
              <a:gd name="T33" fmla="*/ 135598 h 178"/>
              <a:gd name="T34" fmla="*/ 57150 w 92"/>
              <a:gd name="T35" fmla="*/ 154969 h 178"/>
              <a:gd name="T36" fmla="*/ 63500 w 92"/>
              <a:gd name="T37" fmla="*/ 164654 h 178"/>
              <a:gd name="T38" fmla="*/ 60325 w 92"/>
              <a:gd name="T39" fmla="*/ 180797 h 178"/>
              <a:gd name="T40" fmla="*/ 38100 w 92"/>
              <a:gd name="T41" fmla="*/ 190482 h 178"/>
              <a:gd name="T42" fmla="*/ 38100 w 92"/>
              <a:gd name="T43" fmla="*/ 200168 h 178"/>
              <a:gd name="T44" fmla="*/ 28575 w 92"/>
              <a:gd name="T45" fmla="*/ 225996 h 178"/>
              <a:gd name="T46" fmla="*/ 19050 w 92"/>
              <a:gd name="T47" fmla="*/ 235682 h 178"/>
              <a:gd name="T48" fmla="*/ 44450 w 92"/>
              <a:gd name="T49" fmla="*/ 238910 h 178"/>
              <a:gd name="T50" fmla="*/ 57150 w 92"/>
              <a:gd name="T51" fmla="*/ 245367 h 178"/>
              <a:gd name="T52" fmla="*/ 66675 w 92"/>
              <a:gd name="T53" fmla="*/ 242139 h 178"/>
              <a:gd name="T54" fmla="*/ 53975 w 92"/>
              <a:gd name="T55" fmla="*/ 251824 h 178"/>
              <a:gd name="T56" fmla="*/ 41275 w 92"/>
              <a:gd name="T57" fmla="*/ 261510 h 178"/>
              <a:gd name="T58" fmla="*/ 28575 w 92"/>
              <a:gd name="T59" fmla="*/ 274424 h 178"/>
              <a:gd name="T60" fmla="*/ 19050 w 92"/>
              <a:gd name="T61" fmla="*/ 287338 h 178"/>
              <a:gd name="T62" fmla="*/ 31750 w 92"/>
              <a:gd name="T63" fmla="*/ 280881 h 178"/>
              <a:gd name="T64" fmla="*/ 57150 w 92"/>
              <a:gd name="T65" fmla="*/ 271195 h 178"/>
              <a:gd name="T66" fmla="*/ 73025 w 92"/>
              <a:gd name="T67" fmla="*/ 271195 h 178"/>
              <a:gd name="T68" fmla="*/ 107950 w 92"/>
              <a:gd name="T69" fmla="*/ 264738 h 178"/>
              <a:gd name="T70" fmla="*/ 142875 w 92"/>
              <a:gd name="T71" fmla="*/ 251824 h 178"/>
              <a:gd name="T72" fmla="*/ 130175 w 92"/>
              <a:gd name="T73" fmla="*/ 245367 h 178"/>
              <a:gd name="T74" fmla="*/ 123825 w 92"/>
              <a:gd name="T75" fmla="*/ 242139 h 178"/>
              <a:gd name="T76" fmla="*/ 142875 w 92"/>
              <a:gd name="T77" fmla="*/ 229225 h 178"/>
              <a:gd name="T78" fmla="*/ 146050 w 92"/>
              <a:gd name="T79" fmla="*/ 200168 h 178"/>
              <a:gd name="T80" fmla="*/ 120650 w 92"/>
              <a:gd name="T81" fmla="*/ 196940 h 178"/>
              <a:gd name="T82" fmla="*/ 114300 w 92"/>
              <a:gd name="T83" fmla="*/ 158197 h 178"/>
              <a:gd name="T84" fmla="*/ 95250 w 92"/>
              <a:gd name="T85" fmla="*/ 138826 h 178"/>
              <a:gd name="T86" fmla="*/ 82550 w 92"/>
              <a:gd name="T87" fmla="*/ 100084 h 178"/>
              <a:gd name="T88" fmla="*/ 63500 w 92"/>
              <a:gd name="T89" fmla="*/ 100084 h 178"/>
              <a:gd name="T90" fmla="*/ 66675 w 92"/>
              <a:gd name="T91" fmla="*/ 87170 h 178"/>
              <a:gd name="T92" fmla="*/ 82550 w 92"/>
              <a:gd name="T93" fmla="*/ 45199 h 178"/>
              <a:gd name="T94" fmla="*/ 63500 w 92"/>
              <a:gd name="T95" fmla="*/ 32285 h 178"/>
              <a:gd name="T96" fmla="*/ 47625 w 92"/>
              <a:gd name="T97" fmla="*/ 19371 h 178"/>
              <a:gd name="T98" fmla="*/ 60325 w 92"/>
              <a:gd name="T99" fmla="*/ 0 h 1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178">
                <a:moveTo>
                  <a:pt x="38" y="0"/>
                </a:moveTo>
                <a:lnTo>
                  <a:pt x="32" y="2"/>
                </a:lnTo>
                <a:lnTo>
                  <a:pt x="18" y="2"/>
                </a:lnTo>
                <a:lnTo>
                  <a:pt x="14" y="6"/>
                </a:lnTo>
                <a:lnTo>
                  <a:pt x="12" y="16"/>
                </a:lnTo>
                <a:lnTo>
                  <a:pt x="6" y="22"/>
                </a:lnTo>
                <a:lnTo>
                  <a:pt x="6" y="26"/>
                </a:lnTo>
                <a:lnTo>
                  <a:pt x="8" y="30"/>
                </a:lnTo>
                <a:lnTo>
                  <a:pt x="8" y="36"/>
                </a:lnTo>
                <a:lnTo>
                  <a:pt x="2" y="40"/>
                </a:lnTo>
                <a:lnTo>
                  <a:pt x="0" y="46"/>
                </a:lnTo>
                <a:lnTo>
                  <a:pt x="2" y="52"/>
                </a:lnTo>
                <a:lnTo>
                  <a:pt x="2" y="56"/>
                </a:lnTo>
                <a:lnTo>
                  <a:pt x="6" y="52"/>
                </a:lnTo>
                <a:lnTo>
                  <a:pt x="6" y="46"/>
                </a:lnTo>
                <a:lnTo>
                  <a:pt x="10" y="44"/>
                </a:lnTo>
                <a:lnTo>
                  <a:pt x="12" y="46"/>
                </a:lnTo>
                <a:lnTo>
                  <a:pt x="10" y="48"/>
                </a:lnTo>
                <a:lnTo>
                  <a:pt x="8" y="56"/>
                </a:lnTo>
                <a:lnTo>
                  <a:pt x="6" y="60"/>
                </a:lnTo>
                <a:lnTo>
                  <a:pt x="6" y="68"/>
                </a:lnTo>
                <a:lnTo>
                  <a:pt x="8" y="72"/>
                </a:lnTo>
                <a:lnTo>
                  <a:pt x="10" y="70"/>
                </a:lnTo>
                <a:lnTo>
                  <a:pt x="10" y="64"/>
                </a:lnTo>
                <a:lnTo>
                  <a:pt x="16" y="60"/>
                </a:lnTo>
                <a:lnTo>
                  <a:pt x="16" y="64"/>
                </a:lnTo>
                <a:lnTo>
                  <a:pt x="18" y="68"/>
                </a:lnTo>
                <a:lnTo>
                  <a:pt x="18" y="72"/>
                </a:lnTo>
                <a:lnTo>
                  <a:pt x="18" y="76"/>
                </a:lnTo>
                <a:lnTo>
                  <a:pt x="14" y="78"/>
                </a:lnTo>
                <a:lnTo>
                  <a:pt x="14" y="86"/>
                </a:lnTo>
                <a:lnTo>
                  <a:pt x="16" y="86"/>
                </a:lnTo>
                <a:lnTo>
                  <a:pt x="28" y="86"/>
                </a:lnTo>
                <a:lnTo>
                  <a:pt x="34" y="84"/>
                </a:lnTo>
                <a:lnTo>
                  <a:pt x="34" y="92"/>
                </a:lnTo>
                <a:lnTo>
                  <a:pt x="36" y="96"/>
                </a:lnTo>
                <a:lnTo>
                  <a:pt x="38" y="102"/>
                </a:lnTo>
                <a:lnTo>
                  <a:pt x="40" y="102"/>
                </a:lnTo>
                <a:lnTo>
                  <a:pt x="40" y="108"/>
                </a:lnTo>
                <a:lnTo>
                  <a:pt x="38" y="112"/>
                </a:lnTo>
                <a:lnTo>
                  <a:pt x="32" y="116"/>
                </a:lnTo>
                <a:lnTo>
                  <a:pt x="24" y="118"/>
                </a:lnTo>
                <a:lnTo>
                  <a:pt x="22" y="124"/>
                </a:lnTo>
                <a:lnTo>
                  <a:pt x="24" y="124"/>
                </a:lnTo>
                <a:lnTo>
                  <a:pt x="24" y="138"/>
                </a:lnTo>
                <a:lnTo>
                  <a:pt x="18" y="140"/>
                </a:lnTo>
                <a:lnTo>
                  <a:pt x="14" y="142"/>
                </a:lnTo>
                <a:lnTo>
                  <a:pt x="12" y="146"/>
                </a:lnTo>
                <a:lnTo>
                  <a:pt x="14" y="148"/>
                </a:lnTo>
                <a:lnTo>
                  <a:pt x="28" y="148"/>
                </a:lnTo>
                <a:lnTo>
                  <a:pt x="30" y="152"/>
                </a:lnTo>
                <a:lnTo>
                  <a:pt x="36" y="152"/>
                </a:lnTo>
                <a:lnTo>
                  <a:pt x="38" y="150"/>
                </a:lnTo>
                <a:lnTo>
                  <a:pt x="42" y="150"/>
                </a:lnTo>
                <a:lnTo>
                  <a:pt x="40" y="154"/>
                </a:lnTo>
                <a:lnTo>
                  <a:pt x="34" y="156"/>
                </a:lnTo>
                <a:lnTo>
                  <a:pt x="26" y="158"/>
                </a:lnTo>
                <a:lnTo>
                  <a:pt x="26" y="162"/>
                </a:lnTo>
                <a:lnTo>
                  <a:pt x="20" y="164"/>
                </a:lnTo>
                <a:lnTo>
                  <a:pt x="18" y="170"/>
                </a:lnTo>
                <a:lnTo>
                  <a:pt x="12" y="176"/>
                </a:lnTo>
                <a:lnTo>
                  <a:pt x="12" y="178"/>
                </a:lnTo>
                <a:lnTo>
                  <a:pt x="18" y="178"/>
                </a:lnTo>
                <a:lnTo>
                  <a:pt x="20" y="174"/>
                </a:lnTo>
                <a:lnTo>
                  <a:pt x="34" y="172"/>
                </a:lnTo>
                <a:lnTo>
                  <a:pt x="36" y="168"/>
                </a:lnTo>
                <a:lnTo>
                  <a:pt x="44" y="166"/>
                </a:lnTo>
                <a:lnTo>
                  <a:pt x="46" y="168"/>
                </a:lnTo>
                <a:lnTo>
                  <a:pt x="64" y="162"/>
                </a:lnTo>
                <a:lnTo>
                  <a:pt x="68" y="164"/>
                </a:lnTo>
                <a:lnTo>
                  <a:pt x="78" y="164"/>
                </a:lnTo>
                <a:lnTo>
                  <a:pt x="90" y="156"/>
                </a:lnTo>
                <a:lnTo>
                  <a:pt x="88" y="154"/>
                </a:lnTo>
                <a:lnTo>
                  <a:pt x="82" y="152"/>
                </a:lnTo>
                <a:lnTo>
                  <a:pt x="78" y="152"/>
                </a:lnTo>
                <a:lnTo>
                  <a:pt x="78" y="150"/>
                </a:lnTo>
                <a:lnTo>
                  <a:pt x="84" y="150"/>
                </a:lnTo>
                <a:lnTo>
                  <a:pt x="90" y="142"/>
                </a:lnTo>
                <a:lnTo>
                  <a:pt x="92" y="136"/>
                </a:lnTo>
                <a:lnTo>
                  <a:pt x="92" y="124"/>
                </a:lnTo>
                <a:lnTo>
                  <a:pt x="80" y="126"/>
                </a:lnTo>
                <a:lnTo>
                  <a:pt x="76" y="122"/>
                </a:lnTo>
                <a:lnTo>
                  <a:pt x="74" y="102"/>
                </a:lnTo>
                <a:lnTo>
                  <a:pt x="72" y="98"/>
                </a:lnTo>
                <a:lnTo>
                  <a:pt x="64" y="88"/>
                </a:lnTo>
                <a:lnTo>
                  <a:pt x="60" y="86"/>
                </a:lnTo>
                <a:lnTo>
                  <a:pt x="58" y="72"/>
                </a:lnTo>
                <a:lnTo>
                  <a:pt x="52" y="62"/>
                </a:lnTo>
                <a:lnTo>
                  <a:pt x="46" y="58"/>
                </a:lnTo>
                <a:lnTo>
                  <a:pt x="40" y="62"/>
                </a:lnTo>
                <a:lnTo>
                  <a:pt x="38" y="58"/>
                </a:lnTo>
                <a:lnTo>
                  <a:pt x="42" y="54"/>
                </a:lnTo>
                <a:lnTo>
                  <a:pt x="42" y="44"/>
                </a:lnTo>
                <a:lnTo>
                  <a:pt x="52" y="28"/>
                </a:lnTo>
                <a:lnTo>
                  <a:pt x="52" y="20"/>
                </a:lnTo>
                <a:lnTo>
                  <a:pt x="40" y="20"/>
                </a:lnTo>
                <a:lnTo>
                  <a:pt x="28" y="20"/>
                </a:lnTo>
                <a:lnTo>
                  <a:pt x="30" y="12"/>
                </a:lnTo>
                <a:lnTo>
                  <a:pt x="38" y="6"/>
                </a:lnTo>
                <a:lnTo>
                  <a:pt x="38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3" name="Freeform 461"/>
          <p:cNvSpPr>
            <a:spLocks/>
          </p:cNvSpPr>
          <p:nvPr/>
        </p:nvSpPr>
        <p:spPr bwMode="auto">
          <a:xfrm>
            <a:off x="4984163" y="2606695"/>
            <a:ext cx="95250" cy="125412"/>
          </a:xfrm>
          <a:custGeom>
            <a:avLst/>
            <a:gdLst>
              <a:gd name="T0" fmla="*/ 38100 w 60"/>
              <a:gd name="T1" fmla="*/ 3216 h 78"/>
              <a:gd name="T2" fmla="*/ 53975 w 60"/>
              <a:gd name="T3" fmla="*/ 0 h 78"/>
              <a:gd name="T4" fmla="*/ 66675 w 60"/>
              <a:gd name="T5" fmla="*/ 0 h 78"/>
              <a:gd name="T6" fmla="*/ 69850 w 60"/>
              <a:gd name="T7" fmla="*/ 3216 h 78"/>
              <a:gd name="T8" fmla="*/ 82550 w 60"/>
              <a:gd name="T9" fmla="*/ 6431 h 78"/>
              <a:gd name="T10" fmla="*/ 88900 w 60"/>
              <a:gd name="T11" fmla="*/ 19294 h 78"/>
              <a:gd name="T12" fmla="*/ 95250 w 60"/>
              <a:gd name="T13" fmla="*/ 22510 h 78"/>
              <a:gd name="T14" fmla="*/ 92075 w 60"/>
              <a:gd name="T15" fmla="*/ 35373 h 78"/>
              <a:gd name="T16" fmla="*/ 79375 w 60"/>
              <a:gd name="T17" fmla="*/ 41804 h 78"/>
              <a:gd name="T18" fmla="*/ 79375 w 60"/>
              <a:gd name="T19" fmla="*/ 61098 h 78"/>
              <a:gd name="T20" fmla="*/ 82550 w 60"/>
              <a:gd name="T21" fmla="*/ 67530 h 78"/>
              <a:gd name="T22" fmla="*/ 79375 w 60"/>
              <a:gd name="T23" fmla="*/ 80392 h 78"/>
              <a:gd name="T24" fmla="*/ 73025 w 60"/>
              <a:gd name="T25" fmla="*/ 102902 h 78"/>
              <a:gd name="T26" fmla="*/ 60325 w 60"/>
              <a:gd name="T27" fmla="*/ 106118 h 78"/>
              <a:gd name="T28" fmla="*/ 44450 w 60"/>
              <a:gd name="T29" fmla="*/ 112549 h 78"/>
              <a:gd name="T30" fmla="*/ 28575 w 60"/>
              <a:gd name="T31" fmla="*/ 118981 h 78"/>
              <a:gd name="T32" fmla="*/ 15875 w 60"/>
              <a:gd name="T33" fmla="*/ 125412 h 78"/>
              <a:gd name="T34" fmla="*/ 9525 w 60"/>
              <a:gd name="T35" fmla="*/ 122196 h 78"/>
              <a:gd name="T36" fmla="*/ 6350 w 60"/>
              <a:gd name="T37" fmla="*/ 118981 h 78"/>
              <a:gd name="T38" fmla="*/ 0 w 60"/>
              <a:gd name="T39" fmla="*/ 115765 h 78"/>
              <a:gd name="T40" fmla="*/ 0 w 60"/>
              <a:gd name="T41" fmla="*/ 102902 h 78"/>
              <a:gd name="T42" fmla="*/ 6350 w 60"/>
              <a:gd name="T43" fmla="*/ 96471 h 78"/>
              <a:gd name="T44" fmla="*/ 22225 w 60"/>
              <a:gd name="T45" fmla="*/ 90039 h 78"/>
              <a:gd name="T46" fmla="*/ 22225 w 60"/>
              <a:gd name="T47" fmla="*/ 90039 h 78"/>
              <a:gd name="T48" fmla="*/ 15875 w 60"/>
              <a:gd name="T49" fmla="*/ 86824 h 78"/>
              <a:gd name="T50" fmla="*/ 15875 w 60"/>
              <a:gd name="T51" fmla="*/ 77177 h 78"/>
              <a:gd name="T52" fmla="*/ 22225 w 60"/>
              <a:gd name="T53" fmla="*/ 64314 h 78"/>
              <a:gd name="T54" fmla="*/ 15875 w 60"/>
              <a:gd name="T55" fmla="*/ 64314 h 78"/>
              <a:gd name="T56" fmla="*/ 9525 w 60"/>
              <a:gd name="T57" fmla="*/ 67530 h 78"/>
              <a:gd name="T58" fmla="*/ 6350 w 60"/>
              <a:gd name="T59" fmla="*/ 64314 h 78"/>
              <a:gd name="T60" fmla="*/ 9525 w 60"/>
              <a:gd name="T61" fmla="*/ 57882 h 78"/>
              <a:gd name="T62" fmla="*/ 9525 w 60"/>
              <a:gd name="T63" fmla="*/ 54667 h 78"/>
              <a:gd name="T64" fmla="*/ 3175 w 60"/>
              <a:gd name="T65" fmla="*/ 45020 h 78"/>
              <a:gd name="T66" fmla="*/ 9525 w 60"/>
              <a:gd name="T67" fmla="*/ 35373 h 78"/>
              <a:gd name="T68" fmla="*/ 15875 w 60"/>
              <a:gd name="T69" fmla="*/ 32157 h 78"/>
              <a:gd name="T70" fmla="*/ 25400 w 60"/>
              <a:gd name="T71" fmla="*/ 35373 h 78"/>
              <a:gd name="T72" fmla="*/ 34925 w 60"/>
              <a:gd name="T73" fmla="*/ 32157 h 78"/>
              <a:gd name="T74" fmla="*/ 31750 w 60"/>
              <a:gd name="T75" fmla="*/ 22510 h 78"/>
              <a:gd name="T76" fmla="*/ 34925 w 60"/>
              <a:gd name="T77" fmla="*/ 9647 h 78"/>
              <a:gd name="T78" fmla="*/ 38100 w 60"/>
              <a:gd name="T79" fmla="*/ 3216 h 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" h="78">
                <a:moveTo>
                  <a:pt x="24" y="2"/>
                </a:moveTo>
                <a:lnTo>
                  <a:pt x="34" y="0"/>
                </a:lnTo>
                <a:lnTo>
                  <a:pt x="42" y="0"/>
                </a:lnTo>
                <a:lnTo>
                  <a:pt x="44" y="2"/>
                </a:lnTo>
                <a:lnTo>
                  <a:pt x="52" y="4"/>
                </a:lnTo>
                <a:lnTo>
                  <a:pt x="56" y="12"/>
                </a:lnTo>
                <a:lnTo>
                  <a:pt x="60" y="14"/>
                </a:lnTo>
                <a:lnTo>
                  <a:pt x="58" y="22"/>
                </a:lnTo>
                <a:lnTo>
                  <a:pt x="50" y="26"/>
                </a:lnTo>
                <a:lnTo>
                  <a:pt x="50" y="38"/>
                </a:lnTo>
                <a:lnTo>
                  <a:pt x="52" y="42"/>
                </a:lnTo>
                <a:lnTo>
                  <a:pt x="50" y="50"/>
                </a:lnTo>
                <a:lnTo>
                  <a:pt x="46" y="64"/>
                </a:lnTo>
                <a:lnTo>
                  <a:pt x="38" y="66"/>
                </a:lnTo>
                <a:lnTo>
                  <a:pt x="28" y="70"/>
                </a:lnTo>
                <a:lnTo>
                  <a:pt x="18" y="74"/>
                </a:lnTo>
                <a:lnTo>
                  <a:pt x="10" y="78"/>
                </a:lnTo>
                <a:lnTo>
                  <a:pt x="6" y="76"/>
                </a:lnTo>
                <a:lnTo>
                  <a:pt x="4" y="74"/>
                </a:lnTo>
                <a:lnTo>
                  <a:pt x="0" y="72"/>
                </a:lnTo>
                <a:lnTo>
                  <a:pt x="0" y="64"/>
                </a:lnTo>
                <a:lnTo>
                  <a:pt x="4" y="60"/>
                </a:lnTo>
                <a:lnTo>
                  <a:pt x="14" y="56"/>
                </a:lnTo>
                <a:lnTo>
                  <a:pt x="10" y="54"/>
                </a:lnTo>
                <a:lnTo>
                  <a:pt x="10" y="48"/>
                </a:lnTo>
                <a:lnTo>
                  <a:pt x="14" y="40"/>
                </a:lnTo>
                <a:lnTo>
                  <a:pt x="10" y="40"/>
                </a:lnTo>
                <a:lnTo>
                  <a:pt x="6" y="42"/>
                </a:lnTo>
                <a:lnTo>
                  <a:pt x="4" y="40"/>
                </a:lnTo>
                <a:lnTo>
                  <a:pt x="6" y="36"/>
                </a:lnTo>
                <a:lnTo>
                  <a:pt x="6" y="34"/>
                </a:lnTo>
                <a:lnTo>
                  <a:pt x="2" y="28"/>
                </a:lnTo>
                <a:lnTo>
                  <a:pt x="6" y="22"/>
                </a:lnTo>
                <a:lnTo>
                  <a:pt x="10" y="20"/>
                </a:lnTo>
                <a:lnTo>
                  <a:pt x="16" y="22"/>
                </a:lnTo>
                <a:lnTo>
                  <a:pt x="22" y="20"/>
                </a:lnTo>
                <a:lnTo>
                  <a:pt x="20" y="14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4" name="Freeform 462"/>
          <p:cNvSpPr>
            <a:spLocks/>
          </p:cNvSpPr>
          <p:nvPr/>
        </p:nvSpPr>
        <p:spPr bwMode="auto">
          <a:xfrm>
            <a:off x="5098463" y="2643207"/>
            <a:ext cx="3175" cy="9525"/>
          </a:xfrm>
          <a:custGeom>
            <a:avLst/>
            <a:gdLst>
              <a:gd name="T0" fmla="*/ 0 w 2"/>
              <a:gd name="T1" fmla="*/ 9525 h 6"/>
              <a:gd name="T2" fmla="*/ 0 w 2"/>
              <a:gd name="T3" fmla="*/ 6350 h 6"/>
              <a:gd name="T4" fmla="*/ 0 w 2"/>
              <a:gd name="T5" fmla="*/ 3175 h 6"/>
              <a:gd name="T6" fmla="*/ 3175 w 2"/>
              <a:gd name="T7" fmla="*/ 0 h 6"/>
              <a:gd name="T8" fmla="*/ 3175 w 2"/>
              <a:gd name="T9" fmla="*/ 3175 h 6"/>
              <a:gd name="T10" fmla="*/ 0 w 2"/>
              <a:gd name="T11" fmla="*/ 952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" h="6">
                <a:moveTo>
                  <a:pt x="0" y="6"/>
                </a:move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5" name="Freeform 463"/>
          <p:cNvSpPr>
            <a:spLocks/>
          </p:cNvSpPr>
          <p:nvPr/>
        </p:nvSpPr>
        <p:spPr bwMode="auto">
          <a:xfrm>
            <a:off x="5060363" y="2587645"/>
            <a:ext cx="6350" cy="9525"/>
          </a:xfrm>
          <a:custGeom>
            <a:avLst/>
            <a:gdLst>
              <a:gd name="T0" fmla="*/ 6350 w 4"/>
              <a:gd name="T1" fmla="*/ 0 h 6"/>
              <a:gd name="T2" fmla="*/ 6350 w 4"/>
              <a:gd name="T3" fmla="*/ 9525 h 6"/>
              <a:gd name="T4" fmla="*/ 0 w 4"/>
              <a:gd name="T5" fmla="*/ 9525 h 6"/>
              <a:gd name="T6" fmla="*/ 3175 w 4"/>
              <a:gd name="T7" fmla="*/ 0 h 6"/>
              <a:gd name="T8" fmla="*/ 6350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6">
                <a:moveTo>
                  <a:pt x="4" y="0"/>
                </a:moveTo>
                <a:lnTo>
                  <a:pt x="4" y="6"/>
                </a:lnTo>
                <a:lnTo>
                  <a:pt x="0" y="6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6" name="Freeform 464"/>
          <p:cNvSpPr>
            <a:spLocks/>
          </p:cNvSpPr>
          <p:nvPr/>
        </p:nvSpPr>
        <p:spPr bwMode="auto">
          <a:xfrm>
            <a:off x="5057188" y="2524145"/>
            <a:ext cx="9525" cy="9525"/>
          </a:xfrm>
          <a:custGeom>
            <a:avLst/>
            <a:gdLst>
              <a:gd name="T0" fmla="*/ 9525 w 6"/>
              <a:gd name="T1" fmla="*/ 0 h 6"/>
              <a:gd name="T2" fmla="*/ 9525 w 6"/>
              <a:gd name="T3" fmla="*/ 9525 h 6"/>
              <a:gd name="T4" fmla="*/ 0 w 6"/>
              <a:gd name="T5" fmla="*/ 9525 h 6"/>
              <a:gd name="T6" fmla="*/ 3175 w 6"/>
              <a:gd name="T7" fmla="*/ 3175 h 6"/>
              <a:gd name="T8" fmla="*/ 6350 w 6"/>
              <a:gd name="T9" fmla="*/ 0 h 6"/>
              <a:gd name="T10" fmla="*/ 9525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6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7" name="Freeform 465"/>
          <p:cNvSpPr>
            <a:spLocks/>
          </p:cNvSpPr>
          <p:nvPr/>
        </p:nvSpPr>
        <p:spPr bwMode="auto">
          <a:xfrm>
            <a:off x="5047663" y="2493982"/>
            <a:ext cx="15875" cy="20638"/>
          </a:xfrm>
          <a:custGeom>
            <a:avLst/>
            <a:gdLst>
              <a:gd name="T0" fmla="*/ 15875 w 10"/>
              <a:gd name="T1" fmla="*/ 0 h 12"/>
              <a:gd name="T2" fmla="*/ 15875 w 10"/>
              <a:gd name="T3" fmla="*/ 10319 h 12"/>
              <a:gd name="T4" fmla="*/ 9525 w 10"/>
              <a:gd name="T5" fmla="*/ 17198 h 12"/>
              <a:gd name="T6" fmla="*/ 0 w 10"/>
              <a:gd name="T7" fmla="*/ 20638 h 12"/>
              <a:gd name="T8" fmla="*/ 0 w 10"/>
              <a:gd name="T9" fmla="*/ 13759 h 12"/>
              <a:gd name="T10" fmla="*/ 9525 w 10"/>
              <a:gd name="T11" fmla="*/ 3440 h 12"/>
              <a:gd name="T12" fmla="*/ 15875 w 1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2">
                <a:moveTo>
                  <a:pt x="10" y="0"/>
                </a:moveTo>
                <a:lnTo>
                  <a:pt x="10" y="6"/>
                </a:lnTo>
                <a:lnTo>
                  <a:pt x="6" y="10"/>
                </a:lnTo>
                <a:lnTo>
                  <a:pt x="0" y="12"/>
                </a:lnTo>
                <a:lnTo>
                  <a:pt x="0" y="8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8" name="Freeform 466"/>
          <p:cNvSpPr>
            <a:spLocks/>
          </p:cNvSpPr>
          <p:nvPr/>
        </p:nvSpPr>
        <p:spPr bwMode="auto">
          <a:xfrm>
            <a:off x="5628688" y="3070245"/>
            <a:ext cx="22225" cy="25400"/>
          </a:xfrm>
          <a:custGeom>
            <a:avLst/>
            <a:gdLst>
              <a:gd name="T0" fmla="*/ 0 w 14"/>
              <a:gd name="T1" fmla="*/ 3175 h 16"/>
              <a:gd name="T2" fmla="*/ 9525 w 14"/>
              <a:gd name="T3" fmla="*/ 9525 h 16"/>
              <a:gd name="T4" fmla="*/ 15875 w 14"/>
              <a:gd name="T5" fmla="*/ 19050 h 16"/>
              <a:gd name="T6" fmla="*/ 19050 w 14"/>
              <a:gd name="T7" fmla="*/ 25400 h 16"/>
              <a:gd name="T8" fmla="*/ 22225 w 14"/>
              <a:gd name="T9" fmla="*/ 25400 h 16"/>
              <a:gd name="T10" fmla="*/ 22225 w 14"/>
              <a:gd name="T11" fmla="*/ 15875 h 16"/>
              <a:gd name="T12" fmla="*/ 9525 w 14"/>
              <a:gd name="T13" fmla="*/ 0 h 16"/>
              <a:gd name="T14" fmla="*/ 3175 w 14"/>
              <a:gd name="T15" fmla="*/ 0 h 16"/>
              <a:gd name="T16" fmla="*/ 0 w 14"/>
              <a:gd name="T17" fmla="*/ 3175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16">
                <a:moveTo>
                  <a:pt x="0" y="2"/>
                </a:moveTo>
                <a:lnTo>
                  <a:pt x="6" y="6"/>
                </a:lnTo>
                <a:lnTo>
                  <a:pt x="10" y="12"/>
                </a:lnTo>
                <a:lnTo>
                  <a:pt x="12" y="16"/>
                </a:lnTo>
                <a:lnTo>
                  <a:pt x="14" y="16"/>
                </a:lnTo>
                <a:lnTo>
                  <a:pt x="14" y="1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9" name="Freeform 467"/>
          <p:cNvSpPr>
            <a:spLocks/>
          </p:cNvSpPr>
          <p:nvPr/>
        </p:nvSpPr>
        <p:spPr bwMode="auto">
          <a:xfrm>
            <a:off x="5663613" y="3044845"/>
            <a:ext cx="6350" cy="6350"/>
          </a:xfrm>
          <a:custGeom>
            <a:avLst/>
            <a:gdLst>
              <a:gd name="T0" fmla="*/ 0 w 4"/>
              <a:gd name="T1" fmla="*/ 6350 h 4"/>
              <a:gd name="T2" fmla="*/ 0 w 4"/>
              <a:gd name="T3" fmla="*/ 3175 h 4"/>
              <a:gd name="T4" fmla="*/ 0 w 4"/>
              <a:gd name="T5" fmla="*/ 0 h 4"/>
              <a:gd name="T6" fmla="*/ 6350 w 4"/>
              <a:gd name="T7" fmla="*/ 0 h 4"/>
              <a:gd name="T8" fmla="*/ 6350 w 4"/>
              <a:gd name="T9" fmla="*/ 3175 h 4"/>
              <a:gd name="T10" fmla="*/ 0 w 4"/>
              <a:gd name="T11" fmla="*/ 635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2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0" name="Freeform 468"/>
          <p:cNvSpPr>
            <a:spLocks/>
          </p:cNvSpPr>
          <p:nvPr/>
        </p:nvSpPr>
        <p:spPr bwMode="auto">
          <a:xfrm>
            <a:off x="5673138" y="3067070"/>
            <a:ext cx="6350" cy="12700"/>
          </a:xfrm>
          <a:custGeom>
            <a:avLst/>
            <a:gdLst>
              <a:gd name="T0" fmla="*/ 6350 w 4"/>
              <a:gd name="T1" fmla="*/ 12700 h 8"/>
              <a:gd name="T2" fmla="*/ 6350 w 4"/>
              <a:gd name="T3" fmla="*/ 12700 h 8"/>
              <a:gd name="T4" fmla="*/ 6350 w 4"/>
              <a:gd name="T5" fmla="*/ 3175 h 8"/>
              <a:gd name="T6" fmla="*/ 6350 w 4"/>
              <a:gd name="T7" fmla="*/ 0 h 8"/>
              <a:gd name="T8" fmla="*/ 0 w 4"/>
              <a:gd name="T9" fmla="*/ 3175 h 8"/>
              <a:gd name="T10" fmla="*/ 0 w 4"/>
              <a:gd name="T11" fmla="*/ 9525 h 8"/>
              <a:gd name="T12" fmla="*/ 6350 w 4"/>
              <a:gd name="T13" fmla="*/ 1270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" h="8">
                <a:moveTo>
                  <a:pt x="4" y="8"/>
                </a:moveTo>
                <a:lnTo>
                  <a:pt x="4" y="8"/>
                </a:lnTo>
                <a:lnTo>
                  <a:pt x="4" y="2"/>
                </a:ln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4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1" name="Freeform 469"/>
          <p:cNvSpPr>
            <a:spLocks/>
          </p:cNvSpPr>
          <p:nvPr/>
        </p:nvSpPr>
        <p:spPr bwMode="auto">
          <a:xfrm>
            <a:off x="5679488" y="3101995"/>
            <a:ext cx="6350" cy="6350"/>
          </a:xfrm>
          <a:custGeom>
            <a:avLst/>
            <a:gdLst>
              <a:gd name="T0" fmla="*/ 0 w 4"/>
              <a:gd name="T1" fmla="*/ 3175 h 4"/>
              <a:gd name="T2" fmla="*/ 3175 w 4"/>
              <a:gd name="T3" fmla="*/ 0 h 4"/>
              <a:gd name="T4" fmla="*/ 6350 w 4"/>
              <a:gd name="T5" fmla="*/ 3175 h 4"/>
              <a:gd name="T6" fmla="*/ 6350 w 4"/>
              <a:gd name="T7" fmla="*/ 6350 h 4"/>
              <a:gd name="T8" fmla="*/ 3175 w 4"/>
              <a:gd name="T9" fmla="*/ 6350 h 4"/>
              <a:gd name="T10" fmla="*/ 0 w 4"/>
              <a:gd name="T11" fmla="*/ 317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2" name="Freeform 470"/>
          <p:cNvSpPr>
            <a:spLocks/>
          </p:cNvSpPr>
          <p:nvPr/>
        </p:nvSpPr>
        <p:spPr bwMode="auto">
          <a:xfrm>
            <a:off x="5663613" y="3114695"/>
            <a:ext cx="9525" cy="6350"/>
          </a:xfrm>
          <a:custGeom>
            <a:avLst/>
            <a:gdLst>
              <a:gd name="T0" fmla="*/ 0 w 6"/>
              <a:gd name="T1" fmla="*/ 3175 h 4"/>
              <a:gd name="T2" fmla="*/ 3175 w 6"/>
              <a:gd name="T3" fmla="*/ 0 h 4"/>
              <a:gd name="T4" fmla="*/ 9525 w 6"/>
              <a:gd name="T5" fmla="*/ 0 h 4"/>
              <a:gd name="T6" fmla="*/ 9525 w 6"/>
              <a:gd name="T7" fmla="*/ 3175 h 4"/>
              <a:gd name="T8" fmla="*/ 3175 w 6"/>
              <a:gd name="T9" fmla="*/ 6350 h 4"/>
              <a:gd name="T10" fmla="*/ 0 w 6"/>
              <a:gd name="T11" fmla="*/ 317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4">
                <a:moveTo>
                  <a:pt x="0" y="2"/>
                </a:moveTo>
                <a:lnTo>
                  <a:pt x="2" y="0"/>
                </a:lnTo>
                <a:lnTo>
                  <a:pt x="6" y="0"/>
                </a:lnTo>
                <a:lnTo>
                  <a:pt x="6" y="2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3" name="Freeform 471"/>
          <p:cNvSpPr>
            <a:spLocks/>
          </p:cNvSpPr>
          <p:nvPr/>
        </p:nvSpPr>
        <p:spPr bwMode="auto">
          <a:xfrm>
            <a:off x="5695363" y="3148032"/>
            <a:ext cx="9525" cy="9525"/>
          </a:xfrm>
          <a:custGeom>
            <a:avLst/>
            <a:gdLst>
              <a:gd name="T0" fmla="*/ 0 w 6"/>
              <a:gd name="T1" fmla="*/ 3175 h 6"/>
              <a:gd name="T2" fmla="*/ 3175 w 6"/>
              <a:gd name="T3" fmla="*/ 0 h 6"/>
              <a:gd name="T4" fmla="*/ 6350 w 6"/>
              <a:gd name="T5" fmla="*/ 3175 h 6"/>
              <a:gd name="T6" fmla="*/ 9525 w 6"/>
              <a:gd name="T7" fmla="*/ 6350 h 6"/>
              <a:gd name="T8" fmla="*/ 3175 w 6"/>
              <a:gd name="T9" fmla="*/ 9525 h 6"/>
              <a:gd name="T10" fmla="*/ 0 w 6"/>
              <a:gd name="T11" fmla="*/ 317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6" y="4"/>
                </a:lnTo>
                <a:lnTo>
                  <a:pt x="2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4" name="Freeform 472"/>
          <p:cNvSpPr>
            <a:spLocks/>
          </p:cNvSpPr>
          <p:nvPr/>
        </p:nvSpPr>
        <p:spPr bwMode="auto">
          <a:xfrm>
            <a:off x="5796963" y="3154382"/>
            <a:ext cx="34925" cy="19050"/>
          </a:xfrm>
          <a:custGeom>
            <a:avLst/>
            <a:gdLst>
              <a:gd name="T0" fmla="*/ 0 w 22"/>
              <a:gd name="T1" fmla="*/ 12700 h 12"/>
              <a:gd name="T2" fmla="*/ 9525 w 22"/>
              <a:gd name="T3" fmla="*/ 6350 h 12"/>
              <a:gd name="T4" fmla="*/ 25400 w 22"/>
              <a:gd name="T5" fmla="*/ 3175 h 12"/>
              <a:gd name="T6" fmla="*/ 31750 w 22"/>
              <a:gd name="T7" fmla="*/ 0 h 12"/>
              <a:gd name="T8" fmla="*/ 34925 w 22"/>
              <a:gd name="T9" fmla="*/ 0 h 12"/>
              <a:gd name="T10" fmla="*/ 28575 w 22"/>
              <a:gd name="T11" fmla="*/ 6350 h 12"/>
              <a:gd name="T12" fmla="*/ 25400 w 22"/>
              <a:gd name="T13" fmla="*/ 15875 h 12"/>
              <a:gd name="T14" fmla="*/ 12700 w 22"/>
              <a:gd name="T15" fmla="*/ 19050 h 12"/>
              <a:gd name="T16" fmla="*/ 0 w 22"/>
              <a:gd name="T17" fmla="*/ 19050 h 12"/>
              <a:gd name="T18" fmla="*/ 0 w 22"/>
              <a:gd name="T19" fmla="*/ 1270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12">
                <a:moveTo>
                  <a:pt x="0" y="8"/>
                </a:moveTo>
                <a:lnTo>
                  <a:pt x="6" y="4"/>
                </a:lnTo>
                <a:lnTo>
                  <a:pt x="16" y="2"/>
                </a:lnTo>
                <a:lnTo>
                  <a:pt x="20" y="0"/>
                </a:lnTo>
                <a:lnTo>
                  <a:pt x="22" y="0"/>
                </a:lnTo>
                <a:lnTo>
                  <a:pt x="18" y="4"/>
                </a:lnTo>
                <a:lnTo>
                  <a:pt x="16" y="10"/>
                </a:lnTo>
                <a:lnTo>
                  <a:pt x="8" y="12"/>
                </a:lnTo>
                <a:lnTo>
                  <a:pt x="0" y="12"/>
                </a:lnTo>
                <a:lnTo>
                  <a:pt x="0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5" name="Freeform 473"/>
          <p:cNvSpPr>
            <a:spLocks/>
          </p:cNvSpPr>
          <p:nvPr/>
        </p:nvSpPr>
        <p:spPr bwMode="auto">
          <a:xfrm>
            <a:off x="4812713" y="3317895"/>
            <a:ext cx="6350" cy="6350"/>
          </a:xfrm>
          <a:custGeom>
            <a:avLst/>
            <a:gdLst>
              <a:gd name="T0" fmla="*/ 0 w 4"/>
              <a:gd name="T1" fmla="*/ 3175 h 4"/>
              <a:gd name="T2" fmla="*/ 3175 w 4"/>
              <a:gd name="T3" fmla="*/ 0 h 4"/>
              <a:gd name="T4" fmla="*/ 6350 w 4"/>
              <a:gd name="T5" fmla="*/ 3175 h 4"/>
              <a:gd name="T6" fmla="*/ 3175 w 4"/>
              <a:gd name="T7" fmla="*/ 6350 h 4"/>
              <a:gd name="T8" fmla="*/ 0 w 4"/>
              <a:gd name="T9" fmla="*/ 31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6" name="Freeform 474"/>
          <p:cNvSpPr>
            <a:spLocks/>
          </p:cNvSpPr>
          <p:nvPr/>
        </p:nvSpPr>
        <p:spPr bwMode="auto">
          <a:xfrm>
            <a:off x="4831763" y="3330595"/>
            <a:ext cx="9525" cy="6350"/>
          </a:xfrm>
          <a:custGeom>
            <a:avLst/>
            <a:gdLst>
              <a:gd name="T0" fmla="*/ 0 w 6"/>
              <a:gd name="T1" fmla="*/ 3175 h 4"/>
              <a:gd name="T2" fmla="*/ 3175 w 6"/>
              <a:gd name="T3" fmla="*/ 0 h 4"/>
              <a:gd name="T4" fmla="*/ 9525 w 6"/>
              <a:gd name="T5" fmla="*/ 3175 h 4"/>
              <a:gd name="T6" fmla="*/ 3175 w 6"/>
              <a:gd name="T7" fmla="*/ 6350 h 4"/>
              <a:gd name="T8" fmla="*/ 0 w 6"/>
              <a:gd name="T9" fmla="*/ 31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4">
                <a:moveTo>
                  <a:pt x="0" y="2"/>
                </a:moveTo>
                <a:lnTo>
                  <a:pt x="2" y="0"/>
                </a:lnTo>
                <a:lnTo>
                  <a:pt x="6" y="2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7" name="Freeform 475"/>
          <p:cNvSpPr>
            <a:spLocks/>
          </p:cNvSpPr>
          <p:nvPr/>
        </p:nvSpPr>
        <p:spPr bwMode="auto">
          <a:xfrm>
            <a:off x="4847638" y="3327420"/>
            <a:ext cx="6350" cy="6350"/>
          </a:xfrm>
          <a:custGeom>
            <a:avLst/>
            <a:gdLst>
              <a:gd name="T0" fmla="*/ 0 w 4"/>
              <a:gd name="T1" fmla="*/ 3175 h 4"/>
              <a:gd name="T2" fmla="*/ 3175 w 4"/>
              <a:gd name="T3" fmla="*/ 0 h 4"/>
              <a:gd name="T4" fmla="*/ 6350 w 4"/>
              <a:gd name="T5" fmla="*/ 0 h 4"/>
              <a:gd name="T6" fmla="*/ 6350 w 4"/>
              <a:gd name="T7" fmla="*/ 3175 h 4"/>
              <a:gd name="T8" fmla="*/ 3175 w 4"/>
              <a:gd name="T9" fmla="*/ 6350 h 4"/>
              <a:gd name="T10" fmla="*/ 0 w 4"/>
              <a:gd name="T11" fmla="*/ 317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8" name="Freeform 476"/>
          <p:cNvSpPr>
            <a:spLocks/>
          </p:cNvSpPr>
          <p:nvPr/>
        </p:nvSpPr>
        <p:spPr bwMode="auto">
          <a:xfrm>
            <a:off x="4863513" y="3321070"/>
            <a:ext cx="6350" cy="9525"/>
          </a:xfrm>
          <a:custGeom>
            <a:avLst/>
            <a:gdLst>
              <a:gd name="T0" fmla="*/ 0 w 4"/>
              <a:gd name="T1" fmla="*/ 3175 h 6"/>
              <a:gd name="T2" fmla="*/ 3175 w 4"/>
              <a:gd name="T3" fmla="*/ 0 h 6"/>
              <a:gd name="T4" fmla="*/ 6350 w 4"/>
              <a:gd name="T5" fmla="*/ 3175 h 6"/>
              <a:gd name="T6" fmla="*/ 6350 w 4"/>
              <a:gd name="T7" fmla="*/ 6350 h 6"/>
              <a:gd name="T8" fmla="*/ 0 w 4"/>
              <a:gd name="T9" fmla="*/ 9525 h 6"/>
              <a:gd name="T10" fmla="*/ 0 w 4"/>
              <a:gd name="T11" fmla="*/ 317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6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4" y="4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9" name="Freeform 477"/>
          <p:cNvSpPr>
            <a:spLocks/>
          </p:cNvSpPr>
          <p:nvPr/>
        </p:nvSpPr>
        <p:spPr bwMode="auto">
          <a:xfrm>
            <a:off x="4873038" y="3314720"/>
            <a:ext cx="3175" cy="3175"/>
          </a:xfrm>
          <a:custGeom>
            <a:avLst/>
            <a:gdLst>
              <a:gd name="T0" fmla="*/ 0 w 2"/>
              <a:gd name="T1" fmla="*/ 0 h 2"/>
              <a:gd name="T2" fmla="*/ 3175 w 2"/>
              <a:gd name="T3" fmla="*/ 0 h 2"/>
              <a:gd name="T4" fmla="*/ 3175 w 2"/>
              <a:gd name="T5" fmla="*/ 3175 h 2"/>
              <a:gd name="T6" fmla="*/ 0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0" name="Freeform 478"/>
          <p:cNvSpPr>
            <a:spLocks/>
          </p:cNvSpPr>
          <p:nvPr/>
        </p:nvSpPr>
        <p:spPr bwMode="auto">
          <a:xfrm>
            <a:off x="6231938" y="3973532"/>
            <a:ext cx="6350" cy="6350"/>
          </a:xfrm>
          <a:custGeom>
            <a:avLst/>
            <a:gdLst>
              <a:gd name="T0" fmla="*/ 0 w 4"/>
              <a:gd name="T1" fmla="*/ 3175 h 4"/>
              <a:gd name="T2" fmla="*/ 0 w 4"/>
              <a:gd name="T3" fmla="*/ 0 h 4"/>
              <a:gd name="T4" fmla="*/ 6350 w 4"/>
              <a:gd name="T5" fmla="*/ 3175 h 4"/>
              <a:gd name="T6" fmla="*/ 3175 w 4"/>
              <a:gd name="T7" fmla="*/ 6350 h 4"/>
              <a:gd name="T8" fmla="*/ 0 w 4"/>
              <a:gd name="T9" fmla="*/ 31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0" y="0"/>
                </a:lnTo>
                <a:lnTo>
                  <a:pt x="4" y="2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1" name="Freeform 479"/>
          <p:cNvSpPr>
            <a:spLocks/>
          </p:cNvSpPr>
          <p:nvPr/>
        </p:nvSpPr>
        <p:spPr bwMode="auto">
          <a:xfrm>
            <a:off x="7273338" y="3738582"/>
            <a:ext cx="193675" cy="215900"/>
          </a:xfrm>
          <a:custGeom>
            <a:avLst/>
            <a:gdLst>
              <a:gd name="T0" fmla="*/ 158750 w 122"/>
              <a:gd name="T1" fmla="*/ 0 h 134"/>
              <a:gd name="T2" fmla="*/ 127000 w 122"/>
              <a:gd name="T3" fmla="*/ 29001 h 134"/>
              <a:gd name="T4" fmla="*/ 123825 w 122"/>
              <a:gd name="T5" fmla="*/ 48336 h 134"/>
              <a:gd name="T6" fmla="*/ 111125 w 122"/>
              <a:gd name="T7" fmla="*/ 48336 h 134"/>
              <a:gd name="T8" fmla="*/ 104775 w 122"/>
              <a:gd name="T9" fmla="*/ 51558 h 134"/>
              <a:gd name="T10" fmla="*/ 98425 w 122"/>
              <a:gd name="T11" fmla="*/ 54781 h 134"/>
              <a:gd name="T12" fmla="*/ 85725 w 122"/>
              <a:gd name="T13" fmla="*/ 74115 h 134"/>
              <a:gd name="T14" fmla="*/ 66675 w 122"/>
              <a:gd name="T15" fmla="*/ 80560 h 134"/>
              <a:gd name="T16" fmla="*/ 57150 w 122"/>
              <a:gd name="T17" fmla="*/ 87004 h 134"/>
              <a:gd name="T18" fmla="*/ 44450 w 122"/>
              <a:gd name="T19" fmla="*/ 87004 h 134"/>
              <a:gd name="T20" fmla="*/ 41275 w 122"/>
              <a:gd name="T21" fmla="*/ 106339 h 134"/>
              <a:gd name="T22" fmla="*/ 15875 w 122"/>
              <a:gd name="T23" fmla="*/ 109561 h 134"/>
              <a:gd name="T24" fmla="*/ 9525 w 122"/>
              <a:gd name="T25" fmla="*/ 106339 h 134"/>
              <a:gd name="T26" fmla="*/ 0 w 122"/>
              <a:gd name="T27" fmla="*/ 112784 h 134"/>
              <a:gd name="T28" fmla="*/ 6350 w 122"/>
              <a:gd name="T29" fmla="*/ 151452 h 134"/>
              <a:gd name="T30" fmla="*/ 19050 w 122"/>
              <a:gd name="T31" fmla="*/ 161119 h 134"/>
              <a:gd name="T32" fmla="*/ 25400 w 122"/>
              <a:gd name="T33" fmla="*/ 193343 h 134"/>
              <a:gd name="T34" fmla="*/ 50800 w 122"/>
              <a:gd name="T35" fmla="*/ 199788 h 134"/>
              <a:gd name="T36" fmla="*/ 60325 w 122"/>
              <a:gd name="T37" fmla="*/ 206233 h 134"/>
              <a:gd name="T38" fmla="*/ 73025 w 122"/>
              <a:gd name="T39" fmla="*/ 199788 h 134"/>
              <a:gd name="T40" fmla="*/ 85725 w 122"/>
              <a:gd name="T41" fmla="*/ 199788 h 134"/>
              <a:gd name="T42" fmla="*/ 88900 w 122"/>
              <a:gd name="T43" fmla="*/ 206233 h 134"/>
              <a:gd name="T44" fmla="*/ 98425 w 122"/>
              <a:gd name="T45" fmla="*/ 203010 h 134"/>
              <a:gd name="T46" fmla="*/ 111125 w 122"/>
              <a:gd name="T47" fmla="*/ 212678 h 134"/>
              <a:gd name="T48" fmla="*/ 111125 w 122"/>
              <a:gd name="T49" fmla="*/ 215900 h 134"/>
              <a:gd name="T50" fmla="*/ 123825 w 122"/>
              <a:gd name="T51" fmla="*/ 209455 h 134"/>
              <a:gd name="T52" fmla="*/ 142875 w 122"/>
              <a:gd name="T53" fmla="*/ 193343 h 134"/>
              <a:gd name="T54" fmla="*/ 139700 w 122"/>
              <a:gd name="T55" fmla="*/ 174009 h 134"/>
              <a:gd name="T56" fmla="*/ 149225 w 122"/>
              <a:gd name="T57" fmla="*/ 167564 h 134"/>
              <a:gd name="T58" fmla="*/ 165100 w 122"/>
              <a:gd name="T59" fmla="*/ 148230 h 134"/>
              <a:gd name="T60" fmla="*/ 161925 w 122"/>
              <a:gd name="T61" fmla="*/ 132118 h 134"/>
              <a:gd name="T62" fmla="*/ 174625 w 122"/>
              <a:gd name="T63" fmla="*/ 119228 h 134"/>
              <a:gd name="T64" fmla="*/ 177800 w 122"/>
              <a:gd name="T65" fmla="*/ 125673 h 134"/>
              <a:gd name="T66" fmla="*/ 190500 w 122"/>
              <a:gd name="T67" fmla="*/ 122451 h 134"/>
              <a:gd name="T68" fmla="*/ 187325 w 122"/>
              <a:gd name="T69" fmla="*/ 112784 h 134"/>
              <a:gd name="T70" fmla="*/ 171450 w 122"/>
              <a:gd name="T71" fmla="*/ 106339 h 134"/>
              <a:gd name="T72" fmla="*/ 174625 w 122"/>
              <a:gd name="T73" fmla="*/ 90227 h 134"/>
              <a:gd name="T74" fmla="*/ 161925 w 122"/>
              <a:gd name="T75" fmla="*/ 80560 h 134"/>
              <a:gd name="T76" fmla="*/ 161925 w 122"/>
              <a:gd name="T77" fmla="*/ 64448 h 134"/>
              <a:gd name="T78" fmla="*/ 171450 w 122"/>
              <a:gd name="T79" fmla="*/ 54781 h 134"/>
              <a:gd name="T80" fmla="*/ 180975 w 122"/>
              <a:gd name="T81" fmla="*/ 51558 h 134"/>
              <a:gd name="T82" fmla="*/ 177800 w 122"/>
              <a:gd name="T83" fmla="*/ 41891 h 134"/>
              <a:gd name="T84" fmla="*/ 193675 w 122"/>
              <a:gd name="T85" fmla="*/ 38669 h 134"/>
              <a:gd name="T86" fmla="*/ 184150 w 122"/>
              <a:gd name="T87" fmla="*/ 22557 h 134"/>
              <a:gd name="T88" fmla="*/ 165100 w 122"/>
              <a:gd name="T89" fmla="*/ 19334 h 134"/>
              <a:gd name="T90" fmla="*/ 158750 w 122"/>
              <a:gd name="T91" fmla="*/ 0 h 1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2" h="134">
                <a:moveTo>
                  <a:pt x="100" y="0"/>
                </a:moveTo>
                <a:lnTo>
                  <a:pt x="80" y="18"/>
                </a:lnTo>
                <a:lnTo>
                  <a:pt x="78" y="30"/>
                </a:lnTo>
                <a:lnTo>
                  <a:pt x="70" y="30"/>
                </a:lnTo>
                <a:lnTo>
                  <a:pt x="66" y="32"/>
                </a:lnTo>
                <a:lnTo>
                  <a:pt x="62" y="34"/>
                </a:lnTo>
                <a:lnTo>
                  <a:pt x="54" y="46"/>
                </a:lnTo>
                <a:lnTo>
                  <a:pt x="42" y="50"/>
                </a:lnTo>
                <a:lnTo>
                  <a:pt x="36" y="54"/>
                </a:lnTo>
                <a:lnTo>
                  <a:pt x="28" y="54"/>
                </a:lnTo>
                <a:lnTo>
                  <a:pt x="26" y="66"/>
                </a:lnTo>
                <a:lnTo>
                  <a:pt x="10" y="68"/>
                </a:lnTo>
                <a:lnTo>
                  <a:pt x="6" y="66"/>
                </a:lnTo>
                <a:lnTo>
                  <a:pt x="0" y="70"/>
                </a:lnTo>
                <a:lnTo>
                  <a:pt x="4" y="94"/>
                </a:lnTo>
                <a:lnTo>
                  <a:pt x="12" y="100"/>
                </a:lnTo>
                <a:lnTo>
                  <a:pt x="16" y="120"/>
                </a:lnTo>
                <a:lnTo>
                  <a:pt x="32" y="124"/>
                </a:lnTo>
                <a:lnTo>
                  <a:pt x="38" y="128"/>
                </a:lnTo>
                <a:lnTo>
                  <a:pt x="46" y="124"/>
                </a:lnTo>
                <a:lnTo>
                  <a:pt x="54" y="124"/>
                </a:lnTo>
                <a:lnTo>
                  <a:pt x="56" y="128"/>
                </a:lnTo>
                <a:lnTo>
                  <a:pt x="62" y="126"/>
                </a:lnTo>
                <a:lnTo>
                  <a:pt x="70" y="132"/>
                </a:lnTo>
                <a:lnTo>
                  <a:pt x="70" y="134"/>
                </a:lnTo>
                <a:lnTo>
                  <a:pt x="78" y="130"/>
                </a:lnTo>
                <a:lnTo>
                  <a:pt x="90" y="120"/>
                </a:lnTo>
                <a:lnTo>
                  <a:pt x="88" y="108"/>
                </a:lnTo>
                <a:lnTo>
                  <a:pt x="94" y="104"/>
                </a:lnTo>
                <a:lnTo>
                  <a:pt x="104" y="92"/>
                </a:lnTo>
                <a:lnTo>
                  <a:pt x="102" y="82"/>
                </a:lnTo>
                <a:lnTo>
                  <a:pt x="110" y="74"/>
                </a:lnTo>
                <a:lnTo>
                  <a:pt x="112" y="78"/>
                </a:lnTo>
                <a:lnTo>
                  <a:pt x="120" y="76"/>
                </a:lnTo>
                <a:lnTo>
                  <a:pt x="118" y="70"/>
                </a:lnTo>
                <a:lnTo>
                  <a:pt x="108" y="66"/>
                </a:lnTo>
                <a:lnTo>
                  <a:pt x="110" y="56"/>
                </a:lnTo>
                <a:lnTo>
                  <a:pt x="102" y="50"/>
                </a:lnTo>
                <a:lnTo>
                  <a:pt x="102" y="40"/>
                </a:lnTo>
                <a:lnTo>
                  <a:pt x="108" y="34"/>
                </a:lnTo>
                <a:lnTo>
                  <a:pt x="114" y="32"/>
                </a:lnTo>
                <a:lnTo>
                  <a:pt x="112" y="26"/>
                </a:lnTo>
                <a:lnTo>
                  <a:pt x="122" y="24"/>
                </a:lnTo>
                <a:lnTo>
                  <a:pt x="116" y="14"/>
                </a:lnTo>
                <a:lnTo>
                  <a:pt x="104" y="12"/>
                </a:lnTo>
                <a:lnTo>
                  <a:pt x="10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2" name="Freeform 480"/>
          <p:cNvSpPr>
            <a:spLocks/>
          </p:cNvSpPr>
          <p:nvPr/>
        </p:nvSpPr>
        <p:spPr bwMode="auto">
          <a:xfrm>
            <a:off x="7406688" y="4038620"/>
            <a:ext cx="63500" cy="19050"/>
          </a:xfrm>
          <a:custGeom>
            <a:avLst/>
            <a:gdLst>
              <a:gd name="T0" fmla="*/ 0 w 40"/>
              <a:gd name="T1" fmla="*/ 6350 h 12"/>
              <a:gd name="T2" fmla="*/ 6350 w 40"/>
              <a:gd name="T3" fmla="*/ 0 h 12"/>
              <a:gd name="T4" fmla="*/ 15875 w 40"/>
              <a:gd name="T5" fmla="*/ 6350 h 12"/>
              <a:gd name="T6" fmla="*/ 28575 w 40"/>
              <a:gd name="T7" fmla="*/ 3175 h 12"/>
              <a:gd name="T8" fmla="*/ 34925 w 40"/>
              <a:gd name="T9" fmla="*/ 6350 h 12"/>
              <a:gd name="T10" fmla="*/ 38100 w 40"/>
              <a:gd name="T11" fmla="*/ 3175 h 12"/>
              <a:gd name="T12" fmla="*/ 60325 w 40"/>
              <a:gd name="T13" fmla="*/ 0 h 12"/>
              <a:gd name="T14" fmla="*/ 63500 w 40"/>
              <a:gd name="T15" fmla="*/ 6350 h 12"/>
              <a:gd name="T16" fmla="*/ 57150 w 40"/>
              <a:gd name="T17" fmla="*/ 12700 h 12"/>
              <a:gd name="T18" fmla="*/ 22225 w 40"/>
              <a:gd name="T19" fmla="*/ 19050 h 12"/>
              <a:gd name="T20" fmla="*/ 3175 w 40"/>
              <a:gd name="T21" fmla="*/ 12700 h 12"/>
              <a:gd name="T22" fmla="*/ 0 w 40"/>
              <a:gd name="T23" fmla="*/ 6350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2">
                <a:moveTo>
                  <a:pt x="0" y="4"/>
                </a:moveTo>
                <a:lnTo>
                  <a:pt x="4" y="0"/>
                </a:lnTo>
                <a:lnTo>
                  <a:pt x="10" y="4"/>
                </a:lnTo>
                <a:lnTo>
                  <a:pt x="18" y="2"/>
                </a:lnTo>
                <a:lnTo>
                  <a:pt x="22" y="4"/>
                </a:lnTo>
                <a:lnTo>
                  <a:pt x="24" y="2"/>
                </a:lnTo>
                <a:lnTo>
                  <a:pt x="38" y="0"/>
                </a:lnTo>
                <a:lnTo>
                  <a:pt x="40" y="4"/>
                </a:lnTo>
                <a:lnTo>
                  <a:pt x="36" y="8"/>
                </a:lnTo>
                <a:lnTo>
                  <a:pt x="14" y="12"/>
                </a:lnTo>
                <a:lnTo>
                  <a:pt x="2" y="8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3" name="Freeform 481"/>
          <p:cNvSpPr>
            <a:spLocks/>
          </p:cNvSpPr>
          <p:nvPr/>
        </p:nvSpPr>
        <p:spPr bwMode="auto">
          <a:xfrm>
            <a:off x="7479713" y="4041795"/>
            <a:ext cx="47625" cy="9525"/>
          </a:xfrm>
          <a:custGeom>
            <a:avLst/>
            <a:gdLst>
              <a:gd name="T0" fmla="*/ 0 w 30"/>
              <a:gd name="T1" fmla="*/ 6350 h 6"/>
              <a:gd name="T2" fmla="*/ 15875 w 30"/>
              <a:gd name="T3" fmla="*/ 0 h 6"/>
              <a:gd name="T4" fmla="*/ 44450 w 30"/>
              <a:gd name="T5" fmla="*/ 0 h 6"/>
              <a:gd name="T6" fmla="*/ 47625 w 30"/>
              <a:gd name="T7" fmla="*/ 6350 h 6"/>
              <a:gd name="T8" fmla="*/ 41275 w 30"/>
              <a:gd name="T9" fmla="*/ 9525 h 6"/>
              <a:gd name="T10" fmla="*/ 3175 w 30"/>
              <a:gd name="T11" fmla="*/ 9525 h 6"/>
              <a:gd name="T12" fmla="*/ 0 w 30"/>
              <a:gd name="T13" fmla="*/ 635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6">
                <a:moveTo>
                  <a:pt x="0" y="4"/>
                </a:moveTo>
                <a:lnTo>
                  <a:pt x="10" y="0"/>
                </a:lnTo>
                <a:lnTo>
                  <a:pt x="28" y="0"/>
                </a:lnTo>
                <a:lnTo>
                  <a:pt x="30" y="4"/>
                </a:lnTo>
                <a:lnTo>
                  <a:pt x="26" y="6"/>
                </a:lnTo>
                <a:lnTo>
                  <a:pt x="2" y="6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4" name="Freeform 482"/>
          <p:cNvSpPr>
            <a:spLocks/>
          </p:cNvSpPr>
          <p:nvPr/>
        </p:nvSpPr>
        <p:spPr bwMode="auto">
          <a:xfrm>
            <a:off x="7463838" y="4060845"/>
            <a:ext cx="38100" cy="19050"/>
          </a:xfrm>
          <a:custGeom>
            <a:avLst/>
            <a:gdLst>
              <a:gd name="T0" fmla="*/ 0 w 24"/>
              <a:gd name="T1" fmla="*/ 3175 h 12"/>
              <a:gd name="T2" fmla="*/ 3175 w 24"/>
              <a:gd name="T3" fmla="*/ 0 h 12"/>
              <a:gd name="T4" fmla="*/ 22225 w 24"/>
              <a:gd name="T5" fmla="*/ 3175 h 12"/>
              <a:gd name="T6" fmla="*/ 38100 w 24"/>
              <a:gd name="T7" fmla="*/ 15875 h 12"/>
              <a:gd name="T8" fmla="*/ 31750 w 24"/>
              <a:gd name="T9" fmla="*/ 19050 h 12"/>
              <a:gd name="T10" fmla="*/ 15875 w 24"/>
              <a:gd name="T11" fmla="*/ 12700 h 12"/>
              <a:gd name="T12" fmla="*/ 0 w 24"/>
              <a:gd name="T13" fmla="*/ 3175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0" y="2"/>
                </a:moveTo>
                <a:lnTo>
                  <a:pt x="2" y="0"/>
                </a:lnTo>
                <a:lnTo>
                  <a:pt x="14" y="2"/>
                </a:lnTo>
                <a:lnTo>
                  <a:pt x="24" y="10"/>
                </a:lnTo>
                <a:lnTo>
                  <a:pt x="20" y="12"/>
                </a:lnTo>
                <a:lnTo>
                  <a:pt x="10" y="8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5" name="Freeform 483"/>
          <p:cNvSpPr>
            <a:spLocks/>
          </p:cNvSpPr>
          <p:nvPr/>
        </p:nvSpPr>
        <p:spPr bwMode="auto">
          <a:xfrm>
            <a:off x="7552738" y="4041795"/>
            <a:ext cx="69850" cy="34925"/>
          </a:xfrm>
          <a:custGeom>
            <a:avLst/>
            <a:gdLst>
              <a:gd name="T0" fmla="*/ 66675 w 44"/>
              <a:gd name="T1" fmla="*/ 0 h 22"/>
              <a:gd name="T2" fmla="*/ 69850 w 44"/>
              <a:gd name="T3" fmla="*/ 6350 h 22"/>
              <a:gd name="T4" fmla="*/ 63500 w 44"/>
              <a:gd name="T5" fmla="*/ 9525 h 22"/>
              <a:gd name="T6" fmla="*/ 47625 w 44"/>
              <a:gd name="T7" fmla="*/ 15875 h 22"/>
              <a:gd name="T8" fmla="*/ 34925 w 44"/>
              <a:gd name="T9" fmla="*/ 19050 h 22"/>
              <a:gd name="T10" fmla="*/ 28575 w 44"/>
              <a:gd name="T11" fmla="*/ 28575 h 22"/>
              <a:gd name="T12" fmla="*/ 12700 w 44"/>
              <a:gd name="T13" fmla="*/ 34925 h 22"/>
              <a:gd name="T14" fmla="*/ 0 w 44"/>
              <a:gd name="T15" fmla="*/ 34925 h 22"/>
              <a:gd name="T16" fmla="*/ 0 w 44"/>
              <a:gd name="T17" fmla="*/ 28575 h 22"/>
              <a:gd name="T18" fmla="*/ 9525 w 44"/>
              <a:gd name="T19" fmla="*/ 19050 h 22"/>
              <a:gd name="T20" fmla="*/ 15875 w 44"/>
              <a:gd name="T21" fmla="*/ 15875 h 22"/>
              <a:gd name="T22" fmla="*/ 31750 w 44"/>
              <a:gd name="T23" fmla="*/ 6350 h 22"/>
              <a:gd name="T24" fmla="*/ 66675 w 44"/>
              <a:gd name="T25" fmla="*/ 0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" h="22">
                <a:moveTo>
                  <a:pt x="42" y="0"/>
                </a:moveTo>
                <a:lnTo>
                  <a:pt x="44" y="4"/>
                </a:lnTo>
                <a:lnTo>
                  <a:pt x="40" y="6"/>
                </a:lnTo>
                <a:lnTo>
                  <a:pt x="30" y="10"/>
                </a:lnTo>
                <a:lnTo>
                  <a:pt x="22" y="12"/>
                </a:lnTo>
                <a:lnTo>
                  <a:pt x="18" y="18"/>
                </a:lnTo>
                <a:lnTo>
                  <a:pt x="8" y="22"/>
                </a:lnTo>
                <a:lnTo>
                  <a:pt x="0" y="22"/>
                </a:lnTo>
                <a:lnTo>
                  <a:pt x="0" y="18"/>
                </a:lnTo>
                <a:lnTo>
                  <a:pt x="6" y="12"/>
                </a:lnTo>
                <a:lnTo>
                  <a:pt x="10" y="10"/>
                </a:lnTo>
                <a:lnTo>
                  <a:pt x="20" y="4"/>
                </a:lnTo>
                <a:lnTo>
                  <a:pt x="4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6" name="Freeform 484"/>
          <p:cNvSpPr>
            <a:spLocks/>
          </p:cNvSpPr>
          <p:nvPr/>
        </p:nvSpPr>
        <p:spPr bwMode="auto">
          <a:xfrm>
            <a:off x="7562263" y="4038620"/>
            <a:ext cx="19050" cy="9525"/>
          </a:xfrm>
          <a:custGeom>
            <a:avLst/>
            <a:gdLst>
              <a:gd name="T0" fmla="*/ 0 w 12"/>
              <a:gd name="T1" fmla="*/ 9525 h 6"/>
              <a:gd name="T2" fmla="*/ 0 w 12"/>
              <a:gd name="T3" fmla="*/ 3175 h 6"/>
              <a:gd name="T4" fmla="*/ 9525 w 12"/>
              <a:gd name="T5" fmla="*/ 0 h 6"/>
              <a:gd name="T6" fmla="*/ 19050 w 12"/>
              <a:gd name="T7" fmla="*/ 0 h 6"/>
              <a:gd name="T8" fmla="*/ 19050 w 12"/>
              <a:gd name="T9" fmla="*/ 3175 h 6"/>
              <a:gd name="T10" fmla="*/ 9525 w 12"/>
              <a:gd name="T11" fmla="*/ 6350 h 6"/>
              <a:gd name="T12" fmla="*/ 0 w 12"/>
              <a:gd name="T13" fmla="*/ 9525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6">
                <a:moveTo>
                  <a:pt x="0" y="6"/>
                </a:moveTo>
                <a:lnTo>
                  <a:pt x="0" y="2"/>
                </a:lnTo>
                <a:lnTo>
                  <a:pt x="6" y="0"/>
                </a:lnTo>
                <a:lnTo>
                  <a:pt x="12" y="0"/>
                </a:lnTo>
                <a:lnTo>
                  <a:pt x="12" y="2"/>
                </a:lnTo>
                <a:lnTo>
                  <a:pt x="6" y="4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7" name="Freeform 485"/>
          <p:cNvSpPr>
            <a:spLocks/>
          </p:cNvSpPr>
          <p:nvPr/>
        </p:nvSpPr>
        <p:spPr bwMode="auto">
          <a:xfrm>
            <a:off x="7546388" y="4038620"/>
            <a:ext cx="12700" cy="9525"/>
          </a:xfrm>
          <a:custGeom>
            <a:avLst/>
            <a:gdLst>
              <a:gd name="T0" fmla="*/ 0 w 8"/>
              <a:gd name="T1" fmla="*/ 6350 h 6"/>
              <a:gd name="T2" fmla="*/ 3175 w 8"/>
              <a:gd name="T3" fmla="*/ 0 h 6"/>
              <a:gd name="T4" fmla="*/ 12700 w 8"/>
              <a:gd name="T5" fmla="*/ 0 h 6"/>
              <a:gd name="T6" fmla="*/ 12700 w 8"/>
              <a:gd name="T7" fmla="*/ 3175 h 6"/>
              <a:gd name="T8" fmla="*/ 0 w 8"/>
              <a:gd name="T9" fmla="*/ 9525 h 6"/>
              <a:gd name="T10" fmla="*/ 0 w 8"/>
              <a:gd name="T11" fmla="*/ 635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6">
                <a:moveTo>
                  <a:pt x="0" y="4"/>
                </a:moveTo>
                <a:lnTo>
                  <a:pt x="2" y="0"/>
                </a:lnTo>
                <a:lnTo>
                  <a:pt x="8" y="0"/>
                </a:lnTo>
                <a:lnTo>
                  <a:pt x="8" y="2"/>
                </a:lnTo>
                <a:lnTo>
                  <a:pt x="0" y="6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8" name="Freeform 486"/>
          <p:cNvSpPr>
            <a:spLocks/>
          </p:cNvSpPr>
          <p:nvPr/>
        </p:nvSpPr>
        <p:spPr bwMode="auto">
          <a:xfrm>
            <a:off x="7530513" y="4035445"/>
            <a:ext cx="15875" cy="12700"/>
          </a:xfrm>
          <a:custGeom>
            <a:avLst/>
            <a:gdLst>
              <a:gd name="T0" fmla="*/ 0 w 10"/>
              <a:gd name="T1" fmla="*/ 9525 h 8"/>
              <a:gd name="T2" fmla="*/ 9525 w 10"/>
              <a:gd name="T3" fmla="*/ 0 h 8"/>
              <a:gd name="T4" fmla="*/ 15875 w 10"/>
              <a:gd name="T5" fmla="*/ 3175 h 8"/>
              <a:gd name="T6" fmla="*/ 3175 w 10"/>
              <a:gd name="T7" fmla="*/ 12700 h 8"/>
              <a:gd name="T8" fmla="*/ 0 w 10"/>
              <a:gd name="T9" fmla="*/ 9525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8">
                <a:moveTo>
                  <a:pt x="0" y="6"/>
                </a:moveTo>
                <a:lnTo>
                  <a:pt x="6" y="0"/>
                </a:lnTo>
                <a:lnTo>
                  <a:pt x="10" y="2"/>
                </a:lnTo>
                <a:lnTo>
                  <a:pt x="2" y="8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9" name="Freeform 487"/>
          <p:cNvSpPr>
            <a:spLocks/>
          </p:cNvSpPr>
          <p:nvPr/>
        </p:nvSpPr>
        <p:spPr bwMode="auto">
          <a:xfrm>
            <a:off x="7597188" y="4025920"/>
            <a:ext cx="15875" cy="9525"/>
          </a:xfrm>
          <a:custGeom>
            <a:avLst/>
            <a:gdLst>
              <a:gd name="T0" fmla="*/ 0 w 10"/>
              <a:gd name="T1" fmla="*/ 3175 h 6"/>
              <a:gd name="T2" fmla="*/ 15875 w 10"/>
              <a:gd name="T3" fmla="*/ 0 h 6"/>
              <a:gd name="T4" fmla="*/ 15875 w 10"/>
              <a:gd name="T5" fmla="*/ 3175 h 6"/>
              <a:gd name="T6" fmla="*/ 12700 w 10"/>
              <a:gd name="T7" fmla="*/ 6350 h 6"/>
              <a:gd name="T8" fmla="*/ 0 w 10"/>
              <a:gd name="T9" fmla="*/ 9525 h 6"/>
              <a:gd name="T10" fmla="*/ 0 w 10"/>
              <a:gd name="T11" fmla="*/ 317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6">
                <a:moveTo>
                  <a:pt x="0" y="2"/>
                </a:moveTo>
                <a:lnTo>
                  <a:pt x="10" y="0"/>
                </a:lnTo>
                <a:lnTo>
                  <a:pt x="10" y="2"/>
                </a:lnTo>
                <a:lnTo>
                  <a:pt x="8" y="4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0" name="Freeform 488"/>
          <p:cNvSpPr>
            <a:spLocks/>
          </p:cNvSpPr>
          <p:nvPr/>
        </p:nvSpPr>
        <p:spPr bwMode="auto">
          <a:xfrm>
            <a:off x="7463838" y="3848120"/>
            <a:ext cx="117475" cy="141287"/>
          </a:xfrm>
          <a:custGeom>
            <a:avLst/>
            <a:gdLst>
              <a:gd name="T0" fmla="*/ 107950 w 74"/>
              <a:gd name="T1" fmla="*/ 0 h 88"/>
              <a:gd name="T2" fmla="*/ 101600 w 74"/>
              <a:gd name="T3" fmla="*/ 9633 h 88"/>
              <a:gd name="T4" fmla="*/ 88900 w 74"/>
              <a:gd name="T5" fmla="*/ 12844 h 88"/>
              <a:gd name="T6" fmla="*/ 66675 w 74"/>
              <a:gd name="T7" fmla="*/ 16055 h 88"/>
              <a:gd name="T8" fmla="*/ 44450 w 74"/>
              <a:gd name="T9" fmla="*/ 6422 h 88"/>
              <a:gd name="T10" fmla="*/ 38100 w 74"/>
              <a:gd name="T11" fmla="*/ 6422 h 88"/>
              <a:gd name="T12" fmla="*/ 31750 w 74"/>
              <a:gd name="T13" fmla="*/ 16055 h 88"/>
              <a:gd name="T14" fmla="*/ 28575 w 74"/>
              <a:gd name="T15" fmla="*/ 16055 h 88"/>
              <a:gd name="T16" fmla="*/ 22225 w 74"/>
              <a:gd name="T17" fmla="*/ 16055 h 88"/>
              <a:gd name="T18" fmla="*/ 15875 w 74"/>
              <a:gd name="T19" fmla="*/ 35322 h 88"/>
              <a:gd name="T20" fmla="*/ 9525 w 74"/>
              <a:gd name="T21" fmla="*/ 44955 h 88"/>
              <a:gd name="T22" fmla="*/ 9525 w 74"/>
              <a:gd name="T23" fmla="*/ 54588 h 88"/>
              <a:gd name="T24" fmla="*/ 9525 w 74"/>
              <a:gd name="T25" fmla="*/ 70644 h 88"/>
              <a:gd name="T26" fmla="*/ 6350 w 74"/>
              <a:gd name="T27" fmla="*/ 80277 h 88"/>
              <a:gd name="T28" fmla="*/ 3175 w 74"/>
              <a:gd name="T29" fmla="*/ 80277 h 88"/>
              <a:gd name="T30" fmla="*/ 0 w 74"/>
              <a:gd name="T31" fmla="*/ 96332 h 88"/>
              <a:gd name="T32" fmla="*/ 9525 w 74"/>
              <a:gd name="T33" fmla="*/ 99543 h 88"/>
              <a:gd name="T34" fmla="*/ 15875 w 74"/>
              <a:gd name="T35" fmla="*/ 105965 h 88"/>
              <a:gd name="T36" fmla="*/ 15875 w 74"/>
              <a:gd name="T37" fmla="*/ 122021 h 88"/>
              <a:gd name="T38" fmla="*/ 9525 w 74"/>
              <a:gd name="T39" fmla="*/ 134865 h 88"/>
              <a:gd name="T40" fmla="*/ 9525 w 74"/>
              <a:gd name="T41" fmla="*/ 141287 h 88"/>
              <a:gd name="T42" fmla="*/ 19050 w 74"/>
              <a:gd name="T43" fmla="*/ 141287 h 88"/>
              <a:gd name="T44" fmla="*/ 25400 w 74"/>
              <a:gd name="T45" fmla="*/ 125232 h 88"/>
              <a:gd name="T46" fmla="*/ 25400 w 74"/>
              <a:gd name="T47" fmla="*/ 93121 h 88"/>
              <a:gd name="T48" fmla="*/ 22225 w 74"/>
              <a:gd name="T49" fmla="*/ 89910 h 88"/>
              <a:gd name="T50" fmla="*/ 25400 w 74"/>
              <a:gd name="T51" fmla="*/ 83488 h 88"/>
              <a:gd name="T52" fmla="*/ 31750 w 74"/>
              <a:gd name="T53" fmla="*/ 86699 h 88"/>
              <a:gd name="T54" fmla="*/ 34925 w 74"/>
              <a:gd name="T55" fmla="*/ 80277 h 88"/>
              <a:gd name="T56" fmla="*/ 41275 w 74"/>
              <a:gd name="T57" fmla="*/ 83488 h 88"/>
              <a:gd name="T58" fmla="*/ 41275 w 74"/>
              <a:gd name="T59" fmla="*/ 102754 h 88"/>
              <a:gd name="T60" fmla="*/ 50800 w 74"/>
              <a:gd name="T61" fmla="*/ 112387 h 88"/>
              <a:gd name="T62" fmla="*/ 50800 w 74"/>
              <a:gd name="T63" fmla="*/ 125232 h 88"/>
              <a:gd name="T64" fmla="*/ 57150 w 74"/>
              <a:gd name="T65" fmla="*/ 128443 h 88"/>
              <a:gd name="T66" fmla="*/ 63500 w 74"/>
              <a:gd name="T67" fmla="*/ 115598 h 88"/>
              <a:gd name="T68" fmla="*/ 69850 w 74"/>
              <a:gd name="T69" fmla="*/ 112387 h 88"/>
              <a:gd name="T70" fmla="*/ 69850 w 74"/>
              <a:gd name="T71" fmla="*/ 109176 h 88"/>
              <a:gd name="T72" fmla="*/ 63500 w 74"/>
              <a:gd name="T73" fmla="*/ 96332 h 88"/>
              <a:gd name="T74" fmla="*/ 63500 w 74"/>
              <a:gd name="T75" fmla="*/ 80277 h 88"/>
              <a:gd name="T76" fmla="*/ 47625 w 74"/>
              <a:gd name="T77" fmla="*/ 73855 h 88"/>
              <a:gd name="T78" fmla="*/ 44450 w 74"/>
              <a:gd name="T79" fmla="*/ 67432 h 88"/>
              <a:gd name="T80" fmla="*/ 47625 w 74"/>
              <a:gd name="T81" fmla="*/ 64221 h 88"/>
              <a:gd name="T82" fmla="*/ 60325 w 74"/>
              <a:gd name="T83" fmla="*/ 67432 h 88"/>
              <a:gd name="T84" fmla="*/ 73025 w 74"/>
              <a:gd name="T85" fmla="*/ 51377 h 88"/>
              <a:gd name="T86" fmla="*/ 85725 w 74"/>
              <a:gd name="T87" fmla="*/ 51377 h 88"/>
              <a:gd name="T88" fmla="*/ 88900 w 74"/>
              <a:gd name="T89" fmla="*/ 48166 h 88"/>
              <a:gd name="T90" fmla="*/ 79375 w 74"/>
              <a:gd name="T91" fmla="*/ 41744 h 88"/>
              <a:gd name="T92" fmla="*/ 63500 w 74"/>
              <a:gd name="T93" fmla="*/ 41744 h 88"/>
              <a:gd name="T94" fmla="*/ 44450 w 74"/>
              <a:gd name="T95" fmla="*/ 48166 h 88"/>
              <a:gd name="T96" fmla="*/ 38100 w 74"/>
              <a:gd name="T97" fmla="*/ 57799 h 88"/>
              <a:gd name="T98" fmla="*/ 22225 w 74"/>
              <a:gd name="T99" fmla="*/ 41744 h 88"/>
              <a:gd name="T100" fmla="*/ 22225 w 74"/>
              <a:gd name="T101" fmla="*/ 32111 h 88"/>
              <a:gd name="T102" fmla="*/ 31750 w 74"/>
              <a:gd name="T103" fmla="*/ 22477 h 88"/>
              <a:gd name="T104" fmla="*/ 79375 w 74"/>
              <a:gd name="T105" fmla="*/ 22477 h 88"/>
              <a:gd name="T106" fmla="*/ 92075 w 74"/>
              <a:gd name="T107" fmla="*/ 28900 h 88"/>
              <a:gd name="T108" fmla="*/ 107950 w 74"/>
              <a:gd name="T109" fmla="*/ 19266 h 88"/>
              <a:gd name="T110" fmla="*/ 117475 w 74"/>
              <a:gd name="T111" fmla="*/ 0 h 88"/>
              <a:gd name="T112" fmla="*/ 107950 w 74"/>
              <a:gd name="T113" fmla="*/ 0 h 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4" h="88">
                <a:moveTo>
                  <a:pt x="68" y="0"/>
                </a:moveTo>
                <a:lnTo>
                  <a:pt x="64" y="6"/>
                </a:lnTo>
                <a:lnTo>
                  <a:pt x="56" y="8"/>
                </a:lnTo>
                <a:lnTo>
                  <a:pt x="42" y="10"/>
                </a:lnTo>
                <a:lnTo>
                  <a:pt x="28" y="4"/>
                </a:lnTo>
                <a:lnTo>
                  <a:pt x="24" y="4"/>
                </a:lnTo>
                <a:lnTo>
                  <a:pt x="20" y="10"/>
                </a:lnTo>
                <a:lnTo>
                  <a:pt x="18" y="10"/>
                </a:lnTo>
                <a:lnTo>
                  <a:pt x="14" y="10"/>
                </a:lnTo>
                <a:lnTo>
                  <a:pt x="10" y="22"/>
                </a:lnTo>
                <a:lnTo>
                  <a:pt x="6" y="28"/>
                </a:lnTo>
                <a:lnTo>
                  <a:pt x="6" y="34"/>
                </a:lnTo>
                <a:lnTo>
                  <a:pt x="6" y="44"/>
                </a:lnTo>
                <a:lnTo>
                  <a:pt x="4" y="50"/>
                </a:lnTo>
                <a:lnTo>
                  <a:pt x="2" y="50"/>
                </a:lnTo>
                <a:lnTo>
                  <a:pt x="0" y="60"/>
                </a:lnTo>
                <a:lnTo>
                  <a:pt x="6" y="62"/>
                </a:lnTo>
                <a:lnTo>
                  <a:pt x="10" y="66"/>
                </a:lnTo>
                <a:lnTo>
                  <a:pt x="10" y="76"/>
                </a:lnTo>
                <a:lnTo>
                  <a:pt x="6" y="84"/>
                </a:lnTo>
                <a:lnTo>
                  <a:pt x="6" y="88"/>
                </a:lnTo>
                <a:lnTo>
                  <a:pt x="12" y="88"/>
                </a:lnTo>
                <a:lnTo>
                  <a:pt x="16" y="78"/>
                </a:lnTo>
                <a:lnTo>
                  <a:pt x="16" y="58"/>
                </a:lnTo>
                <a:lnTo>
                  <a:pt x="14" y="56"/>
                </a:lnTo>
                <a:lnTo>
                  <a:pt x="16" y="52"/>
                </a:lnTo>
                <a:lnTo>
                  <a:pt x="20" y="54"/>
                </a:lnTo>
                <a:lnTo>
                  <a:pt x="22" y="50"/>
                </a:lnTo>
                <a:lnTo>
                  <a:pt x="26" y="52"/>
                </a:lnTo>
                <a:lnTo>
                  <a:pt x="26" y="64"/>
                </a:lnTo>
                <a:lnTo>
                  <a:pt x="32" y="70"/>
                </a:lnTo>
                <a:lnTo>
                  <a:pt x="32" y="78"/>
                </a:lnTo>
                <a:lnTo>
                  <a:pt x="36" y="80"/>
                </a:lnTo>
                <a:lnTo>
                  <a:pt x="40" y="72"/>
                </a:lnTo>
                <a:lnTo>
                  <a:pt x="44" y="70"/>
                </a:lnTo>
                <a:lnTo>
                  <a:pt x="44" y="68"/>
                </a:lnTo>
                <a:lnTo>
                  <a:pt x="40" y="60"/>
                </a:lnTo>
                <a:lnTo>
                  <a:pt x="40" y="50"/>
                </a:lnTo>
                <a:lnTo>
                  <a:pt x="30" y="46"/>
                </a:lnTo>
                <a:lnTo>
                  <a:pt x="28" y="42"/>
                </a:lnTo>
                <a:lnTo>
                  <a:pt x="30" y="40"/>
                </a:lnTo>
                <a:lnTo>
                  <a:pt x="38" y="42"/>
                </a:lnTo>
                <a:lnTo>
                  <a:pt x="46" y="32"/>
                </a:lnTo>
                <a:lnTo>
                  <a:pt x="54" y="32"/>
                </a:lnTo>
                <a:lnTo>
                  <a:pt x="56" y="30"/>
                </a:lnTo>
                <a:lnTo>
                  <a:pt x="50" y="26"/>
                </a:lnTo>
                <a:lnTo>
                  <a:pt x="40" y="26"/>
                </a:lnTo>
                <a:lnTo>
                  <a:pt x="28" y="30"/>
                </a:lnTo>
                <a:lnTo>
                  <a:pt x="24" y="36"/>
                </a:lnTo>
                <a:lnTo>
                  <a:pt x="14" y="26"/>
                </a:lnTo>
                <a:lnTo>
                  <a:pt x="14" y="20"/>
                </a:lnTo>
                <a:lnTo>
                  <a:pt x="20" y="14"/>
                </a:lnTo>
                <a:lnTo>
                  <a:pt x="50" y="14"/>
                </a:lnTo>
                <a:lnTo>
                  <a:pt x="58" y="18"/>
                </a:lnTo>
                <a:lnTo>
                  <a:pt x="68" y="12"/>
                </a:lnTo>
                <a:lnTo>
                  <a:pt x="74" y="0"/>
                </a:lnTo>
                <a:lnTo>
                  <a:pt x="68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1" name="Freeform 489"/>
          <p:cNvSpPr>
            <a:spLocks/>
          </p:cNvSpPr>
          <p:nvPr/>
        </p:nvSpPr>
        <p:spPr bwMode="auto">
          <a:xfrm>
            <a:off x="7533688" y="3964007"/>
            <a:ext cx="12700" cy="25400"/>
          </a:xfrm>
          <a:custGeom>
            <a:avLst/>
            <a:gdLst>
              <a:gd name="T0" fmla="*/ 12700 w 8"/>
              <a:gd name="T1" fmla="*/ 3175 h 16"/>
              <a:gd name="T2" fmla="*/ 9525 w 8"/>
              <a:gd name="T3" fmla="*/ 0 h 16"/>
              <a:gd name="T4" fmla="*/ 3175 w 8"/>
              <a:gd name="T5" fmla="*/ 3175 h 16"/>
              <a:gd name="T6" fmla="*/ 6350 w 8"/>
              <a:gd name="T7" fmla="*/ 9525 h 16"/>
              <a:gd name="T8" fmla="*/ 3175 w 8"/>
              <a:gd name="T9" fmla="*/ 19050 h 16"/>
              <a:gd name="T10" fmla="*/ 0 w 8"/>
              <a:gd name="T11" fmla="*/ 22225 h 16"/>
              <a:gd name="T12" fmla="*/ 3175 w 8"/>
              <a:gd name="T13" fmla="*/ 25400 h 16"/>
              <a:gd name="T14" fmla="*/ 9525 w 8"/>
              <a:gd name="T15" fmla="*/ 19050 h 16"/>
              <a:gd name="T16" fmla="*/ 12700 w 8"/>
              <a:gd name="T17" fmla="*/ 3175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16">
                <a:moveTo>
                  <a:pt x="8" y="2"/>
                </a:moveTo>
                <a:lnTo>
                  <a:pt x="6" y="0"/>
                </a:lnTo>
                <a:lnTo>
                  <a:pt x="2" y="2"/>
                </a:lnTo>
                <a:lnTo>
                  <a:pt x="4" y="6"/>
                </a:lnTo>
                <a:lnTo>
                  <a:pt x="2" y="12"/>
                </a:lnTo>
                <a:lnTo>
                  <a:pt x="0" y="14"/>
                </a:lnTo>
                <a:lnTo>
                  <a:pt x="2" y="16"/>
                </a:lnTo>
                <a:lnTo>
                  <a:pt x="6" y="12"/>
                </a:lnTo>
                <a:lnTo>
                  <a:pt x="8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2" name="Freeform 490"/>
          <p:cNvSpPr>
            <a:spLocks/>
          </p:cNvSpPr>
          <p:nvPr/>
        </p:nvSpPr>
        <p:spPr bwMode="auto">
          <a:xfrm>
            <a:off x="8025813" y="3954482"/>
            <a:ext cx="79375" cy="41275"/>
          </a:xfrm>
          <a:custGeom>
            <a:avLst/>
            <a:gdLst>
              <a:gd name="T0" fmla="*/ 66675 w 50"/>
              <a:gd name="T1" fmla="*/ 6350 h 26"/>
              <a:gd name="T2" fmla="*/ 66675 w 50"/>
              <a:gd name="T3" fmla="*/ 15875 h 26"/>
              <a:gd name="T4" fmla="*/ 47625 w 50"/>
              <a:gd name="T5" fmla="*/ 28575 h 26"/>
              <a:gd name="T6" fmla="*/ 28575 w 50"/>
              <a:gd name="T7" fmla="*/ 28575 h 26"/>
              <a:gd name="T8" fmla="*/ 28575 w 50"/>
              <a:gd name="T9" fmla="*/ 28575 h 26"/>
              <a:gd name="T10" fmla="*/ 15875 w 50"/>
              <a:gd name="T11" fmla="*/ 28575 h 26"/>
              <a:gd name="T12" fmla="*/ 15875 w 50"/>
              <a:gd name="T13" fmla="*/ 28575 h 26"/>
              <a:gd name="T14" fmla="*/ 6350 w 50"/>
              <a:gd name="T15" fmla="*/ 25400 h 26"/>
              <a:gd name="T16" fmla="*/ 0 w 50"/>
              <a:gd name="T17" fmla="*/ 25400 h 26"/>
              <a:gd name="T18" fmla="*/ 3175 w 50"/>
              <a:gd name="T19" fmla="*/ 34925 h 26"/>
              <a:gd name="T20" fmla="*/ 19050 w 50"/>
              <a:gd name="T21" fmla="*/ 41275 h 26"/>
              <a:gd name="T22" fmla="*/ 38100 w 50"/>
              <a:gd name="T23" fmla="*/ 41275 h 26"/>
              <a:gd name="T24" fmla="*/ 73025 w 50"/>
              <a:gd name="T25" fmla="*/ 28575 h 26"/>
              <a:gd name="T26" fmla="*/ 76200 w 50"/>
              <a:gd name="T27" fmla="*/ 28575 h 26"/>
              <a:gd name="T28" fmla="*/ 76200 w 50"/>
              <a:gd name="T29" fmla="*/ 12700 h 26"/>
              <a:gd name="T30" fmla="*/ 79375 w 50"/>
              <a:gd name="T31" fmla="*/ 9525 h 26"/>
              <a:gd name="T32" fmla="*/ 73025 w 50"/>
              <a:gd name="T33" fmla="*/ 0 h 26"/>
              <a:gd name="T34" fmla="*/ 66675 w 50"/>
              <a:gd name="T35" fmla="*/ 6350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26">
                <a:moveTo>
                  <a:pt x="42" y="4"/>
                </a:moveTo>
                <a:lnTo>
                  <a:pt x="42" y="10"/>
                </a:lnTo>
                <a:lnTo>
                  <a:pt x="30" y="18"/>
                </a:lnTo>
                <a:lnTo>
                  <a:pt x="18" y="18"/>
                </a:lnTo>
                <a:lnTo>
                  <a:pt x="10" y="18"/>
                </a:lnTo>
                <a:lnTo>
                  <a:pt x="4" y="16"/>
                </a:lnTo>
                <a:lnTo>
                  <a:pt x="0" y="16"/>
                </a:lnTo>
                <a:lnTo>
                  <a:pt x="2" y="22"/>
                </a:lnTo>
                <a:lnTo>
                  <a:pt x="12" y="26"/>
                </a:lnTo>
                <a:lnTo>
                  <a:pt x="24" y="26"/>
                </a:lnTo>
                <a:lnTo>
                  <a:pt x="46" y="18"/>
                </a:lnTo>
                <a:lnTo>
                  <a:pt x="48" y="18"/>
                </a:lnTo>
                <a:lnTo>
                  <a:pt x="48" y="8"/>
                </a:lnTo>
                <a:lnTo>
                  <a:pt x="50" y="6"/>
                </a:lnTo>
                <a:lnTo>
                  <a:pt x="46" y="0"/>
                </a:lnTo>
                <a:lnTo>
                  <a:pt x="42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3" name="Freeform 491"/>
          <p:cNvSpPr>
            <a:spLocks/>
          </p:cNvSpPr>
          <p:nvPr/>
        </p:nvSpPr>
        <p:spPr bwMode="auto">
          <a:xfrm>
            <a:off x="8060738" y="3922732"/>
            <a:ext cx="57150" cy="44450"/>
          </a:xfrm>
          <a:custGeom>
            <a:avLst/>
            <a:gdLst>
              <a:gd name="T0" fmla="*/ 6350 w 36"/>
              <a:gd name="T1" fmla="*/ 0 h 28"/>
              <a:gd name="T2" fmla="*/ 15875 w 36"/>
              <a:gd name="T3" fmla="*/ 3175 h 28"/>
              <a:gd name="T4" fmla="*/ 25400 w 36"/>
              <a:gd name="T5" fmla="*/ 6350 h 28"/>
              <a:gd name="T6" fmla="*/ 38100 w 36"/>
              <a:gd name="T7" fmla="*/ 12700 h 28"/>
              <a:gd name="T8" fmla="*/ 47625 w 36"/>
              <a:gd name="T9" fmla="*/ 25400 h 28"/>
              <a:gd name="T10" fmla="*/ 57150 w 36"/>
              <a:gd name="T11" fmla="*/ 28575 h 28"/>
              <a:gd name="T12" fmla="*/ 57150 w 36"/>
              <a:gd name="T13" fmla="*/ 41275 h 28"/>
              <a:gd name="T14" fmla="*/ 50800 w 36"/>
              <a:gd name="T15" fmla="*/ 44450 h 28"/>
              <a:gd name="T16" fmla="*/ 44450 w 36"/>
              <a:gd name="T17" fmla="*/ 28575 h 28"/>
              <a:gd name="T18" fmla="*/ 38100 w 36"/>
              <a:gd name="T19" fmla="*/ 25400 h 28"/>
              <a:gd name="T20" fmla="*/ 31750 w 36"/>
              <a:gd name="T21" fmla="*/ 15875 h 28"/>
              <a:gd name="T22" fmla="*/ 15875 w 36"/>
              <a:gd name="T23" fmla="*/ 9525 h 28"/>
              <a:gd name="T24" fmla="*/ 0 w 36"/>
              <a:gd name="T25" fmla="*/ 6350 h 28"/>
              <a:gd name="T26" fmla="*/ 0 w 36"/>
              <a:gd name="T27" fmla="*/ 0 h 28"/>
              <a:gd name="T28" fmla="*/ 6350 w 36"/>
              <a:gd name="T29" fmla="*/ 0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" h="28">
                <a:moveTo>
                  <a:pt x="4" y="0"/>
                </a:moveTo>
                <a:lnTo>
                  <a:pt x="10" y="2"/>
                </a:lnTo>
                <a:lnTo>
                  <a:pt x="16" y="4"/>
                </a:lnTo>
                <a:lnTo>
                  <a:pt x="24" y="8"/>
                </a:lnTo>
                <a:lnTo>
                  <a:pt x="30" y="16"/>
                </a:lnTo>
                <a:lnTo>
                  <a:pt x="36" y="18"/>
                </a:lnTo>
                <a:lnTo>
                  <a:pt x="36" y="26"/>
                </a:lnTo>
                <a:lnTo>
                  <a:pt x="32" y="28"/>
                </a:lnTo>
                <a:lnTo>
                  <a:pt x="28" y="18"/>
                </a:lnTo>
                <a:lnTo>
                  <a:pt x="24" y="16"/>
                </a:lnTo>
                <a:lnTo>
                  <a:pt x="20" y="10"/>
                </a:lnTo>
                <a:lnTo>
                  <a:pt x="10" y="6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4" name="Freeform 492"/>
          <p:cNvSpPr>
            <a:spLocks/>
          </p:cNvSpPr>
          <p:nvPr/>
        </p:nvSpPr>
        <p:spPr bwMode="auto">
          <a:xfrm>
            <a:off x="8073438" y="4067195"/>
            <a:ext cx="9525" cy="12700"/>
          </a:xfrm>
          <a:custGeom>
            <a:avLst/>
            <a:gdLst>
              <a:gd name="T0" fmla="*/ 0 w 6"/>
              <a:gd name="T1" fmla="*/ 3175 h 8"/>
              <a:gd name="T2" fmla="*/ 6350 w 6"/>
              <a:gd name="T3" fmla="*/ 6350 h 8"/>
              <a:gd name="T4" fmla="*/ 6350 w 6"/>
              <a:gd name="T5" fmla="*/ 12700 h 8"/>
              <a:gd name="T6" fmla="*/ 9525 w 6"/>
              <a:gd name="T7" fmla="*/ 12700 h 8"/>
              <a:gd name="T8" fmla="*/ 9525 w 6"/>
              <a:gd name="T9" fmla="*/ 6350 h 8"/>
              <a:gd name="T10" fmla="*/ 6350 w 6"/>
              <a:gd name="T11" fmla="*/ 0 h 8"/>
              <a:gd name="T12" fmla="*/ 0 w 6"/>
              <a:gd name="T13" fmla="*/ 3175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8">
                <a:moveTo>
                  <a:pt x="0" y="2"/>
                </a:moveTo>
                <a:lnTo>
                  <a:pt x="4" y="4"/>
                </a:lnTo>
                <a:lnTo>
                  <a:pt x="4" y="8"/>
                </a:lnTo>
                <a:lnTo>
                  <a:pt x="6" y="8"/>
                </a:lnTo>
                <a:lnTo>
                  <a:pt x="6" y="4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5" name="Freeform 493"/>
          <p:cNvSpPr>
            <a:spLocks/>
          </p:cNvSpPr>
          <p:nvPr/>
        </p:nvSpPr>
        <p:spPr bwMode="auto">
          <a:xfrm>
            <a:off x="8108363" y="4083070"/>
            <a:ext cx="9525" cy="6350"/>
          </a:xfrm>
          <a:custGeom>
            <a:avLst/>
            <a:gdLst>
              <a:gd name="T0" fmla="*/ 0 w 6"/>
              <a:gd name="T1" fmla="*/ 3175 h 4"/>
              <a:gd name="T2" fmla="*/ 0 w 6"/>
              <a:gd name="T3" fmla="*/ 0 h 4"/>
              <a:gd name="T4" fmla="*/ 6350 w 6"/>
              <a:gd name="T5" fmla="*/ 0 h 4"/>
              <a:gd name="T6" fmla="*/ 9525 w 6"/>
              <a:gd name="T7" fmla="*/ 3175 h 4"/>
              <a:gd name="T8" fmla="*/ 6350 w 6"/>
              <a:gd name="T9" fmla="*/ 6350 h 4"/>
              <a:gd name="T10" fmla="*/ 0 w 6"/>
              <a:gd name="T11" fmla="*/ 317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4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6" name="Freeform 494"/>
          <p:cNvSpPr>
            <a:spLocks/>
          </p:cNvSpPr>
          <p:nvPr/>
        </p:nvSpPr>
        <p:spPr bwMode="auto">
          <a:xfrm>
            <a:off x="8584613" y="4218007"/>
            <a:ext cx="22225" cy="15875"/>
          </a:xfrm>
          <a:custGeom>
            <a:avLst/>
            <a:gdLst>
              <a:gd name="T0" fmla="*/ 9525 w 14"/>
              <a:gd name="T1" fmla="*/ 15875 h 10"/>
              <a:gd name="T2" fmla="*/ 22225 w 14"/>
              <a:gd name="T3" fmla="*/ 15875 h 10"/>
              <a:gd name="T4" fmla="*/ 22225 w 14"/>
              <a:gd name="T5" fmla="*/ 6350 h 10"/>
              <a:gd name="T6" fmla="*/ 19050 w 14"/>
              <a:gd name="T7" fmla="*/ 0 h 10"/>
              <a:gd name="T8" fmla="*/ 0 w 14"/>
              <a:gd name="T9" fmla="*/ 3175 h 10"/>
              <a:gd name="T10" fmla="*/ 0 w 14"/>
              <a:gd name="T11" fmla="*/ 12700 h 10"/>
              <a:gd name="T12" fmla="*/ 9525 w 14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" h="10">
                <a:moveTo>
                  <a:pt x="6" y="10"/>
                </a:moveTo>
                <a:lnTo>
                  <a:pt x="14" y="10"/>
                </a:lnTo>
                <a:lnTo>
                  <a:pt x="14" y="4"/>
                </a:lnTo>
                <a:lnTo>
                  <a:pt x="12" y="0"/>
                </a:lnTo>
                <a:lnTo>
                  <a:pt x="0" y="2"/>
                </a:lnTo>
                <a:lnTo>
                  <a:pt x="0" y="8"/>
                </a:lnTo>
                <a:lnTo>
                  <a:pt x="6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7" name="Freeform 495"/>
          <p:cNvSpPr>
            <a:spLocks/>
          </p:cNvSpPr>
          <p:nvPr/>
        </p:nvSpPr>
        <p:spPr bwMode="auto">
          <a:xfrm>
            <a:off x="8603663" y="4192607"/>
            <a:ext cx="31750" cy="12700"/>
          </a:xfrm>
          <a:custGeom>
            <a:avLst/>
            <a:gdLst>
              <a:gd name="T0" fmla="*/ 9525 w 20"/>
              <a:gd name="T1" fmla="*/ 12700 h 8"/>
              <a:gd name="T2" fmla="*/ 31750 w 20"/>
              <a:gd name="T3" fmla="*/ 3175 h 8"/>
              <a:gd name="T4" fmla="*/ 25400 w 20"/>
              <a:gd name="T5" fmla="*/ 0 h 8"/>
              <a:gd name="T6" fmla="*/ 19050 w 20"/>
              <a:gd name="T7" fmla="*/ 0 h 8"/>
              <a:gd name="T8" fmla="*/ 0 w 20"/>
              <a:gd name="T9" fmla="*/ 9525 h 8"/>
              <a:gd name="T10" fmla="*/ 9525 w 20"/>
              <a:gd name="T11" fmla="*/ 1270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8">
                <a:moveTo>
                  <a:pt x="6" y="8"/>
                </a:moveTo>
                <a:lnTo>
                  <a:pt x="20" y="2"/>
                </a:lnTo>
                <a:lnTo>
                  <a:pt x="16" y="0"/>
                </a:lnTo>
                <a:lnTo>
                  <a:pt x="12" y="0"/>
                </a:lnTo>
                <a:lnTo>
                  <a:pt x="0" y="6"/>
                </a:lnTo>
                <a:lnTo>
                  <a:pt x="6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8" name="Freeform 496"/>
          <p:cNvSpPr>
            <a:spLocks/>
          </p:cNvSpPr>
          <p:nvPr/>
        </p:nvSpPr>
        <p:spPr bwMode="auto">
          <a:xfrm>
            <a:off x="8498888" y="4581545"/>
            <a:ext cx="107950" cy="169862"/>
          </a:xfrm>
          <a:custGeom>
            <a:avLst/>
            <a:gdLst>
              <a:gd name="T0" fmla="*/ 6350 w 68"/>
              <a:gd name="T1" fmla="*/ 16025 h 106"/>
              <a:gd name="T2" fmla="*/ 0 w 68"/>
              <a:gd name="T3" fmla="*/ 9615 h 106"/>
              <a:gd name="T4" fmla="*/ 0 w 68"/>
              <a:gd name="T5" fmla="*/ 0 h 106"/>
              <a:gd name="T6" fmla="*/ 19050 w 68"/>
              <a:gd name="T7" fmla="*/ 16025 h 106"/>
              <a:gd name="T8" fmla="*/ 25400 w 68"/>
              <a:gd name="T9" fmla="*/ 16025 h 106"/>
              <a:gd name="T10" fmla="*/ 34925 w 68"/>
              <a:gd name="T11" fmla="*/ 25640 h 106"/>
              <a:gd name="T12" fmla="*/ 34925 w 68"/>
              <a:gd name="T13" fmla="*/ 35254 h 106"/>
              <a:gd name="T14" fmla="*/ 44450 w 68"/>
              <a:gd name="T15" fmla="*/ 54484 h 106"/>
              <a:gd name="T16" fmla="*/ 50800 w 68"/>
              <a:gd name="T17" fmla="*/ 60894 h 106"/>
              <a:gd name="T18" fmla="*/ 53975 w 68"/>
              <a:gd name="T19" fmla="*/ 57689 h 106"/>
              <a:gd name="T20" fmla="*/ 50800 w 68"/>
              <a:gd name="T21" fmla="*/ 48074 h 106"/>
              <a:gd name="T22" fmla="*/ 60325 w 68"/>
              <a:gd name="T23" fmla="*/ 57689 h 106"/>
              <a:gd name="T24" fmla="*/ 63500 w 68"/>
              <a:gd name="T25" fmla="*/ 73714 h 106"/>
              <a:gd name="T26" fmla="*/ 76200 w 68"/>
              <a:gd name="T27" fmla="*/ 83329 h 106"/>
              <a:gd name="T28" fmla="*/ 92075 w 68"/>
              <a:gd name="T29" fmla="*/ 80124 h 106"/>
              <a:gd name="T30" fmla="*/ 98425 w 68"/>
              <a:gd name="T31" fmla="*/ 70509 h 106"/>
              <a:gd name="T32" fmla="*/ 107950 w 68"/>
              <a:gd name="T33" fmla="*/ 67304 h 106"/>
              <a:gd name="T34" fmla="*/ 107950 w 68"/>
              <a:gd name="T35" fmla="*/ 83329 h 106"/>
              <a:gd name="T36" fmla="*/ 104775 w 68"/>
              <a:gd name="T37" fmla="*/ 89738 h 106"/>
              <a:gd name="T38" fmla="*/ 101600 w 68"/>
              <a:gd name="T39" fmla="*/ 115378 h 106"/>
              <a:gd name="T40" fmla="*/ 92075 w 68"/>
              <a:gd name="T41" fmla="*/ 108968 h 106"/>
              <a:gd name="T42" fmla="*/ 79375 w 68"/>
              <a:gd name="T43" fmla="*/ 108968 h 106"/>
              <a:gd name="T44" fmla="*/ 76200 w 68"/>
              <a:gd name="T45" fmla="*/ 115378 h 106"/>
              <a:gd name="T46" fmla="*/ 82550 w 68"/>
              <a:gd name="T47" fmla="*/ 124993 h 106"/>
              <a:gd name="T48" fmla="*/ 76200 w 68"/>
              <a:gd name="T49" fmla="*/ 131403 h 106"/>
              <a:gd name="T50" fmla="*/ 57150 w 68"/>
              <a:gd name="T51" fmla="*/ 166657 h 106"/>
              <a:gd name="T52" fmla="*/ 47625 w 68"/>
              <a:gd name="T53" fmla="*/ 169862 h 106"/>
              <a:gd name="T54" fmla="*/ 34925 w 68"/>
              <a:gd name="T55" fmla="*/ 163452 h 106"/>
              <a:gd name="T56" fmla="*/ 44450 w 68"/>
              <a:gd name="T57" fmla="*/ 153837 h 106"/>
              <a:gd name="T58" fmla="*/ 47625 w 68"/>
              <a:gd name="T59" fmla="*/ 137813 h 106"/>
              <a:gd name="T60" fmla="*/ 34925 w 68"/>
              <a:gd name="T61" fmla="*/ 124993 h 106"/>
              <a:gd name="T62" fmla="*/ 19050 w 68"/>
              <a:gd name="T63" fmla="*/ 121788 h 106"/>
              <a:gd name="T64" fmla="*/ 19050 w 68"/>
              <a:gd name="T65" fmla="*/ 112173 h 106"/>
              <a:gd name="T66" fmla="*/ 38100 w 68"/>
              <a:gd name="T67" fmla="*/ 105763 h 106"/>
              <a:gd name="T68" fmla="*/ 41275 w 68"/>
              <a:gd name="T69" fmla="*/ 89738 h 106"/>
              <a:gd name="T70" fmla="*/ 34925 w 68"/>
              <a:gd name="T71" fmla="*/ 64099 h 106"/>
              <a:gd name="T72" fmla="*/ 25400 w 68"/>
              <a:gd name="T73" fmla="*/ 44869 h 106"/>
              <a:gd name="T74" fmla="*/ 6350 w 68"/>
              <a:gd name="T75" fmla="*/ 16025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" h="106">
                <a:moveTo>
                  <a:pt x="4" y="10"/>
                </a:moveTo>
                <a:lnTo>
                  <a:pt x="0" y="6"/>
                </a:lnTo>
                <a:lnTo>
                  <a:pt x="0" y="0"/>
                </a:lnTo>
                <a:lnTo>
                  <a:pt x="12" y="10"/>
                </a:lnTo>
                <a:lnTo>
                  <a:pt x="16" y="10"/>
                </a:lnTo>
                <a:lnTo>
                  <a:pt x="22" y="16"/>
                </a:lnTo>
                <a:lnTo>
                  <a:pt x="22" y="22"/>
                </a:lnTo>
                <a:lnTo>
                  <a:pt x="28" y="34"/>
                </a:lnTo>
                <a:lnTo>
                  <a:pt x="32" y="38"/>
                </a:lnTo>
                <a:lnTo>
                  <a:pt x="34" y="36"/>
                </a:lnTo>
                <a:lnTo>
                  <a:pt x="32" y="30"/>
                </a:lnTo>
                <a:lnTo>
                  <a:pt x="38" y="36"/>
                </a:lnTo>
                <a:lnTo>
                  <a:pt x="40" y="46"/>
                </a:lnTo>
                <a:lnTo>
                  <a:pt x="48" y="52"/>
                </a:lnTo>
                <a:lnTo>
                  <a:pt x="58" y="50"/>
                </a:lnTo>
                <a:lnTo>
                  <a:pt x="62" y="44"/>
                </a:lnTo>
                <a:lnTo>
                  <a:pt x="68" y="42"/>
                </a:lnTo>
                <a:lnTo>
                  <a:pt x="68" y="52"/>
                </a:lnTo>
                <a:lnTo>
                  <a:pt x="66" y="56"/>
                </a:lnTo>
                <a:lnTo>
                  <a:pt x="64" y="72"/>
                </a:lnTo>
                <a:lnTo>
                  <a:pt x="58" y="68"/>
                </a:lnTo>
                <a:lnTo>
                  <a:pt x="50" y="68"/>
                </a:lnTo>
                <a:lnTo>
                  <a:pt x="48" y="72"/>
                </a:lnTo>
                <a:lnTo>
                  <a:pt x="52" y="78"/>
                </a:lnTo>
                <a:lnTo>
                  <a:pt x="48" y="82"/>
                </a:lnTo>
                <a:lnTo>
                  <a:pt x="36" y="104"/>
                </a:lnTo>
                <a:lnTo>
                  <a:pt x="30" y="106"/>
                </a:lnTo>
                <a:lnTo>
                  <a:pt x="22" y="102"/>
                </a:lnTo>
                <a:lnTo>
                  <a:pt x="28" y="96"/>
                </a:lnTo>
                <a:lnTo>
                  <a:pt x="30" y="86"/>
                </a:lnTo>
                <a:lnTo>
                  <a:pt x="22" y="78"/>
                </a:lnTo>
                <a:lnTo>
                  <a:pt x="12" y="76"/>
                </a:lnTo>
                <a:lnTo>
                  <a:pt x="12" y="70"/>
                </a:lnTo>
                <a:lnTo>
                  <a:pt x="24" y="66"/>
                </a:lnTo>
                <a:lnTo>
                  <a:pt x="26" y="56"/>
                </a:lnTo>
                <a:lnTo>
                  <a:pt x="22" y="40"/>
                </a:lnTo>
                <a:lnTo>
                  <a:pt x="16" y="28"/>
                </a:lnTo>
                <a:lnTo>
                  <a:pt x="4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9" name="Freeform 497"/>
          <p:cNvSpPr>
            <a:spLocks/>
          </p:cNvSpPr>
          <p:nvPr/>
        </p:nvSpPr>
        <p:spPr bwMode="auto">
          <a:xfrm>
            <a:off x="8381413" y="4729182"/>
            <a:ext cx="142875" cy="165100"/>
          </a:xfrm>
          <a:custGeom>
            <a:avLst/>
            <a:gdLst>
              <a:gd name="T0" fmla="*/ 120650 w 90"/>
              <a:gd name="T1" fmla="*/ 6475 h 102"/>
              <a:gd name="T2" fmla="*/ 120650 w 90"/>
              <a:gd name="T3" fmla="*/ 19424 h 102"/>
              <a:gd name="T4" fmla="*/ 127000 w 90"/>
              <a:gd name="T5" fmla="*/ 19424 h 102"/>
              <a:gd name="T6" fmla="*/ 133350 w 90"/>
              <a:gd name="T7" fmla="*/ 12949 h 102"/>
              <a:gd name="T8" fmla="*/ 142875 w 90"/>
              <a:gd name="T9" fmla="*/ 12949 h 102"/>
              <a:gd name="T10" fmla="*/ 139700 w 90"/>
              <a:gd name="T11" fmla="*/ 42084 h 102"/>
              <a:gd name="T12" fmla="*/ 127000 w 90"/>
              <a:gd name="T13" fmla="*/ 58271 h 102"/>
              <a:gd name="T14" fmla="*/ 120650 w 90"/>
              <a:gd name="T15" fmla="*/ 67982 h 102"/>
              <a:gd name="T16" fmla="*/ 117475 w 90"/>
              <a:gd name="T17" fmla="*/ 84169 h 102"/>
              <a:gd name="T18" fmla="*/ 98425 w 90"/>
              <a:gd name="T19" fmla="*/ 87406 h 102"/>
              <a:gd name="T20" fmla="*/ 88900 w 90"/>
              <a:gd name="T21" fmla="*/ 100355 h 102"/>
              <a:gd name="T22" fmla="*/ 76200 w 90"/>
              <a:gd name="T23" fmla="*/ 135965 h 102"/>
              <a:gd name="T24" fmla="*/ 47625 w 90"/>
              <a:gd name="T25" fmla="*/ 165100 h 102"/>
              <a:gd name="T26" fmla="*/ 19050 w 90"/>
              <a:gd name="T27" fmla="*/ 152151 h 102"/>
              <a:gd name="T28" fmla="*/ 3175 w 90"/>
              <a:gd name="T29" fmla="*/ 152151 h 102"/>
              <a:gd name="T30" fmla="*/ 0 w 90"/>
              <a:gd name="T31" fmla="*/ 139202 h 102"/>
              <a:gd name="T32" fmla="*/ 9525 w 90"/>
              <a:gd name="T33" fmla="*/ 113304 h 102"/>
              <a:gd name="T34" fmla="*/ 22225 w 90"/>
              <a:gd name="T35" fmla="*/ 100355 h 102"/>
              <a:gd name="T36" fmla="*/ 44450 w 90"/>
              <a:gd name="T37" fmla="*/ 87406 h 102"/>
              <a:gd name="T38" fmla="*/ 60325 w 90"/>
              <a:gd name="T39" fmla="*/ 71220 h 102"/>
              <a:gd name="T40" fmla="*/ 85725 w 90"/>
              <a:gd name="T41" fmla="*/ 55033 h 102"/>
              <a:gd name="T42" fmla="*/ 92075 w 90"/>
              <a:gd name="T43" fmla="*/ 45322 h 102"/>
              <a:gd name="T44" fmla="*/ 92075 w 90"/>
              <a:gd name="T45" fmla="*/ 35610 h 102"/>
              <a:gd name="T46" fmla="*/ 104775 w 90"/>
              <a:gd name="T47" fmla="*/ 16186 h 102"/>
              <a:gd name="T48" fmla="*/ 104775 w 90"/>
              <a:gd name="T49" fmla="*/ 6475 h 102"/>
              <a:gd name="T50" fmla="*/ 114300 w 90"/>
              <a:gd name="T51" fmla="*/ 0 h 102"/>
              <a:gd name="T52" fmla="*/ 120650 w 90"/>
              <a:gd name="T53" fmla="*/ 6475 h 1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0" h="102">
                <a:moveTo>
                  <a:pt x="76" y="4"/>
                </a:moveTo>
                <a:lnTo>
                  <a:pt x="76" y="12"/>
                </a:lnTo>
                <a:lnTo>
                  <a:pt x="80" y="12"/>
                </a:lnTo>
                <a:lnTo>
                  <a:pt x="84" y="8"/>
                </a:lnTo>
                <a:lnTo>
                  <a:pt x="90" y="8"/>
                </a:lnTo>
                <a:lnTo>
                  <a:pt x="88" y="26"/>
                </a:lnTo>
                <a:lnTo>
                  <a:pt x="80" y="36"/>
                </a:lnTo>
                <a:lnTo>
                  <a:pt x="76" y="42"/>
                </a:lnTo>
                <a:lnTo>
                  <a:pt x="74" y="52"/>
                </a:lnTo>
                <a:lnTo>
                  <a:pt x="62" y="54"/>
                </a:lnTo>
                <a:lnTo>
                  <a:pt x="56" y="62"/>
                </a:lnTo>
                <a:lnTo>
                  <a:pt x="48" y="84"/>
                </a:lnTo>
                <a:lnTo>
                  <a:pt x="30" y="102"/>
                </a:lnTo>
                <a:lnTo>
                  <a:pt x="12" y="94"/>
                </a:lnTo>
                <a:lnTo>
                  <a:pt x="2" y="94"/>
                </a:lnTo>
                <a:lnTo>
                  <a:pt x="0" y="86"/>
                </a:lnTo>
                <a:lnTo>
                  <a:pt x="6" y="70"/>
                </a:lnTo>
                <a:lnTo>
                  <a:pt x="14" y="62"/>
                </a:lnTo>
                <a:lnTo>
                  <a:pt x="28" y="54"/>
                </a:lnTo>
                <a:lnTo>
                  <a:pt x="38" y="44"/>
                </a:lnTo>
                <a:lnTo>
                  <a:pt x="54" y="34"/>
                </a:lnTo>
                <a:lnTo>
                  <a:pt x="58" y="28"/>
                </a:lnTo>
                <a:lnTo>
                  <a:pt x="58" y="22"/>
                </a:lnTo>
                <a:lnTo>
                  <a:pt x="66" y="10"/>
                </a:lnTo>
                <a:lnTo>
                  <a:pt x="66" y="4"/>
                </a:lnTo>
                <a:lnTo>
                  <a:pt x="72" y="0"/>
                </a:lnTo>
                <a:lnTo>
                  <a:pt x="76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0" name="Freeform 498"/>
          <p:cNvSpPr>
            <a:spLocks/>
          </p:cNvSpPr>
          <p:nvPr/>
        </p:nvSpPr>
        <p:spPr bwMode="auto">
          <a:xfrm>
            <a:off x="8400463" y="4897457"/>
            <a:ext cx="9525" cy="15875"/>
          </a:xfrm>
          <a:custGeom>
            <a:avLst/>
            <a:gdLst>
              <a:gd name="T0" fmla="*/ 9525 w 6"/>
              <a:gd name="T1" fmla="*/ 3175 h 10"/>
              <a:gd name="T2" fmla="*/ 9525 w 6"/>
              <a:gd name="T3" fmla="*/ 12700 h 10"/>
              <a:gd name="T4" fmla="*/ 0 w 6"/>
              <a:gd name="T5" fmla="*/ 15875 h 10"/>
              <a:gd name="T6" fmla="*/ 3175 w 6"/>
              <a:gd name="T7" fmla="*/ 0 h 10"/>
              <a:gd name="T8" fmla="*/ 9525 w 6"/>
              <a:gd name="T9" fmla="*/ 3175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10">
                <a:moveTo>
                  <a:pt x="6" y="2"/>
                </a:moveTo>
                <a:lnTo>
                  <a:pt x="6" y="8"/>
                </a:lnTo>
                <a:lnTo>
                  <a:pt x="0" y="10"/>
                </a:lnTo>
                <a:lnTo>
                  <a:pt x="2" y="0"/>
                </a:lnTo>
                <a:lnTo>
                  <a:pt x="6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1" name="Freeform 499"/>
          <p:cNvSpPr>
            <a:spLocks/>
          </p:cNvSpPr>
          <p:nvPr/>
        </p:nvSpPr>
        <p:spPr bwMode="auto">
          <a:xfrm>
            <a:off x="8711613" y="4791095"/>
            <a:ext cx="9525" cy="9525"/>
          </a:xfrm>
          <a:custGeom>
            <a:avLst/>
            <a:gdLst>
              <a:gd name="T0" fmla="*/ 6350 w 6"/>
              <a:gd name="T1" fmla="*/ 9525 h 6"/>
              <a:gd name="T2" fmla="*/ 0 w 6"/>
              <a:gd name="T3" fmla="*/ 3175 h 6"/>
              <a:gd name="T4" fmla="*/ 6350 w 6"/>
              <a:gd name="T5" fmla="*/ 0 h 6"/>
              <a:gd name="T6" fmla="*/ 9525 w 6"/>
              <a:gd name="T7" fmla="*/ 3175 h 6"/>
              <a:gd name="T8" fmla="*/ 6350 w 6"/>
              <a:gd name="T9" fmla="*/ 952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6">
                <a:moveTo>
                  <a:pt x="4" y="6"/>
                </a:moveTo>
                <a:lnTo>
                  <a:pt x="0" y="2"/>
                </a:ln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2" name="Freeform 500"/>
          <p:cNvSpPr>
            <a:spLocks/>
          </p:cNvSpPr>
          <p:nvPr/>
        </p:nvSpPr>
        <p:spPr bwMode="auto">
          <a:xfrm>
            <a:off x="7346363" y="4148157"/>
            <a:ext cx="311150" cy="461963"/>
          </a:xfrm>
          <a:custGeom>
            <a:avLst/>
            <a:gdLst>
              <a:gd name="T0" fmla="*/ 311150 w 196"/>
              <a:gd name="T1" fmla="*/ 22457 h 288"/>
              <a:gd name="T2" fmla="*/ 298450 w 196"/>
              <a:gd name="T3" fmla="*/ 28873 h 288"/>
              <a:gd name="T4" fmla="*/ 279400 w 196"/>
              <a:gd name="T5" fmla="*/ 0 h 288"/>
              <a:gd name="T6" fmla="*/ 263525 w 196"/>
              <a:gd name="T7" fmla="*/ 6416 h 288"/>
              <a:gd name="T8" fmla="*/ 250825 w 196"/>
              <a:gd name="T9" fmla="*/ 12832 h 288"/>
              <a:gd name="T10" fmla="*/ 238125 w 196"/>
              <a:gd name="T11" fmla="*/ 32081 h 288"/>
              <a:gd name="T12" fmla="*/ 225425 w 196"/>
              <a:gd name="T13" fmla="*/ 54537 h 288"/>
              <a:gd name="T14" fmla="*/ 209550 w 196"/>
              <a:gd name="T15" fmla="*/ 54537 h 288"/>
              <a:gd name="T16" fmla="*/ 212725 w 196"/>
              <a:gd name="T17" fmla="*/ 64162 h 288"/>
              <a:gd name="T18" fmla="*/ 193675 w 196"/>
              <a:gd name="T19" fmla="*/ 54537 h 288"/>
              <a:gd name="T20" fmla="*/ 180975 w 196"/>
              <a:gd name="T21" fmla="*/ 73786 h 288"/>
              <a:gd name="T22" fmla="*/ 184150 w 196"/>
              <a:gd name="T23" fmla="*/ 89826 h 288"/>
              <a:gd name="T24" fmla="*/ 168275 w 196"/>
              <a:gd name="T25" fmla="*/ 109075 h 288"/>
              <a:gd name="T26" fmla="*/ 146050 w 196"/>
              <a:gd name="T27" fmla="*/ 125115 h 288"/>
              <a:gd name="T28" fmla="*/ 120650 w 196"/>
              <a:gd name="T29" fmla="*/ 131531 h 288"/>
              <a:gd name="T30" fmla="*/ 95250 w 196"/>
              <a:gd name="T31" fmla="*/ 144363 h 288"/>
              <a:gd name="T32" fmla="*/ 82550 w 196"/>
              <a:gd name="T33" fmla="*/ 141155 h 288"/>
              <a:gd name="T34" fmla="*/ 57150 w 196"/>
              <a:gd name="T35" fmla="*/ 157196 h 288"/>
              <a:gd name="T36" fmla="*/ 41275 w 196"/>
              <a:gd name="T37" fmla="*/ 163612 h 288"/>
              <a:gd name="T38" fmla="*/ 31750 w 196"/>
              <a:gd name="T39" fmla="*/ 170028 h 288"/>
              <a:gd name="T40" fmla="*/ 25400 w 196"/>
              <a:gd name="T41" fmla="*/ 170028 h 288"/>
              <a:gd name="T42" fmla="*/ 19050 w 196"/>
              <a:gd name="T43" fmla="*/ 230982 h 288"/>
              <a:gd name="T44" fmla="*/ 28575 w 196"/>
              <a:gd name="T45" fmla="*/ 259854 h 288"/>
              <a:gd name="T46" fmla="*/ 19050 w 196"/>
              <a:gd name="T47" fmla="*/ 250230 h 288"/>
              <a:gd name="T48" fmla="*/ 15875 w 196"/>
              <a:gd name="T49" fmla="*/ 256646 h 288"/>
              <a:gd name="T50" fmla="*/ 19050 w 196"/>
              <a:gd name="T51" fmla="*/ 269478 h 288"/>
              <a:gd name="T52" fmla="*/ 0 w 196"/>
              <a:gd name="T53" fmla="*/ 247022 h 288"/>
              <a:gd name="T54" fmla="*/ 19050 w 196"/>
              <a:gd name="T55" fmla="*/ 279103 h 288"/>
              <a:gd name="T56" fmla="*/ 25400 w 196"/>
              <a:gd name="T57" fmla="*/ 295143 h 288"/>
              <a:gd name="T58" fmla="*/ 38100 w 196"/>
              <a:gd name="T59" fmla="*/ 317600 h 288"/>
              <a:gd name="T60" fmla="*/ 41275 w 196"/>
              <a:gd name="T61" fmla="*/ 356096 h 288"/>
              <a:gd name="T62" fmla="*/ 53975 w 196"/>
              <a:gd name="T63" fmla="*/ 378553 h 288"/>
              <a:gd name="T64" fmla="*/ 53975 w 196"/>
              <a:gd name="T65" fmla="*/ 401010 h 288"/>
              <a:gd name="T66" fmla="*/ 44450 w 196"/>
              <a:gd name="T67" fmla="*/ 426674 h 288"/>
              <a:gd name="T68" fmla="*/ 44450 w 196"/>
              <a:gd name="T69" fmla="*/ 445923 h 288"/>
              <a:gd name="T70" fmla="*/ 69850 w 196"/>
              <a:gd name="T71" fmla="*/ 458755 h 288"/>
              <a:gd name="T72" fmla="*/ 107950 w 196"/>
              <a:gd name="T73" fmla="*/ 461963 h 288"/>
              <a:gd name="T74" fmla="*/ 114300 w 196"/>
              <a:gd name="T75" fmla="*/ 449131 h 288"/>
              <a:gd name="T76" fmla="*/ 133350 w 196"/>
              <a:gd name="T77" fmla="*/ 439506 h 288"/>
              <a:gd name="T78" fmla="*/ 155575 w 196"/>
              <a:gd name="T79" fmla="*/ 429882 h 288"/>
              <a:gd name="T80" fmla="*/ 190500 w 196"/>
              <a:gd name="T81" fmla="*/ 433090 h 288"/>
              <a:gd name="T82" fmla="*/ 212725 w 196"/>
              <a:gd name="T83" fmla="*/ 426674 h 288"/>
              <a:gd name="T84" fmla="*/ 231775 w 196"/>
              <a:gd name="T85" fmla="*/ 407426 h 288"/>
              <a:gd name="T86" fmla="*/ 257175 w 196"/>
              <a:gd name="T87" fmla="*/ 394593 h 288"/>
              <a:gd name="T88" fmla="*/ 311150 w 196"/>
              <a:gd name="T89" fmla="*/ 381761 h 2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6" h="288">
                <a:moveTo>
                  <a:pt x="196" y="18"/>
                </a:moveTo>
                <a:lnTo>
                  <a:pt x="196" y="14"/>
                </a:lnTo>
                <a:lnTo>
                  <a:pt x="192" y="14"/>
                </a:lnTo>
                <a:lnTo>
                  <a:pt x="188" y="18"/>
                </a:lnTo>
                <a:lnTo>
                  <a:pt x="180" y="0"/>
                </a:lnTo>
                <a:lnTo>
                  <a:pt x="176" y="0"/>
                </a:lnTo>
                <a:lnTo>
                  <a:pt x="172" y="4"/>
                </a:lnTo>
                <a:lnTo>
                  <a:pt x="166" y="4"/>
                </a:lnTo>
                <a:lnTo>
                  <a:pt x="162" y="8"/>
                </a:lnTo>
                <a:lnTo>
                  <a:pt x="158" y="8"/>
                </a:lnTo>
                <a:lnTo>
                  <a:pt x="150" y="14"/>
                </a:lnTo>
                <a:lnTo>
                  <a:pt x="150" y="20"/>
                </a:lnTo>
                <a:lnTo>
                  <a:pt x="144" y="20"/>
                </a:lnTo>
                <a:lnTo>
                  <a:pt x="142" y="34"/>
                </a:lnTo>
                <a:lnTo>
                  <a:pt x="136" y="34"/>
                </a:lnTo>
                <a:lnTo>
                  <a:pt x="132" y="34"/>
                </a:lnTo>
                <a:lnTo>
                  <a:pt x="132" y="36"/>
                </a:lnTo>
                <a:lnTo>
                  <a:pt x="134" y="40"/>
                </a:lnTo>
                <a:lnTo>
                  <a:pt x="128" y="40"/>
                </a:lnTo>
                <a:lnTo>
                  <a:pt x="122" y="34"/>
                </a:lnTo>
                <a:lnTo>
                  <a:pt x="118" y="38"/>
                </a:lnTo>
                <a:lnTo>
                  <a:pt x="114" y="46"/>
                </a:lnTo>
                <a:lnTo>
                  <a:pt x="112" y="54"/>
                </a:lnTo>
                <a:lnTo>
                  <a:pt x="116" y="56"/>
                </a:lnTo>
                <a:lnTo>
                  <a:pt x="110" y="64"/>
                </a:lnTo>
                <a:lnTo>
                  <a:pt x="106" y="68"/>
                </a:lnTo>
                <a:lnTo>
                  <a:pt x="94" y="76"/>
                </a:lnTo>
                <a:lnTo>
                  <a:pt x="92" y="78"/>
                </a:lnTo>
                <a:lnTo>
                  <a:pt x="78" y="78"/>
                </a:lnTo>
                <a:lnTo>
                  <a:pt x="76" y="82"/>
                </a:lnTo>
                <a:lnTo>
                  <a:pt x="68" y="84"/>
                </a:lnTo>
                <a:lnTo>
                  <a:pt x="60" y="90"/>
                </a:lnTo>
                <a:lnTo>
                  <a:pt x="56" y="90"/>
                </a:lnTo>
                <a:lnTo>
                  <a:pt x="52" y="88"/>
                </a:lnTo>
                <a:lnTo>
                  <a:pt x="46" y="88"/>
                </a:lnTo>
                <a:lnTo>
                  <a:pt x="36" y="98"/>
                </a:lnTo>
                <a:lnTo>
                  <a:pt x="34" y="100"/>
                </a:lnTo>
                <a:lnTo>
                  <a:pt x="26" y="102"/>
                </a:lnTo>
                <a:lnTo>
                  <a:pt x="20" y="110"/>
                </a:lnTo>
                <a:lnTo>
                  <a:pt x="20" y="106"/>
                </a:lnTo>
                <a:lnTo>
                  <a:pt x="16" y="104"/>
                </a:lnTo>
                <a:lnTo>
                  <a:pt x="16" y="106"/>
                </a:lnTo>
                <a:lnTo>
                  <a:pt x="10" y="134"/>
                </a:lnTo>
                <a:lnTo>
                  <a:pt x="12" y="144"/>
                </a:lnTo>
                <a:lnTo>
                  <a:pt x="18" y="158"/>
                </a:lnTo>
                <a:lnTo>
                  <a:pt x="18" y="162"/>
                </a:lnTo>
                <a:lnTo>
                  <a:pt x="16" y="162"/>
                </a:lnTo>
                <a:lnTo>
                  <a:pt x="12" y="156"/>
                </a:lnTo>
                <a:lnTo>
                  <a:pt x="10" y="156"/>
                </a:lnTo>
                <a:lnTo>
                  <a:pt x="10" y="160"/>
                </a:lnTo>
                <a:lnTo>
                  <a:pt x="14" y="166"/>
                </a:lnTo>
                <a:lnTo>
                  <a:pt x="12" y="168"/>
                </a:lnTo>
                <a:lnTo>
                  <a:pt x="2" y="154"/>
                </a:lnTo>
                <a:lnTo>
                  <a:pt x="0" y="154"/>
                </a:lnTo>
                <a:lnTo>
                  <a:pt x="0" y="156"/>
                </a:lnTo>
                <a:lnTo>
                  <a:pt x="12" y="174"/>
                </a:lnTo>
                <a:lnTo>
                  <a:pt x="12" y="178"/>
                </a:lnTo>
                <a:lnTo>
                  <a:pt x="16" y="184"/>
                </a:lnTo>
                <a:lnTo>
                  <a:pt x="18" y="188"/>
                </a:lnTo>
                <a:lnTo>
                  <a:pt x="24" y="198"/>
                </a:lnTo>
                <a:lnTo>
                  <a:pt x="26" y="202"/>
                </a:lnTo>
                <a:lnTo>
                  <a:pt x="26" y="222"/>
                </a:lnTo>
                <a:lnTo>
                  <a:pt x="32" y="230"/>
                </a:lnTo>
                <a:lnTo>
                  <a:pt x="34" y="236"/>
                </a:lnTo>
                <a:lnTo>
                  <a:pt x="36" y="246"/>
                </a:lnTo>
                <a:lnTo>
                  <a:pt x="34" y="250"/>
                </a:lnTo>
                <a:lnTo>
                  <a:pt x="32" y="264"/>
                </a:lnTo>
                <a:lnTo>
                  <a:pt x="28" y="266"/>
                </a:lnTo>
                <a:lnTo>
                  <a:pt x="26" y="272"/>
                </a:lnTo>
                <a:lnTo>
                  <a:pt x="28" y="278"/>
                </a:lnTo>
                <a:lnTo>
                  <a:pt x="40" y="280"/>
                </a:lnTo>
                <a:lnTo>
                  <a:pt x="44" y="286"/>
                </a:lnTo>
                <a:lnTo>
                  <a:pt x="56" y="288"/>
                </a:lnTo>
                <a:lnTo>
                  <a:pt x="68" y="288"/>
                </a:lnTo>
                <a:lnTo>
                  <a:pt x="70" y="286"/>
                </a:lnTo>
                <a:lnTo>
                  <a:pt x="72" y="280"/>
                </a:lnTo>
                <a:lnTo>
                  <a:pt x="80" y="278"/>
                </a:lnTo>
                <a:lnTo>
                  <a:pt x="84" y="274"/>
                </a:lnTo>
                <a:lnTo>
                  <a:pt x="94" y="270"/>
                </a:lnTo>
                <a:lnTo>
                  <a:pt x="98" y="268"/>
                </a:lnTo>
                <a:lnTo>
                  <a:pt x="118" y="268"/>
                </a:lnTo>
                <a:lnTo>
                  <a:pt x="120" y="270"/>
                </a:lnTo>
                <a:lnTo>
                  <a:pt x="128" y="270"/>
                </a:lnTo>
                <a:lnTo>
                  <a:pt x="134" y="266"/>
                </a:lnTo>
                <a:lnTo>
                  <a:pt x="134" y="262"/>
                </a:lnTo>
                <a:lnTo>
                  <a:pt x="146" y="254"/>
                </a:lnTo>
                <a:lnTo>
                  <a:pt x="152" y="256"/>
                </a:lnTo>
                <a:lnTo>
                  <a:pt x="162" y="246"/>
                </a:lnTo>
                <a:lnTo>
                  <a:pt x="180" y="246"/>
                </a:lnTo>
                <a:lnTo>
                  <a:pt x="196" y="238"/>
                </a:lnTo>
                <a:lnTo>
                  <a:pt x="196" y="1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3" name="Freeform 501"/>
          <p:cNvSpPr>
            <a:spLocks/>
          </p:cNvSpPr>
          <p:nvPr/>
        </p:nvSpPr>
        <p:spPr bwMode="auto">
          <a:xfrm>
            <a:off x="7832138" y="4086245"/>
            <a:ext cx="298450" cy="614362"/>
          </a:xfrm>
          <a:custGeom>
            <a:avLst/>
            <a:gdLst>
              <a:gd name="T0" fmla="*/ 12700 w 188"/>
              <a:gd name="T1" fmla="*/ 122229 h 382"/>
              <a:gd name="T2" fmla="*/ 31750 w 188"/>
              <a:gd name="T3" fmla="*/ 138312 h 382"/>
              <a:gd name="T4" fmla="*/ 60325 w 188"/>
              <a:gd name="T5" fmla="*/ 128662 h 382"/>
              <a:gd name="T6" fmla="*/ 69850 w 188"/>
              <a:gd name="T7" fmla="*/ 77197 h 382"/>
              <a:gd name="T8" fmla="*/ 66675 w 188"/>
              <a:gd name="T9" fmla="*/ 61115 h 382"/>
              <a:gd name="T10" fmla="*/ 69850 w 188"/>
              <a:gd name="T11" fmla="*/ 45032 h 382"/>
              <a:gd name="T12" fmla="*/ 66675 w 188"/>
              <a:gd name="T13" fmla="*/ 35382 h 382"/>
              <a:gd name="T14" fmla="*/ 76200 w 188"/>
              <a:gd name="T15" fmla="*/ 22516 h 382"/>
              <a:gd name="T16" fmla="*/ 82550 w 188"/>
              <a:gd name="T17" fmla="*/ 3217 h 382"/>
              <a:gd name="T18" fmla="*/ 92075 w 188"/>
              <a:gd name="T19" fmla="*/ 3217 h 382"/>
              <a:gd name="T20" fmla="*/ 98425 w 188"/>
              <a:gd name="T21" fmla="*/ 25732 h 382"/>
              <a:gd name="T22" fmla="*/ 111125 w 188"/>
              <a:gd name="T23" fmla="*/ 54681 h 382"/>
              <a:gd name="T24" fmla="*/ 117475 w 188"/>
              <a:gd name="T25" fmla="*/ 67548 h 382"/>
              <a:gd name="T26" fmla="*/ 133350 w 188"/>
              <a:gd name="T27" fmla="*/ 73981 h 382"/>
              <a:gd name="T28" fmla="*/ 142875 w 188"/>
              <a:gd name="T29" fmla="*/ 112579 h 382"/>
              <a:gd name="T30" fmla="*/ 155575 w 188"/>
              <a:gd name="T31" fmla="*/ 147962 h 382"/>
              <a:gd name="T32" fmla="*/ 165100 w 188"/>
              <a:gd name="T33" fmla="*/ 170477 h 382"/>
              <a:gd name="T34" fmla="*/ 187325 w 188"/>
              <a:gd name="T35" fmla="*/ 183344 h 382"/>
              <a:gd name="T36" fmla="*/ 203200 w 188"/>
              <a:gd name="T37" fmla="*/ 189777 h 382"/>
              <a:gd name="T38" fmla="*/ 215900 w 188"/>
              <a:gd name="T39" fmla="*/ 212293 h 382"/>
              <a:gd name="T40" fmla="*/ 225425 w 188"/>
              <a:gd name="T41" fmla="*/ 241242 h 382"/>
              <a:gd name="T42" fmla="*/ 241300 w 188"/>
              <a:gd name="T43" fmla="*/ 238025 h 382"/>
              <a:gd name="T44" fmla="*/ 254000 w 188"/>
              <a:gd name="T45" fmla="*/ 263758 h 382"/>
              <a:gd name="T46" fmla="*/ 273050 w 188"/>
              <a:gd name="T47" fmla="*/ 286273 h 382"/>
              <a:gd name="T48" fmla="*/ 288925 w 188"/>
              <a:gd name="T49" fmla="*/ 292707 h 382"/>
              <a:gd name="T50" fmla="*/ 285750 w 188"/>
              <a:gd name="T51" fmla="*/ 328089 h 382"/>
              <a:gd name="T52" fmla="*/ 298450 w 188"/>
              <a:gd name="T53" fmla="*/ 350604 h 382"/>
              <a:gd name="T54" fmla="*/ 295275 w 188"/>
              <a:gd name="T55" fmla="*/ 389203 h 382"/>
              <a:gd name="T56" fmla="*/ 292100 w 188"/>
              <a:gd name="T57" fmla="*/ 418152 h 382"/>
              <a:gd name="T58" fmla="*/ 282575 w 188"/>
              <a:gd name="T59" fmla="*/ 434235 h 382"/>
              <a:gd name="T60" fmla="*/ 276225 w 188"/>
              <a:gd name="T61" fmla="*/ 450318 h 382"/>
              <a:gd name="T62" fmla="*/ 257175 w 188"/>
              <a:gd name="T63" fmla="*/ 485700 h 382"/>
              <a:gd name="T64" fmla="*/ 244475 w 188"/>
              <a:gd name="T65" fmla="*/ 514649 h 382"/>
              <a:gd name="T66" fmla="*/ 228600 w 188"/>
              <a:gd name="T67" fmla="*/ 562897 h 382"/>
              <a:gd name="T68" fmla="*/ 196850 w 188"/>
              <a:gd name="T69" fmla="*/ 582196 h 382"/>
              <a:gd name="T70" fmla="*/ 177800 w 188"/>
              <a:gd name="T71" fmla="*/ 591846 h 382"/>
              <a:gd name="T72" fmla="*/ 165100 w 188"/>
              <a:gd name="T73" fmla="*/ 607929 h 382"/>
              <a:gd name="T74" fmla="*/ 139700 w 188"/>
              <a:gd name="T75" fmla="*/ 598279 h 382"/>
              <a:gd name="T76" fmla="*/ 123825 w 188"/>
              <a:gd name="T77" fmla="*/ 585413 h 382"/>
              <a:gd name="T78" fmla="*/ 107950 w 188"/>
              <a:gd name="T79" fmla="*/ 604712 h 382"/>
              <a:gd name="T80" fmla="*/ 111125 w 188"/>
              <a:gd name="T81" fmla="*/ 614362 h 382"/>
              <a:gd name="T82" fmla="*/ 73025 w 188"/>
              <a:gd name="T83" fmla="*/ 601496 h 382"/>
              <a:gd name="T84" fmla="*/ 60325 w 188"/>
              <a:gd name="T85" fmla="*/ 595063 h 382"/>
              <a:gd name="T86" fmla="*/ 53975 w 188"/>
              <a:gd name="T87" fmla="*/ 595063 h 382"/>
              <a:gd name="T88" fmla="*/ 0 w 188"/>
              <a:gd name="T89" fmla="*/ 305573 h 3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8" h="382">
                <a:moveTo>
                  <a:pt x="0" y="72"/>
                </a:moveTo>
                <a:lnTo>
                  <a:pt x="8" y="76"/>
                </a:lnTo>
                <a:lnTo>
                  <a:pt x="12" y="80"/>
                </a:lnTo>
                <a:lnTo>
                  <a:pt x="20" y="86"/>
                </a:lnTo>
                <a:lnTo>
                  <a:pt x="30" y="86"/>
                </a:lnTo>
                <a:lnTo>
                  <a:pt x="38" y="80"/>
                </a:lnTo>
                <a:lnTo>
                  <a:pt x="40" y="60"/>
                </a:lnTo>
                <a:lnTo>
                  <a:pt x="44" y="48"/>
                </a:lnTo>
                <a:lnTo>
                  <a:pt x="46" y="42"/>
                </a:lnTo>
                <a:lnTo>
                  <a:pt x="42" y="38"/>
                </a:lnTo>
                <a:lnTo>
                  <a:pt x="42" y="32"/>
                </a:lnTo>
                <a:lnTo>
                  <a:pt x="44" y="28"/>
                </a:lnTo>
                <a:lnTo>
                  <a:pt x="46" y="26"/>
                </a:lnTo>
                <a:lnTo>
                  <a:pt x="42" y="22"/>
                </a:lnTo>
                <a:lnTo>
                  <a:pt x="44" y="16"/>
                </a:lnTo>
                <a:lnTo>
                  <a:pt x="48" y="14"/>
                </a:lnTo>
                <a:lnTo>
                  <a:pt x="50" y="10"/>
                </a:lnTo>
                <a:lnTo>
                  <a:pt x="52" y="2"/>
                </a:lnTo>
                <a:lnTo>
                  <a:pt x="54" y="0"/>
                </a:lnTo>
                <a:lnTo>
                  <a:pt x="58" y="2"/>
                </a:lnTo>
                <a:lnTo>
                  <a:pt x="58" y="10"/>
                </a:lnTo>
                <a:lnTo>
                  <a:pt x="62" y="16"/>
                </a:lnTo>
                <a:lnTo>
                  <a:pt x="64" y="22"/>
                </a:lnTo>
                <a:lnTo>
                  <a:pt x="70" y="34"/>
                </a:lnTo>
                <a:lnTo>
                  <a:pt x="72" y="46"/>
                </a:lnTo>
                <a:lnTo>
                  <a:pt x="74" y="42"/>
                </a:lnTo>
                <a:lnTo>
                  <a:pt x="78" y="42"/>
                </a:lnTo>
                <a:lnTo>
                  <a:pt x="84" y="46"/>
                </a:lnTo>
                <a:lnTo>
                  <a:pt x="88" y="48"/>
                </a:lnTo>
                <a:lnTo>
                  <a:pt x="90" y="70"/>
                </a:lnTo>
                <a:lnTo>
                  <a:pt x="96" y="76"/>
                </a:lnTo>
                <a:lnTo>
                  <a:pt x="98" y="92"/>
                </a:lnTo>
                <a:lnTo>
                  <a:pt x="102" y="96"/>
                </a:lnTo>
                <a:lnTo>
                  <a:pt x="104" y="106"/>
                </a:lnTo>
                <a:lnTo>
                  <a:pt x="112" y="106"/>
                </a:lnTo>
                <a:lnTo>
                  <a:pt x="118" y="114"/>
                </a:lnTo>
                <a:lnTo>
                  <a:pt x="126" y="114"/>
                </a:lnTo>
                <a:lnTo>
                  <a:pt x="128" y="118"/>
                </a:lnTo>
                <a:lnTo>
                  <a:pt x="130" y="124"/>
                </a:lnTo>
                <a:lnTo>
                  <a:pt x="136" y="132"/>
                </a:lnTo>
                <a:lnTo>
                  <a:pt x="136" y="144"/>
                </a:lnTo>
                <a:lnTo>
                  <a:pt x="142" y="150"/>
                </a:lnTo>
                <a:lnTo>
                  <a:pt x="148" y="150"/>
                </a:lnTo>
                <a:lnTo>
                  <a:pt x="152" y="148"/>
                </a:lnTo>
                <a:lnTo>
                  <a:pt x="152" y="156"/>
                </a:lnTo>
                <a:lnTo>
                  <a:pt x="160" y="164"/>
                </a:lnTo>
                <a:lnTo>
                  <a:pt x="166" y="168"/>
                </a:lnTo>
                <a:lnTo>
                  <a:pt x="172" y="178"/>
                </a:lnTo>
                <a:lnTo>
                  <a:pt x="178" y="188"/>
                </a:lnTo>
                <a:lnTo>
                  <a:pt x="182" y="182"/>
                </a:lnTo>
                <a:lnTo>
                  <a:pt x="184" y="186"/>
                </a:lnTo>
                <a:lnTo>
                  <a:pt x="180" y="204"/>
                </a:lnTo>
                <a:lnTo>
                  <a:pt x="182" y="212"/>
                </a:lnTo>
                <a:lnTo>
                  <a:pt x="188" y="218"/>
                </a:lnTo>
                <a:lnTo>
                  <a:pt x="186" y="226"/>
                </a:lnTo>
                <a:lnTo>
                  <a:pt x="186" y="242"/>
                </a:lnTo>
                <a:lnTo>
                  <a:pt x="182" y="252"/>
                </a:lnTo>
                <a:lnTo>
                  <a:pt x="184" y="260"/>
                </a:lnTo>
                <a:lnTo>
                  <a:pt x="184" y="264"/>
                </a:lnTo>
                <a:lnTo>
                  <a:pt x="178" y="270"/>
                </a:lnTo>
                <a:lnTo>
                  <a:pt x="178" y="276"/>
                </a:lnTo>
                <a:lnTo>
                  <a:pt x="174" y="280"/>
                </a:lnTo>
                <a:lnTo>
                  <a:pt x="162" y="296"/>
                </a:lnTo>
                <a:lnTo>
                  <a:pt x="162" y="302"/>
                </a:lnTo>
                <a:lnTo>
                  <a:pt x="152" y="314"/>
                </a:lnTo>
                <a:lnTo>
                  <a:pt x="154" y="320"/>
                </a:lnTo>
                <a:lnTo>
                  <a:pt x="144" y="338"/>
                </a:lnTo>
                <a:lnTo>
                  <a:pt x="144" y="350"/>
                </a:lnTo>
                <a:lnTo>
                  <a:pt x="144" y="356"/>
                </a:lnTo>
                <a:lnTo>
                  <a:pt x="124" y="362"/>
                </a:lnTo>
                <a:lnTo>
                  <a:pt x="118" y="362"/>
                </a:lnTo>
                <a:lnTo>
                  <a:pt x="112" y="368"/>
                </a:lnTo>
                <a:lnTo>
                  <a:pt x="112" y="374"/>
                </a:lnTo>
                <a:lnTo>
                  <a:pt x="104" y="378"/>
                </a:lnTo>
                <a:lnTo>
                  <a:pt x="94" y="378"/>
                </a:lnTo>
                <a:lnTo>
                  <a:pt x="88" y="372"/>
                </a:lnTo>
                <a:lnTo>
                  <a:pt x="90" y="366"/>
                </a:lnTo>
                <a:lnTo>
                  <a:pt x="78" y="364"/>
                </a:lnTo>
                <a:lnTo>
                  <a:pt x="74" y="372"/>
                </a:lnTo>
                <a:lnTo>
                  <a:pt x="68" y="376"/>
                </a:lnTo>
                <a:lnTo>
                  <a:pt x="70" y="382"/>
                </a:lnTo>
                <a:lnTo>
                  <a:pt x="46" y="374"/>
                </a:lnTo>
                <a:lnTo>
                  <a:pt x="42" y="374"/>
                </a:lnTo>
                <a:lnTo>
                  <a:pt x="38" y="370"/>
                </a:lnTo>
                <a:lnTo>
                  <a:pt x="34" y="370"/>
                </a:lnTo>
                <a:lnTo>
                  <a:pt x="34" y="190"/>
                </a:lnTo>
                <a:lnTo>
                  <a:pt x="0" y="190"/>
                </a:lnTo>
                <a:lnTo>
                  <a:pt x="0" y="7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4" name="Freeform 502"/>
          <p:cNvSpPr>
            <a:spLocks/>
          </p:cNvSpPr>
          <p:nvPr/>
        </p:nvSpPr>
        <p:spPr bwMode="auto">
          <a:xfrm>
            <a:off x="7943263" y="4716482"/>
            <a:ext cx="3175" cy="9525"/>
          </a:xfrm>
          <a:custGeom>
            <a:avLst/>
            <a:gdLst>
              <a:gd name="T0" fmla="*/ 0 w 2"/>
              <a:gd name="T1" fmla="*/ 3175 h 6"/>
              <a:gd name="T2" fmla="*/ 0 w 2"/>
              <a:gd name="T3" fmla="*/ 0 h 6"/>
              <a:gd name="T4" fmla="*/ 0 w 2"/>
              <a:gd name="T5" fmla="*/ 0 h 6"/>
              <a:gd name="T6" fmla="*/ 3175 w 2"/>
              <a:gd name="T7" fmla="*/ 3175 h 6"/>
              <a:gd name="T8" fmla="*/ 0 w 2"/>
              <a:gd name="T9" fmla="*/ 9525 h 6"/>
              <a:gd name="T10" fmla="*/ 0 w 2"/>
              <a:gd name="T11" fmla="*/ 317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" h="6">
                <a:moveTo>
                  <a:pt x="0" y="2"/>
                </a:moveTo>
                <a:lnTo>
                  <a:pt x="0" y="0"/>
                </a:lnTo>
                <a:lnTo>
                  <a:pt x="2" y="2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5" name="Freeform 503"/>
          <p:cNvSpPr>
            <a:spLocks/>
          </p:cNvSpPr>
          <p:nvPr/>
        </p:nvSpPr>
        <p:spPr bwMode="auto">
          <a:xfrm>
            <a:off x="8022638" y="4716482"/>
            <a:ext cx="6350" cy="12700"/>
          </a:xfrm>
          <a:custGeom>
            <a:avLst/>
            <a:gdLst>
              <a:gd name="T0" fmla="*/ 0 w 4"/>
              <a:gd name="T1" fmla="*/ 3175 h 8"/>
              <a:gd name="T2" fmla="*/ 0 w 4"/>
              <a:gd name="T3" fmla="*/ 0 h 8"/>
              <a:gd name="T4" fmla="*/ 6350 w 4"/>
              <a:gd name="T5" fmla="*/ 0 h 8"/>
              <a:gd name="T6" fmla="*/ 6350 w 4"/>
              <a:gd name="T7" fmla="*/ 9525 h 8"/>
              <a:gd name="T8" fmla="*/ 3175 w 4"/>
              <a:gd name="T9" fmla="*/ 12700 h 8"/>
              <a:gd name="T10" fmla="*/ 0 w 4"/>
              <a:gd name="T11" fmla="*/ 6350 h 8"/>
              <a:gd name="T12" fmla="*/ 0 w 4"/>
              <a:gd name="T13" fmla="*/ 3175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" h="8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4" y="6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6" name="Freeform 504"/>
          <p:cNvSpPr>
            <a:spLocks/>
          </p:cNvSpPr>
          <p:nvPr/>
        </p:nvSpPr>
        <p:spPr bwMode="auto">
          <a:xfrm>
            <a:off x="7955963" y="4741882"/>
            <a:ext cx="76200" cy="74613"/>
          </a:xfrm>
          <a:custGeom>
            <a:avLst/>
            <a:gdLst>
              <a:gd name="T0" fmla="*/ 76200 w 48"/>
              <a:gd name="T1" fmla="*/ 3244 h 46"/>
              <a:gd name="T2" fmla="*/ 66675 w 48"/>
              <a:gd name="T3" fmla="*/ 0 h 46"/>
              <a:gd name="T4" fmla="*/ 63500 w 48"/>
              <a:gd name="T5" fmla="*/ 0 h 46"/>
              <a:gd name="T6" fmla="*/ 50800 w 48"/>
              <a:gd name="T7" fmla="*/ 9732 h 46"/>
              <a:gd name="T8" fmla="*/ 41275 w 48"/>
              <a:gd name="T9" fmla="*/ 12976 h 46"/>
              <a:gd name="T10" fmla="*/ 22225 w 48"/>
              <a:gd name="T11" fmla="*/ 6488 h 46"/>
              <a:gd name="T12" fmla="*/ 9525 w 48"/>
              <a:gd name="T13" fmla="*/ 0 h 46"/>
              <a:gd name="T14" fmla="*/ 3175 w 48"/>
              <a:gd name="T15" fmla="*/ 0 h 46"/>
              <a:gd name="T16" fmla="*/ 0 w 48"/>
              <a:gd name="T17" fmla="*/ 3244 h 46"/>
              <a:gd name="T18" fmla="*/ 3175 w 48"/>
              <a:gd name="T19" fmla="*/ 16220 h 46"/>
              <a:gd name="T20" fmla="*/ 12700 w 48"/>
              <a:gd name="T21" fmla="*/ 22708 h 46"/>
              <a:gd name="T22" fmla="*/ 12700 w 48"/>
              <a:gd name="T23" fmla="*/ 45417 h 46"/>
              <a:gd name="T24" fmla="*/ 22225 w 48"/>
              <a:gd name="T25" fmla="*/ 55149 h 46"/>
              <a:gd name="T26" fmla="*/ 28575 w 48"/>
              <a:gd name="T27" fmla="*/ 68125 h 46"/>
              <a:gd name="T28" fmla="*/ 31750 w 48"/>
              <a:gd name="T29" fmla="*/ 74613 h 46"/>
              <a:gd name="T30" fmla="*/ 50800 w 48"/>
              <a:gd name="T31" fmla="*/ 74613 h 46"/>
              <a:gd name="T32" fmla="*/ 53975 w 48"/>
              <a:gd name="T33" fmla="*/ 64881 h 46"/>
              <a:gd name="T34" fmla="*/ 60325 w 48"/>
              <a:gd name="T35" fmla="*/ 64881 h 46"/>
              <a:gd name="T36" fmla="*/ 66675 w 48"/>
              <a:gd name="T37" fmla="*/ 48661 h 46"/>
              <a:gd name="T38" fmla="*/ 73025 w 48"/>
              <a:gd name="T39" fmla="*/ 42173 h 46"/>
              <a:gd name="T40" fmla="*/ 76200 w 48"/>
              <a:gd name="T41" fmla="*/ 19464 h 46"/>
              <a:gd name="T42" fmla="*/ 76200 w 48"/>
              <a:gd name="T43" fmla="*/ 3244 h 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8" h="46">
                <a:moveTo>
                  <a:pt x="48" y="2"/>
                </a:moveTo>
                <a:lnTo>
                  <a:pt x="42" y="0"/>
                </a:lnTo>
                <a:lnTo>
                  <a:pt x="40" y="0"/>
                </a:lnTo>
                <a:lnTo>
                  <a:pt x="32" y="6"/>
                </a:lnTo>
                <a:lnTo>
                  <a:pt x="26" y="8"/>
                </a:lnTo>
                <a:lnTo>
                  <a:pt x="14" y="4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2" y="10"/>
                </a:lnTo>
                <a:lnTo>
                  <a:pt x="8" y="14"/>
                </a:lnTo>
                <a:lnTo>
                  <a:pt x="8" y="28"/>
                </a:lnTo>
                <a:lnTo>
                  <a:pt x="14" y="34"/>
                </a:lnTo>
                <a:lnTo>
                  <a:pt x="18" y="42"/>
                </a:lnTo>
                <a:lnTo>
                  <a:pt x="20" y="46"/>
                </a:lnTo>
                <a:lnTo>
                  <a:pt x="32" y="46"/>
                </a:lnTo>
                <a:lnTo>
                  <a:pt x="34" y="40"/>
                </a:lnTo>
                <a:lnTo>
                  <a:pt x="38" y="40"/>
                </a:lnTo>
                <a:lnTo>
                  <a:pt x="42" y="30"/>
                </a:lnTo>
                <a:lnTo>
                  <a:pt x="46" y="26"/>
                </a:lnTo>
                <a:lnTo>
                  <a:pt x="48" y="12"/>
                </a:lnTo>
                <a:lnTo>
                  <a:pt x="48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7" name="Freeform 505"/>
          <p:cNvSpPr>
            <a:spLocks/>
          </p:cNvSpPr>
          <p:nvPr/>
        </p:nvSpPr>
        <p:spPr bwMode="auto">
          <a:xfrm>
            <a:off x="4717463" y="2151082"/>
            <a:ext cx="209550" cy="141288"/>
          </a:xfrm>
          <a:custGeom>
            <a:avLst/>
            <a:gdLst>
              <a:gd name="T0" fmla="*/ 152400 w 132"/>
              <a:gd name="T1" fmla="*/ 0 h 88"/>
              <a:gd name="T2" fmla="*/ 171450 w 132"/>
              <a:gd name="T3" fmla="*/ 9633 h 88"/>
              <a:gd name="T4" fmla="*/ 190500 w 132"/>
              <a:gd name="T5" fmla="*/ 6422 h 88"/>
              <a:gd name="T6" fmla="*/ 184150 w 132"/>
              <a:gd name="T7" fmla="*/ 16055 h 88"/>
              <a:gd name="T8" fmla="*/ 184150 w 132"/>
              <a:gd name="T9" fmla="*/ 38533 h 88"/>
              <a:gd name="T10" fmla="*/ 196850 w 132"/>
              <a:gd name="T11" fmla="*/ 48166 h 88"/>
              <a:gd name="T12" fmla="*/ 209550 w 132"/>
              <a:gd name="T13" fmla="*/ 61011 h 88"/>
              <a:gd name="T14" fmla="*/ 184150 w 132"/>
              <a:gd name="T15" fmla="*/ 93122 h 88"/>
              <a:gd name="T16" fmla="*/ 161925 w 132"/>
              <a:gd name="T17" fmla="*/ 109177 h 88"/>
              <a:gd name="T18" fmla="*/ 133350 w 132"/>
              <a:gd name="T19" fmla="*/ 125233 h 88"/>
              <a:gd name="T20" fmla="*/ 85725 w 132"/>
              <a:gd name="T21" fmla="*/ 141288 h 88"/>
              <a:gd name="T22" fmla="*/ 41275 w 132"/>
              <a:gd name="T23" fmla="*/ 125233 h 88"/>
              <a:gd name="T24" fmla="*/ 31750 w 132"/>
              <a:gd name="T25" fmla="*/ 112388 h 88"/>
              <a:gd name="T26" fmla="*/ 47625 w 132"/>
              <a:gd name="T27" fmla="*/ 102755 h 88"/>
              <a:gd name="T28" fmla="*/ 38100 w 132"/>
              <a:gd name="T29" fmla="*/ 83488 h 88"/>
              <a:gd name="T30" fmla="*/ 9525 w 132"/>
              <a:gd name="T31" fmla="*/ 83488 h 88"/>
              <a:gd name="T32" fmla="*/ 22225 w 132"/>
              <a:gd name="T33" fmla="*/ 73855 h 88"/>
              <a:gd name="T34" fmla="*/ 47625 w 132"/>
              <a:gd name="T35" fmla="*/ 73855 h 88"/>
              <a:gd name="T36" fmla="*/ 34925 w 132"/>
              <a:gd name="T37" fmla="*/ 61011 h 88"/>
              <a:gd name="T38" fmla="*/ 38100 w 132"/>
              <a:gd name="T39" fmla="*/ 48166 h 88"/>
              <a:gd name="T40" fmla="*/ 0 w 132"/>
              <a:gd name="T41" fmla="*/ 51377 h 88"/>
              <a:gd name="T42" fmla="*/ 19050 w 132"/>
              <a:gd name="T43" fmla="*/ 22478 h 88"/>
              <a:gd name="T44" fmla="*/ 25400 w 132"/>
              <a:gd name="T45" fmla="*/ 28900 h 88"/>
              <a:gd name="T46" fmla="*/ 28575 w 132"/>
              <a:gd name="T47" fmla="*/ 16055 h 88"/>
              <a:gd name="T48" fmla="*/ 34925 w 132"/>
              <a:gd name="T49" fmla="*/ 3211 h 88"/>
              <a:gd name="T50" fmla="*/ 50800 w 132"/>
              <a:gd name="T51" fmla="*/ 32111 h 88"/>
              <a:gd name="T52" fmla="*/ 63500 w 132"/>
              <a:gd name="T53" fmla="*/ 54589 h 88"/>
              <a:gd name="T54" fmla="*/ 63500 w 132"/>
              <a:gd name="T55" fmla="*/ 44955 h 88"/>
              <a:gd name="T56" fmla="*/ 79375 w 132"/>
              <a:gd name="T57" fmla="*/ 35322 h 88"/>
              <a:gd name="T58" fmla="*/ 76200 w 132"/>
              <a:gd name="T59" fmla="*/ 25689 h 88"/>
              <a:gd name="T60" fmla="*/ 92075 w 132"/>
              <a:gd name="T61" fmla="*/ 38533 h 88"/>
              <a:gd name="T62" fmla="*/ 107950 w 132"/>
              <a:gd name="T63" fmla="*/ 22478 h 88"/>
              <a:gd name="T64" fmla="*/ 117475 w 132"/>
              <a:gd name="T65" fmla="*/ 28900 h 88"/>
              <a:gd name="T66" fmla="*/ 127000 w 132"/>
              <a:gd name="T67" fmla="*/ 19267 h 88"/>
              <a:gd name="T68" fmla="*/ 152400 w 132"/>
              <a:gd name="T69" fmla="*/ 1926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" h="88">
                <a:moveTo>
                  <a:pt x="96" y="12"/>
                </a:moveTo>
                <a:lnTo>
                  <a:pt x="96" y="0"/>
                </a:lnTo>
                <a:lnTo>
                  <a:pt x="106" y="0"/>
                </a:lnTo>
                <a:lnTo>
                  <a:pt x="108" y="6"/>
                </a:lnTo>
                <a:lnTo>
                  <a:pt x="116" y="6"/>
                </a:lnTo>
                <a:lnTo>
                  <a:pt x="120" y="4"/>
                </a:lnTo>
                <a:lnTo>
                  <a:pt x="120" y="8"/>
                </a:lnTo>
                <a:lnTo>
                  <a:pt x="116" y="10"/>
                </a:lnTo>
                <a:lnTo>
                  <a:pt x="118" y="16"/>
                </a:lnTo>
                <a:lnTo>
                  <a:pt x="116" y="24"/>
                </a:lnTo>
                <a:lnTo>
                  <a:pt x="122" y="26"/>
                </a:lnTo>
                <a:lnTo>
                  <a:pt x="124" y="30"/>
                </a:lnTo>
                <a:lnTo>
                  <a:pt x="128" y="30"/>
                </a:lnTo>
                <a:lnTo>
                  <a:pt x="132" y="38"/>
                </a:lnTo>
                <a:lnTo>
                  <a:pt x="126" y="52"/>
                </a:lnTo>
                <a:lnTo>
                  <a:pt x="116" y="58"/>
                </a:lnTo>
                <a:lnTo>
                  <a:pt x="112" y="68"/>
                </a:lnTo>
                <a:lnTo>
                  <a:pt x="102" y="68"/>
                </a:lnTo>
                <a:lnTo>
                  <a:pt x="94" y="76"/>
                </a:lnTo>
                <a:lnTo>
                  <a:pt x="84" y="78"/>
                </a:lnTo>
                <a:lnTo>
                  <a:pt x="76" y="88"/>
                </a:lnTo>
                <a:lnTo>
                  <a:pt x="54" y="88"/>
                </a:lnTo>
                <a:lnTo>
                  <a:pt x="40" y="80"/>
                </a:lnTo>
                <a:lnTo>
                  <a:pt x="26" y="78"/>
                </a:lnTo>
                <a:lnTo>
                  <a:pt x="20" y="76"/>
                </a:lnTo>
                <a:lnTo>
                  <a:pt x="20" y="70"/>
                </a:lnTo>
                <a:lnTo>
                  <a:pt x="30" y="70"/>
                </a:lnTo>
                <a:lnTo>
                  <a:pt x="30" y="64"/>
                </a:lnTo>
                <a:lnTo>
                  <a:pt x="24" y="56"/>
                </a:lnTo>
                <a:lnTo>
                  <a:pt x="24" y="52"/>
                </a:lnTo>
                <a:lnTo>
                  <a:pt x="20" y="50"/>
                </a:lnTo>
                <a:lnTo>
                  <a:pt x="6" y="52"/>
                </a:lnTo>
                <a:lnTo>
                  <a:pt x="6" y="48"/>
                </a:lnTo>
                <a:lnTo>
                  <a:pt x="14" y="46"/>
                </a:lnTo>
                <a:lnTo>
                  <a:pt x="24" y="44"/>
                </a:lnTo>
                <a:lnTo>
                  <a:pt x="30" y="46"/>
                </a:lnTo>
                <a:lnTo>
                  <a:pt x="34" y="44"/>
                </a:lnTo>
                <a:lnTo>
                  <a:pt x="22" y="38"/>
                </a:lnTo>
                <a:lnTo>
                  <a:pt x="28" y="34"/>
                </a:lnTo>
                <a:lnTo>
                  <a:pt x="24" y="30"/>
                </a:lnTo>
                <a:lnTo>
                  <a:pt x="8" y="30"/>
                </a:lnTo>
                <a:lnTo>
                  <a:pt x="0" y="32"/>
                </a:lnTo>
                <a:lnTo>
                  <a:pt x="0" y="26"/>
                </a:lnTo>
                <a:lnTo>
                  <a:pt x="12" y="14"/>
                </a:lnTo>
                <a:lnTo>
                  <a:pt x="14" y="14"/>
                </a:lnTo>
                <a:lnTo>
                  <a:pt x="16" y="18"/>
                </a:lnTo>
                <a:lnTo>
                  <a:pt x="22" y="16"/>
                </a:lnTo>
                <a:lnTo>
                  <a:pt x="18" y="10"/>
                </a:lnTo>
                <a:lnTo>
                  <a:pt x="14" y="2"/>
                </a:lnTo>
                <a:lnTo>
                  <a:pt x="22" y="2"/>
                </a:lnTo>
                <a:lnTo>
                  <a:pt x="34" y="12"/>
                </a:lnTo>
                <a:lnTo>
                  <a:pt x="32" y="20"/>
                </a:lnTo>
                <a:lnTo>
                  <a:pt x="36" y="32"/>
                </a:lnTo>
                <a:lnTo>
                  <a:pt x="40" y="34"/>
                </a:lnTo>
                <a:lnTo>
                  <a:pt x="42" y="32"/>
                </a:lnTo>
                <a:lnTo>
                  <a:pt x="40" y="28"/>
                </a:lnTo>
                <a:lnTo>
                  <a:pt x="48" y="26"/>
                </a:lnTo>
                <a:lnTo>
                  <a:pt x="50" y="22"/>
                </a:lnTo>
                <a:lnTo>
                  <a:pt x="44" y="20"/>
                </a:lnTo>
                <a:lnTo>
                  <a:pt x="48" y="16"/>
                </a:lnTo>
                <a:lnTo>
                  <a:pt x="52" y="18"/>
                </a:lnTo>
                <a:lnTo>
                  <a:pt x="58" y="24"/>
                </a:lnTo>
                <a:lnTo>
                  <a:pt x="58" y="16"/>
                </a:lnTo>
                <a:lnTo>
                  <a:pt x="68" y="14"/>
                </a:lnTo>
                <a:lnTo>
                  <a:pt x="72" y="20"/>
                </a:lnTo>
                <a:lnTo>
                  <a:pt x="74" y="18"/>
                </a:lnTo>
                <a:lnTo>
                  <a:pt x="72" y="14"/>
                </a:lnTo>
                <a:lnTo>
                  <a:pt x="80" y="12"/>
                </a:lnTo>
                <a:lnTo>
                  <a:pt x="86" y="16"/>
                </a:lnTo>
                <a:lnTo>
                  <a:pt x="96" y="1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8" name="Freeform 506"/>
          <p:cNvSpPr>
            <a:spLocks/>
          </p:cNvSpPr>
          <p:nvPr/>
        </p:nvSpPr>
        <p:spPr bwMode="auto">
          <a:xfrm>
            <a:off x="8584613" y="4218007"/>
            <a:ext cx="22225" cy="15875"/>
          </a:xfrm>
          <a:custGeom>
            <a:avLst/>
            <a:gdLst>
              <a:gd name="T0" fmla="*/ 9525 w 14"/>
              <a:gd name="T1" fmla="*/ 15875 h 10"/>
              <a:gd name="T2" fmla="*/ 22225 w 14"/>
              <a:gd name="T3" fmla="*/ 15875 h 10"/>
              <a:gd name="T4" fmla="*/ 22225 w 14"/>
              <a:gd name="T5" fmla="*/ 6350 h 10"/>
              <a:gd name="T6" fmla="*/ 19050 w 14"/>
              <a:gd name="T7" fmla="*/ 0 h 10"/>
              <a:gd name="T8" fmla="*/ 0 w 14"/>
              <a:gd name="T9" fmla="*/ 3175 h 10"/>
              <a:gd name="T10" fmla="*/ 0 w 14"/>
              <a:gd name="T11" fmla="*/ 12700 h 10"/>
              <a:gd name="T12" fmla="*/ 9525 w 14"/>
              <a:gd name="T13" fmla="*/ 158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" h="10">
                <a:moveTo>
                  <a:pt x="6" y="10"/>
                </a:moveTo>
                <a:lnTo>
                  <a:pt x="14" y="10"/>
                </a:lnTo>
                <a:lnTo>
                  <a:pt x="14" y="4"/>
                </a:lnTo>
                <a:lnTo>
                  <a:pt x="12" y="0"/>
                </a:lnTo>
                <a:lnTo>
                  <a:pt x="0" y="2"/>
                </a:lnTo>
                <a:lnTo>
                  <a:pt x="0" y="8"/>
                </a:lnTo>
                <a:lnTo>
                  <a:pt x="6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9" name="Freeform 507"/>
          <p:cNvSpPr>
            <a:spLocks/>
          </p:cNvSpPr>
          <p:nvPr/>
        </p:nvSpPr>
        <p:spPr bwMode="auto">
          <a:xfrm>
            <a:off x="8603663" y="4192607"/>
            <a:ext cx="31750" cy="12700"/>
          </a:xfrm>
          <a:custGeom>
            <a:avLst/>
            <a:gdLst>
              <a:gd name="T0" fmla="*/ 9525 w 20"/>
              <a:gd name="T1" fmla="*/ 12700 h 8"/>
              <a:gd name="T2" fmla="*/ 31750 w 20"/>
              <a:gd name="T3" fmla="*/ 3175 h 8"/>
              <a:gd name="T4" fmla="*/ 25400 w 20"/>
              <a:gd name="T5" fmla="*/ 0 h 8"/>
              <a:gd name="T6" fmla="*/ 19050 w 20"/>
              <a:gd name="T7" fmla="*/ 0 h 8"/>
              <a:gd name="T8" fmla="*/ 0 w 20"/>
              <a:gd name="T9" fmla="*/ 9525 h 8"/>
              <a:gd name="T10" fmla="*/ 9525 w 20"/>
              <a:gd name="T11" fmla="*/ 1270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8">
                <a:moveTo>
                  <a:pt x="6" y="8"/>
                </a:moveTo>
                <a:lnTo>
                  <a:pt x="20" y="2"/>
                </a:lnTo>
                <a:lnTo>
                  <a:pt x="16" y="0"/>
                </a:lnTo>
                <a:lnTo>
                  <a:pt x="12" y="0"/>
                </a:lnTo>
                <a:lnTo>
                  <a:pt x="0" y="6"/>
                </a:lnTo>
                <a:lnTo>
                  <a:pt x="6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0" name="Freeform 508"/>
          <p:cNvSpPr>
            <a:spLocks/>
          </p:cNvSpPr>
          <p:nvPr/>
        </p:nvSpPr>
        <p:spPr bwMode="auto">
          <a:xfrm>
            <a:off x="8498888" y="4581545"/>
            <a:ext cx="107950" cy="169862"/>
          </a:xfrm>
          <a:custGeom>
            <a:avLst/>
            <a:gdLst>
              <a:gd name="T0" fmla="*/ 6350 w 68"/>
              <a:gd name="T1" fmla="*/ 16025 h 106"/>
              <a:gd name="T2" fmla="*/ 0 w 68"/>
              <a:gd name="T3" fmla="*/ 9615 h 106"/>
              <a:gd name="T4" fmla="*/ 0 w 68"/>
              <a:gd name="T5" fmla="*/ 0 h 106"/>
              <a:gd name="T6" fmla="*/ 19050 w 68"/>
              <a:gd name="T7" fmla="*/ 16025 h 106"/>
              <a:gd name="T8" fmla="*/ 25400 w 68"/>
              <a:gd name="T9" fmla="*/ 16025 h 106"/>
              <a:gd name="T10" fmla="*/ 34925 w 68"/>
              <a:gd name="T11" fmla="*/ 25640 h 106"/>
              <a:gd name="T12" fmla="*/ 34925 w 68"/>
              <a:gd name="T13" fmla="*/ 35254 h 106"/>
              <a:gd name="T14" fmla="*/ 44450 w 68"/>
              <a:gd name="T15" fmla="*/ 54484 h 106"/>
              <a:gd name="T16" fmla="*/ 50800 w 68"/>
              <a:gd name="T17" fmla="*/ 60894 h 106"/>
              <a:gd name="T18" fmla="*/ 53975 w 68"/>
              <a:gd name="T19" fmla="*/ 57689 h 106"/>
              <a:gd name="T20" fmla="*/ 50800 w 68"/>
              <a:gd name="T21" fmla="*/ 48074 h 106"/>
              <a:gd name="T22" fmla="*/ 60325 w 68"/>
              <a:gd name="T23" fmla="*/ 57689 h 106"/>
              <a:gd name="T24" fmla="*/ 63500 w 68"/>
              <a:gd name="T25" fmla="*/ 73714 h 106"/>
              <a:gd name="T26" fmla="*/ 76200 w 68"/>
              <a:gd name="T27" fmla="*/ 83329 h 106"/>
              <a:gd name="T28" fmla="*/ 92075 w 68"/>
              <a:gd name="T29" fmla="*/ 80124 h 106"/>
              <a:gd name="T30" fmla="*/ 98425 w 68"/>
              <a:gd name="T31" fmla="*/ 70509 h 106"/>
              <a:gd name="T32" fmla="*/ 107950 w 68"/>
              <a:gd name="T33" fmla="*/ 67304 h 106"/>
              <a:gd name="T34" fmla="*/ 107950 w 68"/>
              <a:gd name="T35" fmla="*/ 83329 h 106"/>
              <a:gd name="T36" fmla="*/ 104775 w 68"/>
              <a:gd name="T37" fmla="*/ 89738 h 106"/>
              <a:gd name="T38" fmla="*/ 101600 w 68"/>
              <a:gd name="T39" fmla="*/ 115378 h 106"/>
              <a:gd name="T40" fmla="*/ 92075 w 68"/>
              <a:gd name="T41" fmla="*/ 108968 h 106"/>
              <a:gd name="T42" fmla="*/ 79375 w 68"/>
              <a:gd name="T43" fmla="*/ 108968 h 106"/>
              <a:gd name="T44" fmla="*/ 76200 w 68"/>
              <a:gd name="T45" fmla="*/ 115378 h 106"/>
              <a:gd name="T46" fmla="*/ 82550 w 68"/>
              <a:gd name="T47" fmla="*/ 124993 h 106"/>
              <a:gd name="T48" fmla="*/ 76200 w 68"/>
              <a:gd name="T49" fmla="*/ 131403 h 106"/>
              <a:gd name="T50" fmla="*/ 57150 w 68"/>
              <a:gd name="T51" fmla="*/ 166657 h 106"/>
              <a:gd name="T52" fmla="*/ 47625 w 68"/>
              <a:gd name="T53" fmla="*/ 169862 h 106"/>
              <a:gd name="T54" fmla="*/ 34925 w 68"/>
              <a:gd name="T55" fmla="*/ 163452 h 106"/>
              <a:gd name="T56" fmla="*/ 44450 w 68"/>
              <a:gd name="T57" fmla="*/ 153837 h 106"/>
              <a:gd name="T58" fmla="*/ 47625 w 68"/>
              <a:gd name="T59" fmla="*/ 137813 h 106"/>
              <a:gd name="T60" fmla="*/ 34925 w 68"/>
              <a:gd name="T61" fmla="*/ 124993 h 106"/>
              <a:gd name="T62" fmla="*/ 19050 w 68"/>
              <a:gd name="T63" fmla="*/ 121788 h 106"/>
              <a:gd name="T64" fmla="*/ 19050 w 68"/>
              <a:gd name="T65" fmla="*/ 112173 h 106"/>
              <a:gd name="T66" fmla="*/ 38100 w 68"/>
              <a:gd name="T67" fmla="*/ 105763 h 106"/>
              <a:gd name="T68" fmla="*/ 41275 w 68"/>
              <a:gd name="T69" fmla="*/ 89738 h 106"/>
              <a:gd name="T70" fmla="*/ 34925 w 68"/>
              <a:gd name="T71" fmla="*/ 64099 h 106"/>
              <a:gd name="T72" fmla="*/ 25400 w 68"/>
              <a:gd name="T73" fmla="*/ 44869 h 106"/>
              <a:gd name="T74" fmla="*/ 6350 w 68"/>
              <a:gd name="T75" fmla="*/ 16025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" h="106">
                <a:moveTo>
                  <a:pt x="4" y="10"/>
                </a:moveTo>
                <a:lnTo>
                  <a:pt x="0" y="6"/>
                </a:lnTo>
                <a:lnTo>
                  <a:pt x="0" y="0"/>
                </a:lnTo>
                <a:lnTo>
                  <a:pt x="12" y="10"/>
                </a:lnTo>
                <a:lnTo>
                  <a:pt x="16" y="10"/>
                </a:lnTo>
                <a:lnTo>
                  <a:pt x="22" y="16"/>
                </a:lnTo>
                <a:lnTo>
                  <a:pt x="22" y="22"/>
                </a:lnTo>
                <a:lnTo>
                  <a:pt x="28" y="34"/>
                </a:lnTo>
                <a:lnTo>
                  <a:pt x="32" y="38"/>
                </a:lnTo>
                <a:lnTo>
                  <a:pt x="34" y="36"/>
                </a:lnTo>
                <a:lnTo>
                  <a:pt x="32" y="30"/>
                </a:lnTo>
                <a:lnTo>
                  <a:pt x="38" y="36"/>
                </a:lnTo>
                <a:lnTo>
                  <a:pt x="40" y="46"/>
                </a:lnTo>
                <a:lnTo>
                  <a:pt x="48" y="52"/>
                </a:lnTo>
                <a:lnTo>
                  <a:pt x="58" y="50"/>
                </a:lnTo>
                <a:lnTo>
                  <a:pt x="62" y="44"/>
                </a:lnTo>
                <a:lnTo>
                  <a:pt x="68" y="42"/>
                </a:lnTo>
                <a:lnTo>
                  <a:pt x="68" y="52"/>
                </a:lnTo>
                <a:lnTo>
                  <a:pt x="66" y="56"/>
                </a:lnTo>
                <a:lnTo>
                  <a:pt x="64" y="72"/>
                </a:lnTo>
                <a:lnTo>
                  <a:pt x="58" y="68"/>
                </a:lnTo>
                <a:lnTo>
                  <a:pt x="50" y="68"/>
                </a:lnTo>
                <a:lnTo>
                  <a:pt x="48" y="72"/>
                </a:lnTo>
                <a:lnTo>
                  <a:pt x="52" y="78"/>
                </a:lnTo>
                <a:lnTo>
                  <a:pt x="48" y="82"/>
                </a:lnTo>
                <a:lnTo>
                  <a:pt x="36" y="104"/>
                </a:lnTo>
                <a:lnTo>
                  <a:pt x="30" y="106"/>
                </a:lnTo>
                <a:lnTo>
                  <a:pt x="22" y="102"/>
                </a:lnTo>
                <a:lnTo>
                  <a:pt x="28" y="96"/>
                </a:lnTo>
                <a:lnTo>
                  <a:pt x="30" y="86"/>
                </a:lnTo>
                <a:lnTo>
                  <a:pt x="22" y="78"/>
                </a:lnTo>
                <a:lnTo>
                  <a:pt x="12" y="76"/>
                </a:lnTo>
                <a:lnTo>
                  <a:pt x="12" y="70"/>
                </a:lnTo>
                <a:lnTo>
                  <a:pt x="24" y="66"/>
                </a:lnTo>
                <a:lnTo>
                  <a:pt x="26" y="56"/>
                </a:lnTo>
                <a:lnTo>
                  <a:pt x="22" y="40"/>
                </a:lnTo>
                <a:lnTo>
                  <a:pt x="16" y="28"/>
                </a:lnTo>
                <a:lnTo>
                  <a:pt x="4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1" name="Freeform 509"/>
          <p:cNvSpPr>
            <a:spLocks/>
          </p:cNvSpPr>
          <p:nvPr/>
        </p:nvSpPr>
        <p:spPr bwMode="auto">
          <a:xfrm>
            <a:off x="8381413" y="4729182"/>
            <a:ext cx="142875" cy="165100"/>
          </a:xfrm>
          <a:custGeom>
            <a:avLst/>
            <a:gdLst>
              <a:gd name="T0" fmla="*/ 120650 w 90"/>
              <a:gd name="T1" fmla="*/ 6475 h 102"/>
              <a:gd name="T2" fmla="*/ 120650 w 90"/>
              <a:gd name="T3" fmla="*/ 19424 h 102"/>
              <a:gd name="T4" fmla="*/ 127000 w 90"/>
              <a:gd name="T5" fmla="*/ 19424 h 102"/>
              <a:gd name="T6" fmla="*/ 133350 w 90"/>
              <a:gd name="T7" fmla="*/ 12949 h 102"/>
              <a:gd name="T8" fmla="*/ 142875 w 90"/>
              <a:gd name="T9" fmla="*/ 12949 h 102"/>
              <a:gd name="T10" fmla="*/ 139700 w 90"/>
              <a:gd name="T11" fmla="*/ 42084 h 102"/>
              <a:gd name="T12" fmla="*/ 127000 w 90"/>
              <a:gd name="T13" fmla="*/ 58271 h 102"/>
              <a:gd name="T14" fmla="*/ 120650 w 90"/>
              <a:gd name="T15" fmla="*/ 67982 h 102"/>
              <a:gd name="T16" fmla="*/ 117475 w 90"/>
              <a:gd name="T17" fmla="*/ 84169 h 102"/>
              <a:gd name="T18" fmla="*/ 98425 w 90"/>
              <a:gd name="T19" fmla="*/ 87406 h 102"/>
              <a:gd name="T20" fmla="*/ 88900 w 90"/>
              <a:gd name="T21" fmla="*/ 100355 h 102"/>
              <a:gd name="T22" fmla="*/ 76200 w 90"/>
              <a:gd name="T23" fmla="*/ 135965 h 102"/>
              <a:gd name="T24" fmla="*/ 47625 w 90"/>
              <a:gd name="T25" fmla="*/ 165100 h 102"/>
              <a:gd name="T26" fmla="*/ 19050 w 90"/>
              <a:gd name="T27" fmla="*/ 152151 h 102"/>
              <a:gd name="T28" fmla="*/ 3175 w 90"/>
              <a:gd name="T29" fmla="*/ 152151 h 102"/>
              <a:gd name="T30" fmla="*/ 0 w 90"/>
              <a:gd name="T31" fmla="*/ 139202 h 102"/>
              <a:gd name="T32" fmla="*/ 9525 w 90"/>
              <a:gd name="T33" fmla="*/ 113304 h 102"/>
              <a:gd name="T34" fmla="*/ 22225 w 90"/>
              <a:gd name="T35" fmla="*/ 100355 h 102"/>
              <a:gd name="T36" fmla="*/ 44450 w 90"/>
              <a:gd name="T37" fmla="*/ 87406 h 102"/>
              <a:gd name="T38" fmla="*/ 60325 w 90"/>
              <a:gd name="T39" fmla="*/ 71220 h 102"/>
              <a:gd name="T40" fmla="*/ 85725 w 90"/>
              <a:gd name="T41" fmla="*/ 55033 h 102"/>
              <a:gd name="T42" fmla="*/ 92075 w 90"/>
              <a:gd name="T43" fmla="*/ 45322 h 102"/>
              <a:gd name="T44" fmla="*/ 92075 w 90"/>
              <a:gd name="T45" fmla="*/ 35610 h 102"/>
              <a:gd name="T46" fmla="*/ 104775 w 90"/>
              <a:gd name="T47" fmla="*/ 16186 h 102"/>
              <a:gd name="T48" fmla="*/ 104775 w 90"/>
              <a:gd name="T49" fmla="*/ 6475 h 102"/>
              <a:gd name="T50" fmla="*/ 114300 w 90"/>
              <a:gd name="T51" fmla="*/ 0 h 102"/>
              <a:gd name="T52" fmla="*/ 120650 w 90"/>
              <a:gd name="T53" fmla="*/ 6475 h 1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0" h="102">
                <a:moveTo>
                  <a:pt x="76" y="4"/>
                </a:moveTo>
                <a:lnTo>
                  <a:pt x="76" y="12"/>
                </a:lnTo>
                <a:lnTo>
                  <a:pt x="80" y="12"/>
                </a:lnTo>
                <a:lnTo>
                  <a:pt x="84" y="8"/>
                </a:lnTo>
                <a:lnTo>
                  <a:pt x="90" y="8"/>
                </a:lnTo>
                <a:lnTo>
                  <a:pt x="88" y="26"/>
                </a:lnTo>
                <a:lnTo>
                  <a:pt x="80" y="36"/>
                </a:lnTo>
                <a:lnTo>
                  <a:pt x="76" y="42"/>
                </a:lnTo>
                <a:lnTo>
                  <a:pt x="74" y="52"/>
                </a:lnTo>
                <a:lnTo>
                  <a:pt x="62" y="54"/>
                </a:lnTo>
                <a:lnTo>
                  <a:pt x="56" y="62"/>
                </a:lnTo>
                <a:lnTo>
                  <a:pt x="48" y="84"/>
                </a:lnTo>
                <a:lnTo>
                  <a:pt x="30" y="102"/>
                </a:lnTo>
                <a:lnTo>
                  <a:pt x="12" y="94"/>
                </a:lnTo>
                <a:lnTo>
                  <a:pt x="2" y="94"/>
                </a:lnTo>
                <a:lnTo>
                  <a:pt x="0" y="86"/>
                </a:lnTo>
                <a:lnTo>
                  <a:pt x="6" y="70"/>
                </a:lnTo>
                <a:lnTo>
                  <a:pt x="14" y="62"/>
                </a:lnTo>
                <a:lnTo>
                  <a:pt x="28" y="54"/>
                </a:lnTo>
                <a:lnTo>
                  <a:pt x="38" y="44"/>
                </a:lnTo>
                <a:lnTo>
                  <a:pt x="54" y="34"/>
                </a:lnTo>
                <a:lnTo>
                  <a:pt x="58" y="28"/>
                </a:lnTo>
                <a:lnTo>
                  <a:pt x="58" y="22"/>
                </a:lnTo>
                <a:lnTo>
                  <a:pt x="66" y="10"/>
                </a:lnTo>
                <a:lnTo>
                  <a:pt x="66" y="4"/>
                </a:lnTo>
                <a:lnTo>
                  <a:pt x="72" y="0"/>
                </a:lnTo>
                <a:lnTo>
                  <a:pt x="76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2" name="Freeform 510"/>
          <p:cNvSpPr>
            <a:spLocks/>
          </p:cNvSpPr>
          <p:nvPr/>
        </p:nvSpPr>
        <p:spPr bwMode="auto">
          <a:xfrm>
            <a:off x="8400463" y="4897457"/>
            <a:ext cx="9525" cy="15875"/>
          </a:xfrm>
          <a:custGeom>
            <a:avLst/>
            <a:gdLst>
              <a:gd name="T0" fmla="*/ 9525 w 6"/>
              <a:gd name="T1" fmla="*/ 3175 h 10"/>
              <a:gd name="T2" fmla="*/ 9525 w 6"/>
              <a:gd name="T3" fmla="*/ 12700 h 10"/>
              <a:gd name="T4" fmla="*/ 0 w 6"/>
              <a:gd name="T5" fmla="*/ 15875 h 10"/>
              <a:gd name="T6" fmla="*/ 3175 w 6"/>
              <a:gd name="T7" fmla="*/ 0 h 10"/>
              <a:gd name="T8" fmla="*/ 9525 w 6"/>
              <a:gd name="T9" fmla="*/ 3175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10">
                <a:moveTo>
                  <a:pt x="6" y="2"/>
                </a:moveTo>
                <a:lnTo>
                  <a:pt x="6" y="8"/>
                </a:lnTo>
                <a:lnTo>
                  <a:pt x="0" y="10"/>
                </a:lnTo>
                <a:lnTo>
                  <a:pt x="2" y="0"/>
                </a:lnTo>
                <a:lnTo>
                  <a:pt x="6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3" name="Freeform 511"/>
          <p:cNvSpPr>
            <a:spLocks/>
          </p:cNvSpPr>
          <p:nvPr/>
        </p:nvSpPr>
        <p:spPr bwMode="auto">
          <a:xfrm>
            <a:off x="8711613" y="4791095"/>
            <a:ext cx="9525" cy="9525"/>
          </a:xfrm>
          <a:custGeom>
            <a:avLst/>
            <a:gdLst>
              <a:gd name="T0" fmla="*/ 6350 w 6"/>
              <a:gd name="T1" fmla="*/ 9525 h 6"/>
              <a:gd name="T2" fmla="*/ 0 w 6"/>
              <a:gd name="T3" fmla="*/ 3175 h 6"/>
              <a:gd name="T4" fmla="*/ 6350 w 6"/>
              <a:gd name="T5" fmla="*/ 0 h 6"/>
              <a:gd name="T6" fmla="*/ 9525 w 6"/>
              <a:gd name="T7" fmla="*/ 3175 h 6"/>
              <a:gd name="T8" fmla="*/ 6350 w 6"/>
              <a:gd name="T9" fmla="*/ 952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6">
                <a:moveTo>
                  <a:pt x="4" y="6"/>
                </a:moveTo>
                <a:lnTo>
                  <a:pt x="0" y="2"/>
                </a:ln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4" name="Freeform 512"/>
          <p:cNvSpPr>
            <a:spLocks/>
          </p:cNvSpPr>
          <p:nvPr/>
        </p:nvSpPr>
        <p:spPr bwMode="auto">
          <a:xfrm>
            <a:off x="6590713" y="1414482"/>
            <a:ext cx="1184275" cy="2063750"/>
          </a:xfrm>
          <a:custGeom>
            <a:avLst/>
            <a:gdLst>
              <a:gd name="T0" fmla="*/ 447675 w 746"/>
              <a:gd name="T1" fmla="*/ 1199032 h 1284"/>
              <a:gd name="T2" fmla="*/ 495300 w 746"/>
              <a:gd name="T3" fmla="*/ 1009373 h 1284"/>
              <a:gd name="T4" fmla="*/ 358775 w 746"/>
              <a:gd name="T5" fmla="*/ 916151 h 1284"/>
              <a:gd name="T6" fmla="*/ 403225 w 746"/>
              <a:gd name="T7" fmla="*/ 607553 h 1284"/>
              <a:gd name="T8" fmla="*/ 368300 w 746"/>
              <a:gd name="T9" fmla="*/ 421108 h 1284"/>
              <a:gd name="T10" fmla="*/ 466725 w 746"/>
              <a:gd name="T11" fmla="*/ 282882 h 1284"/>
              <a:gd name="T12" fmla="*/ 508000 w 746"/>
              <a:gd name="T13" fmla="*/ 131797 h 1284"/>
              <a:gd name="T14" fmla="*/ 558800 w 746"/>
              <a:gd name="T15" fmla="*/ 118939 h 1284"/>
              <a:gd name="T16" fmla="*/ 523875 w 746"/>
              <a:gd name="T17" fmla="*/ 83579 h 1284"/>
              <a:gd name="T18" fmla="*/ 615950 w 746"/>
              <a:gd name="T19" fmla="*/ 9644 h 1284"/>
              <a:gd name="T20" fmla="*/ 625475 w 746"/>
              <a:gd name="T21" fmla="*/ 57862 h 1284"/>
              <a:gd name="T22" fmla="*/ 717550 w 746"/>
              <a:gd name="T23" fmla="*/ 93222 h 1284"/>
              <a:gd name="T24" fmla="*/ 771525 w 746"/>
              <a:gd name="T25" fmla="*/ 151085 h 1284"/>
              <a:gd name="T26" fmla="*/ 755650 w 746"/>
              <a:gd name="T27" fmla="*/ 215376 h 1284"/>
              <a:gd name="T28" fmla="*/ 657225 w 746"/>
              <a:gd name="T29" fmla="*/ 318242 h 1284"/>
              <a:gd name="T30" fmla="*/ 612775 w 746"/>
              <a:gd name="T31" fmla="*/ 379319 h 1284"/>
              <a:gd name="T32" fmla="*/ 695325 w 746"/>
              <a:gd name="T33" fmla="*/ 334315 h 1284"/>
              <a:gd name="T34" fmla="*/ 723900 w 746"/>
              <a:gd name="T35" fmla="*/ 308598 h 1284"/>
              <a:gd name="T36" fmla="*/ 622300 w 746"/>
              <a:gd name="T37" fmla="*/ 684702 h 1284"/>
              <a:gd name="T38" fmla="*/ 692150 w 746"/>
              <a:gd name="T39" fmla="*/ 993300 h 1284"/>
              <a:gd name="T40" fmla="*/ 831850 w 746"/>
              <a:gd name="T41" fmla="*/ 1057592 h 1284"/>
              <a:gd name="T42" fmla="*/ 758825 w 746"/>
              <a:gd name="T43" fmla="*/ 1247251 h 1284"/>
              <a:gd name="T44" fmla="*/ 720725 w 746"/>
              <a:gd name="T45" fmla="*/ 1366190 h 1284"/>
              <a:gd name="T46" fmla="*/ 793750 w 746"/>
              <a:gd name="T47" fmla="*/ 1472270 h 1284"/>
              <a:gd name="T48" fmla="*/ 866775 w 746"/>
              <a:gd name="T49" fmla="*/ 1440125 h 1284"/>
              <a:gd name="T50" fmla="*/ 806450 w 746"/>
              <a:gd name="T51" fmla="*/ 1411194 h 1284"/>
              <a:gd name="T52" fmla="*/ 882650 w 746"/>
              <a:gd name="T53" fmla="*/ 1321186 h 1284"/>
              <a:gd name="T54" fmla="*/ 1006475 w 746"/>
              <a:gd name="T55" fmla="*/ 1244036 h 1284"/>
              <a:gd name="T56" fmla="*/ 1108075 w 746"/>
              <a:gd name="T57" fmla="*/ 1411194 h 1284"/>
              <a:gd name="T58" fmla="*/ 1152525 w 746"/>
              <a:gd name="T59" fmla="*/ 1481914 h 1284"/>
              <a:gd name="T60" fmla="*/ 1066800 w 746"/>
              <a:gd name="T61" fmla="*/ 1568707 h 1284"/>
              <a:gd name="T62" fmla="*/ 981075 w 746"/>
              <a:gd name="T63" fmla="*/ 1610496 h 1284"/>
              <a:gd name="T64" fmla="*/ 930275 w 746"/>
              <a:gd name="T65" fmla="*/ 1607282 h 1284"/>
              <a:gd name="T66" fmla="*/ 854075 w 746"/>
              <a:gd name="T67" fmla="*/ 1652286 h 1284"/>
              <a:gd name="T68" fmla="*/ 914400 w 746"/>
              <a:gd name="T69" fmla="*/ 1684431 h 1284"/>
              <a:gd name="T70" fmla="*/ 901700 w 746"/>
              <a:gd name="T71" fmla="*/ 1716577 h 1284"/>
              <a:gd name="T72" fmla="*/ 904875 w 746"/>
              <a:gd name="T73" fmla="*/ 1774439 h 1284"/>
              <a:gd name="T74" fmla="*/ 927100 w 746"/>
              <a:gd name="T75" fmla="*/ 1838731 h 1284"/>
              <a:gd name="T76" fmla="*/ 920750 w 746"/>
              <a:gd name="T77" fmla="*/ 1883734 h 1284"/>
              <a:gd name="T78" fmla="*/ 885825 w 746"/>
              <a:gd name="T79" fmla="*/ 1957669 h 1284"/>
              <a:gd name="T80" fmla="*/ 819150 w 746"/>
              <a:gd name="T81" fmla="*/ 2009102 h 1284"/>
              <a:gd name="T82" fmla="*/ 758825 w 746"/>
              <a:gd name="T83" fmla="*/ 2031604 h 1284"/>
              <a:gd name="T84" fmla="*/ 695325 w 746"/>
              <a:gd name="T85" fmla="*/ 2063750 h 1284"/>
              <a:gd name="T86" fmla="*/ 641350 w 746"/>
              <a:gd name="T87" fmla="*/ 2015532 h 1284"/>
              <a:gd name="T88" fmla="*/ 542925 w 746"/>
              <a:gd name="T89" fmla="*/ 2015532 h 1284"/>
              <a:gd name="T90" fmla="*/ 492125 w 746"/>
              <a:gd name="T91" fmla="*/ 2009102 h 1284"/>
              <a:gd name="T92" fmla="*/ 438150 w 746"/>
              <a:gd name="T93" fmla="*/ 1883734 h 1284"/>
              <a:gd name="T94" fmla="*/ 311150 w 746"/>
              <a:gd name="T95" fmla="*/ 1896593 h 1284"/>
              <a:gd name="T96" fmla="*/ 136525 w 746"/>
              <a:gd name="T97" fmla="*/ 1854803 h 1284"/>
              <a:gd name="T98" fmla="*/ 101600 w 746"/>
              <a:gd name="T99" fmla="*/ 1800156 h 1284"/>
              <a:gd name="T100" fmla="*/ 38100 w 746"/>
              <a:gd name="T101" fmla="*/ 1713363 h 1284"/>
              <a:gd name="T102" fmla="*/ 3175 w 746"/>
              <a:gd name="T103" fmla="*/ 1623355 h 1284"/>
              <a:gd name="T104" fmla="*/ 123825 w 746"/>
              <a:gd name="T105" fmla="*/ 1562278 h 1284"/>
              <a:gd name="T106" fmla="*/ 168275 w 746"/>
              <a:gd name="T107" fmla="*/ 1472270 h 1284"/>
              <a:gd name="T108" fmla="*/ 288925 w 746"/>
              <a:gd name="T109" fmla="*/ 1407979 h 1284"/>
              <a:gd name="T110" fmla="*/ 441325 w 746"/>
              <a:gd name="T111" fmla="*/ 1559063 h 1284"/>
              <a:gd name="T112" fmla="*/ 441325 w 746"/>
              <a:gd name="T113" fmla="*/ 1353331 h 1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46" h="1284">
                <a:moveTo>
                  <a:pt x="278" y="842"/>
                </a:moveTo>
                <a:lnTo>
                  <a:pt x="294" y="842"/>
                </a:lnTo>
                <a:lnTo>
                  <a:pt x="296" y="828"/>
                </a:lnTo>
                <a:lnTo>
                  <a:pt x="290" y="816"/>
                </a:lnTo>
                <a:lnTo>
                  <a:pt x="300" y="808"/>
                </a:lnTo>
                <a:lnTo>
                  <a:pt x="308" y="798"/>
                </a:lnTo>
                <a:lnTo>
                  <a:pt x="310" y="774"/>
                </a:lnTo>
                <a:lnTo>
                  <a:pt x="282" y="746"/>
                </a:lnTo>
                <a:lnTo>
                  <a:pt x="286" y="722"/>
                </a:lnTo>
                <a:lnTo>
                  <a:pt x="296" y="708"/>
                </a:lnTo>
                <a:lnTo>
                  <a:pt x="310" y="684"/>
                </a:lnTo>
                <a:lnTo>
                  <a:pt x="340" y="684"/>
                </a:lnTo>
                <a:lnTo>
                  <a:pt x="342" y="660"/>
                </a:lnTo>
                <a:lnTo>
                  <a:pt x="356" y="646"/>
                </a:lnTo>
                <a:lnTo>
                  <a:pt x="328" y="626"/>
                </a:lnTo>
                <a:lnTo>
                  <a:pt x="312" y="628"/>
                </a:lnTo>
                <a:lnTo>
                  <a:pt x="292" y="642"/>
                </a:lnTo>
                <a:lnTo>
                  <a:pt x="258" y="634"/>
                </a:lnTo>
                <a:lnTo>
                  <a:pt x="256" y="612"/>
                </a:lnTo>
                <a:lnTo>
                  <a:pt x="274" y="590"/>
                </a:lnTo>
                <a:lnTo>
                  <a:pt x="258" y="574"/>
                </a:lnTo>
                <a:lnTo>
                  <a:pt x="246" y="584"/>
                </a:lnTo>
                <a:lnTo>
                  <a:pt x="232" y="580"/>
                </a:lnTo>
                <a:lnTo>
                  <a:pt x="226" y="570"/>
                </a:lnTo>
                <a:lnTo>
                  <a:pt x="216" y="568"/>
                </a:lnTo>
                <a:lnTo>
                  <a:pt x="208" y="540"/>
                </a:lnTo>
                <a:lnTo>
                  <a:pt x="208" y="508"/>
                </a:lnTo>
                <a:lnTo>
                  <a:pt x="194" y="472"/>
                </a:lnTo>
                <a:lnTo>
                  <a:pt x="204" y="446"/>
                </a:lnTo>
                <a:lnTo>
                  <a:pt x="236" y="404"/>
                </a:lnTo>
                <a:lnTo>
                  <a:pt x="242" y="386"/>
                </a:lnTo>
                <a:lnTo>
                  <a:pt x="254" y="378"/>
                </a:lnTo>
                <a:lnTo>
                  <a:pt x="262" y="348"/>
                </a:lnTo>
                <a:lnTo>
                  <a:pt x="258" y="330"/>
                </a:lnTo>
                <a:lnTo>
                  <a:pt x="264" y="324"/>
                </a:lnTo>
                <a:lnTo>
                  <a:pt x="262" y="316"/>
                </a:lnTo>
                <a:lnTo>
                  <a:pt x="252" y="316"/>
                </a:lnTo>
                <a:lnTo>
                  <a:pt x="246" y="308"/>
                </a:lnTo>
                <a:lnTo>
                  <a:pt x="246" y="278"/>
                </a:lnTo>
                <a:lnTo>
                  <a:pt x="232" y="262"/>
                </a:lnTo>
                <a:lnTo>
                  <a:pt x="236" y="250"/>
                </a:lnTo>
                <a:lnTo>
                  <a:pt x="224" y="222"/>
                </a:lnTo>
                <a:lnTo>
                  <a:pt x="242" y="212"/>
                </a:lnTo>
                <a:lnTo>
                  <a:pt x="252" y="222"/>
                </a:lnTo>
                <a:lnTo>
                  <a:pt x="266" y="212"/>
                </a:lnTo>
                <a:lnTo>
                  <a:pt x="268" y="200"/>
                </a:lnTo>
                <a:lnTo>
                  <a:pt x="282" y="192"/>
                </a:lnTo>
                <a:lnTo>
                  <a:pt x="294" y="176"/>
                </a:lnTo>
                <a:lnTo>
                  <a:pt x="316" y="168"/>
                </a:lnTo>
                <a:lnTo>
                  <a:pt x="328" y="154"/>
                </a:lnTo>
                <a:lnTo>
                  <a:pt x="326" y="126"/>
                </a:lnTo>
                <a:lnTo>
                  <a:pt x="308" y="112"/>
                </a:lnTo>
                <a:lnTo>
                  <a:pt x="310" y="104"/>
                </a:lnTo>
                <a:lnTo>
                  <a:pt x="320" y="100"/>
                </a:lnTo>
                <a:lnTo>
                  <a:pt x="322" y="88"/>
                </a:lnTo>
                <a:lnTo>
                  <a:pt x="320" y="82"/>
                </a:lnTo>
                <a:lnTo>
                  <a:pt x="308" y="72"/>
                </a:lnTo>
                <a:lnTo>
                  <a:pt x="304" y="66"/>
                </a:lnTo>
                <a:lnTo>
                  <a:pt x="306" y="64"/>
                </a:lnTo>
                <a:lnTo>
                  <a:pt x="314" y="68"/>
                </a:lnTo>
                <a:lnTo>
                  <a:pt x="326" y="66"/>
                </a:lnTo>
                <a:lnTo>
                  <a:pt x="334" y="70"/>
                </a:lnTo>
                <a:lnTo>
                  <a:pt x="340" y="72"/>
                </a:lnTo>
                <a:lnTo>
                  <a:pt x="352" y="74"/>
                </a:lnTo>
                <a:lnTo>
                  <a:pt x="364" y="70"/>
                </a:lnTo>
                <a:lnTo>
                  <a:pt x="362" y="66"/>
                </a:lnTo>
                <a:lnTo>
                  <a:pt x="348" y="70"/>
                </a:lnTo>
                <a:lnTo>
                  <a:pt x="342" y="66"/>
                </a:lnTo>
                <a:lnTo>
                  <a:pt x="334" y="64"/>
                </a:lnTo>
                <a:lnTo>
                  <a:pt x="332" y="56"/>
                </a:lnTo>
                <a:lnTo>
                  <a:pt x="334" y="54"/>
                </a:lnTo>
                <a:lnTo>
                  <a:pt x="330" y="52"/>
                </a:lnTo>
                <a:lnTo>
                  <a:pt x="328" y="42"/>
                </a:lnTo>
                <a:lnTo>
                  <a:pt x="334" y="36"/>
                </a:lnTo>
                <a:lnTo>
                  <a:pt x="336" y="28"/>
                </a:lnTo>
                <a:lnTo>
                  <a:pt x="346" y="16"/>
                </a:lnTo>
                <a:lnTo>
                  <a:pt x="350" y="10"/>
                </a:lnTo>
                <a:lnTo>
                  <a:pt x="366" y="0"/>
                </a:lnTo>
                <a:lnTo>
                  <a:pt x="380" y="8"/>
                </a:lnTo>
                <a:lnTo>
                  <a:pt x="388" y="6"/>
                </a:lnTo>
                <a:lnTo>
                  <a:pt x="392" y="16"/>
                </a:lnTo>
                <a:lnTo>
                  <a:pt x="386" y="26"/>
                </a:lnTo>
                <a:lnTo>
                  <a:pt x="370" y="28"/>
                </a:lnTo>
                <a:lnTo>
                  <a:pt x="370" y="34"/>
                </a:lnTo>
                <a:lnTo>
                  <a:pt x="384" y="34"/>
                </a:lnTo>
                <a:lnTo>
                  <a:pt x="384" y="42"/>
                </a:lnTo>
                <a:lnTo>
                  <a:pt x="388" y="42"/>
                </a:lnTo>
                <a:lnTo>
                  <a:pt x="394" y="36"/>
                </a:lnTo>
                <a:lnTo>
                  <a:pt x="404" y="40"/>
                </a:lnTo>
                <a:lnTo>
                  <a:pt x="402" y="52"/>
                </a:lnTo>
                <a:lnTo>
                  <a:pt x="392" y="60"/>
                </a:lnTo>
                <a:lnTo>
                  <a:pt x="400" y="66"/>
                </a:lnTo>
                <a:lnTo>
                  <a:pt x="410" y="64"/>
                </a:lnTo>
                <a:lnTo>
                  <a:pt x="414" y="56"/>
                </a:lnTo>
                <a:lnTo>
                  <a:pt x="448" y="54"/>
                </a:lnTo>
                <a:lnTo>
                  <a:pt x="452" y="58"/>
                </a:lnTo>
                <a:lnTo>
                  <a:pt x="458" y="60"/>
                </a:lnTo>
                <a:lnTo>
                  <a:pt x="470" y="74"/>
                </a:lnTo>
                <a:lnTo>
                  <a:pt x="468" y="84"/>
                </a:lnTo>
                <a:lnTo>
                  <a:pt x="470" y="84"/>
                </a:lnTo>
                <a:lnTo>
                  <a:pt x="478" y="74"/>
                </a:lnTo>
                <a:lnTo>
                  <a:pt x="482" y="76"/>
                </a:lnTo>
                <a:lnTo>
                  <a:pt x="480" y="92"/>
                </a:lnTo>
                <a:lnTo>
                  <a:pt x="486" y="94"/>
                </a:lnTo>
                <a:lnTo>
                  <a:pt x="486" y="110"/>
                </a:lnTo>
                <a:lnTo>
                  <a:pt x="476" y="104"/>
                </a:lnTo>
                <a:lnTo>
                  <a:pt x="470" y="96"/>
                </a:lnTo>
                <a:lnTo>
                  <a:pt x="468" y="96"/>
                </a:lnTo>
                <a:lnTo>
                  <a:pt x="468" y="100"/>
                </a:lnTo>
                <a:lnTo>
                  <a:pt x="470" y="108"/>
                </a:lnTo>
                <a:lnTo>
                  <a:pt x="482" y="118"/>
                </a:lnTo>
                <a:lnTo>
                  <a:pt x="476" y="134"/>
                </a:lnTo>
                <a:lnTo>
                  <a:pt x="464" y="146"/>
                </a:lnTo>
                <a:lnTo>
                  <a:pt x="464" y="154"/>
                </a:lnTo>
                <a:lnTo>
                  <a:pt x="454" y="154"/>
                </a:lnTo>
                <a:lnTo>
                  <a:pt x="438" y="170"/>
                </a:lnTo>
                <a:lnTo>
                  <a:pt x="438" y="176"/>
                </a:lnTo>
                <a:lnTo>
                  <a:pt x="432" y="176"/>
                </a:lnTo>
                <a:lnTo>
                  <a:pt x="420" y="186"/>
                </a:lnTo>
                <a:lnTo>
                  <a:pt x="414" y="198"/>
                </a:lnTo>
                <a:lnTo>
                  <a:pt x="406" y="198"/>
                </a:lnTo>
                <a:lnTo>
                  <a:pt x="400" y="202"/>
                </a:lnTo>
                <a:lnTo>
                  <a:pt x="400" y="212"/>
                </a:lnTo>
                <a:lnTo>
                  <a:pt x="394" y="212"/>
                </a:lnTo>
                <a:lnTo>
                  <a:pt x="388" y="216"/>
                </a:lnTo>
                <a:lnTo>
                  <a:pt x="388" y="226"/>
                </a:lnTo>
                <a:lnTo>
                  <a:pt x="378" y="238"/>
                </a:lnTo>
                <a:lnTo>
                  <a:pt x="386" y="236"/>
                </a:lnTo>
                <a:lnTo>
                  <a:pt x="398" y="228"/>
                </a:lnTo>
                <a:lnTo>
                  <a:pt x="400" y="220"/>
                </a:lnTo>
                <a:lnTo>
                  <a:pt x="414" y="220"/>
                </a:lnTo>
                <a:lnTo>
                  <a:pt x="414" y="216"/>
                </a:lnTo>
                <a:lnTo>
                  <a:pt x="420" y="210"/>
                </a:lnTo>
                <a:lnTo>
                  <a:pt x="426" y="210"/>
                </a:lnTo>
                <a:lnTo>
                  <a:pt x="430" y="208"/>
                </a:lnTo>
                <a:lnTo>
                  <a:pt x="438" y="208"/>
                </a:lnTo>
                <a:lnTo>
                  <a:pt x="448" y="194"/>
                </a:lnTo>
                <a:lnTo>
                  <a:pt x="442" y="196"/>
                </a:lnTo>
                <a:lnTo>
                  <a:pt x="436" y="196"/>
                </a:lnTo>
                <a:lnTo>
                  <a:pt x="434" y="190"/>
                </a:lnTo>
                <a:lnTo>
                  <a:pt x="440" y="182"/>
                </a:lnTo>
                <a:lnTo>
                  <a:pt x="446" y="184"/>
                </a:lnTo>
                <a:lnTo>
                  <a:pt x="456" y="182"/>
                </a:lnTo>
                <a:lnTo>
                  <a:pt x="456" y="192"/>
                </a:lnTo>
                <a:lnTo>
                  <a:pt x="446" y="224"/>
                </a:lnTo>
                <a:lnTo>
                  <a:pt x="460" y="228"/>
                </a:lnTo>
                <a:lnTo>
                  <a:pt x="464" y="292"/>
                </a:lnTo>
                <a:lnTo>
                  <a:pt x="424" y="338"/>
                </a:lnTo>
                <a:lnTo>
                  <a:pt x="396" y="350"/>
                </a:lnTo>
                <a:lnTo>
                  <a:pt x="408" y="394"/>
                </a:lnTo>
                <a:lnTo>
                  <a:pt x="408" y="414"/>
                </a:lnTo>
                <a:lnTo>
                  <a:pt x="392" y="426"/>
                </a:lnTo>
                <a:lnTo>
                  <a:pt x="400" y="464"/>
                </a:lnTo>
                <a:lnTo>
                  <a:pt x="392" y="496"/>
                </a:lnTo>
                <a:lnTo>
                  <a:pt x="422" y="516"/>
                </a:lnTo>
                <a:lnTo>
                  <a:pt x="420" y="538"/>
                </a:lnTo>
                <a:lnTo>
                  <a:pt x="442" y="568"/>
                </a:lnTo>
                <a:lnTo>
                  <a:pt x="432" y="592"/>
                </a:lnTo>
                <a:lnTo>
                  <a:pt x="442" y="606"/>
                </a:lnTo>
                <a:lnTo>
                  <a:pt x="436" y="618"/>
                </a:lnTo>
                <a:lnTo>
                  <a:pt x="444" y="642"/>
                </a:lnTo>
                <a:lnTo>
                  <a:pt x="488" y="640"/>
                </a:lnTo>
                <a:lnTo>
                  <a:pt x="500" y="618"/>
                </a:lnTo>
                <a:lnTo>
                  <a:pt x="524" y="622"/>
                </a:lnTo>
                <a:lnTo>
                  <a:pt x="520" y="642"/>
                </a:lnTo>
                <a:lnTo>
                  <a:pt x="546" y="638"/>
                </a:lnTo>
                <a:lnTo>
                  <a:pt x="544" y="652"/>
                </a:lnTo>
                <a:lnTo>
                  <a:pt x="524" y="658"/>
                </a:lnTo>
                <a:lnTo>
                  <a:pt x="528" y="690"/>
                </a:lnTo>
                <a:lnTo>
                  <a:pt x="512" y="698"/>
                </a:lnTo>
                <a:lnTo>
                  <a:pt x="518" y="730"/>
                </a:lnTo>
                <a:lnTo>
                  <a:pt x="524" y="734"/>
                </a:lnTo>
                <a:lnTo>
                  <a:pt x="524" y="744"/>
                </a:lnTo>
                <a:lnTo>
                  <a:pt x="518" y="746"/>
                </a:lnTo>
                <a:lnTo>
                  <a:pt x="476" y="772"/>
                </a:lnTo>
                <a:lnTo>
                  <a:pt x="478" y="776"/>
                </a:lnTo>
                <a:lnTo>
                  <a:pt x="492" y="778"/>
                </a:lnTo>
                <a:lnTo>
                  <a:pt x="482" y="790"/>
                </a:lnTo>
                <a:lnTo>
                  <a:pt x="418" y="816"/>
                </a:lnTo>
                <a:lnTo>
                  <a:pt x="414" y="836"/>
                </a:lnTo>
                <a:lnTo>
                  <a:pt x="416" y="844"/>
                </a:lnTo>
                <a:lnTo>
                  <a:pt x="432" y="850"/>
                </a:lnTo>
                <a:lnTo>
                  <a:pt x="436" y="854"/>
                </a:lnTo>
                <a:lnTo>
                  <a:pt x="454" y="850"/>
                </a:lnTo>
                <a:lnTo>
                  <a:pt x="468" y="852"/>
                </a:lnTo>
                <a:lnTo>
                  <a:pt x="466" y="870"/>
                </a:lnTo>
                <a:lnTo>
                  <a:pt x="454" y="896"/>
                </a:lnTo>
                <a:lnTo>
                  <a:pt x="458" y="908"/>
                </a:lnTo>
                <a:lnTo>
                  <a:pt x="468" y="924"/>
                </a:lnTo>
                <a:lnTo>
                  <a:pt x="486" y="930"/>
                </a:lnTo>
                <a:lnTo>
                  <a:pt x="500" y="916"/>
                </a:lnTo>
                <a:lnTo>
                  <a:pt x="506" y="922"/>
                </a:lnTo>
                <a:lnTo>
                  <a:pt x="514" y="920"/>
                </a:lnTo>
                <a:lnTo>
                  <a:pt x="518" y="902"/>
                </a:lnTo>
                <a:lnTo>
                  <a:pt x="524" y="900"/>
                </a:lnTo>
                <a:lnTo>
                  <a:pt x="530" y="906"/>
                </a:lnTo>
                <a:lnTo>
                  <a:pt x="536" y="904"/>
                </a:lnTo>
                <a:lnTo>
                  <a:pt x="536" y="896"/>
                </a:lnTo>
                <a:lnTo>
                  <a:pt x="546" y="896"/>
                </a:lnTo>
                <a:lnTo>
                  <a:pt x="554" y="898"/>
                </a:lnTo>
                <a:lnTo>
                  <a:pt x="560" y="896"/>
                </a:lnTo>
                <a:lnTo>
                  <a:pt x="554" y="882"/>
                </a:lnTo>
                <a:lnTo>
                  <a:pt x="534" y="876"/>
                </a:lnTo>
                <a:lnTo>
                  <a:pt x="530" y="884"/>
                </a:lnTo>
                <a:lnTo>
                  <a:pt x="520" y="878"/>
                </a:lnTo>
                <a:lnTo>
                  <a:pt x="516" y="884"/>
                </a:lnTo>
                <a:lnTo>
                  <a:pt x="508" y="878"/>
                </a:lnTo>
                <a:lnTo>
                  <a:pt x="510" y="872"/>
                </a:lnTo>
                <a:lnTo>
                  <a:pt x="516" y="864"/>
                </a:lnTo>
                <a:lnTo>
                  <a:pt x="524" y="846"/>
                </a:lnTo>
                <a:lnTo>
                  <a:pt x="526" y="842"/>
                </a:lnTo>
                <a:lnTo>
                  <a:pt x="532" y="848"/>
                </a:lnTo>
                <a:lnTo>
                  <a:pt x="550" y="836"/>
                </a:lnTo>
                <a:lnTo>
                  <a:pt x="550" y="826"/>
                </a:lnTo>
                <a:lnTo>
                  <a:pt x="556" y="822"/>
                </a:lnTo>
                <a:lnTo>
                  <a:pt x="560" y="804"/>
                </a:lnTo>
                <a:lnTo>
                  <a:pt x="570" y="798"/>
                </a:lnTo>
                <a:lnTo>
                  <a:pt x="570" y="788"/>
                </a:lnTo>
                <a:lnTo>
                  <a:pt x="562" y="790"/>
                </a:lnTo>
                <a:lnTo>
                  <a:pt x="574" y="770"/>
                </a:lnTo>
                <a:lnTo>
                  <a:pt x="602" y="766"/>
                </a:lnTo>
                <a:lnTo>
                  <a:pt x="620" y="772"/>
                </a:lnTo>
                <a:lnTo>
                  <a:pt x="634" y="774"/>
                </a:lnTo>
                <a:lnTo>
                  <a:pt x="644" y="796"/>
                </a:lnTo>
                <a:lnTo>
                  <a:pt x="646" y="806"/>
                </a:lnTo>
                <a:lnTo>
                  <a:pt x="654" y="824"/>
                </a:lnTo>
                <a:lnTo>
                  <a:pt x="656" y="842"/>
                </a:lnTo>
                <a:lnTo>
                  <a:pt x="668" y="842"/>
                </a:lnTo>
                <a:lnTo>
                  <a:pt x="678" y="846"/>
                </a:lnTo>
                <a:lnTo>
                  <a:pt x="694" y="860"/>
                </a:lnTo>
                <a:lnTo>
                  <a:pt x="698" y="878"/>
                </a:lnTo>
                <a:lnTo>
                  <a:pt x="708" y="878"/>
                </a:lnTo>
                <a:lnTo>
                  <a:pt x="714" y="874"/>
                </a:lnTo>
                <a:lnTo>
                  <a:pt x="726" y="872"/>
                </a:lnTo>
                <a:lnTo>
                  <a:pt x="740" y="864"/>
                </a:lnTo>
                <a:lnTo>
                  <a:pt x="746" y="866"/>
                </a:lnTo>
                <a:lnTo>
                  <a:pt x="740" y="890"/>
                </a:lnTo>
                <a:lnTo>
                  <a:pt x="732" y="896"/>
                </a:lnTo>
                <a:lnTo>
                  <a:pt x="726" y="922"/>
                </a:lnTo>
                <a:lnTo>
                  <a:pt x="714" y="928"/>
                </a:lnTo>
                <a:lnTo>
                  <a:pt x="706" y="924"/>
                </a:lnTo>
                <a:lnTo>
                  <a:pt x="696" y="928"/>
                </a:lnTo>
                <a:lnTo>
                  <a:pt x="700" y="944"/>
                </a:lnTo>
                <a:lnTo>
                  <a:pt x="698" y="958"/>
                </a:lnTo>
                <a:lnTo>
                  <a:pt x="690" y="966"/>
                </a:lnTo>
                <a:lnTo>
                  <a:pt x="684" y="962"/>
                </a:lnTo>
                <a:lnTo>
                  <a:pt x="672" y="976"/>
                </a:lnTo>
                <a:lnTo>
                  <a:pt x="662" y="974"/>
                </a:lnTo>
                <a:lnTo>
                  <a:pt x="664" y="984"/>
                </a:lnTo>
                <a:lnTo>
                  <a:pt x="660" y="988"/>
                </a:lnTo>
                <a:lnTo>
                  <a:pt x="650" y="990"/>
                </a:lnTo>
                <a:lnTo>
                  <a:pt x="650" y="980"/>
                </a:lnTo>
                <a:lnTo>
                  <a:pt x="644" y="980"/>
                </a:lnTo>
                <a:lnTo>
                  <a:pt x="634" y="996"/>
                </a:lnTo>
                <a:lnTo>
                  <a:pt x="618" y="1002"/>
                </a:lnTo>
                <a:lnTo>
                  <a:pt x="614" y="1014"/>
                </a:lnTo>
                <a:lnTo>
                  <a:pt x="604" y="1016"/>
                </a:lnTo>
                <a:lnTo>
                  <a:pt x="590" y="1024"/>
                </a:lnTo>
                <a:lnTo>
                  <a:pt x="582" y="1028"/>
                </a:lnTo>
                <a:lnTo>
                  <a:pt x="582" y="1022"/>
                </a:lnTo>
                <a:lnTo>
                  <a:pt x="578" y="1020"/>
                </a:lnTo>
                <a:lnTo>
                  <a:pt x="586" y="1008"/>
                </a:lnTo>
                <a:lnTo>
                  <a:pt x="586" y="1000"/>
                </a:lnTo>
                <a:lnTo>
                  <a:pt x="576" y="1000"/>
                </a:lnTo>
                <a:lnTo>
                  <a:pt x="564" y="1008"/>
                </a:lnTo>
                <a:lnTo>
                  <a:pt x="556" y="1012"/>
                </a:lnTo>
                <a:lnTo>
                  <a:pt x="554" y="1016"/>
                </a:lnTo>
                <a:lnTo>
                  <a:pt x="550" y="1022"/>
                </a:lnTo>
                <a:lnTo>
                  <a:pt x="550" y="1024"/>
                </a:lnTo>
                <a:lnTo>
                  <a:pt x="546" y="1026"/>
                </a:lnTo>
                <a:lnTo>
                  <a:pt x="538" y="1028"/>
                </a:lnTo>
                <a:lnTo>
                  <a:pt x="534" y="1034"/>
                </a:lnTo>
                <a:lnTo>
                  <a:pt x="540" y="1044"/>
                </a:lnTo>
                <a:lnTo>
                  <a:pt x="550" y="1044"/>
                </a:lnTo>
                <a:lnTo>
                  <a:pt x="548" y="1054"/>
                </a:lnTo>
                <a:lnTo>
                  <a:pt x="556" y="1054"/>
                </a:lnTo>
                <a:lnTo>
                  <a:pt x="568" y="1046"/>
                </a:lnTo>
                <a:lnTo>
                  <a:pt x="572" y="1046"/>
                </a:lnTo>
                <a:lnTo>
                  <a:pt x="576" y="1048"/>
                </a:lnTo>
                <a:lnTo>
                  <a:pt x="592" y="1050"/>
                </a:lnTo>
                <a:lnTo>
                  <a:pt x="594" y="1056"/>
                </a:lnTo>
                <a:lnTo>
                  <a:pt x="592" y="1058"/>
                </a:lnTo>
                <a:lnTo>
                  <a:pt x="586" y="1058"/>
                </a:lnTo>
                <a:lnTo>
                  <a:pt x="580" y="1060"/>
                </a:lnTo>
                <a:lnTo>
                  <a:pt x="580" y="1064"/>
                </a:lnTo>
                <a:lnTo>
                  <a:pt x="574" y="1068"/>
                </a:lnTo>
                <a:lnTo>
                  <a:pt x="568" y="1068"/>
                </a:lnTo>
                <a:lnTo>
                  <a:pt x="566" y="1066"/>
                </a:lnTo>
                <a:lnTo>
                  <a:pt x="560" y="1072"/>
                </a:lnTo>
                <a:lnTo>
                  <a:pt x="560" y="1074"/>
                </a:lnTo>
                <a:lnTo>
                  <a:pt x="554" y="1080"/>
                </a:lnTo>
                <a:lnTo>
                  <a:pt x="552" y="1086"/>
                </a:lnTo>
                <a:lnTo>
                  <a:pt x="560" y="1092"/>
                </a:lnTo>
                <a:lnTo>
                  <a:pt x="568" y="1094"/>
                </a:lnTo>
                <a:lnTo>
                  <a:pt x="570" y="1104"/>
                </a:lnTo>
                <a:lnTo>
                  <a:pt x="574" y="1108"/>
                </a:lnTo>
                <a:lnTo>
                  <a:pt x="574" y="1118"/>
                </a:lnTo>
                <a:lnTo>
                  <a:pt x="580" y="1124"/>
                </a:lnTo>
                <a:lnTo>
                  <a:pt x="584" y="1130"/>
                </a:lnTo>
                <a:lnTo>
                  <a:pt x="584" y="1134"/>
                </a:lnTo>
                <a:lnTo>
                  <a:pt x="578" y="1134"/>
                </a:lnTo>
                <a:lnTo>
                  <a:pt x="582" y="1138"/>
                </a:lnTo>
                <a:lnTo>
                  <a:pt x="584" y="1144"/>
                </a:lnTo>
                <a:lnTo>
                  <a:pt x="580" y="1146"/>
                </a:lnTo>
                <a:lnTo>
                  <a:pt x="572" y="1150"/>
                </a:lnTo>
                <a:lnTo>
                  <a:pt x="572" y="1156"/>
                </a:lnTo>
                <a:lnTo>
                  <a:pt x="574" y="1156"/>
                </a:lnTo>
                <a:lnTo>
                  <a:pt x="580" y="1154"/>
                </a:lnTo>
                <a:lnTo>
                  <a:pt x="584" y="1156"/>
                </a:lnTo>
                <a:lnTo>
                  <a:pt x="586" y="1166"/>
                </a:lnTo>
                <a:lnTo>
                  <a:pt x="580" y="1172"/>
                </a:lnTo>
                <a:lnTo>
                  <a:pt x="580" y="1178"/>
                </a:lnTo>
                <a:lnTo>
                  <a:pt x="578" y="1180"/>
                </a:lnTo>
                <a:lnTo>
                  <a:pt x="574" y="1184"/>
                </a:lnTo>
                <a:lnTo>
                  <a:pt x="572" y="1188"/>
                </a:lnTo>
                <a:lnTo>
                  <a:pt x="564" y="1196"/>
                </a:lnTo>
                <a:lnTo>
                  <a:pt x="564" y="1204"/>
                </a:lnTo>
                <a:lnTo>
                  <a:pt x="560" y="1206"/>
                </a:lnTo>
                <a:lnTo>
                  <a:pt x="558" y="1218"/>
                </a:lnTo>
                <a:lnTo>
                  <a:pt x="552" y="1222"/>
                </a:lnTo>
                <a:lnTo>
                  <a:pt x="550" y="1226"/>
                </a:lnTo>
                <a:lnTo>
                  <a:pt x="544" y="1228"/>
                </a:lnTo>
                <a:lnTo>
                  <a:pt x="538" y="1232"/>
                </a:lnTo>
                <a:lnTo>
                  <a:pt x="538" y="1238"/>
                </a:lnTo>
                <a:lnTo>
                  <a:pt x="526" y="1244"/>
                </a:lnTo>
                <a:lnTo>
                  <a:pt x="524" y="1250"/>
                </a:lnTo>
                <a:lnTo>
                  <a:pt x="516" y="1250"/>
                </a:lnTo>
                <a:lnTo>
                  <a:pt x="510" y="1256"/>
                </a:lnTo>
                <a:lnTo>
                  <a:pt x="504" y="1256"/>
                </a:lnTo>
                <a:lnTo>
                  <a:pt x="496" y="1262"/>
                </a:lnTo>
                <a:lnTo>
                  <a:pt x="490" y="1260"/>
                </a:lnTo>
                <a:lnTo>
                  <a:pt x="490" y="1254"/>
                </a:lnTo>
                <a:lnTo>
                  <a:pt x="486" y="1254"/>
                </a:lnTo>
                <a:lnTo>
                  <a:pt x="482" y="1254"/>
                </a:lnTo>
                <a:lnTo>
                  <a:pt x="478" y="1264"/>
                </a:lnTo>
                <a:lnTo>
                  <a:pt x="470" y="1270"/>
                </a:lnTo>
                <a:lnTo>
                  <a:pt x="464" y="1270"/>
                </a:lnTo>
                <a:lnTo>
                  <a:pt x="460" y="1272"/>
                </a:lnTo>
                <a:lnTo>
                  <a:pt x="456" y="1274"/>
                </a:lnTo>
                <a:lnTo>
                  <a:pt x="452" y="1276"/>
                </a:lnTo>
                <a:lnTo>
                  <a:pt x="444" y="1278"/>
                </a:lnTo>
                <a:lnTo>
                  <a:pt x="442" y="1284"/>
                </a:lnTo>
                <a:lnTo>
                  <a:pt x="438" y="1284"/>
                </a:lnTo>
                <a:lnTo>
                  <a:pt x="436" y="1280"/>
                </a:lnTo>
                <a:lnTo>
                  <a:pt x="438" y="1274"/>
                </a:lnTo>
                <a:lnTo>
                  <a:pt x="430" y="1272"/>
                </a:lnTo>
                <a:lnTo>
                  <a:pt x="420" y="1270"/>
                </a:lnTo>
                <a:lnTo>
                  <a:pt x="416" y="1268"/>
                </a:lnTo>
                <a:lnTo>
                  <a:pt x="408" y="1268"/>
                </a:lnTo>
                <a:lnTo>
                  <a:pt x="402" y="1262"/>
                </a:lnTo>
                <a:lnTo>
                  <a:pt x="404" y="1254"/>
                </a:lnTo>
                <a:lnTo>
                  <a:pt x="402" y="1250"/>
                </a:lnTo>
                <a:lnTo>
                  <a:pt x="388" y="1250"/>
                </a:lnTo>
                <a:lnTo>
                  <a:pt x="382" y="1244"/>
                </a:lnTo>
                <a:lnTo>
                  <a:pt x="376" y="1254"/>
                </a:lnTo>
                <a:lnTo>
                  <a:pt x="362" y="1254"/>
                </a:lnTo>
                <a:lnTo>
                  <a:pt x="354" y="1252"/>
                </a:lnTo>
                <a:lnTo>
                  <a:pt x="350" y="1258"/>
                </a:lnTo>
                <a:lnTo>
                  <a:pt x="342" y="1254"/>
                </a:lnTo>
                <a:lnTo>
                  <a:pt x="340" y="1262"/>
                </a:lnTo>
                <a:lnTo>
                  <a:pt x="342" y="1276"/>
                </a:lnTo>
                <a:lnTo>
                  <a:pt x="334" y="1274"/>
                </a:lnTo>
                <a:lnTo>
                  <a:pt x="332" y="1268"/>
                </a:lnTo>
                <a:lnTo>
                  <a:pt x="322" y="1266"/>
                </a:lnTo>
                <a:lnTo>
                  <a:pt x="320" y="1260"/>
                </a:lnTo>
                <a:lnTo>
                  <a:pt x="310" y="1260"/>
                </a:lnTo>
                <a:lnTo>
                  <a:pt x="310" y="1250"/>
                </a:lnTo>
                <a:lnTo>
                  <a:pt x="300" y="1238"/>
                </a:lnTo>
                <a:lnTo>
                  <a:pt x="292" y="1236"/>
                </a:lnTo>
                <a:lnTo>
                  <a:pt x="292" y="1222"/>
                </a:lnTo>
                <a:lnTo>
                  <a:pt x="304" y="1210"/>
                </a:lnTo>
                <a:lnTo>
                  <a:pt x="302" y="1194"/>
                </a:lnTo>
                <a:lnTo>
                  <a:pt x="294" y="1180"/>
                </a:lnTo>
                <a:lnTo>
                  <a:pt x="286" y="1180"/>
                </a:lnTo>
                <a:lnTo>
                  <a:pt x="276" y="1172"/>
                </a:lnTo>
                <a:lnTo>
                  <a:pt x="278" y="1168"/>
                </a:lnTo>
                <a:lnTo>
                  <a:pt x="272" y="1164"/>
                </a:lnTo>
                <a:lnTo>
                  <a:pt x="244" y="1172"/>
                </a:lnTo>
                <a:lnTo>
                  <a:pt x="224" y="1186"/>
                </a:lnTo>
                <a:lnTo>
                  <a:pt x="218" y="1182"/>
                </a:lnTo>
                <a:lnTo>
                  <a:pt x="208" y="1184"/>
                </a:lnTo>
                <a:lnTo>
                  <a:pt x="204" y="1180"/>
                </a:lnTo>
                <a:lnTo>
                  <a:pt x="196" y="1180"/>
                </a:lnTo>
                <a:lnTo>
                  <a:pt x="186" y="1188"/>
                </a:lnTo>
                <a:lnTo>
                  <a:pt x="180" y="1184"/>
                </a:lnTo>
                <a:lnTo>
                  <a:pt x="174" y="1186"/>
                </a:lnTo>
                <a:lnTo>
                  <a:pt x="144" y="1180"/>
                </a:lnTo>
                <a:lnTo>
                  <a:pt x="130" y="1170"/>
                </a:lnTo>
                <a:lnTo>
                  <a:pt x="116" y="1164"/>
                </a:lnTo>
                <a:lnTo>
                  <a:pt x="100" y="1152"/>
                </a:lnTo>
                <a:lnTo>
                  <a:pt x="86" y="1154"/>
                </a:lnTo>
                <a:lnTo>
                  <a:pt x="76" y="1144"/>
                </a:lnTo>
                <a:lnTo>
                  <a:pt x="66" y="1144"/>
                </a:lnTo>
                <a:lnTo>
                  <a:pt x="60" y="1140"/>
                </a:lnTo>
                <a:lnTo>
                  <a:pt x="62" y="1130"/>
                </a:lnTo>
                <a:lnTo>
                  <a:pt x="54" y="1124"/>
                </a:lnTo>
                <a:lnTo>
                  <a:pt x="56" y="1120"/>
                </a:lnTo>
                <a:lnTo>
                  <a:pt x="60" y="1122"/>
                </a:lnTo>
                <a:lnTo>
                  <a:pt x="64" y="1120"/>
                </a:lnTo>
                <a:lnTo>
                  <a:pt x="64" y="1116"/>
                </a:lnTo>
                <a:lnTo>
                  <a:pt x="58" y="1108"/>
                </a:lnTo>
                <a:lnTo>
                  <a:pt x="56" y="1098"/>
                </a:lnTo>
                <a:lnTo>
                  <a:pt x="50" y="1096"/>
                </a:lnTo>
                <a:lnTo>
                  <a:pt x="44" y="1090"/>
                </a:lnTo>
                <a:lnTo>
                  <a:pt x="36" y="1082"/>
                </a:lnTo>
                <a:lnTo>
                  <a:pt x="26" y="1076"/>
                </a:lnTo>
                <a:lnTo>
                  <a:pt x="24" y="1066"/>
                </a:lnTo>
                <a:lnTo>
                  <a:pt x="20" y="1058"/>
                </a:lnTo>
                <a:lnTo>
                  <a:pt x="12" y="1056"/>
                </a:lnTo>
                <a:lnTo>
                  <a:pt x="10" y="1052"/>
                </a:lnTo>
                <a:lnTo>
                  <a:pt x="16" y="1040"/>
                </a:lnTo>
                <a:lnTo>
                  <a:pt x="14" y="1032"/>
                </a:lnTo>
                <a:lnTo>
                  <a:pt x="2" y="1030"/>
                </a:lnTo>
                <a:lnTo>
                  <a:pt x="0" y="1018"/>
                </a:lnTo>
                <a:lnTo>
                  <a:pt x="2" y="1010"/>
                </a:lnTo>
                <a:lnTo>
                  <a:pt x="20" y="1000"/>
                </a:lnTo>
                <a:lnTo>
                  <a:pt x="28" y="1006"/>
                </a:lnTo>
                <a:lnTo>
                  <a:pt x="36" y="1004"/>
                </a:lnTo>
                <a:lnTo>
                  <a:pt x="38" y="994"/>
                </a:lnTo>
                <a:lnTo>
                  <a:pt x="44" y="994"/>
                </a:lnTo>
                <a:lnTo>
                  <a:pt x="56" y="986"/>
                </a:lnTo>
                <a:lnTo>
                  <a:pt x="68" y="982"/>
                </a:lnTo>
                <a:lnTo>
                  <a:pt x="78" y="972"/>
                </a:lnTo>
                <a:lnTo>
                  <a:pt x="82" y="960"/>
                </a:lnTo>
                <a:lnTo>
                  <a:pt x="80" y="952"/>
                </a:lnTo>
                <a:lnTo>
                  <a:pt x="80" y="940"/>
                </a:lnTo>
                <a:lnTo>
                  <a:pt x="72" y="930"/>
                </a:lnTo>
                <a:lnTo>
                  <a:pt x="96" y="922"/>
                </a:lnTo>
                <a:lnTo>
                  <a:pt x="102" y="930"/>
                </a:lnTo>
                <a:lnTo>
                  <a:pt x="106" y="924"/>
                </a:lnTo>
                <a:lnTo>
                  <a:pt x="106" y="916"/>
                </a:lnTo>
                <a:lnTo>
                  <a:pt x="116" y="894"/>
                </a:lnTo>
                <a:lnTo>
                  <a:pt x="130" y="894"/>
                </a:lnTo>
                <a:lnTo>
                  <a:pt x="140" y="898"/>
                </a:lnTo>
                <a:lnTo>
                  <a:pt x="146" y="890"/>
                </a:lnTo>
                <a:lnTo>
                  <a:pt x="142" y="874"/>
                </a:lnTo>
                <a:lnTo>
                  <a:pt x="164" y="856"/>
                </a:lnTo>
                <a:lnTo>
                  <a:pt x="168" y="856"/>
                </a:lnTo>
                <a:lnTo>
                  <a:pt x="182" y="876"/>
                </a:lnTo>
                <a:lnTo>
                  <a:pt x="196" y="876"/>
                </a:lnTo>
                <a:lnTo>
                  <a:pt x="214" y="904"/>
                </a:lnTo>
                <a:lnTo>
                  <a:pt x="206" y="914"/>
                </a:lnTo>
                <a:lnTo>
                  <a:pt x="216" y="924"/>
                </a:lnTo>
                <a:lnTo>
                  <a:pt x="230" y="928"/>
                </a:lnTo>
                <a:lnTo>
                  <a:pt x="272" y="946"/>
                </a:lnTo>
                <a:lnTo>
                  <a:pt x="270" y="960"/>
                </a:lnTo>
                <a:lnTo>
                  <a:pt x="278" y="970"/>
                </a:lnTo>
                <a:lnTo>
                  <a:pt x="290" y="970"/>
                </a:lnTo>
                <a:lnTo>
                  <a:pt x="294" y="966"/>
                </a:lnTo>
                <a:lnTo>
                  <a:pt x="298" y="964"/>
                </a:lnTo>
                <a:lnTo>
                  <a:pt x="298" y="906"/>
                </a:lnTo>
                <a:lnTo>
                  <a:pt x="292" y="902"/>
                </a:lnTo>
                <a:lnTo>
                  <a:pt x="296" y="872"/>
                </a:lnTo>
                <a:lnTo>
                  <a:pt x="280" y="856"/>
                </a:lnTo>
                <a:lnTo>
                  <a:pt x="278" y="84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5" name="Freeform 513"/>
          <p:cNvSpPr>
            <a:spLocks/>
          </p:cNvSpPr>
          <p:nvPr/>
        </p:nvSpPr>
        <p:spPr bwMode="auto">
          <a:xfrm>
            <a:off x="7886113" y="3929082"/>
            <a:ext cx="187325" cy="157163"/>
          </a:xfrm>
          <a:custGeom>
            <a:avLst/>
            <a:gdLst>
              <a:gd name="T0" fmla="*/ 6350 w 118"/>
              <a:gd name="T1" fmla="*/ 128296 h 98"/>
              <a:gd name="T2" fmla="*/ 44450 w 118"/>
              <a:gd name="T3" fmla="*/ 128296 h 98"/>
              <a:gd name="T4" fmla="*/ 50800 w 118"/>
              <a:gd name="T5" fmla="*/ 121882 h 98"/>
              <a:gd name="T6" fmla="*/ 41275 w 118"/>
              <a:gd name="T7" fmla="*/ 115467 h 98"/>
              <a:gd name="T8" fmla="*/ 44450 w 118"/>
              <a:gd name="T9" fmla="*/ 109052 h 98"/>
              <a:gd name="T10" fmla="*/ 60325 w 118"/>
              <a:gd name="T11" fmla="*/ 109052 h 98"/>
              <a:gd name="T12" fmla="*/ 57150 w 118"/>
              <a:gd name="T13" fmla="*/ 99430 h 98"/>
              <a:gd name="T14" fmla="*/ 69850 w 118"/>
              <a:gd name="T15" fmla="*/ 96222 h 98"/>
              <a:gd name="T16" fmla="*/ 92075 w 118"/>
              <a:gd name="T17" fmla="*/ 105844 h 98"/>
              <a:gd name="T18" fmla="*/ 101600 w 118"/>
              <a:gd name="T19" fmla="*/ 109052 h 98"/>
              <a:gd name="T20" fmla="*/ 107950 w 118"/>
              <a:gd name="T21" fmla="*/ 121882 h 98"/>
              <a:gd name="T22" fmla="*/ 117475 w 118"/>
              <a:gd name="T23" fmla="*/ 128296 h 98"/>
              <a:gd name="T24" fmla="*/ 123825 w 118"/>
              <a:gd name="T25" fmla="*/ 141126 h 98"/>
              <a:gd name="T26" fmla="*/ 133350 w 118"/>
              <a:gd name="T27" fmla="*/ 147541 h 98"/>
              <a:gd name="T28" fmla="*/ 152400 w 118"/>
              <a:gd name="T29" fmla="*/ 147541 h 98"/>
              <a:gd name="T30" fmla="*/ 168275 w 118"/>
              <a:gd name="T31" fmla="*/ 150748 h 98"/>
              <a:gd name="T32" fmla="*/ 184150 w 118"/>
              <a:gd name="T33" fmla="*/ 157163 h 98"/>
              <a:gd name="T34" fmla="*/ 187325 w 118"/>
              <a:gd name="T35" fmla="*/ 153956 h 98"/>
              <a:gd name="T36" fmla="*/ 187325 w 118"/>
              <a:gd name="T37" fmla="*/ 147541 h 98"/>
              <a:gd name="T38" fmla="*/ 161925 w 118"/>
              <a:gd name="T39" fmla="*/ 131504 h 98"/>
              <a:gd name="T40" fmla="*/ 149225 w 118"/>
              <a:gd name="T41" fmla="*/ 128296 h 98"/>
              <a:gd name="T42" fmla="*/ 139700 w 118"/>
              <a:gd name="T43" fmla="*/ 112259 h 98"/>
              <a:gd name="T44" fmla="*/ 139700 w 118"/>
              <a:gd name="T45" fmla="*/ 102637 h 98"/>
              <a:gd name="T46" fmla="*/ 127000 w 118"/>
              <a:gd name="T47" fmla="*/ 102637 h 98"/>
              <a:gd name="T48" fmla="*/ 117475 w 118"/>
              <a:gd name="T49" fmla="*/ 86600 h 98"/>
              <a:gd name="T50" fmla="*/ 117475 w 118"/>
              <a:gd name="T51" fmla="*/ 83393 h 98"/>
              <a:gd name="T52" fmla="*/ 130175 w 118"/>
              <a:gd name="T53" fmla="*/ 80185 h 98"/>
              <a:gd name="T54" fmla="*/ 130175 w 118"/>
              <a:gd name="T55" fmla="*/ 73770 h 98"/>
              <a:gd name="T56" fmla="*/ 123825 w 118"/>
              <a:gd name="T57" fmla="*/ 67356 h 98"/>
              <a:gd name="T58" fmla="*/ 95250 w 118"/>
              <a:gd name="T59" fmla="*/ 57733 h 98"/>
              <a:gd name="T60" fmla="*/ 92075 w 118"/>
              <a:gd name="T61" fmla="*/ 41696 h 98"/>
              <a:gd name="T62" fmla="*/ 79375 w 118"/>
              <a:gd name="T63" fmla="*/ 35281 h 98"/>
              <a:gd name="T64" fmla="*/ 63500 w 118"/>
              <a:gd name="T65" fmla="*/ 22452 h 98"/>
              <a:gd name="T66" fmla="*/ 50800 w 118"/>
              <a:gd name="T67" fmla="*/ 16037 h 98"/>
              <a:gd name="T68" fmla="*/ 19050 w 118"/>
              <a:gd name="T69" fmla="*/ 9622 h 98"/>
              <a:gd name="T70" fmla="*/ 0 w 118"/>
              <a:gd name="T71" fmla="*/ 0 h 98"/>
              <a:gd name="T72" fmla="*/ 6350 w 118"/>
              <a:gd name="T73" fmla="*/ 64148 h 98"/>
              <a:gd name="T74" fmla="*/ 0 w 118"/>
              <a:gd name="T75" fmla="*/ 73770 h 98"/>
              <a:gd name="T76" fmla="*/ 0 w 118"/>
              <a:gd name="T77" fmla="*/ 80185 h 98"/>
              <a:gd name="T78" fmla="*/ 6350 w 118"/>
              <a:gd name="T79" fmla="*/ 89807 h 98"/>
              <a:gd name="T80" fmla="*/ 6350 w 118"/>
              <a:gd name="T81" fmla="*/ 128296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8" h="98">
                <a:moveTo>
                  <a:pt x="4" y="80"/>
                </a:moveTo>
                <a:lnTo>
                  <a:pt x="28" y="80"/>
                </a:lnTo>
                <a:lnTo>
                  <a:pt x="32" y="76"/>
                </a:lnTo>
                <a:lnTo>
                  <a:pt x="26" y="72"/>
                </a:lnTo>
                <a:lnTo>
                  <a:pt x="28" y="68"/>
                </a:lnTo>
                <a:lnTo>
                  <a:pt x="38" y="68"/>
                </a:lnTo>
                <a:lnTo>
                  <a:pt x="36" y="62"/>
                </a:lnTo>
                <a:lnTo>
                  <a:pt x="44" y="60"/>
                </a:lnTo>
                <a:lnTo>
                  <a:pt x="58" y="66"/>
                </a:lnTo>
                <a:lnTo>
                  <a:pt x="64" y="68"/>
                </a:lnTo>
                <a:lnTo>
                  <a:pt x="68" y="76"/>
                </a:lnTo>
                <a:lnTo>
                  <a:pt x="74" y="80"/>
                </a:lnTo>
                <a:lnTo>
                  <a:pt x="78" y="88"/>
                </a:lnTo>
                <a:lnTo>
                  <a:pt x="84" y="92"/>
                </a:lnTo>
                <a:lnTo>
                  <a:pt x="96" y="92"/>
                </a:lnTo>
                <a:lnTo>
                  <a:pt x="106" y="94"/>
                </a:lnTo>
                <a:lnTo>
                  <a:pt x="116" y="98"/>
                </a:lnTo>
                <a:lnTo>
                  <a:pt x="118" y="96"/>
                </a:lnTo>
                <a:lnTo>
                  <a:pt x="118" y="92"/>
                </a:lnTo>
                <a:lnTo>
                  <a:pt x="102" y="82"/>
                </a:lnTo>
                <a:lnTo>
                  <a:pt x="94" y="80"/>
                </a:lnTo>
                <a:lnTo>
                  <a:pt x="88" y="70"/>
                </a:lnTo>
                <a:lnTo>
                  <a:pt x="88" y="64"/>
                </a:lnTo>
                <a:lnTo>
                  <a:pt x="80" y="64"/>
                </a:lnTo>
                <a:lnTo>
                  <a:pt x="74" y="54"/>
                </a:lnTo>
                <a:lnTo>
                  <a:pt x="74" y="52"/>
                </a:lnTo>
                <a:lnTo>
                  <a:pt x="82" y="50"/>
                </a:lnTo>
                <a:lnTo>
                  <a:pt x="82" y="46"/>
                </a:lnTo>
                <a:lnTo>
                  <a:pt x="78" y="42"/>
                </a:lnTo>
                <a:lnTo>
                  <a:pt x="60" y="36"/>
                </a:lnTo>
                <a:lnTo>
                  <a:pt x="58" y="26"/>
                </a:lnTo>
                <a:lnTo>
                  <a:pt x="50" y="22"/>
                </a:lnTo>
                <a:lnTo>
                  <a:pt x="40" y="14"/>
                </a:lnTo>
                <a:lnTo>
                  <a:pt x="32" y="10"/>
                </a:lnTo>
                <a:lnTo>
                  <a:pt x="12" y="6"/>
                </a:lnTo>
                <a:lnTo>
                  <a:pt x="0" y="0"/>
                </a:lnTo>
                <a:lnTo>
                  <a:pt x="4" y="40"/>
                </a:lnTo>
                <a:lnTo>
                  <a:pt x="0" y="46"/>
                </a:lnTo>
                <a:lnTo>
                  <a:pt x="0" y="50"/>
                </a:lnTo>
                <a:lnTo>
                  <a:pt x="4" y="56"/>
                </a:lnTo>
                <a:lnTo>
                  <a:pt x="4" y="8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6" name="Freeform 514"/>
          <p:cNvSpPr>
            <a:spLocks/>
          </p:cNvSpPr>
          <p:nvPr/>
        </p:nvSpPr>
        <p:spPr bwMode="auto">
          <a:xfrm>
            <a:off x="6314488" y="1781195"/>
            <a:ext cx="536575" cy="1336675"/>
          </a:xfrm>
          <a:custGeom>
            <a:avLst/>
            <a:gdLst>
              <a:gd name="T0" fmla="*/ 139700 w 338"/>
              <a:gd name="T1" fmla="*/ 1015359 h 832"/>
              <a:gd name="T2" fmla="*/ 161925 w 338"/>
              <a:gd name="T3" fmla="*/ 1108541 h 832"/>
              <a:gd name="T4" fmla="*/ 114300 w 338"/>
              <a:gd name="T5" fmla="*/ 1237067 h 832"/>
              <a:gd name="T6" fmla="*/ 161925 w 338"/>
              <a:gd name="T7" fmla="*/ 1233854 h 832"/>
              <a:gd name="T8" fmla="*/ 161925 w 338"/>
              <a:gd name="T9" fmla="*/ 1310970 h 832"/>
              <a:gd name="T10" fmla="*/ 222250 w 338"/>
              <a:gd name="T11" fmla="*/ 1291691 h 832"/>
              <a:gd name="T12" fmla="*/ 273050 w 338"/>
              <a:gd name="T13" fmla="*/ 1320609 h 832"/>
              <a:gd name="T14" fmla="*/ 279400 w 338"/>
              <a:gd name="T15" fmla="*/ 1288478 h 832"/>
              <a:gd name="T16" fmla="*/ 333375 w 338"/>
              <a:gd name="T17" fmla="*/ 1246706 h 832"/>
              <a:gd name="T18" fmla="*/ 400050 w 338"/>
              <a:gd name="T19" fmla="*/ 1195296 h 832"/>
              <a:gd name="T20" fmla="*/ 428625 w 338"/>
              <a:gd name="T21" fmla="*/ 1114967 h 832"/>
              <a:gd name="T22" fmla="*/ 482600 w 338"/>
              <a:gd name="T23" fmla="*/ 1069983 h 832"/>
              <a:gd name="T24" fmla="*/ 533400 w 338"/>
              <a:gd name="T25" fmla="*/ 999293 h 832"/>
              <a:gd name="T26" fmla="*/ 377825 w 338"/>
              <a:gd name="T27" fmla="*/ 922177 h 832"/>
              <a:gd name="T28" fmla="*/ 307975 w 338"/>
              <a:gd name="T29" fmla="*/ 841848 h 832"/>
              <a:gd name="T30" fmla="*/ 304800 w 338"/>
              <a:gd name="T31" fmla="*/ 729388 h 832"/>
              <a:gd name="T32" fmla="*/ 377825 w 338"/>
              <a:gd name="T33" fmla="*/ 610501 h 832"/>
              <a:gd name="T34" fmla="*/ 514350 w 338"/>
              <a:gd name="T35" fmla="*/ 578369 h 832"/>
              <a:gd name="T36" fmla="*/ 498475 w 338"/>
              <a:gd name="T37" fmla="*/ 475548 h 832"/>
              <a:gd name="T38" fmla="*/ 431800 w 338"/>
              <a:gd name="T39" fmla="*/ 321316 h 832"/>
              <a:gd name="T40" fmla="*/ 371475 w 338"/>
              <a:gd name="T41" fmla="*/ 179937 h 832"/>
              <a:gd name="T42" fmla="*/ 377825 w 338"/>
              <a:gd name="T43" fmla="*/ 38558 h 832"/>
              <a:gd name="T44" fmla="*/ 358775 w 338"/>
              <a:gd name="T45" fmla="*/ 54624 h 832"/>
              <a:gd name="T46" fmla="*/ 317500 w 338"/>
              <a:gd name="T47" fmla="*/ 73903 h 832"/>
              <a:gd name="T48" fmla="*/ 368300 w 338"/>
              <a:gd name="T49" fmla="*/ 118887 h 832"/>
              <a:gd name="T50" fmla="*/ 336550 w 338"/>
              <a:gd name="T51" fmla="*/ 115674 h 832"/>
              <a:gd name="T52" fmla="*/ 314325 w 338"/>
              <a:gd name="T53" fmla="*/ 51411 h 832"/>
              <a:gd name="T54" fmla="*/ 298450 w 338"/>
              <a:gd name="T55" fmla="*/ 16066 h 832"/>
              <a:gd name="T56" fmla="*/ 263525 w 338"/>
              <a:gd name="T57" fmla="*/ 99608 h 832"/>
              <a:gd name="T58" fmla="*/ 266700 w 338"/>
              <a:gd name="T59" fmla="*/ 192790 h 832"/>
              <a:gd name="T60" fmla="*/ 333375 w 338"/>
              <a:gd name="T61" fmla="*/ 231348 h 832"/>
              <a:gd name="T62" fmla="*/ 349250 w 338"/>
              <a:gd name="T63" fmla="*/ 298824 h 832"/>
              <a:gd name="T64" fmla="*/ 346075 w 338"/>
              <a:gd name="T65" fmla="*/ 314890 h 832"/>
              <a:gd name="T66" fmla="*/ 314325 w 338"/>
              <a:gd name="T67" fmla="*/ 240987 h 832"/>
              <a:gd name="T68" fmla="*/ 282575 w 338"/>
              <a:gd name="T69" fmla="*/ 324529 h 832"/>
              <a:gd name="T70" fmla="*/ 200025 w 338"/>
              <a:gd name="T71" fmla="*/ 375940 h 832"/>
              <a:gd name="T72" fmla="*/ 190500 w 338"/>
              <a:gd name="T73" fmla="*/ 350235 h 832"/>
              <a:gd name="T74" fmla="*/ 231775 w 338"/>
              <a:gd name="T75" fmla="*/ 343808 h 832"/>
              <a:gd name="T76" fmla="*/ 260350 w 338"/>
              <a:gd name="T77" fmla="*/ 279545 h 832"/>
              <a:gd name="T78" fmla="*/ 247650 w 338"/>
              <a:gd name="T79" fmla="*/ 212069 h 832"/>
              <a:gd name="T80" fmla="*/ 234950 w 338"/>
              <a:gd name="T81" fmla="*/ 106034 h 832"/>
              <a:gd name="T82" fmla="*/ 257175 w 338"/>
              <a:gd name="T83" fmla="*/ 19279 h 832"/>
              <a:gd name="T84" fmla="*/ 180975 w 338"/>
              <a:gd name="T85" fmla="*/ 61050 h 832"/>
              <a:gd name="T86" fmla="*/ 146050 w 338"/>
              <a:gd name="T87" fmla="*/ 183150 h 832"/>
              <a:gd name="T88" fmla="*/ 161925 w 338"/>
              <a:gd name="T89" fmla="*/ 224921 h 832"/>
              <a:gd name="T90" fmla="*/ 161925 w 338"/>
              <a:gd name="T91" fmla="*/ 276332 h 832"/>
              <a:gd name="T92" fmla="*/ 114300 w 338"/>
              <a:gd name="T93" fmla="*/ 234561 h 832"/>
              <a:gd name="T94" fmla="*/ 123825 w 338"/>
              <a:gd name="T95" fmla="*/ 330956 h 832"/>
              <a:gd name="T96" fmla="*/ 47625 w 338"/>
              <a:gd name="T97" fmla="*/ 568730 h 832"/>
              <a:gd name="T98" fmla="*/ 123825 w 338"/>
              <a:gd name="T99" fmla="*/ 716535 h 832"/>
              <a:gd name="T100" fmla="*/ 152400 w 338"/>
              <a:gd name="T101" fmla="*/ 816143 h 83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8" h="832">
                <a:moveTo>
                  <a:pt x="82" y="520"/>
                </a:moveTo>
                <a:lnTo>
                  <a:pt x="88" y="538"/>
                </a:lnTo>
                <a:lnTo>
                  <a:pt x="78" y="582"/>
                </a:lnTo>
                <a:lnTo>
                  <a:pt x="90" y="600"/>
                </a:lnTo>
                <a:lnTo>
                  <a:pt x="88" y="632"/>
                </a:lnTo>
                <a:lnTo>
                  <a:pt x="72" y="620"/>
                </a:lnTo>
                <a:lnTo>
                  <a:pt x="66" y="624"/>
                </a:lnTo>
                <a:lnTo>
                  <a:pt x="60" y="646"/>
                </a:lnTo>
                <a:lnTo>
                  <a:pt x="48" y="664"/>
                </a:lnTo>
                <a:lnTo>
                  <a:pt x="102" y="690"/>
                </a:lnTo>
                <a:lnTo>
                  <a:pt x="102" y="728"/>
                </a:lnTo>
                <a:lnTo>
                  <a:pt x="78" y="740"/>
                </a:lnTo>
                <a:lnTo>
                  <a:pt x="70" y="742"/>
                </a:lnTo>
                <a:lnTo>
                  <a:pt x="66" y="768"/>
                </a:lnTo>
                <a:lnTo>
                  <a:pt x="72" y="770"/>
                </a:lnTo>
                <a:lnTo>
                  <a:pt x="78" y="764"/>
                </a:lnTo>
                <a:lnTo>
                  <a:pt x="86" y="760"/>
                </a:lnTo>
                <a:lnTo>
                  <a:pt x="90" y="762"/>
                </a:lnTo>
                <a:lnTo>
                  <a:pt x="98" y="768"/>
                </a:lnTo>
                <a:lnTo>
                  <a:pt x="102" y="768"/>
                </a:lnTo>
                <a:lnTo>
                  <a:pt x="108" y="784"/>
                </a:lnTo>
                <a:lnTo>
                  <a:pt x="98" y="788"/>
                </a:lnTo>
                <a:lnTo>
                  <a:pt x="102" y="800"/>
                </a:lnTo>
                <a:lnTo>
                  <a:pt x="106" y="806"/>
                </a:lnTo>
                <a:lnTo>
                  <a:pt x="102" y="816"/>
                </a:lnTo>
                <a:lnTo>
                  <a:pt x="102" y="826"/>
                </a:lnTo>
                <a:lnTo>
                  <a:pt x="112" y="828"/>
                </a:lnTo>
                <a:lnTo>
                  <a:pt x="128" y="820"/>
                </a:lnTo>
                <a:lnTo>
                  <a:pt x="134" y="812"/>
                </a:lnTo>
                <a:lnTo>
                  <a:pt x="140" y="804"/>
                </a:lnTo>
                <a:lnTo>
                  <a:pt x="146" y="808"/>
                </a:lnTo>
                <a:lnTo>
                  <a:pt x="148" y="820"/>
                </a:lnTo>
                <a:lnTo>
                  <a:pt x="146" y="832"/>
                </a:lnTo>
                <a:lnTo>
                  <a:pt x="160" y="830"/>
                </a:lnTo>
                <a:lnTo>
                  <a:pt x="172" y="822"/>
                </a:lnTo>
                <a:lnTo>
                  <a:pt x="180" y="822"/>
                </a:lnTo>
                <a:lnTo>
                  <a:pt x="184" y="824"/>
                </a:lnTo>
                <a:lnTo>
                  <a:pt x="190" y="812"/>
                </a:lnTo>
                <a:lnTo>
                  <a:pt x="188" y="804"/>
                </a:lnTo>
                <a:lnTo>
                  <a:pt x="176" y="802"/>
                </a:lnTo>
                <a:lnTo>
                  <a:pt x="174" y="790"/>
                </a:lnTo>
                <a:lnTo>
                  <a:pt x="176" y="782"/>
                </a:lnTo>
                <a:lnTo>
                  <a:pt x="194" y="772"/>
                </a:lnTo>
                <a:lnTo>
                  <a:pt x="202" y="778"/>
                </a:lnTo>
                <a:lnTo>
                  <a:pt x="210" y="776"/>
                </a:lnTo>
                <a:lnTo>
                  <a:pt x="212" y="766"/>
                </a:lnTo>
                <a:lnTo>
                  <a:pt x="218" y="766"/>
                </a:lnTo>
                <a:lnTo>
                  <a:pt x="230" y="758"/>
                </a:lnTo>
                <a:lnTo>
                  <a:pt x="242" y="754"/>
                </a:lnTo>
                <a:lnTo>
                  <a:pt x="252" y="744"/>
                </a:lnTo>
                <a:lnTo>
                  <a:pt x="256" y="732"/>
                </a:lnTo>
                <a:lnTo>
                  <a:pt x="254" y="724"/>
                </a:lnTo>
                <a:lnTo>
                  <a:pt x="254" y="712"/>
                </a:lnTo>
                <a:lnTo>
                  <a:pt x="246" y="702"/>
                </a:lnTo>
                <a:lnTo>
                  <a:pt x="270" y="694"/>
                </a:lnTo>
                <a:lnTo>
                  <a:pt x="276" y="702"/>
                </a:lnTo>
                <a:lnTo>
                  <a:pt x="280" y="696"/>
                </a:lnTo>
                <a:lnTo>
                  <a:pt x="280" y="688"/>
                </a:lnTo>
                <a:lnTo>
                  <a:pt x="290" y="666"/>
                </a:lnTo>
                <a:lnTo>
                  <a:pt x="304" y="666"/>
                </a:lnTo>
                <a:lnTo>
                  <a:pt x="314" y="670"/>
                </a:lnTo>
                <a:lnTo>
                  <a:pt x="320" y="662"/>
                </a:lnTo>
                <a:lnTo>
                  <a:pt x="316" y="646"/>
                </a:lnTo>
                <a:lnTo>
                  <a:pt x="338" y="628"/>
                </a:lnTo>
                <a:lnTo>
                  <a:pt x="336" y="622"/>
                </a:lnTo>
                <a:lnTo>
                  <a:pt x="312" y="616"/>
                </a:lnTo>
                <a:lnTo>
                  <a:pt x="294" y="594"/>
                </a:lnTo>
                <a:lnTo>
                  <a:pt x="280" y="594"/>
                </a:lnTo>
                <a:lnTo>
                  <a:pt x="248" y="594"/>
                </a:lnTo>
                <a:lnTo>
                  <a:pt x="238" y="574"/>
                </a:lnTo>
                <a:lnTo>
                  <a:pt x="232" y="558"/>
                </a:lnTo>
                <a:lnTo>
                  <a:pt x="214" y="548"/>
                </a:lnTo>
                <a:lnTo>
                  <a:pt x="210" y="534"/>
                </a:lnTo>
                <a:lnTo>
                  <a:pt x="210" y="526"/>
                </a:lnTo>
                <a:lnTo>
                  <a:pt x="194" y="524"/>
                </a:lnTo>
                <a:lnTo>
                  <a:pt x="196" y="504"/>
                </a:lnTo>
                <a:lnTo>
                  <a:pt x="194" y="494"/>
                </a:lnTo>
                <a:lnTo>
                  <a:pt x="198" y="488"/>
                </a:lnTo>
                <a:lnTo>
                  <a:pt x="198" y="456"/>
                </a:lnTo>
                <a:lnTo>
                  <a:pt x="192" y="454"/>
                </a:lnTo>
                <a:lnTo>
                  <a:pt x="188" y="422"/>
                </a:lnTo>
                <a:lnTo>
                  <a:pt x="212" y="406"/>
                </a:lnTo>
                <a:lnTo>
                  <a:pt x="212" y="374"/>
                </a:lnTo>
                <a:lnTo>
                  <a:pt x="230" y="370"/>
                </a:lnTo>
                <a:lnTo>
                  <a:pt x="238" y="380"/>
                </a:lnTo>
                <a:lnTo>
                  <a:pt x="268" y="378"/>
                </a:lnTo>
                <a:lnTo>
                  <a:pt x="276" y="380"/>
                </a:lnTo>
                <a:lnTo>
                  <a:pt x="288" y="370"/>
                </a:lnTo>
                <a:lnTo>
                  <a:pt x="298" y="374"/>
                </a:lnTo>
                <a:lnTo>
                  <a:pt x="324" y="360"/>
                </a:lnTo>
                <a:lnTo>
                  <a:pt x="316" y="352"/>
                </a:lnTo>
                <a:lnTo>
                  <a:pt x="300" y="352"/>
                </a:lnTo>
                <a:lnTo>
                  <a:pt x="304" y="344"/>
                </a:lnTo>
                <a:lnTo>
                  <a:pt x="316" y="316"/>
                </a:lnTo>
                <a:lnTo>
                  <a:pt x="314" y="296"/>
                </a:lnTo>
                <a:lnTo>
                  <a:pt x="322" y="284"/>
                </a:lnTo>
                <a:lnTo>
                  <a:pt x="314" y="266"/>
                </a:lnTo>
                <a:lnTo>
                  <a:pt x="306" y="268"/>
                </a:lnTo>
                <a:lnTo>
                  <a:pt x="282" y="206"/>
                </a:lnTo>
                <a:lnTo>
                  <a:pt x="272" y="200"/>
                </a:lnTo>
                <a:lnTo>
                  <a:pt x="268" y="172"/>
                </a:lnTo>
                <a:lnTo>
                  <a:pt x="278" y="172"/>
                </a:lnTo>
                <a:lnTo>
                  <a:pt x="276" y="134"/>
                </a:lnTo>
                <a:lnTo>
                  <a:pt x="256" y="140"/>
                </a:lnTo>
                <a:lnTo>
                  <a:pt x="234" y="112"/>
                </a:lnTo>
                <a:lnTo>
                  <a:pt x="256" y="84"/>
                </a:lnTo>
                <a:lnTo>
                  <a:pt x="252" y="62"/>
                </a:lnTo>
                <a:lnTo>
                  <a:pt x="242" y="54"/>
                </a:lnTo>
                <a:lnTo>
                  <a:pt x="256" y="38"/>
                </a:lnTo>
                <a:lnTo>
                  <a:pt x="238" y="24"/>
                </a:lnTo>
                <a:lnTo>
                  <a:pt x="226" y="24"/>
                </a:lnTo>
                <a:lnTo>
                  <a:pt x="216" y="32"/>
                </a:lnTo>
                <a:lnTo>
                  <a:pt x="216" y="36"/>
                </a:lnTo>
                <a:lnTo>
                  <a:pt x="220" y="36"/>
                </a:lnTo>
                <a:lnTo>
                  <a:pt x="226" y="34"/>
                </a:lnTo>
                <a:lnTo>
                  <a:pt x="226" y="46"/>
                </a:lnTo>
                <a:lnTo>
                  <a:pt x="218" y="46"/>
                </a:lnTo>
                <a:lnTo>
                  <a:pt x="212" y="38"/>
                </a:lnTo>
                <a:lnTo>
                  <a:pt x="206" y="40"/>
                </a:lnTo>
                <a:lnTo>
                  <a:pt x="200" y="46"/>
                </a:lnTo>
                <a:lnTo>
                  <a:pt x="206" y="56"/>
                </a:lnTo>
                <a:lnTo>
                  <a:pt x="220" y="64"/>
                </a:lnTo>
                <a:lnTo>
                  <a:pt x="226" y="64"/>
                </a:lnTo>
                <a:lnTo>
                  <a:pt x="226" y="68"/>
                </a:lnTo>
                <a:lnTo>
                  <a:pt x="232" y="74"/>
                </a:lnTo>
                <a:lnTo>
                  <a:pt x="238" y="76"/>
                </a:lnTo>
                <a:lnTo>
                  <a:pt x="236" y="82"/>
                </a:lnTo>
                <a:lnTo>
                  <a:pt x="228" y="80"/>
                </a:lnTo>
                <a:lnTo>
                  <a:pt x="222" y="72"/>
                </a:lnTo>
                <a:lnTo>
                  <a:pt x="212" y="72"/>
                </a:lnTo>
                <a:lnTo>
                  <a:pt x="194" y="64"/>
                </a:lnTo>
                <a:lnTo>
                  <a:pt x="198" y="54"/>
                </a:lnTo>
                <a:lnTo>
                  <a:pt x="192" y="48"/>
                </a:lnTo>
                <a:lnTo>
                  <a:pt x="192" y="40"/>
                </a:lnTo>
                <a:lnTo>
                  <a:pt x="198" y="32"/>
                </a:lnTo>
                <a:lnTo>
                  <a:pt x="198" y="14"/>
                </a:lnTo>
                <a:lnTo>
                  <a:pt x="190" y="4"/>
                </a:lnTo>
                <a:lnTo>
                  <a:pt x="184" y="2"/>
                </a:lnTo>
                <a:lnTo>
                  <a:pt x="182" y="4"/>
                </a:lnTo>
                <a:lnTo>
                  <a:pt x="188" y="10"/>
                </a:lnTo>
                <a:lnTo>
                  <a:pt x="190" y="18"/>
                </a:lnTo>
                <a:lnTo>
                  <a:pt x="192" y="22"/>
                </a:lnTo>
                <a:lnTo>
                  <a:pt x="190" y="34"/>
                </a:lnTo>
                <a:lnTo>
                  <a:pt x="172" y="46"/>
                </a:lnTo>
                <a:lnTo>
                  <a:pt x="166" y="62"/>
                </a:lnTo>
                <a:lnTo>
                  <a:pt x="178" y="78"/>
                </a:lnTo>
                <a:lnTo>
                  <a:pt x="182" y="92"/>
                </a:lnTo>
                <a:lnTo>
                  <a:pt x="176" y="102"/>
                </a:lnTo>
                <a:lnTo>
                  <a:pt x="170" y="110"/>
                </a:lnTo>
                <a:lnTo>
                  <a:pt x="168" y="120"/>
                </a:lnTo>
                <a:lnTo>
                  <a:pt x="172" y="132"/>
                </a:lnTo>
                <a:lnTo>
                  <a:pt x="174" y="142"/>
                </a:lnTo>
                <a:lnTo>
                  <a:pt x="188" y="146"/>
                </a:lnTo>
                <a:lnTo>
                  <a:pt x="194" y="140"/>
                </a:lnTo>
                <a:lnTo>
                  <a:pt x="210" y="144"/>
                </a:lnTo>
                <a:lnTo>
                  <a:pt x="214" y="152"/>
                </a:lnTo>
                <a:lnTo>
                  <a:pt x="220" y="156"/>
                </a:lnTo>
                <a:lnTo>
                  <a:pt x="228" y="170"/>
                </a:lnTo>
                <a:lnTo>
                  <a:pt x="218" y="180"/>
                </a:lnTo>
                <a:lnTo>
                  <a:pt x="220" y="186"/>
                </a:lnTo>
                <a:lnTo>
                  <a:pt x="226" y="194"/>
                </a:lnTo>
                <a:lnTo>
                  <a:pt x="230" y="192"/>
                </a:lnTo>
                <a:lnTo>
                  <a:pt x="236" y="196"/>
                </a:lnTo>
                <a:lnTo>
                  <a:pt x="230" y="198"/>
                </a:lnTo>
                <a:lnTo>
                  <a:pt x="218" y="196"/>
                </a:lnTo>
                <a:lnTo>
                  <a:pt x="212" y="190"/>
                </a:lnTo>
                <a:lnTo>
                  <a:pt x="216" y="168"/>
                </a:lnTo>
                <a:lnTo>
                  <a:pt x="210" y="156"/>
                </a:lnTo>
                <a:lnTo>
                  <a:pt x="206" y="150"/>
                </a:lnTo>
                <a:lnTo>
                  <a:pt x="198" y="150"/>
                </a:lnTo>
                <a:lnTo>
                  <a:pt x="176" y="162"/>
                </a:lnTo>
                <a:lnTo>
                  <a:pt x="180" y="168"/>
                </a:lnTo>
                <a:lnTo>
                  <a:pt x="188" y="186"/>
                </a:lnTo>
                <a:lnTo>
                  <a:pt x="184" y="196"/>
                </a:lnTo>
                <a:lnTo>
                  <a:pt x="178" y="202"/>
                </a:lnTo>
                <a:lnTo>
                  <a:pt x="170" y="220"/>
                </a:lnTo>
                <a:lnTo>
                  <a:pt x="158" y="230"/>
                </a:lnTo>
                <a:lnTo>
                  <a:pt x="154" y="238"/>
                </a:lnTo>
                <a:lnTo>
                  <a:pt x="150" y="234"/>
                </a:lnTo>
                <a:lnTo>
                  <a:pt x="126" y="234"/>
                </a:lnTo>
                <a:lnTo>
                  <a:pt x="118" y="226"/>
                </a:lnTo>
                <a:lnTo>
                  <a:pt x="110" y="224"/>
                </a:lnTo>
                <a:lnTo>
                  <a:pt x="108" y="220"/>
                </a:lnTo>
                <a:lnTo>
                  <a:pt x="110" y="218"/>
                </a:lnTo>
                <a:lnTo>
                  <a:pt x="120" y="218"/>
                </a:lnTo>
                <a:lnTo>
                  <a:pt x="126" y="214"/>
                </a:lnTo>
                <a:lnTo>
                  <a:pt x="130" y="218"/>
                </a:lnTo>
                <a:lnTo>
                  <a:pt x="138" y="228"/>
                </a:lnTo>
                <a:lnTo>
                  <a:pt x="146" y="220"/>
                </a:lnTo>
                <a:lnTo>
                  <a:pt x="146" y="214"/>
                </a:lnTo>
                <a:lnTo>
                  <a:pt x="152" y="210"/>
                </a:lnTo>
                <a:lnTo>
                  <a:pt x="150" y="204"/>
                </a:lnTo>
                <a:lnTo>
                  <a:pt x="162" y="194"/>
                </a:lnTo>
                <a:lnTo>
                  <a:pt x="166" y="180"/>
                </a:lnTo>
                <a:lnTo>
                  <a:pt x="164" y="174"/>
                </a:lnTo>
                <a:lnTo>
                  <a:pt x="174" y="162"/>
                </a:lnTo>
                <a:lnTo>
                  <a:pt x="164" y="160"/>
                </a:lnTo>
                <a:lnTo>
                  <a:pt x="156" y="148"/>
                </a:lnTo>
                <a:lnTo>
                  <a:pt x="162" y="136"/>
                </a:lnTo>
                <a:lnTo>
                  <a:pt x="156" y="132"/>
                </a:lnTo>
                <a:lnTo>
                  <a:pt x="156" y="106"/>
                </a:lnTo>
                <a:lnTo>
                  <a:pt x="164" y="96"/>
                </a:lnTo>
                <a:lnTo>
                  <a:pt x="158" y="92"/>
                </a:lnTo>
                <a:lnTo>
                  <a:pt x="158" y="68"/>
                </a:lnTo>
                <a:lnTo>
                  <a:pt x="148" y="66"/>
                </a:lnTo>
                <a:lnTo>
                  <a:pt x="148" y="56"/>
                </a:lnTo>
                <a:lnTo>
                  <a:pt x="162" y="40"/>
                </a:lnTo>
                <a:lnTo>
                  <a:pt x="162" y="30"/>
                </a:lnTo>
                <a:lnTo>
                  <a:pt x="160" y="28"/>
                </a:lnTo>
                <a:lnTo>
                  <a:pt x="162" y="12"/>
                </a:lnTo>
                <a:lnTo>
                  <a:pt x="150" y="2"/>
                </a:lnTo>
                <a:lnTo>
                  <a:pt x="138" y="4"/>
                </a:lnTo>
                <a:lnTo>
                  <a:pt x="130" y="0"/>
                </a:lnTo>
                <a:lnTo>
                  <a:pt x="120" y="4"/>
                </a:lnTo>
                <a:lnTo>
                  <a:pt x="114" y="38"/>
                </a:lnTo>
                <a:lnTo>
                  <a:pt x="104" y="58"/>
                </a:lnTo>
                <a:lnTo>
                  <a:pt x="94" y="74"/>
                </a:lnTo>
                <a:lnTo>
                  <a:pt x="90" y="86"/>
                </a:lnTo>
                <a:lnTo>
                  <a:pt x="92" y="90"/>
                </a:lnTo>
                <a:lnTo>
                  <a:pt x="92" y="114"/>
                </a:lnTo>
                <a:lnTo>
                  <a:pt x="88" y="114"/>
                </a:lnTo>
                <a:lnTo>
                  <a:pt x="92" y="130"/>
                </a:lnTo>
                <a:lnTo>
                  <a:pt x="96" y="126"/>
                </a:lnTo>
                <a:lnTo>
                  <a:pt x="104" y="134"/>
                </a:lnTo>
                <a:lnTo>
                  <a:pt x="102" y="140"/>
                </a:lnTo>
                <a:lnTo>
                  <a:pt x="110" y="152"/>
                </a:lnTo>
                <a:lnTo>
                  <a:pt x="118" y="152"/>
                </a:lnTo>
                <a:lnTo>
                  <a:pt x="116" y="164"/>
                </a:lnTo>
                <a:lnTo>
                  <a:pt x="106" y="176"/>
                </a:lnTo>
                <a:lnTo>
                  <a:pt x="102" y="172"/>
                </a:lnTo>
                <a:lnTo>
                  <a:pt x="102" y="164"/>
                </a:lnTo>
                <a:lnTo>
                  <a:pt x="94" y="156"/>
                </a:lnTo>
                <a:lnTo>
                  <a:pt x="88" y="156"/>
                </a:lnTo>
                <a:lnTo>
                  <a:pt x="80" y="148"/>
                </a:lnTo>
                <a:lnTo>
                  <a:pt x="72" y="146"/>
                </a:lnTo>
                <a:lnTo>
                  <a:pt x="66" y="140"/>
                </a:lnTo>
                <a:lnTo>
                  <a:pt x="68" y="168"/>
                </a:lnTo>
                <a:lnTo>
                  <a:pt x="74" y="180"/>
                </a:lnTo>
                <a:lnTo>
                  <a:pt x="82" y="180"/>
                </a:lnTo>
                <a:lnTo>
                  <a:pt x="78" y="206"/>
                </a:lnTo>
                <a:lnTo>
                  <a:pt x="50" y="224"/>
                </a:lnTo>
                <a:lnTo>
                  <a:pt x="50" y="230"/>
                </a:lnTo>
                <a:lnTo>
                  <a:pt x="0" y="274"/>
                </a:lnTo>
                <a:lnTo>
                  <a:pt x="0" y="344"/>
                </a:lnTo>
                <a:lnTo>
                  <a:pt x="30" y="354"/>
                </a:lnTo>
                <a:lnTo>
                  <a:pt x="34" y="378"/>
                </a:lnTo>
                <a:lnTo>
                  <a:pt x="46" y="384"/>
                </a:lnTo>
                <a:lnTo>
                  <a:pt x="52" y="408"/>
                </a:lnTo>
                <a:lnTo>
                  <a:pt x="74" y="420"/>
                </a:lnTo>
                <a:lnTo>
                  <a:pt x="78" y="446"/>
                </a:lnTo>
                <a:lnTo>
                  <a:pt x="68" y="450"/>
                </a:lnTo>
                <a:lnTo>
                  <a:pt x="74" y="486"/>
                </a:lnTo>
                <a:lnTo>
                  <a:pt x="110" y="494"/>
                </a:lnTo>
                <a:lnTo>
                  <a:pt x="112" y="506"/>
                </a:lnTo>
                <a:lnTo>
                  <a:pt x="96" y="508"/>
                </a:lnTo>
                <a:lnTo>
                  <a:pt x="82" y="52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7" name="Freeform 515"/>
          <p:cNvSpPr>
            <a:spLocks/>
          </p:cNvSpPr>
          <p:nvPr/>
        </p:nvSpPr>
        <p:spPr bwMode="auto">
          <a:xfrm>
            <a:off x="6165263" y="3365520"/>
            <a:ext cx="158750" cy="190500"/>
          </a:xfrm>
          <a:custGeom>
            <a:avLst/>
            <a:gdLst>
              <a:gd name="T0" fmla="*/ 38100 w 100"/>
              <a:gd name="T1" fmla="*/ 190500 h 118"/>
              <a:gd name="T2" fmla="*/ 31750 w 100"/>
              <a:gd name="T3" fmla="*/ 180814 h 118"/>
              <a:gd name="T4" fmla="*/ 22225 w 100"/>
              <a:gd name="T5" fmla="*/ 177585 h 118"/>
              <a:gd name="T6" fmla="*/ 15875 w 100"/>
              <a:gd name="T7" fmla="*/ 171127 h 118"/>
              <a:gd name="T8" fmla="*/ 19050 w 100"/>
              <a:gd name="T9" fmla="*/ 167898 h 118"/>
              <a:gd name="T10" fmla="*/ 9525 w 100"/>
              <a:gd name="T11" fmla="*/ 148525 h 118"/>
              <a:gd name="T12" fmla="*/ 53975 w 100"/>
              <a:gd name="T13" fmla="*/ 125924 h 118"/>
              <a:gd name="T14" fmla="*/ 69850 w 100"/>
              <a:gd name="T15" fmla="*/ 125924 h 118"/>
              <a:gd name="T16" fmla="*/ 79375 w 100"/>
              <a:gd name="T17" fmla="*/ 83949 h 118"/>
              <a:gd name="T18" fmla="*/ 63500 w 100"/>
              <a:gd name="T19" fmla="*/ 74263 h 118"/>
              <a:gd name="T20" fmla="*/ 12700 w 100"/>
              <a:gd name="T21" fmla="*/ 64576 h 118"/>
              <a:gd name="T22" fmla="*/ 0 w 100"/>
              <a:gd name="T23" fmla="*/ 51661 h 118"/>
              <a:gd name="T24" fmla="*/ 3175 w 100"/>
              <a:gd name="T25" fmla="*/ 45203 h 118"/>
              <a:gd name="T26" fmla="*/ 15875 w 100"/>
              <a:gd name="T27" fmla="*/ 45203 h 118"/>
              <a:gd name="T28" fmla="*/ 25400 w 100"/>
              <a:gd name="T29" fmla="*/ 45203 h 118"/>
              <a:gd name="T30" fmla="*/ 41275 w 100"/>
              <a:gd name="T31" fmla="*/ 41975 h 118"/>
              <a:gd name="T32" fmla="*/ 50800 w 100"/>
              <a:gd name="T33" fmla="*/ 32288 h 118"/>
              <a:gd name="T34" fmla="*/ 69850 w 100"/>
              <a:gd name="T35" fmla="*/ 16144 h 118"/>
              <a:gd name="T36" fmla="*/ 79375 w 100"/>
              <a:gd name="T37" fmla="*/ 6458 h 118"/>
              <a:gd name="T38" fmla="*/ 85725 w 100"/>
              <a:gd name="T39" fmla="*/ 0 h 118"/>
              <a:gd name="T40" fmla="*/ 88900 w 100"/>
              <a:gd name="T41" fmla="*/ 0 h 118"/>
              <a:gd name="T42" fmla="*/ 92075 w 100"/>
              <a:gd name="T43" fmla="*/ 0 h 118"/>
              <a:gd name="T44" fmla="*/ 92075 w 100"/>
              <a:gd name="T45" fmla="*/ 12915 h 118"/>
              <a:gd name="T46" fmla="*/ 88900 w 100"/>
              <a:gd name="T47" fmla="*/ 19373 h 118"/>
              <a:gd name="T48" fmla="*/ 92075 w 100"/>
              <a:gd name="T49" fmla="*/ 29059 h 118"/>
              <a:gd name="T50" fmla="*/ 98425 w 100"/>
              <a:gd name="T51" fmla="*/ 38746 h 118"/>
              <a:gd name="T52" fmla="*/ 114300 w 100"/>
              <a:gd name="T53" fmla="*/ 48432 h 118"/>
              <a:gd name="T54" fmla="*/ 130175 w 100"/>
              <a:gd name="T55" fmla="*/ 48432 h 118"/>
              <a:gd name="T56" fmla="*/ 133350 w 100"/>
              <a:gd name="T57" fmla="*/ 58119 h 118"/>
              <a:gd name="T58" fmla="*/ 146050 w 100"/>
              <a:gd name="T59" fmla="*/ 71034 h 118"/>
              <a:gd name="T60" fmla="*/ 155575 w 100"/>
              <a:gd name="T61" fmla="*/ 71034 h 118"/>
              <a:gd name="T62" fmla="*/ 158750 w 100"/>
              <a:gd name="T63" fmla="*/ 80720 h 118"/>
              <a:gd name="T64" fmla="*/ 149225 w 100"/>
              <a:gd name="T65" fmla="*/ 96864 h 118"/>
              <a:gd name="T66" fmla="*/ 133350 w 100"/>
              <a:gd name="T67" fmla="*/ 116237 h 118"/>
              <a:gd name="T68" fmla="*/ 123825 w 100"/>
              <a:gd name="T69" fmla="*/ 119466 h 118"/>
              <a:gd name="T70" fmla="*/ 114300 w 100"/>
              <a:gd name="T71" fmla="*/ 129153 h 118"/>
              <a:gd name="T72" fmla="*/ 111125 w 100"/>
              <a:gd name="T73" fmla="*/ 142068 h 118"/>
              <a:gd name="T74" fmla="*/ 95250 w 100"/>
              <a:gd name="T75" fmla="*/ 158212 h 118"/>
              <a:gd name="T76" fmla="*/ 95250 w 100"/>
              <a:gd name="T77" fmla="*/ 164669 h 118"/>
              <a:gd name="T78" fmla="*/ 85725 w 100"/>
              <a:gd name="T79" fmla="*/ 171127 h 118"/>
              <a:gd name="T80" fmla="*/ 73025 w 100"/>
              <a:gd name="T81" fmla="*/ 174356 h 118"/>
              <a:gd name="T82" fmla="*/ 66675 w 100"/>
              <a:gd name="T83" fmla="*/ 187271 h 118"/>
              <a:gd name="T84" fmla="*/ 38100 w 100"/>
              <a:gd name="T85" fmla="*/ 190500 h 11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18">
                <a:moveTo>
                  <a:pt x="24" y="118"/>
                </a:moveTo>
                <a:lnTo>
                  <a:pt x="20" y="112"/>
                </a:lnTo>
                <a:lnTo>
                  <a:pt x="14" y="110"/>
                </a:lnTo>
                <a:lnTo>
                  <a:pt x="10" y="106"/>
                </a:lnTo>
                <a:lnTo>
                  <a:pt x="12" y="104"/>
                </a:lnTo>
                <a:lnTo>
                  <a:pt x="6" y="92"/>
                </a:lnTo>
                <a:lnTo>
                  <a:pt x="34" y="78"/>
                </a:lnTo>
                <a:lnTo>
                  <a:pt x="44" y="78"/>
                </a:lnTo>
                <a:lnTo>
                  <a:pt x="50" y="52"/>
                </a:lnTo>
                <a:lnTo>
                  <a:pt x="40" y="46"/>
                </a:lnTo>
                <a:lnTo>
                  <a:pt x="8" y="40"/>
                </a:lnTo>
                <a:lnTo>
                  <a:pt x="0" y="32"/>
                </a:lnTo>
                <a:lnTo>
                  <a:pt x="2" y="28"/>
                </a:lnTo>
                <a:lnTo>
                  <a:pt x="10" y="28"/>
                </a:lnTo>
                <a:lnTo>
                  <a:pt x="16" y="28"/>
                </a:lnTo>
                <a:lnTo>
                  <a:pt x="26" y="26"/>
                </a:lnTo>
                <a:lnTo>
                  <a:pt x="32" y="20"/>
                </a:lnTo>
                <a:lnTo>
                  <a:pt x="44" y="10"/>
                </a:lnTo>
                <a:lnTo>
                  <a:pt x="50" y="4"/>
                </a:lnTo>
                <a:lnTo>
                  <a:pt x="54" y="0"/>
                </a:lnTo>
                <a:lnTo>
                  <a:pt x="56" y="0"/>
                </a:lnTo>
                <a:lnTo>
                  <a:pt x="58" y="0"/>
                </a:lnTo>
                <a:lnTo>
                  <a:pt x="58" y="8"/>
                </a:lnTo>
                <a:lnTo>
                  <a:pt x="56" y="12"/>
                </a:lnTo>
                <a:lnTo>
                  <a:pt x="58" y="18"/>
                </a:lnTo>
                <a:lnTo>
                  <a:pt x="62" y="24"/>
                </a:lnTo>
                <a:lnTo>
                  <a:pt x="72" y="30"/>
                </a:lnTo>
                <a:lnTo>
                  <a:pt x="82" y="30"/>
                </a:lnTo>
                <a:lnTo>
                  <a:pt x="84" y="36"/>
                </a:lnTo>
                <a:lnTo>
                  <a:pt x="92" y="44"/>
                </a:lnTo>
                <a:lnTo>
                  <a:pt x="98" y="44"/>
                </a:lnTo>
                <a:lnTo>
                  <a:pt x="100" y="50"/>
                </a:lnTo>
                <a:lnTo>
                  <a:pt x="94" y="60"/>
                </a:lnTo>
                <a:lnTo>
                  <a:pt x="84" y="72"/>
                </a:lnTo>
                <a:lnTo>
                  <a:pt x="78" y="74"/>
                </a:lnTo>
                <a:lnTo>
                  <a:pt x="72" y="80"/>
                </a:lnTo>
                <a:lnTo>
                  <a:pt x="70" y="88"/>
                </a:lnTo>
                <a:lnTo>
                  <a:pt x="60" y="98"/>
                </a:lnTo>
                <a:lnTo>
                  <a:pt x="60" y="102"/>
                </a:lnTo>
                <a:lnTo>
                  <a:pt x="54" y="106"/>
                </a:lnTo>
                <a:lnTo>
                  <a:pt x="46" y="108"/>
                </a:lnTo>
                <a:lnTo>
                  <a:pt x="42" y="116"/>
                </a:lnTo>
                <a:lnTo>
                  <a:pt x="24" y="11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8" name="Freeform 516"/>
          <p:cNvSpPr>
            <a:spLocks/>
          </p:cNvSpPr>
          <p:nvPr/>
        </p:nvSpPr>
        <p:spPr bwMode="auto">
          <a:xfrm>
            <a:off x="5847763" y="2035195"/>
            <a:ext cx="358775" cy="1054100"/>
          </a:xfrm>
          <a:custGeom>
            <a:avLst/>
            <a:gdLst>
              <a:gd name="T0" fmla="*/ 273050 w 226"/>
              <a:gd name="T1" fmla="*/ 99625 h 656"/>
              <a:gd name="T2" fmla="*/ 247650 w 226"/>
              <a:gd name="T3" fmla="*/ 202464 h 656"/>
              <a:gd name="T4" fmla="*/ 234950 w 226"/>
              <a:gd name="T5" fmla="*/ 228174 h 656"/>
              <a:gd name="T6" fmla="*/ 260350 w 226"/>
              <a:gd name="T7" fmla="*/ 273166 h 656"/>
              <a:gd name="T8" fmla="*/ 260350 w 226"/>
              <a:gd name="T9" fmla="*/ 331013 h 656"/>
              <a:gd name="T10" fmla="*/ 285750 w 226"/>
              <a:gd name="T11" fmla="*/ 398501 h 656"/>
              <a:gd name="T12" fmla="*/ 317500 w 226"/>
              <a:gd name="T13" fmla="*/ 376005 h 656"/>
              <a:gd name="T14" fmla="*/ 355600 w 226"/>
              <a:gd name="T15" fmla="*/ 536691 h 656"/>
              <a:gd name="T16" fmla="*/ 342900 w 226"/>
              <a:gd name="T17" fmla="*/ 581683 h 656"/>
              <a:gd name="T18" fmla="*/ 301625 w 226"/>
              <a:gd name="T19" fmla="*/ 671667 h 656"/>
              <a:gd name="T20" fmla="*/ 247650 w 226"/>
              <a:gd name="T21" fmla="*/ 719873 h 656"/>
              <a:gd name="T22" fmla="*/ 225425 w 226"/>
              <a:gd name="T23" fmla="*/ 790575 h 656"/>
              <a:gd name="T24" fmla="*/ 260350 w 226"/>
              <a:gd name="T25" fmla="*/ 832353 h 656"/>
              <a:gd name="T26" fmla="*/ 269875 w 226"/>
              <a:gd name="T27" fmla="*/ 838781 h 656"/>
              <a:gd name="T28" fmla="*/ 263525 w 226"/>
              <a:gd name="T29" fmla="*/ 838781 h 656"/>
              <a:gd name="T30" fmla="*/ 238125 w 226"/>
              <a:gd name="T31" fmla="*/ 854849 h 656"/>
              <a:gd name="T32" fmla="*/ 228600 w 226"/>
              <a:gd name="T33" fmla="*/ 877345 h 656"/>
              <a:gd name="T34" fmla="*/ 222250 w 226"/>
              <a:gd name="T35" fmla="*/ 886987 h 656"/>
              <a:gd name="T36" fmla="*/ 234950 w 226"/>
              <a:gd name="T37" fmla="*/ 906269 h 656"/>
              <a:gd name="T38" fmla="*/ 247650 w 226"/>
              <a:gd name="T39" fmla="*/ 948047 h 656"/>
              <a:gd name="T40" fmla="*/ 254000 w 226"/>
              <a:gd name="T41" fmla="*/ 957688 h 656"/>
              <a:gd name="T42" fmla="*/ 276225 w 226"/>
              <a:gd name="T43" fmla="*/ 980184 h 656"/>
              <a:gd name="T44" fmla="*/ 285750 w 226"/>
              <a:gd name="T45" fmla="*/ 996253 h 656"/>
              <a:gd name="T46" fmla="*/ 273050 w 226"/>
              <a:gd name="T47" fmla="*/ 1015535 h 656"/>
              <a:gd name="T48" fmla="*/ 260350 w 226"/>
              <a:gd name="T49" fmla="*/ 1031604 h 656"/>
              <a:gd name="T50" fmla="*/ 247650 w 226"/>
              <a:gd name="T51" fmla="*/ 1044459 h 656"/>
              <a:gd name="T52" fmla="*/ 225425 w 226"/>
              <a:gd name="T53" fmla="*/ 1025177 h 656"/>
              <a:gd name="T54" fmla="*/ 180975 w 226"/>
              <a:gd name="T55" fmla="*/ 1015535 h 656"/>
              <a:gd name="T56" fmla="*/ 165100 w 226"/>
              <a:gd name="T57" fmla="*/ 986612 h 656"/>
              <a:gd name="T58" fmla="*/ 123825 w 226"/>
              <a:gd name="T59" fmla="*/ 964116 h 656"/>
              <a:gd name="T60" fmla="*/ 117475 w 226"/>
              <a:gd name="T61" fmla="*/ 938406 h 656"/>
              <a:gd name="T62" fmla="*/ 85725 w 226"/>
              <a:gd name="T63" fmla="*/ 915910 h 656"/>
              <a:gd name="T64" fmla="*/ 50800 w 226"/>
              <a:gd name="T65" fmla="*/ 890200 h 656"/>
              <a:gd name="T66" fmla="*/ 31750 w 226"/>
              <a:gd name="T67" fmla="*/ 870918 h 656"/>
              <a:gd name="T68" fmla="*/ 44450 w 226"/>
              <a:gd name="T69" fmla="*/ 861277 h 656"/>
              <a:gd name="T70" fmla="*/ 50800 w 226"/>
              <a:gd name="T71" fmla="*/ 832353 h 656"/>
              <a:gd name="T72" fmla="*/ 44450 w 226"/>
              <a:gd name="T73" fmla="*/ 825926 h 656"/>
              <a:gd name="T74" fmla="*/ 79375 w 226"/>
              <a:gd name="T75" fmla="*/ 790575 h 656"/>
              <a:gd name="T76" fmla="*/ 76200 w 226"/>
              <a:gd name="T77" fmla="*/ 739155 h 656"/>
              <a:gd name="T78" fmla="*/ 50800 w 226"/>
              <a:gd name="T79" fmla="*/ 642744 h 656"/>
              <a:gd name="T80" fmla="*/ 69850 w 226"/>
              <a:gd name="T81" fmla="*/ 572042 h 656"/>
              <a:gd name="T82" fmla="*/ 73025 w 226"/>
              <a:gd name="T83" fmla="*/ 533477 h 656"/>
              <a:gd name="T84" fmla="*/ 31750 w 226"/>
              <a:gd name="T85" fmla="*/ 440280 h 656"/>
              <a:gd name="T86" fmla="*/ 22225 w 226"/>
              <a:gd name="T87" fmla="*/ 382433 h 656"/>
              <a:gd name="T88" fmla="*/ 50800 w 226"/>
              <a:gd name="T89" fmla="*/ 314945 h 656"/>
              <a:gd name="T90" fmla="*/ 22225 w 226"/>
              <a:gd name="T91" fmla="*/ 231388 h 656"/>
              <a:gd name="T92" fmla="*/ 44450 w 226"/>
              <a:gd name="T93" fmla="*/ 215319 h 656"/>
              <a:gd name="T94" fmla="*/ 28575 w 226"/>
              <a:gd name="T95" fmla="*/ 176755 h 656"/>
              <a:gd name="T96" fmla="*/ 69850 w 226"/>
              <a:gd name="T97" fmla="*/ 199251 h 656"/>
              <a:gd name="T98" fmla="*/ 82550 w 226"/>
              <a:gd name="T99" fmla="*/ 157472 h 656"/>
              <a:gd name="T100" fmla="*/ 123825 w 226"/>
              <a:gd name="T101" fmla="*/ 109266 h 656"/>
              <a:gd name="T102" fmla="*/ 177800 w 226"/>
              <a:gd name="T103" fmla="*/ 86770 h 656"/>
              <a:gd name="T104" fmla="*/ 168275 w 226"/>
              <a:gd name="T105" fmla="*/ 57847 h 656"/>
              <a:gd name="T106" fmla="*/ 149225 w 226"/>
              <a:gd name="T107" fmla="*/ 9641 h 656"/>
              <a:gd name="T108" fmla="*/ 184150 w 226"/>
              <a:gd name="T109" fmla="*/ 6427 h 656"/>
              <a:gd name="T110" fmla="*/ 193675 w 226"/>
              <a:gd name="T111" fmla="*/ 48206 h 656"/>
              <a:gd name="T112" fmla="*/ 196850 w 226"/>
              <a:gd name="T113" fmla="*/ 77129 h 656"/>
              <a:gd name="T114" fmla="*/ 238125 w 226"/>
              <a:gd name="T115" fmla="*/ 86770 h 656"/>
              <a:gd name="T116" fmla="*/ 244475 w 226"/>
              <a:gd name="T117" fmla="*/ 48206 h 656"/>
              <a:gd name="T118" fmla="*/ 257175 w 226"/>
              <a:gd name="T119" fmla="*/ 44992 h 6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6" h="656">
                <a:moveTo>
                  <a:pt x="180" y="20"/>
                </a:moveTo>
                <a:lnTo>
                  <a:pt x="180" y="56"/>
                </a:lnTo>
                <a:lnTo>
                  <a:pt x="172" y="62"/>
                </a:lnTo>
                <a:lnTo>
                  <a:pt x="170" y="82"/>
                </a:lnTo>
                <a:lnTo>
                  <a:pt x="184" y="114"/>
                </a:lnTo>
                <a:lnTo>
                  <a:pt x="156" y="126"/>
                </a:lnTo>
                <a:lnTo>
                  <a:pt x="126" y="128"/>
                </a:lnTo>
                <a:lnTo>
                  <a:pt x="130" y="134"/>
                </a:lnTo>
                <a:lnTo>
                  <a:pt x="148" y="142"/>
                </a:lnTo>
                <a:lnTo>
                  <a:pt x="152" y="178"/>
                </a:lnTo>
                <a:lnTo>
                  <a:pt x="160" y="180"/>
                </a:lnTo>
                <a:lnTo>
                  <a:pt x="164" y="170"/>
                </a:lnTo>
                <a:lnTo>
                  <a:pt x="172" y="170"/>
                </a:lnTo>
                <a:lnTo>
                  <a:pt x="170" y="200"/>
                </a:lnTo>
                <a:lnTo>
                  <a:pt x="164" y="206"/>
                </a:lnTo>
                <a:lnTo>
                  <a:pt x="156" y="230"/>
                </a:lnTo>
                <a:lnTo>
                  <a:pt x="164" y="244"/>
                </a:lnTo>
                <a:lnTo>
                  <a:pt x="180" y="248"/>
                </a:lnTo>
                <a:lnTo>
                  <a:pt x="184" y="242"/>
                </a:lnTo>
                <a:lnTo>
                  <a:pt x="196" y="242"/>
                </a:lnTo>
                <a:lnTo>
                  <a:pt x="200" y="234"/>
                </a:lnTo>
                <a:lnTo>
                  <a:pt x="226" y="244"/>
                </a:lnTo>
                <a:lnTo>
                  <a:pt x="218" y="298"/>
                </a:lnTo>
                <a:lnTo>
                  <a:pt x="224" y="334"/>
                </a:lnTo>
                <a:lnTo>
                  <a:pt x="218" y="338"/>
                </a:lnTo>
                <a:lnTo>
                  <a:pt x="224" y="350"/>
                </a:lnTo>
                <a:lnTo>
                  <a:pt x="216" y="362"/>
                </a:lnTo>
                <a:lnTo>
                  <a:pt x="208" y="362"/>
                </a:lnTo>
                <a:lnTo>
                  <a:pt x="200" y="382"/>
                </a:lnTo>
                <a:lnTo>
                  <a:pt x="190" y="418"/>
                </a:lnTo>
                <a:lnTo>
                  <a:pt x="164" y="434"/>
                </a:lnTo>
                <a:lnTo>
                  <a:pt x="164" y="448"/>
                </a:lnTo>
                <a:lnTo>
                  <a:pt x="156" y="448"/>
                </a:lnTo>
                <a:lnTo>
                  <a:pt x="152" y="442"/>
                </a:lnTo>
                <a:lnTo>
                  <a:pt x="146" y="444"/>
                </a:lnTo>
                <a:lnTo>
                  <a:pt x="142" y="492"/>
                </a:lnTo>
                <a:lnTo>
                  <a:pt x="158" y="496"/>
                </a:lnTo>
                <a:lnTo>
                  <a:pt x="166" y="506"/>
                </a:lnTo>
                <a:lnTo>
                  <a:pt x="164" y="518"/>
                </a:lnTo>
                <a:lnTo>
                  <a:pt x="170" y="522"/>
                </a:lnTo>
                <a:lnTo>
                  <a:pt x="166" y="522"/>
                </a:lnTo>
                <a:lnTo>
                  <a:pt x="158" y="528"/>
                </a:lnTo>
                <a:lnTo>
                  <a:pt x="154" y="532"/>
                </a:lnTo>
                <a:lnTo>
                  <a:pt x="150" y="532"/>
                </a:lnTo>
                <a:lnTo>
                  <a:pt x="146" y="538"/>
                </a:lnTo>
                <a:lnTo>
                  <a:pt x="144" y="546"/>
                </a:lnTo>
                <a:lnTo>
                  <a:pt x="140" y="548"/>
                </a:lnTo>
                <a:lnTo>
                  <a:pt x="140" y="552"/>
                </a:lnTo>
                <a:lnTo>
                  <a:pt x="142" y="556"/>
                </a:lnTo>
                <a:lnTo>
                  <a:pt x="148" y="564"/>
                </a:lnTo>
                <a:lnTo>
                  <a:pt x="150" y="578"/>
                </a:lnTo>
                <a:lnTo>
                  <a:pt x="152" y="584"/>
                </a:lnTo>
                <a:lnTo>
                  <a:pt x="156" y="590"/>
                </a:lnTo>
                <a:lnTo>
                  <a:pt x="160" y="596"/>
                </a:lnTo>
                <a:lnTo>
                  <a:pt x="168" y="602"/>
                </a:lnTo>
                <a:lnTo>
                  <a:pt x="172" y="606"/>
                </a:lnTo>
                <a:lnTo>
                  <a:pt x="174" y="610"/>
                </a:lnTo>
                <a:lnTo>
                  <a:pt x="178" y="618"/>
                </a:lnTo>
                <a:lnTo>
                  <a:pt x="180" y="620"/>
                </a:lnTo>
                <a:lnTo>
                  <a:pt x="180" y="626"/>
                </a:lnTo>
                <a:lnTo>
                  <a:pt x="172" y="632"/>
                </a:lnTo>
                <a:lnTo>
                  <a:pt x="166" y="638"/>
                </a:lnTo>
                <a:lnTo>
                  <a:pt x="164" y="642"/>
                </a:lnTo>
                <a:lnTo>
                  <a:pt x="164" y="646"/>
                </a:lnTo>
                <a:lnTo>
                  <a:pt x="164" y="656"/>
                </a:lnTo>
                <a:lnTo>
                  <a:pt x="156" y="650"/>
                </a:lnTo>
                <a:lnTo>
                  <a:pt x="158" y="638"/>
                </a:lnTo>
                <a:lnTo>
                  <a:pt x="156" y="634"/>
                </a:lnTo>
                <a:lnTo>
                  <a:pt x="142" y="638"/>
                </a:lnTo>
                <a:lnTo>
                  <a:pt x="136" y="640"/>
                </a:lnTo>
                <a:lnTo>
                  <a:pt x="130" y="642"/>
                </a:lnTo>
                <a:lnTo>
                  <a:pt x="114" y="632"/>
                </a:lnTo>
                <a:lnTo>
                  <a:pt x="112" y="628"/>
                </a:lnTo>
                <a:lnTo>
                  <a:pt x="106" y="624"/>
                </a:lnTo>
                <a:lnTo>
                  <a:pt x="104" y="614"/>
                </a:lnTo>
                <a:lnTo>
                  <a:pt x="94" y="602"/>
                </a:lnTo>
                <a:lnTo>
                  <a:pt x="86" y="602"/>
                </a:lnTo>
                <a:lnTo>
                  <a:pt x="78" y="600"/>
                </a:lnTo>
                <a:lnTo>
                  <a:pt x="78" y="596"/>
                </a:lnTo>
                <a:lnTo>
                  <a:pt x="74" y="588"/>
                </a:lnTo>
                <a:lnTo>
                  <a:pt x="74" y="584"/>
                </a:lnTo>
                <a:lnTo>
                  <a:pt x="70" y="580"/>
                </a:lnTo>
                <a:lnTo>
                  <a:pt x="64" y="578"/>
                </a:lnTo>
                <a:lnTo>
                  <a:pt x="54" y="570"/>
                </a:lnTo>
                <a:lnTo>
                  <a:pt x="48" y="566"/>
                </a:lnTo>
                <a:lnTo>
                  <a:pt x="38" y="554"/>
                </a:lnTo>
                <a:lnTo>
                  <a:pt x="32" y="554"/>
                </a:lnTo>
                <a:lnTo>
                  <a:pt x="28" y="548"/>
                </a:lnTo>
                <a:lnTo>
                  <a:pt x="24" y="546"/>
                </a:lnTo>
                <a:lnTo>
                  <a:pt x="20" y="542"/>
                </a:lnTo>
                <a:lnTo>
                  <a:pt x="20" y="538"/>
                </a:lnTo>
                <a:lnTo>
                  <a:pt x="28" y="538"/>
                </a:lnTo>
                <a:lnTo>
                  <a:pt x="28" y="536"/>
                </a:lnTo>
                <a:lnTo>
                  <a:pt x="34" y="528"/>
                </a:lnTo>
                <a:lnTo>
                  <a:pt x="36" y="526"/>
                </a:lnTo>
                <a:lnTo>
                  <a:pt x="32" y="518"/>
                </a:lnTo>
                <a:lnTo>
                  <a:pt x="42" y="512"/>
                </a:lnTo>
                <a:lnTo>
                  <a:pt x="40" y="510"/>
                </a:lnTo>
                <a:lnTo>
                  <a:pt x="28" y="514"/>
                </a:lnTo>
                <a:lnTo>
                  <a:pt x="36" y="500"/>
                </a:lnTo>
                <a:lnTo>
                  <a:pt x="44" y="492"/>
                </a:lnTo>
                <a:lnTo>
                  <a:pt x="50" y="492"/>
                </a:lnTo>
                <a:lnTo>
                  <a:pt x="52" y="478"/>
                </a:lnTo>
                <a:lnTo>
                  <a:pt x="58" y="470"/>
                </a:lnTo>
                <a:lnTo>
                  <a:pt x="48" y="460"/>
                </a:lnTo>
                <a:lnTo>
                  <a:pt x="40" y="418"/>
                </a:lnTo>
                <a:lnTo>
                  <a:pt x="32" y="412"/>
                </a:lnTo>
                <a:lnTo>
                  <a:pt x="32" y="400"/>
                </a:lnTo>
                <a:lnTo>
                  <a:pt x="44" y="390"/>
                </a:lnTo>
                <a:lnTo>
                  <a:pt x="40" y="382"/>
                </a:lnTo>
                <a:lnTo>
                  <a:pt x="44" y="356"/>
                </a:lnTo>
                <a:lnTo>
                  <a:pt x="54" y="354"/>
                </a:lnTo>
                <a:lnTo>
                  <a:pt x="52" y="340"/>
                </a:lnTo>
                <a:lnTo>
                  <a:pt x="46" y="332"/>
                </a:lnTo>
                <a:lnTo>
                  <a:pt x="46" y="310"/>
                </a:lnTo>
                <a:lnTo>
                  <a:pt x="36" y="292"/>
                </a:lnTo>
                <a:lnTo>
                  <a:pt x="20" y="274"/>
                </a:lnTo>
                <a:lnTo>
                  <a:pt x="8" y="266"/>
                </a:lnTo>
                <a:lnTo>
                  <a:pt x="0" y="258"/>
                </a:lnTo>
                <a:lnTo>
                  <a:pt x="14" y="238"/>
                </a:lnTo>
                <a:lnTo>
                  <a:pt x="10" y="226"/>
                </a:lnTo>
                <a:lnTo>
                  <a:pt x="20" y="206"/>
                </a:lnTo>
                <a:lnTo>
                  <a:pt x="32" y="196"/>
                </a:lnTo>
                <a:lnTo>
                  <a:pt x="30" y="166"/>
                </a:lnTo>
                <a:lnTo>
                  <a:pt x="14" y="162"/>
                </a:lnTo>
                <a:lnTo>
                  <a:pt x="14" y="144"/>
                </a:lnTo>
                <a:lnTo>
                  <a:pt x="30" y="142"/>
                </a:lnTo>
                <a:lnTo>
                  <a:pt x="32" y="138"/>
                </a:lnTo>
                <a:lnTo>
                  <a:pt x="28" y="134"/>
                </a:lnTo>
                <a:lnTo>
                  <a:pt x="22" y="132"/>
                </a:lnTo>
                <a:lnTo>
                  <a:pt x="14" y="120"/>
                </a:lnTo>
                <a:lnTo>
                  <a:pt x="18" y="110"/>
                </a:lnTo>
                <a:lnTo>
                  <a:pt x="24" y="110"/>
                </a:lnTo>
                <a:lnTo>
                  <a:pt x="28" y="116"/>
                </a:lnTo>
                <a:lnTo>
                  <a:pt x="44" y="124"/>
                </a:lnTo>
                <a:lnTo>
                  <a:pt x="58" y="124"/>
                </a:lnTo>
                <a:lnTo>
                  <a:pt x="62" y="116"/>
                </a:lnTo>
                <a:lnTo>
                  <a:pt x="52" y="98"/>
                </a:lnTo>
                <a:lnTo>
                  <a:pt x="68" y="86"/>
                </a:lnTo>
                <a:lnTo>
                  <a:pt x="78" y="80"/>
                </a:lnTo>
                <a:lnTo>
                  <a:pt x="78" y="68"/>
                </a:lnTo>
                <a:lnTo>
                  <a:pt x="90" y="70"/>
                </a:lnTo>
                <a:lnTo>
                  <a:pt x="106" y="80"/>
                </a:lnTo>
                <a:lnTo>
                  <a:pt x="112" y="54"/>
                </a:lnTo>
                <a:lnTo>
                  <a:pt x="102" y="48"/>
                </a:lnTo>
                <a:lnTo>
                  <a:pt x="102" y="40"/>
                </a:lnTo>
                <a:lnTo>
                  <a:pt x="106" y="36"/>
                </a:lnTo>
                <a:lnTo>
                  <a:pt x="106" y="18"/>
                </a:lnTo>
                <a:lnTo>
                  <a:pt x="102" y="14"/>
                </a:lnTo>
                <a:lnTo>
                  <a:pt x="94" y="6"/>
                </a:lnTo>
                <a:lnTo>
                  <a:pt x="96" y="2"/>
                </a:lnTo>
                <a:lnTo>
                  <a:pt x="100" y="0"/>
                </a:lnTo>
                <a:lnTo>
                  <a:pt x="116" y="4"/>
                </a:lnTo>
                <a:lnTo>
                  <a:pt x="130" y="12"/>
                </a:lnTo>
                <a:lnTo>
                  <a:pt x="138" y="26"/>
                </a:lnTo>
                <a:lnTo>
                  <a:pt x="122" y="30"/>
                </a:lnTo>
                <a:lnTo>
                  <a:pt x="122" y="36"/>
                </a:lnTo>
                <a:lnTo>
                  <a:pt x="116" y="40"/>
                </a:lnTo>
                <a:lnTo>
                  <a:pt x="124" y="48"/>
                </a:lnTo>
                <a:lnTo>
                  <a:pt x="124" y="54"/>
                </a:lnTo>
                <a:lnTo>
                  <a:pt x="138" y="60"/>
                </a:lnTo>
                <a:lnTo>
                  <a:pt x="150" y="54"/>
                </a:lnTo>
                <a:lnTo>
                  <a:pt x="150" y="42"/>
                </a:lnTo>
                <a:lnTo>
                  <a:pt x="150" y="32"/>
                </a:lnTo>
                <a:lnTo>
                  <a:pt x="154" y="30"/>
                </a:lnTo>
                <a:lnTo>
                  <a:pt x="158" y="36"/>
                </a:lnTo>
                <a:lnTo>
                  <a:pt x="162" y="36"/>
                </a:lnTo>
                <a:lnTo>
                  <a:pt x="162" y="28"/>
                </a:lnTo>
                <a:lnTo>
                  <a:pt x="172" y="28"/>
                </a:lnTo>
                <a:lnTo>
                  <a:pt x="180" y="2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9" name="Freeform 517"/>
          <p:cNvSpPr>
            <a:spLocks/>
          </p:cNvSpPr>
          <p:nvPr/>
        </p:nvSpPr>
        <p:spPr bwMode="auto">
          <a:xfrm>
            <a:off x="4853988" y="3154382"/>
            <a:ext cx="415925" cy="652463"/>
          </a:xfrm>
          <a:custGeom>
            <a:avLst/>
            <a:gdLst>
              <a:gd name="T0" fmla="*/ 361950 w 262"/>
              <a:gd name="T1" fmla="*/ 562468 h 406"/>
              <a:gd name="T2" fmla="*/ 346075 w 262"/>
              <a:gd name="T3" fmla="*/ 536755 h 406"/>
              <a:gd name="T4" fmla="*/ 374650 w 262"/>
              <a:gd name="T5" fmla="*/ 507828 h 406"/>
              <a:gd name="T6" fmla="*/ 352425 w 262"/>
              <a:gd name="T7" fmla="*/ 482116 h 406"/>
              <a:gd name="T8" fmla="*/ 339725 w 262"/>
              <a:gd name="T9" fmla="*/ 469259 h 406"/>
              <a:gd name="T10" fmla="*/ 330200 w 262"/>
              <a:gd name="T11" fmla="*/ 443546 h 406"/>
              <a:gd name="T12" fmla="*/ 371475 w 262"/>
              <a:gd name="T13" fmla="*/ 437118 h 406"/>
              <a:gd name="T14" fmla="*/ 415925 w 262"/>
              <a:gd name="T15" fmla="*/ 356765 h 406"/>
              <a:gd name="T16" fmla="*/ 384175 w 262"/>
              <a:gd name="T17" fmla="*/ 350337 h 406"/>
              <a:gd name="T18" fmla="*/ 374650 w 262"/>
              <a:gd name="T19" fmla="*/ 337481 h 406"/>
              <a:gd name="T20" fmla="*/ 352425 w 262"/>
              <a:gd name="T21" fmla="*/ 321410 h 406"/>
              <a:gd name="T22" fmla="*/ 165100 w 262"/>
              <a:gd name="T23" fmla="*/ 186418 h 406"/>
              <a:gd name="T24" fmla="*/ 161925 w 262"/>
              <a:gd name="T25" fmla="*/ 157491 h 406"/>
              <a:gd name="T26" fmla="*/ 228600 w 262"/>
              <a:gd name="T27" fmla="*/ 131778 h 406"/>
              <a:gd name="T28" fmla="*/ 238125 w 262"/>
              <a:gd name="T29" fmla="*/ 115708 h 406"/>
              <a:gd name="T30" fmla="*/ 254000 w 262"/>
              <a:gd name="T31" fmla="*/ 112494 h 406"/>
              <a:gd name="T32" fmla="*/ 269875 w 262"/>
              <a:gd name="T33" fmla="*/ 89995 h 406"/>
              <a:gd name="T34" fmla="*/ 298450 w 262"/>
              <a:gd name="T35" fmla="*/ 89995 h 406"/>
              <a:gd name="T36" fmla="*/ 301625 w 262"/>
              <a:gd name="T37" fmla="*/ 57854 h 406"/>
              <a:gd name="T38" fmla="*/ 282575 w 262"/>
              <a:gd name="T39" fmla="*/ 19285 h 406"/>
              <a:gd name="T40" fmla="*/ 257175 w 262"/>
              <a:gd name="T41" fmla="*/ 16071 h 406"/>
              <a:gd name="T42" fmla="*/ 238125 w 262"/>
              <a:gd name="T43" fmla="*/ 9642 h 406"/>
              <a:gd name="T44" fmla="*/ 228600 w 262"/>
              <a:gd name="T45" fmla="*/ 3214 h 406"/>
              <a:gd name="T46" fmla="*/ 215900 w 262"/>
              <a:gd name="T47" fmla="*/ 6428 h 406"/>
              <a:gd name="T48" fmla="*/ 200025 w 262"/>
              <a:gd name="T49" fmla="*/ 32141 h 406"/>
              <a:gd name="T50" fmla="*/ 187325 w 262"/>
              <a:gd name="T51" fmla="*/ 51426 h 406"/>
              <a:gd name="T52" fmla="*/ 152400 w 262"/>
              <a:gd name="T53" fmla="*/ 70710 h 406"/>
              <a:gd name="T54" fmla="*/ 149225 w 262"/>
              <a:gd name="T55" fmla="*/ 86781 h 406"/>
              <a:gd name="T56" fmla="*/ 142875 w 262"/>
              <a:gd name="T57" fmla="*/ 131778 h 406"/>
              <a:gd name="T58" fmla="*/ 123825 w 262"/>
              <a:gd name="T59" fmla="*/ 157491 h 406"/>
              <a:gd name="T60" fmla="*/ 104775 w 262"/>
              <a:gd name="T61" fmla="*/ 173562 h 406"/>
              <a:gd name="T62" fmla="*/ 88900 w 262"/>
              <a:gd name="T63" fmla="*/ 176776 h 406"/>
              <a:gd name="T64" fmla="*/ 66675 w 262"/>
              <a:gd name="T65" fmla="*/ 205703 h 406"/>
              <a:gd name="T66" fmla="*/ 57150 w 262"/>
              <a:gd name="T67" fmla="*/ 212131 h 406"/>
              <a:gd name="T68" fmla="*/ 41275 w 262"/>
              <a:gd name="T69" fmla="*/ 241058 h 406"/>
              <a:gd name="T70" fmla="*/ 12700 w 262"/>
              <a:gd name="T71" fmla="*/ 286055 h 406"/>
              <a:gd name="T72" fmla="*/ 3175 w 262"/>
              <a:gd name="T73" fmla="*/ 324624 h 406"/>
              <a:gd name="T74" fmla="*/ 15875 w 262"/>
              <a:gd name="T75" fmla="*/ 340695 h 406"/>
              <a:gd name="T76" fmla="*/ 22225 w 262"/>
              <a:gd name="T77" fmla="*/ 382478 h 406"/>
              <a:gd name="T78" fmla="*/ 15875 w 262"/>
              <a:gd name="T79" fmla="*/ 408191 h 406"/>
              <a:gd name="T80" fmla="*/ 3175 w 262"/>
              <a:gd name="T81" fmla="*/ 443546 h 406"/>
              <a:gd name="T82" fmla="*/ 9525 w 262"/>
              <a:gd name="T83" fmla="*/ 466045 h 406"/>
              <a:gd name="T84" fmla="*/ 9525 w 262"/>
              <a:gd name="T85" fmla="*/ 482116 h 406"/>
              <a:gd name="T86" fmla="*/ 12700 w 262"/>
              <a:gd name="T87" fmla="*/ 498186 h 406"/>
              <a:gd name="T88" fmla="*/ 31750 w 262"/>
              <a:gd name="T89" fmla="*/ 507828 h 406"/>
              <a:gd name="T90" fmla="*/ 41275 w 262"/>
              <a:gd name="T91" fmla="*/ 523899 h 406"/>
              <a:gd name="T92" fmla="*/ 79375 w 262"/>
              <a:gd name="T93" fmla="*/ 572110 h 406"/>
              <a:gd name="T94" fmla="*/ 114300 w 262"/>
              <a:gd name="T95" fmla="*/ 601037 h 406"/>
              <a:gd name="T96" fmla="*/ 155575 w 262"/>
              <a:gd name="T97" fmla="*/ 642821 h 406"/>
              <a:gd name="T98" fmla="*/ 203200 w 262"/>
              <a:gd name="T99" fmla="*/ 649249 h 406"/>
              <a:gd name="T100" fmla="*/ 250825 w 262"/>
              <a:gd name="T101" fmla="*/ 636392 h 406"/>
              <a:gd name="T102" fmla="*/ 288925 w 262"/>
              <a:gd name="T103" fmla="*/ 642821 h 406"/>
              <a:gd name="T104" fmla="*/ 342900 w 262"/>
              <a:gd name="T105" fmla="*/ 620322 h 4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2" h="406">
                <a:moveTo>
                  <a:pt x="228" y="382"/>
                </a:moveTo>
                <a:lnTo>
                  <a:pt x="228" y="350"/>
                </a:lnTo>
                <a:lnTo>
                  <a:pt x="222" y="340"/>
                </a:lnTo>
                <a:lnTo>
                  <a:pt x="218" y="334"/>
                </a:lnTo>
                <a:lnTo>
                  <a:pt x="216" y="326"/>
                </a:lnTo>
                <a:lnTo>
                  <a:pt x="236" y="316"/>
                </a:lnTo>
                <a:lnTo>
                  <a:pt x="234" y="308"/>
                </a:lnTo>
                <a:lnTo>
                  <a:pt x="222" y="300"/>
                </a:lnTo>
                <a:lnTo>
                  <a:pt x="220" y="292"/>
                </a:lnTo>
                <a:lnTo>
                  <a:pt x="214" y="292"/>
                </a:lnTo>
                <a:lnTo>
                  <a:pt x="210" y="286"/>
                </a:lnTo>
                <a:lnTo>
                  <a:pt x="208" y="276"/>
                </a:lnTo>
                <a:lnTo>
                  <a:pt x="226" y="276"/>
                </a:lnTo>
                <a:lnTo>
                  <a:pt x="234" y="272"/>
                </a:lnTo>
                <a:lnTo>
                  <a:pt x="246" y="270"/>
                </a:lnTo>
                <a:lnTo>
                  <a:pt x="262" y="222"/>
                </a:lnTo>
                <a:lnTo>
                  <a:pt x="242" y="224"/>
                </a:lnTo>
                <a:lnTo>
                  <a:pt x="242" y="218"/>
                </a:lnTo>
                <a:lnTo>
                  <a:pt x="242" y="212"/>
                </a:lnTo>
                <a:lnTo>
                  <a:pt x="236" y="210"/>
                </a:lnTo>
                <a:lnTo>
                  <a:pt x="226" y="210"/>
                </a:lnTo>
                <a:lnTo>
                  <a:pt x="222" y="200"/>
                </a:lnTo>
                <a:lnTo>
                  <a:pt x="152" y="150"/>
                </a:lnTo>
                <a:lnTo>
                  <a:pt x="104" y="116"/>
                </a:lnTo>
                <a:lnTo>
                  <a:pt x="104" y="108"/>
                </a:lnTo>
                <a:lnTo>
                  <a:pt x="102" y="98"/>
                </a:lnTo>
                <a:lnTo>
                  <a:pt x="114" y="90"/>
                </a:lnTo>
                <a:lnTo>
                  <a:pt x="144" y="82"/>
                </a:lnTo>
                <a:lnTo>
                  <a:pt x="144" y="78"/>
                </a:lnTo>
                <a:lnTo>
                  <a:pt x="150" y="72"/>
                </a:lnTo>
                <a:lnTo>
                  <a:pt x="154" y="72"/>
                </a:lnTo>
                <a:lnTo>
                  <a:pt x="160" y="70"/>
                </a:lnTo>
                <a:lnTo>
                  <a:pt x="166" y="68"/>
                </a:lnTo>
                <a:lnTo>
                  <a:pt x="170" y="56"/>
                </a:lnTo>
                <a:lnTo>
                  <a:pt x="178" y="56"/>
                </a:lnTo>
                <a:lnTo>
                  <a:pt x="188" y="56"/>
                </a:lnTo>
                <a:lnTo>
                  <a:pt x="192" y="42"/>
                </a:lnTo>
                <a:lnTo>
                  <a:pt x="190" y="36"/>
                </a:lnTo>
                <a:lnTo>
                  <a:pt x="186" y="12"/>
                </a:lnTo>
                <a:lnTo>
                  <a:pt x="178" y="12"/>
                </a:lnTo>
                <a:lnTo>
                  <a:pt x="174" y="10"/>
                </a:lnTo>
                <a:lnTo>
                  <a:pt x="162" y="10"/>
                </a:lnTo>
                <a:lnTo>
                  <a:pt x="154" y="8"/>
                </a:lnTo>
                <a:lnTo>
                  <a:pt x="150" y="6"/>
                </a:lnTo>
                <a:lnTo>
                  <a:pt x="146" y="4"/>
                </a:lnTo>
                <a:lnTo>
                  <a:pt x="144" y="2"/>
                </a:lnTo>
                <a:lnTo>
                  <a:pt x="140" y="0"/>
                </a:lnTo>
                <a:lnTo>
                  <a:pt x="136" y="4"/>
                </a:lnTo>
                <a:lnTo>
                  <a:pt x="136" y="10"/>
                </a:lnTo>
                <a:lnTo>
                  <a:pt x="126" y="20"/>
                </a:lnTo>
                <a:lnTo>
                  <a:pt x="126" y="26"/>
                </a:lnTo>
                <a:lnTo>
                  <a:pt x="118" y="32"/>
                </a:lnTo>
                <a:lnTo>
                  <a:pt x="110" y="34"/>
                </a:lnTo>
                <a:lnTo>
                  <a:pt x="96" y="44"/>
                </a:lnTo>
                <a:lnTo>
                  <a:pt x="96" y="48"/>
                </a:lnTo>
                <a:lnTo>
                  <a:pt x="94" y="54"/>
                </a:lnTo>
                <a:lnTo>
                  <a:pt x="90" y="64"/>
                </a:lnTo>
                <a:lnTo>
                  <a:pt x="90" y="82"/>
                </a:lnTo>
                <a:lnTo>
                  <a:pt x="86" y="90"/>
                </a:lnTo>
                <a:lnTo>
                  <a:pt x="78" y="98"/>
                </a:lnTo>
                <a:lnTo>
                  <a:pt x="72" y="102"/>
                </a:lnTo>
                <a:lnTo>
                  <a:pt x="66" y="108"/>
                </a:lnTo>
                <a:lnTo>
                  <a:pt x="62" y="110"/>
                </a:lnTo>
                <a:lnTo>
                  <a:pt x="56" y="110"/>
                </a:lnTo>
                <a:lnTo>
                  <a:pt x="50" y="114"/>
                </a:lnTo>
                <a:lnTo>
                  <a:pt x="42" y="128"/>
                </a:lnTo>
                <a:lnTo>
                  <a:pt x="38" y="132"/>
                </a:lnTo>
                <a:lnTo>
                  <a:pt x="36" y="132"/>
                </a:lnTo>
                <a:lnTo>
                  <a:pt x="30" y="140"/>
                </a:lnTo>
                <a:lnTo>
                  <a:pt x="26" y="150"/>
                </a:lnTo>
                <a:lnTo>
                  <a:pt x="18" y="162"/>
                </a:lnTo>
                <a:lnTo>
                  <a:pt x="8" y="178"/>
                </a:lnTo>
                <a:lnTo>
                  <a:pt x="0" y="196"/>
                </a:lnTo>
                <a:lnTo>
                  <a:pt x="2" y="202"/>
                </a:lnTo>
                <a:lnTo>
                  <a:pt x="6" y="204"/>
                </a:lnTo>
                <a:lnTo>
                  <a:pt x="10" y="212"/>
                </a:lnTo>
                <a:lnTo>
                  <a:pt x="8" y="220"/>
                </a:lnTo>
                <a:lnTo>
                  <a:pt x="14" y="238"/>
                </a:lnTo>
                <a:lnTo>
                  <a:pt x="14" y="242"/>
                </a:lnTo>
                <a:lnTo>
                  <a:pt x="10" y="254"/>
                </a:lnTo>
                <a:lnTo>
                  <a:pt x="6" y="270"/>
                </a:lnTo>
                <a:lnTo>
                  <a:pt x="2" y="276"/>
                </a:lnTo>
                <a:lnTo>
                  <a:pt x="4" y="286"/>
                </a:lnTo>
                <a:lnTo>
                  <a:pt x="6" y="290"/>
                </a:lnTo>
                <a:lnTo>
                  <a:pt x="8" y="294"/>
                </a:lnTo>
                <a:lnTo>
                  <a:pt x="6" y="300"/>
                </a:lnTo>
                <a:lnTo>
                  <a:pt x="4" y="306"/>
                </a:lnTo>
                <a:lnTo>
                  <a:pt x="8" y="310"/>
                </a:lnTo>
                <a:lnTo>
                  <a:pt x="12" y="312"/>
                </a:lnTo>
                <a:lnTo>
                  <a:pt x="20" y="316"/>
                </a:lnTo>
                <a:lnTo>
                  <a:pt x="24" y="322"/>
                </a:lnTo>
                <a:lnTo>
                  <a:pt x="26" y="326"/>
                </a:lnTo>
                <a:lnTo>
                  <a:pt x="44" y="346"/>
                </a:lnTo>
                <a:lnTo>
                  <a:pt x="50" y="356"/>
                </a:lnTo>
                <a:lnTo>
                  <a:pt x="54" y="368"/>
                </a:lnTo>
                <a:lnTo>
                  <a:pt x="72" y="374"/>
                </a:lnTo>
                <a:lnTo>
                  <a:pt x="84" y="386"/>
                </a:lnTo>
                <a:lnTo>
                  <a:pt x="98" y="400"/>
                </a:lnTo>
                <a:lnTo>
                  <a:pt x="114" y="406"/>
                </a:lnTo>
                <a:lnTo>
                  <a:pt x="128" y="404"/>
                </a:lnTo>
                <a:lnTo>
                  <a:pt x="144" y="400"/>
                </a:lnTo>
                <a:lnTo>
                  <a:pt x="158" y="396"/>
                </a:lnTo>
                <a:lnTo>
                  <a:pt x="176" y="396"/>
                </a:lnTo>
                <a:lnTo>
                  <a:pt x="182" y="400"/>
                </a:lnTo>
                <a:lnTo>
                  <a:pt x="208" y="390"/>
                </a:lnTo>
                <a:lnTo>
                  <a:pt x="216" y="386"/>
                </a:lnTo>
                <a:lnTo>
                  <a:pt x="228" y="38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0" name="Freeform 518"/>
          <p:cNvSpPr>
            <a:spLocks/>
          </p:cNvSpPr>
          <p:nvPr/>
        </p:nvSpPr>
        <p:spPr bwMode="auto">
          <a:xfrm>
            <a:off x="5562013" y="2446357"/>
            <a:ext cx="152400" cy="200025"/>
          </a:xfrm>
          <a:custGeom>
            <a:avLst/>
            <a:gdLst>
              <a:gd name="T0" fmla="*/ 142875 w 96"/>
              <a:gd name="T1" fmla="*/ 6452 h 124"/>
              <a:gd name="T2" fmla="*/ 139700 w 96"/>
              <a:gd name="T3" fmla="*/ 35488 h 124"/>
              <a:gd name="T4" fmla="*/ 146050 w 96"/>
              <a:gd name="T5" fmla="*/ 51619 h 124"/>
              <a:gd name="T6" fmla="*/ 146050 w 96"/>
              <a:gd name="T7" fmla="*/ 67750 h 124"/>
              <a:gd name="T8" fmla="*/ 142875 w 96"/>
              <a:gd name="T9" fmla="*/ 90334 h 124"/>
              <a:gd name="T10" fmla="*/ 152400 w 96"/>
              <a:gd name="T11" fmla="*/ 100013 h 124"/>
              <a:gd name="T12" fmla="*/ 149225 w 96"/>
              <a:gd name="T13" fmla="*/ 125822 h 124"/>
              <a:gd name="T14" fmla="*/ 133350 w 96"/>
              <a:gd name="T15" fmla="*/ 145179 h 124"/>
              <a:gd name="T16" fmla="*/ 123825 w 96"/>
              <a:gd name="T17" fmla="*/ 145179 h 124"/>
              <a:gd name="T18" fmla="*/ 114300 w 96"/>
              <a:gd name="T19" fmla="*/ 161310 h 124"/>
              <a:gd name="T20" fmla="*/ 104775 w 96"/>
              <a:gd name="T21" fmla="*/ 177442 h 124"/>
              <a:gd name="T22" fmla="*/ 88900 w 96"/>
              <a:gd name="T23" fmla="*/ 183894 h 124"/>
              <a:gd name="T24" fmla="*/ 88900 w 96"/>
              <a:gd name="T25" fmla="*/ 193573 h 124"/>
              <a:gd name="T26" fmla="*/ 82550 w 96"/>
              <a:gd name="T27" fmla="*/ 200025 h 124"/>
              <a:gd name="T28" fmla="*/ 66675 w 96"/>
              <a:gd name="T29" fmla="*/ 193573 h 124"/>
              <a:gd name="T30" fmla="*/ 63500 w 96"/>
              <a:gd name="T31" fmla="*/ 183894 h 124"/>
              <a:gd name="T32" fmla="*/ 57150 w 96"/>
              <a:gd name="T33" fmla="*/ 187120 h 124"/>
              <a:gd name="T34" fmla="*/ 28575 w 96"/>
              <a:gd name="T35" fmla="*/ 187120 h 124"/>
              <a:gd name="T36" fmla="*/ 12700 w 96"/>
              <a:gd name="T37" fmla="*/ 183894 h 124"/>
              <a:gd name="T38" fmla="*/ 3175 w 96"/>
              <a:gd name="T39" fmla="*/ 183894 h 124"/>
              <a:gd name="T40" fmla="*/ 3175 w 96"/>
              <a:gd name="T41" fmla="*/ 177442 h 124"/>
              <a:gd name="T42" fmla="*/ 0 w 96"/>
              <a:gd name="T43" fmla="*/ 170989 h 124"/>
              <a:gd name="T44" fmla="*/ 3175 w 96"/>
              <a:gd name="T45" fmla="*/ 164537 h 124"/>
              <a:gd name="T46" fmla="*/ 22225 w 96"/>
              <a:gd name="T47" fmla="*/ 164537 h 124"/>
              <a:gd name="T48" fmla="*/ 25400 w 96"/>
              <a:gd name="T49" fmla="*/ 158084 h 124"/>
              <a:gd name="T50" fmla="*/ 22225 w 96"/>
              <a:gd name="T51" fmla="*/ 125822 h 124"/>
              <a:gd name="T52" fmla="*/ 15875 w 96"/>
              <a:gd name="T53" fmla="*/ 116144 h 124"/>
              <a:gd name="T54" fmla="*/ 19050 w 96"/>
              <a:gd name="T55" fmla="*/ 106465 h 124"/>
              <a:gd name="T56" fmla="*/ 28575 w 96"/>
              <a:gd name="T57" fmla="*/ 96786 h 124"/>
              <a:gd name="T58" fmla="*/ 25400 w 96"/>
              <a:gd name="T59" fmla="*/ 77429 h 124"/>
              <a:gd name="T60" fmla="*/ 38100 w 96"/>
              <a:gd name="T61" fmla="*/ 74203 h 124"/>
              <a:gd name="T62" fmla="*/ 50800 w 96"/>
              <a:gd name="T63" fmla="*/ 67750 h 124"/>
              <a:gd name="T64" fmla="*/ 57150 w 96"/>
              <a:gd name="T65" fmla="*/ 80655 h 124"/>
              <a:gd name="T66" fmla="*/ 69850 w 96"/>
              <a:gd name="T67" fmla="*/ 96786 h 124"/>
              <a:gd name="T68" fmla="*/ 82550 w 96"/>
              <a:gd name="T69" fmla="*/ 93560 h 124"/>
              <a:gd name="T70" fmla="*/ 85725 w 96"/>
              <a:gd name="T71" fmla="*/ 70977 h 124"/>
              <a:gd name="T72" fmla="*/ 85725 w 96"/>
              <a:gd name="T73" fmla="*/ 61298 h 124"/>
              <a:gd name="T74" fmla="*/ 85725 w 96"/>
              <a:gd name="T75" fmla="*/ 58072 h 124"/>
              <a:gd name="T76" fmla="*/ 79375 w 96"/>
              <a:gd name="T77" fmla="*/ 51619 h 124"/>
              <a:gd name="T78" fmla="*/ 69850 w 96"/>
              <a:gd name="T79" fmla="*/ 45167 h 124"/>
              <a:gd name="T80" fmla="*/ 73025 w 96"/>
              <a:gd name="T81" fmla="*/ 32262 h 124"/>
              <a:gd name="T82" fmla="*/ 63500 w 96"/>
              <a:gd name="T83" fmla="*/ 25810 h 124"/>
              <a:gd name="T84" fmla="*/ 63500 w 96"/>
              <a:gd name="T85" fmla="*/ 19357 h 124"/>
              <a:gd name="T86" fmla="*/ 85725 w 96"/>
              <a:gd name="T87" fmla="*/ 3226 h 124"/>
              <a:gd name="T88" fmla="*/ 101600 w 96"/>
              <a:gd name="T89" fmla="*/ 6452 h 124"/>
              <a:gd name="T90" fmla="*/ 111125 w 96"/>
              <a:gd name="T91" fmla="*/ 0 h 124"/>
              <a:gd name="T92" fmla="*/ 120650 w 96"/>
              <a:gd name="T93" fmla="*/ 0 h 124"/>
              <a:gd name="T94" fmla="*/ 142875 w 96"/>
              <a:gd name="T95" fmla="*/ 6452 h 1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6" h="124">
                <a:moveTo>
                  <a:pt x="90" y="4"/>
                </a:moveTo>
                <a:lnTo>
                  <a:pt x="88" y="22"/>
                </a:lnTo>
                <a:lnTo>
                  <a:pt x="92" y="32"/>
                </a:lnTo>
                <a:lnTo>
                  <a:pt x="92" y="42"/>
                </a:lnTo>
                <a:lnTo>
                  <a:pt x="90" y="56"/>
                </a:lnTo>
                <a:lnTo>
                  <a:pt x="96" y="62"/>
                </a:lnTo>
                <a:lnTo>
                  <a:pt x="94" y="78"/>
                </a:lnTo>
                <a:lnTo>
                  <a:pt x="84" y="90"/>
                </a:lnTo>
                <a:lnTo>
                  <a:pt x="78" y="90"/>
                </a:lnTo>
                <a:lnTo>
                  <a:pt x="72" y="100"/>
                </a:lnTo>
                <a:lnTo>
                  <a:pt x="66" y="110"/>
                </a:lnTo>
                <a:lnTo>
                  <a:pt x="56" y="114"/>
                </a:lnTo>
                <a:lnTo>
                  <a:pt x="56" y="120"/>
                </a:lnTo>
                <a:lnTo>
                  <a:pt x="52" y="124"/>
                </a:lnTo>
                <a:lnTo>
                  <a:pt x="42" y="120"/>
                </a:lnTo>
                <a:lnTo>
                  <a:pt x="40" y="114"/>
                </a:lnTo>
                <a:lnTo>
                  <a:pt x="36" y="116"/>
                </a:lnTo>
                <a:lnTo>
                  <a:pt x="18" y="116"/>
                </a:lnTo>
                <a:lnTo>
                  <a:pt x="8" y="114"/>
                </a:lnTo>
                <a:lnTo>
                  <a:pt x="2" y="114"/>
                </a:lnTo>
                <a:lnTo>
                  <a:pt x="2" y="110"/>
                </a:lnTo>
                <a:lnTo>
                  <a:pt x="0" y="106"/>
                </a:lnTo>
                <a:lnTo>
                  <a:pt x="2" y="102"/>
                </a:lnTo>
                <a:lnTo>
                  <a:pt x="14" y="102"/>
                </a:lnTo>
                <a:lnTo>
                  <a:pt x="16" y="98"/>
                </a:lnTo>
                <a:lnTo>
                  <a:pt x="14" y="78"/>
                </a:lnTo>
                <a:lnTo>
                  <a:pt x="10" y="72"/>
                </a:lnTo>
                <a:lnTo>
                  <a:pt x="12" y="66"/>
                </a:lnTo>
                <a:lnTo>
                  <a:pt x="18" y="60"/>
                </a:lnTo>
                <a:lnTo>
                  <a:pt x="16" y="48"/>
                </a:lnTo>
                <a:lnTo>
                  <a:pt x="24" y="46"/>
                </a:lnTo>
                <a:lnTo>
                  <a:pt x="32" y="42"/>
                </a:lnTo>
                <a:lnTo>
                  <a:pt x="36" y="50"/>
                </a:lnTo>
                <a:lnTo>
                  <a:pt x="44" y="60"/>
                </a:lnTo>
                <a:lnTo>
                  <a:pt x="52" y="58"/>
                </a:lnTo>
                <a:lnTo>
                  <a:pt x="54" y="44"/>
                </a:lnTo>
                <a:lnTo>
                  <a:pt x="54" y="38"/>
                </a:lnTo>
                <a:lnTo>
                  <a:pt x="54" y="36"/>
                </a:lnTo>
                <a:lnTo>
                  <a:pt x="50" y="32"/>
                </a:lnTo>
                <a:lnTo>
                  <a:pt x="44" y="28"/>
                </a:lnTo>
                <a:lnTo>
                  <a:pt x="46" y="20"/>
                </a:lnTo>
                <a:lnTo>
                  <a:pt x="40" y="16"/>
                </a:lnTo>
                <a:lnTo>
                  <a:pt x="40" y="12"/>
                </a:lnTo>
                <a:lnTo>
                  <a:pt x="54" y="2"/>
                </a:lnTo>
                <a:lnTo>
                  <a:pt x="64" y="4"/>
                </a:lnTo>
                <a:lnTo>
                  <a:pt x="70" y="0"/>
                </a:lnTo>
                <a:lnTo>
                  <a:pt x="76" y="0"/>
                </a:lnTo>
                <a:lnTo>
                  <a:pt x="9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1" name="Freeform 519"/>
          <p:cNvSpPr>
            <a:spLocks/>
          </p:cNvSpPr>
          <p:nvPr/>
        </p:nvSpPr>
        <p:spPr bwMode="auto">
          <a:xfrm>
            <a:off x="5006388" y="2995632"/>
            <a:ext cx="53975" cy="128588"/>
          </a:xfrm>
          <a:custGeom>
            <a:avLst/>
            <a:gdLst>
              <a:gd name="T0" fmla="*/ 34925 w 34"/>
              <a:gd name="T1" fmla="*/ 122159 h 80"/>
              <a:gd name="T2" fmla="*/ 25400 w 34"/>
              <a:gd name="T3" fmla="*/ 128588 h 80"/>
              <a:gd name="T4" fmla="*/ 15875 w 34"/>
              <a:gd name="T5" fmla="*/ 128588 h 80"/>
              <a:gd name="T6" fmla="*/ 6350 w 34"/>
              <a:gd name="T7" fmla="*/ 125373 h 80"/>
              <a:gd name="T8" fmla="*/ 6350 w 34"/>
              <a:gd name="T9" fmla="*/ 115729 h 80"/>
              <a:gd name="T10" fmla="*/ 6350 w 34"/>
              <a:gd name="T11" fmla="*/ 96441 h 80"/>
              <a:gd name="T12" fmla="*/ 6350 w 34"/>
              <a:gd name="T13" fmla="*/ 90012 h 80"/>
              <a:gd name="T14" fmla="*/ 0 w 34"/>
              <a:gd name="T15" fmla="*/ 90012 h 80"/>
              <a:gd name="T16" fmla="*/ 0 w 34"/>
              <a:gd name="T17" fmla="*/ 70723 h 80"/>
              <a:gd name="T18" fmla="*/ 3175 w 34"/>
              <a:gd name="T19" fmla="*/ 64294 h 80"/>
              <a:gd name="T20" fmla="*/ 6350 w 34"/>
              <a:gd name="T21" fmla="*/ 54650 h 80"/>
              <a:gd name="T22" fmla="*/ 9525 w 34"/>
              <a:gd name="T23" fmla="*/ 48221 h 80"/>
              <a:gd name="T24" fmla="*/ 12700 w 34"/>
              <a:gd name="T25" fmla="*/ 32147 h 80"/>
              <a:gd name="T26" fmla="*/ 9525 w 34"/>
              <a:gd name="T27" fmla="*/ 19288 h 80"/>
              <a:gd name="T28" fmla="*/ 6350 w 34"/>
              <a:gd name="T29" fmla="*/ 9644 h 80"/>
              <a:gd name="T30" fmla="*/ 9525 w 34"/>
              <a:gd name="T31" fmla="*/ 0 h 80"/>
              <a:gd name="T32" fmla="*/ 19050 w 34"/>
              <a:gd name="T33" fmla="*/ 3215 h 80"/>
              <a:gd name="T34" fmla="*/ 38100 w 34"/>
              <a:gd name="T35" fmla="*/ 3215 h 80"/>
              <a:gd name="T36" fmla="*/ 47625 w 34"/>
              <a:gd name="T37" fmla="*/ 0 h 80"/>
              <a:gd name="T38" fmla="*/ 53975 w 34"/>
              <a:gd name="T39" fmla="*/ 9644 h 80"/>
              <a:gd name="T40" fmla="*/ 50800 w 34"/>
              <a:gd name="T41" fmla="*/ 25718 h 80"/>
              <a:gd name="T42" fmla="*/ 44450 w 34"/>
              <a:gd name="T43" fmla="*/ 35362 h 80"/>
              <a:gd name="T44" fmla="*/ 44450 w 34"/>
              <a:gd name="T45" fmla="*/ 54650 h 80"/>
              <a:gd name="T46" fmla="*/ 38100 w 34"/>
              <a:gd name="T47" fmla="*/ 61079 h 80"/>
              <a:gd name="T48" fmla="*/ 44450 w 34"/>
              <a:gd name="T49" fmla="*/ 80368 h 80"/>
              <a:gd name="T50" fmla="*/ 41275 w 34"/>
              <a:gd name="T51" fmla="*/ 102870 h 80"/>
              <a:gd name="T52" fmla="*/ 34925 w 34"/>
              <a:gd name="T53" fmla="*/ 112515 h 80"/>
              <a:gd name="T54" fmla="*/ 34925 w 34"/>
              <a:gd name="T55" fmla="*/ 122159 h 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4" h="80">
                <a:moveTo>
                  <a:pt x="22" y="76"/>
                </a:moveTo>
                <a:lnTo>
                  <a:pt x="16" y="80"/>
                </a:lnTo>
                <a:lnTo>
                  <a:pt x="10" y="80"/>
                </a:lnTo>
                <a:lnTo>
                  <a:pt x="4" y="78"/>
                </a:lnTo>
                <a:lnTo>
                  <a:pt x="4" y="72"/>
                </a:lnTo>
                <a:lnTo>
                  <a:pt x="4" y="60"/>
                </a:lnTo>
                <a:lnTo>
                  <a:pt x="4" y="56"/>
                </a:lnTo>
                <a:lnTo>
                  <a:pt x="0" y="56"/>
                </a:lnTo>
                <a:lnTo>
                  <a:pt x="0" y="44"/>
                </a:lnTo>
                <a:lnTo>
                  <a:pt x="2" y="40"/>
                </a:lnTo>
                <a:lnTo>
                  <a:pt x="4" y="34"/>
                </a:lnTo>
                <a:lnTo>
                  <a:pt x="6" y="30"/>
                </a:lnTo>
                <a:lnTo>
                  <a:pt x="8" y="20"/>
                </a:lnTo>
                <a:lnTo>
                  <a:pt x="6" y="12"/>
                </a:lnTo>
                <a:lnTo>
                  <a:pt x="4" y="6"/>
                </a:lnTo>
                <a:lnTo>
                  <a:pt x="6" y="0"/>
                </a:lnTo>
                <a:lnTo>
                  <a:pt x="12" y="2"/>
                </a:lnTo>
                <a:lnTo>
                  <a:pt x="24" y="2"/>
                </a:lnTo>
                <a:lnTo>
                  <a:pt x="30" y="0"/>
                </a:lnTo>
                <a:lnTo>
                  <a:pt x="34" y="6"/>
                </a:lnTo>
                <a:lnTo>
                  <a:pt x="32" y="16"/>
                </a:lnTo>
                <a:lnTo>
                  <a:pt x="28" y="22"/>
                </a:lnTo>
                <a:lnTo>
                  <a:pt x="28" y="34"/>
                </a:lnTo>
                <a:lnTo>
                  <a:pt x="24" y="38"/>
                </a:lnTo>
                <a:lnTo>
                  <a:pt x="28" y="50"/>
                </a:lnTo>
                <a:lnTo>
                  <a:pt x="26" y="64"/>
                </a:lnTo>
                <a:lnTo>
                  <a:pt x="22" y="70"/>
                </a:lnTo>
                <a:lnTo>
                  <a:pt x="22" y="7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2" name="Freeform 520"/>
          <p:cNvSpPr>
            <a:spLocks/>
          </p:cNvSpPr>
          <p:nvPr/>
        </p:nvSpPr>
        <p:spPr bwMode="auto">
          <a:xfrm>
            <a:off x="4460288" y="681057"/>
            <a:ext cx="285750" cy="1482725"/>
          </a:xfrm>
          <a:custGeom>
            <a:avLst/>
            <a:gdLst>
              <a:gd name="T0" fmla="*/ 257175 w 180"/>
              <a:gd name="T1" fmla="*/ 1254366 h 922"/>
              <a:gd name="T2" fmla="*/ 193675 w 180"/>
              <a:gd name="T3" fmla="*/ 1190040 h 922"/>
              <a:gd name="T4" fmla="*/ 174625 w 180"/>
              <a:gd name="T5" fmla="*/ 1180391 h 922"/>
              <a:gd name="T6" fmla="*/ 219075 w 180"/>
              <a:gd name="T7" fmla="*/ 1222203 h 922"/>
              <a:gd name="T8" fmla="*/ 161925 w 180"/>
              <a:gd name="T9" fmla="*/ 1254366 h 922"/>
              <a:gd name="T10" fmla="*/ 184150 w 180"/>
              <a:gd name="T11" fmla="*/ 1264015 h 922"/>
              <a:gd name="T12" fmla="*/ 180975 w 180"/>
              <a:gd name="T13" fmla="*/ 1273664 h 922"/>
              <a:gd name="T14" fmla="*/ 203200 w 180"/>
              <a:gd name="T15" fmla="*/ 1280097 h 922"/>
              <a:gd name="T16" fmla="*/ 234950 w 180"/>
              <a:gd name="T17" fmla="*/ 1276880 h 922"/>
              <a:gd name="T18" fmla="*/ 285750 w 180"/>
              <a:gd name="T19" fmla="*/ 1280097 h 922"/>
              <a:gd name="T20" fmla="*/ 241300 w 180"/>
              <a:gd name="T21" fmla="*/ 1328341 h 922"/>
              <a:gd name="T22" fmla="*/ 209550 w 180"/>
              <a:gd name="T23" fmla="*/ 1357288 h 922"/>
              <a:gd name="T24" fmla="*/ 152400 w 180"/>
              <a:gd name="T25" fmla="*/ 1383019 h 922"/>
              <a:gd name="T26" fmla="*/ 123825 w 180"/>
              <a:gd name="T27" fmla="*/ 1379803 h 922"/>
              <a:gd name="T28" fmla="*/ 79375 w 180"/>
              <a:gd name="T29" fmla="*/ 1370154 h 922"/>
              <a:gd name="T30" fmla="*/ 73025 w 180"/>
              <a:gd name="T31" fmla="*/ 1411966 h 922"/>
              <a:gd name="T32" fmla="*/ 25400 w 180"/>
              <a:gd name="T33" fmla="*/ 1479509 h 922"/>
              <a:gd name="T34" fmla="*/ 0 w 180"/>
              <a:gd name="T35" fmla="*/ 16082 h 922"/>
              <a:gd name="T36" fmla="*/ 34925 w 180"/>
              <a:gd name="T37" fmla="*/ 12865 h 922"/>
              <a:gd name="T38" fmla="*/ 79375 w 180"/>
              <a:gd name="T39" fmla="*/ 3216 h 922"/>
              <a:gd name="T40" fmla="*/ 130175 w 180"/>
              <a:gd name="T41" fmla="*/ 16082 h 922"/>
              <a:gd name="T42" fmla="*/ 142875 w 180"/>
              <a:gd name="T43" fmla="*/ 35380 h 922"/>
              <a:gd name="T44" fmla="*/ 212725 w 180"/>
              <a:gd name="T45" fmla="*/ 61110 h 922"/>
              <a:gd name="T46" fmla="*/ 98425 w 180"/>
              <a:gd name="T47" fmla="*/ 86841 h 922"/>
              <a:gd name="T48" fmla="*/ 57150 w 180"/>
              <a:gd name="T49" fmla="*/ 99706 h 922"/>
              <a:gd name="T50" fmla="*/ 12700 w 180"/>
              <a:gd name="T51" fmla="*/ 141518 h 922"/>
              <a:gd name="T52" fmla="*/ 41275 w 180"/>
              <a:gd name="T53" fmla="*/ 144735 h 922"/>
              <a:gd name="T54" fmla="*/ 85725 w 180"/>
              <a:gd name="T55" fmla="*/ 106139 h 922"/>
              <a:gd name="T56" fmla="*/ 187325 w 180"/>
              <a:gd name="T57" fmla="*/ 96490 h 922"/>
              <a:gd name="T58" fmla="*/ 222250 w 180"/>
              <a:gd name="T59" fmla="*/ 119004 h 922"/>
              <a:gd name="T60" fmla="*/ 247650 w 180"/>
              <a:gd name="T61" fmla="*/ 125437 h 922"/>
              <a:gd name="T62" fmla="*/ 285750 w 180"/>
              <a:gd name="T63" fmla="*/ 186547 h 922"/>
              <a:gd name="T64" fmla="*/ 228600 w 180"/>
              <a:gd name="T65" fmla="*/ 234792 h 922"/>
              <a:gd name="T66" fmla="*/ 114300 w 180"/>
              <a:gd name="T67" fmla="*/ 234792 h 922"/>
              <a:gd name="T68" fmla="*/ 73025 w 180"/>
              <a:gd name="T69" fmla="*/ 270171 h 922"/>
              <a:gd name="T70" fmla="*/ 79375 w 180"/>
              <a:gd name="T71" fmla="*/ 292685 h 922"/>
              <a:gd name="T72" fmla="*/ 168275 w 180"/>
              <a:gd name="T73" fmla="*/ 257306 h 922"/>
              <a:gd name="T74" fmla="*/ 196850 w 180"/>
              <a:gd name="T75" fmla="*/ 295902 h 922"/>
              <a:gd name="T76" fmla="*/ 184150 w 180"/>
              <a:gd name="T77" fmla="*/ 334498 h 922"/>
              <a:gd name="T78" fmla="*/ 241300 w 180"/>
              <a:gd name="T79" fmla="*/ 263739 h 922"/>
              <a:gd name="T80" fmla="*/ 282575 w 180"/>
              <a:gd name="T81" fmla="*/ 328065 h 922"/>
              <a:gd name="T82" fmla="*/ 250825 w 180"/>
              <a:gd name="T83" fmla="*/ 405257 h 922"/>
              <a:gd name="T84" fmla="*/ 250825 w 180"/>
              <a:gd name="T85" fmla="*/ 443853 h 922"/>
              <a:gd name="T86" fmla="*/ 285750 w 180"/>
              <a:gd name="T87" fmla="*/ 369877 h 922"/>
              <a:gd name="T88" fmla="*/ 254000 w 180"/>
              <a:gd name="T89" fmla="*/ 1064603 h 922"/>
              <a:gd name="T90" fmla="*/ 225425 w 180"/>
              <a:gd name="T91" fmla="*/ 1038872 h 922"/>
              <a:gd name="T92" fmla="*/ 215900 w 180"/>
              <a:gd name="T93" fmla="*/ 1087117 h 922"/>
              <a:gd name="T94" fmla="*/ 180975 w 180"/>
              <a:gd name="T95" fmla="*/ 1096766 h 922"/>
              <a:gd name="T96" fmla="*/ 215900 w 180"/>
              <a:gd name="T97" fmla="*/ 1096766 h 922"/>
              <a:gd name="T98" fmla="*/ 206375 w 180"/>
              <a:gd name="T99" fmla="*/ 1128929 h 922"/>
              <a:gd name="T100" fmla="*/ 228600 w 180"/>
              <a:gd name="T101" fmla="*/ 1154660 h 922"/>
              <a:gd name="T102" fmla="*/ 285750 w 180"/>
              <a:gd name="T103" fmla="*/ 1183607 h 9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80" h="922">
                <a:moveTo>
                  <a:pt x="180" y="774"/>
                </a:moveTo>
                <a:lnTo>
                  <a:pt x="176" y="778"/>
                </a:lnTo>
                <a:lnTo>
                  <a:pt x="176" y="784"/>
                </a:lnTo>
                <a:lnTo>
                  <a:pt x="162" y="780"/>
                </a:lnTo>
                <a:lnTo>
                  <a:pt x="152" y="758"/>
                </a:lnTo>
                <a:lnTo>
                  <a:pt x="152" y="750"/>
                </a:lnTo>
                <a:lnTo>
                  <a:pt x="136" y="742"/>
                </a:lnTo>
                <a:lnTo>
                  <a:pt x="122" y="740"/>
                </a:lnTo>
                <a:lnTo>
                  <a:pt x="114" y="726"/>
                </a:lnTo>
                <a:lnTo>
                  <a:pt x="106" y="722"/>
                </a:lnTo>
                <a:lnTo>
                  <a:pt x="100" y="726"/>
                </a:lnTo>
                <a:lnTo>
                  <a:pt x="110" y="734"/>
                </a:lnTo>
                <a:lnTo>
                  <a:pt x="110" y="742"/>
                </a:lnTo>
                <a:lnTo>
                  <a:pt x="120" y="746"/>
                </a:lnTo>
                <a:lnTo>
                  <a:pt x="138" y="750"/>
                </a:lnTo>
                <a:lnTo>
                  <a:pt x="138" y="760"/>
                </a:lnTo>
                <a:lnTo>
                  <a:pt x="122" y="766"/>
                </a:lnTo>
                <a:lnTo>
                  <a:pt x="104" y="766"/>
                </a:lnTo>
                <a:lnTo>
                  <a:pt x="108" y="772"/>
                </a:lnTo>
                <a:lnTo>
                  <a:pt x="102" y="780"/>
                </a:lnTo>
                <a:lnTo>
                  <a:pt x="96" y="780"/>
                </a:lnTo>
                <a:lnTo>
                  <a:pt x="96" y="784"/>
                </a:lnTo>
                <a:lnTo>
                  <a:pt x="108" y="788"/>
                </a:lnTo>
                <a:lnTo>
                  <a:pt x="116" y="786"/>
                </a:lnTo>
                <a:lnTo>
                  <a:pt x="120" y="784"/>
                </a:lnTo>
                <a:lnTo>
                  <a:pt x="128" y="784"/>
                </a:lnTo>
                <a:lnTo>
                  <a:pt x="126" y="792"/>
                </a:lnTo>
                <a:lnTo>
                  <a:pt x="114" y="792"/>
                </a:lnTo>
                <a:lnTo>
                  <a:pt x="106" y="794"/>
                </a:lnTo>
                <a:lnTo>
                  <a:pt x="108" y="800"/>
                </a:lnTo>
                <a:lnTo>
                  <a:pt x="120" y="800"/>
                </a:lnTo>
                <a:lnTo>
                  <a:pt x="128" y="796"/>
                </a:lnTo>
                <a:lnTo>
                  <a:pt x="134" y="796"/>
                </a:lnTo>
                <a:lnTo>
                  <a:pt x="138" y="786"/>
                </a:lnTo>
                <a:lnTo>
                  <a:pt x="144" y="786"/>
                </a:lnTo>
                <a:lnTo>
                  <a:pt x="148" y="794"/>
                </a:lnTo>
                <a:lnTo>
                  <a:pt x="170" y="794"/>
                </a:lnTo>
                <a:lnTo>
                  <a:pt x="172" y="796"/>
                </a:lnTo>
                <a:lnTo>
                  <a:pt x="176" y="792"/>
                </a:lnTo>
                <a:lnTo>
                  <a:pt x="180" y="796"/>
                </a:lnTo>
                <a:lnTo>
                  <a:pt x="178" y="800"/>
                </a:lnTo>
                <a:lnTo>
                  <a:pt x="162" y="816"/>
                </a:lnTo>
                <a:lnTo>
                  <a:pt x="156" y="816"/>
                </a:lnTo>
                <a:lnTo>
                  <a:pt x="152" y="826"/>
                </a:lnTo>
                <a:lnTo>
                  <a:pt x="148" y="824"/>
                </a:lnTo>
                <a:lnTo>
                  <a:pt x="144" y="834"/>
                </a:lnTo>
                <a:lnTo>
                  <a:pt x="138" y="834"/>
                </a:lnTo>
                <a:lnTo>
                  <a:pt x="132" y="844"/>
                </a:lnTo>
                <a:lnTo>
                  <a:pt x="122" y="844"/>
                </a:lnTo>
                <a:lnTo>
                  <a:pt x="114" y="852"/>
                </a:lnTo>
                <a:lnTo>
                  <a:pt x="108" y="848"/>
                </a:lnTo>
                <a:lnTo>
                  <a:pt x="96" y="860"/>
                </a:lnTo>
                <a:lnTo>
                  <a:pt x="92" y="860"/>
                </a:lnTo>
                <a:lnTo>
                  <a:pt x="88" y="856"/>
                </a:lnTo>
                <a:lnTo>
                  <a:pt x="82" y="860"/>
                </a:lnTo>
                <a:lnTo>
                  <a:pt x="78" y="858"/>
                </a:lnTo>
                <a:lnTo>
                  <a:pt x="72" y="864"/>
                </a:lnTo>
                <a:lnTo>
                  <a:pt x="68" y="862"/>
                </a:lnTo>
                <a:lnTo>
                  <a:pt x="58" y="852"/>
                </a:lnTo>
                <a:lnTo>
                  <a:pt x="50" y="852"/>
                </a:lnTo>
                <a:lnTo>
                  <a:pt x="54" y="858"/>
                </a:lnTo>
                <a:lnTo>
                  <a:pt x="60" y="862"/>
                </a:lnTo>
                <a:lnTo>
                  <a:pt x="58" y="876"/>
                </a:lnTo>
                <a:lnTo>
                  <a:pt x="46" y="878"/>
                </a:lnTo>
                <a:lnTo>
                  <a:pt x="42" y="890"/>
                </a:lnTo>
                <a:lnTo>
                  <a:pt x="36" y="906"/>
                </a:lnTo>
                <a:lnTo>
                  <a:pt x="28" y="922"/>
                </a:lnTo>
                <a:lnTo>
                  <a:pt x="16" y="920"/>
                </a:lnTo>
                <a:lnTo>
                  <a:pt x="0" y="900"/>
                </a:lnTo>
                <a:lnTo>
                  <a:pt x="0" y="10"/>
                </a:lnTo>
                <a:lnTo>
                  <a:pt x="8" y="4"/>
                </a:lnTo>
                <a:lnTo>
                  <a:pt x="12" y="4"/>
                </a:lnTo>
                <a:lnTo>
                  <a:pt x="18" y="8"/>
                </a:lnTo>
                <a:lnTo>
                  <a:pt x="22" y="8"/>
                </a:lnTo>
                <a:lnTo>
                  <a:pt x="26" y="2"/>
                </a:lnTo>
                <a:lnTo>
                  <a:pt x="40" y="0"/>
                </a:lnTo>
                <a:lnTo>
                  <a:pt x="44" y="4"/>
                </a:lnTo>
                <a:lnTo>
                  <a:pt x="50" y="2"/>
                </a:lnTo>
                <a:lnTo>
                  <a:pt x="58" y="4"/>
                </a:lnTo>
                <a:lnTo>
                  <a:pt x="70" y="4"/>
                </a:lnTo>
                <a:lnTo>
                  <a:pt x="76" y="4"/>
                </a:lnTo>
                <a:lnTo>
                  <a:pt x="82" y="10"/>
                </a:lnTo>
                <a:lnTo>
                  <a:pt x="90" y="8"/>
                </a:lnTo>
                <a:lnTo>
                  <a:pt x="94" y="12"/>
                </a:lnTo>
                <a:lnTo>
                  <a:pt x="86" y="18"/>
                </a:lnTo>
                <a:lnTo>
                  <a:pt x="90" y="22"/>
                </a:lnTo>
                <a:lnTo>
                  <a:pt x="98" y="22"/>
                </a:lnTo>
                <a:lnTo>
                  <a:pt x="102" y="14"/>
                </a:lnTo>
                <a:lnTo>
                  <a:pt x="130" y="28"/>
                </a:lnTo>
                <a:lnTo>
                  <a:pt x="134" y="38"/>
                </a:lnTo>
                <a:lnTo>
                  <a:pt x="120" y="48"/>
                </a:lnTo>
                <a:lnTo>
                  <a:pt x="100" y="52"/>
                </a:lnTo>
                <a:lnTo>
                  <a:pt x="80" y="48"/>
                </a:lnTo>
                <a:lnTo>
                  <a:pt x="62" y="54"/>
                </a:lnTo>
                <a:lnTo>
                  <a:pt x="50" y="60"/>
                </a:lnTo>
                <a:lnTo>
                  <a:pt x="40" y="56"/>
                </a:lnTo>
                <a:lnTo>
                  <a:pt x="32" y="58"/>
                </a:lnTo>
                <a:lnTo>
                  <a:pt x="36" y="62"/>
                </a:lnTo>
                <a:lnTo>
                  <a:pt x="22" y="72"/>
                </a:lnTo>
                <a:lnTo>
                  <a:pt x="6" y="78"/>
                </a:lnTo>
                <a:lnTo>
                  <a:pt x="10" y="82"/>
                </a:lnTo>
                <a:lnTo>
                  <a:pt x="8" y="88"/>
                </a:lnTo>
                <a:lnTo>
                  <a:pt x="12" y="88"/>
                </a:lnTo>
                <a:lnTo>
                  <a:pt x="18" y="80"/>
                </a:lnTo>
                <a:lnTo>
                  <a:pt x="24" y="80"/>
                </a:lnTo>
                <a:lnTo>
                  <a:pt x="26" y="90"/>
                </a:lnTo>
                <a:lnTo>
                  <a:pt x="30" y="86"/>
                </a:lnTo>
                <a:lnTo>
                  <a:pt x="32" y="74"/>
                </a:lnTo>
                <a:lnTo>
                  <a:pt x="52" y="74"/>
                </a:lnTo>
                <a:lnTo>
                  <a:pt x="54" y="66"/>
                </a:lnTo>
                <a:lnTo>
                  <a:pt x="70" y="56"/>
                </a:lnTo>
                <a:lnTo>
                  <a:pt x="84" y="56"/>
                </a:lnTo>
                <a:lnTo>
                  <a:pt x="96" y="60"/>
                </a:lnTo>
                <a:lnTo>
                  <a:pt x="118" y="60"/>
                </a:lnTo>
                <a:lnTo>
                  <a:pt x="122" y="54"/>
                </a:lnTo>
                <a:lnTo>
                  <a:pt x="138" y="50"/>
                </a:lnTo>
                <a:lnTo>
                  <a:pt x="144" y="60"/>
                </a:lnTo>
                <a:lnTo>
                  <a:pt x="140" y="74"/>
                </a:lnTo>
                <a:lnTo>
                  <a:pt x="136" y="82"/>
                </a:lnTo>
                <a:lnTo>
                  <a:pt x="136" y="90"/>
                </a:lnTo>
                <a:lnTo>
                  <a:pt x="150" y="78"/>
                </a:lnTo>
                <a:lnTo>
                  <a:pt x="156" y="78"/>
                </a:lnTo>
                <a:lnTo>
                  <a:pt x="156" y="86"/>
                </a:lnTo>
                <a:lnTo>
                  <a:pt x="164" y="82"/>
                </a:lnTo>
                <a:lnTo>
                  <a:pt x="180" y="90"/>
                </a:lnTo>
                <a:lnTo>
                  <a:pt x="180" y="116"/>
                </a:lnTo>
                <a:lnTo>
                  <a:pt x="178" y="128"/>
                </a:lnTo>
                <a:lnTo>
                  <a:pt x="164" y="134"/>
                </a:lnTo>
                <a:lnTo>
                  <a:pt x="156" y="132"/>
                </a:lnTo>
                <a:lnTo>
                  <a:pt x="144" y="146"/>
                </a:lnTo>
                <a:lnTo>
                  <a:pt x="118" y="146"/>
                </a:lnTo>
                <a:lnTo>
                  <a:pt x="104" y="146"/>
                </a:lnTo>
                <a:lnTo>
                  <a:pt x="78" y="150"/>
                </a:lnTo>
                <a:lnTo>
                  <a:pt x="72" y="146"/>
                </a:lnTo>
                <a:lnTo>
                  <a:pt x="58" y="146"/>
                </a:lnTo>
                <a:lnTo>
                  <a:pt x="66" y="150"/>
                </a:lnTo>
                <a:lnTo>
                  <a:pt x="66" y="154"/>
                </a:lnTo>
                <a:lnTo>
                  <a:pt x="46" y="168"/>
                </a:lnTo>
                <a:lnTo>
                  <a:pt x="38" y="180"/>
                </a:lnTo>
                <a:lnTo>
                  <a:pt x="42" y="192"/>
                </a:lnTo>
                <a:lnTo>
                  <a:pt x="50" y="190"/>
                </a:lnTo>
                <a:lnTo>
                  <a:pt x="50" y="182"/>
                </a:lnTo>
                <a:lnTo>
                  <a:pt x="74" y="168"/>
                </a:lnTo>
                <a:lnTo>
                  <a:pt x="80" y="170"/>
                </a:lnTo>
                <a:lnTo>
                  <a:pt x="102" y="158"/>
                </a:lnTo>
                <a:lnTo>
                  <a:pt x="106" y="160"/>
                </a:lnTo>
                <a:lnTo>
                  <a:pt x="134" y="162"/>
                </a:lnTo>
                <a:lnTo>
                  <a:pt x="138" y="164"/>
                </a:lnTo>
                <a:lnTo>
                  <a:pt x="138" y="176"/>
                </a:lnTo>
                <a:lnTo>
                  <a:pt x="124" y="184"/>
                </a:lnTo>
                <a:lnTo>
                  <a:pt x="118" y="194"/>
                </a:lnTo>
                <a:lnTo>
                  <a:pt x="108" y="202"/>
                </a:lnTo>
                <a:lnTo>
                  <a:pt x="114" y="202"/>
                </a:lnTo>
                <a:lnTo>
                  <a:pt x="116" y="208"/>
                </a:lnTo>
                <a:lnTo>
                  <a:pt x="124" y="202"/>
                </a:lnTo>
                <a:lnTo>
                  <a:pt x="132" y="196"/>
                </a:lnTo>
                <a:lnTo>
                  <a:pt x="152" y="182"/>
                </a:lnTo>
                <a:lnTo>
                  <a:pt x="152" y="164"/>
                </a:lnTo>
                <a:lnTo>
                  <a:pt x="156" y="158"/>
                </a:lnTo>
                <a:lnTo>
                  <a:pt x="176" y="158"/>
                </a:lnTo>
                <a:lnTo>
                  <a:pt x="178" y="162"/>
                </a:lnTo>
                <a:lnTo>
                  <a:pt x="178" y="204"/>
                </a:lnTo>
                <a:lnTo>
                  <a:pt x="170" y="216"/>
                </a:lnTo>
                <a:lnTo>
                  <a:pt x="166" y="226"/>
                </a:lnTo>
                <a:lnTo>
                  <a:pt x="166" y="240"/>
                </a:lnTo>
                <a:lnTo>
                  <a:pt x="158" y="252"/>
                </a:lnTo>
                <a:lnTo>
                  <a:pt x="160" y="258"/>
                </a:lnTo>
                <a:lnTo>
                  <a:pt x="154" y="264"/>
                </a:lnTo>
                <a:lnTo>
                  <a:pt x="154" y="272"/>
                </a:lnTo>
                <a:lnTo>
                  <a:pt x="158" y="276"/>
                </a:lnTo>
                <a:lnTo>
                  <a:pt x="164" y="270"/>
                </a:lnTo>
                <a:lnTo>
                  <a:pt x="164" y="254"/>
                </a:lnTo>
                <a:lnTo>
                  <a:pt x="178" y="238"/>
                </a:lnTo>
                <a:lnTo>
                  <a:pt x="180" y="230"/>
                </a:lnTo>
                <a:lnTo>
                  <a:pt x="180" y="674"/>
                </a:lnTo>
                <a:lnTo>
                  <a:pt x="178" y="676"/>
                </a:lnTo>
                <a:lnTo>
                  <a:pt x="164" y="664"/>
                </a:lnTo>
                <a:lnTo>
                  <a:pt x="160" y="662"/>
                </a:lnTo>
                <a:lnTo>
                  <a:pt x="174" y="662"/>
                </a:lnTo>
                <a:lnTo>
                  <a:pt x="162" y="654"/>
                </a:lnTo>
                <a:lnTo>
                  <a:pt x="152" y="656"/>
                </a:lnTo>
                <a:lnTo>
                  <a:pt x="142" y="646"/>
                </a:lnTo>
                <a:lnTo>
                  <a:pt x="138" y="648"/>
                </a:lnTo>
                <a:lnTo>
                  <a:pt x="150" y="662"/>
                </a:lnTo>
                <a:lnTo>
                  <a:pt x="142" y="672"/>
                </a:lnTo>
                <a:lnTo>
                  <a:pt x="136" y="676"/>
                </a:lnTo>
                <a:lnTo>
                  <a:pt x="124" y="670"/>
                </a:lnTo>
                <a:lnTo>
                  <a:pt x="120" y="672"/>
                </a:lnTo>
                <a:lnTo>
                  <a:pt x="126" y="678"/>
                </a:lnTo>
                <a:lnTo>
                  <a:pt x="114" y="682"/>
                </a:lnTo>
                <a:lnTo>
                  <a:pt x="120" y="688"/>
                </a:lnTo>
                <a:lnTo>
                  <a:pt x="126" y="684"/>
                </a:lnTo>
                <a:lnTo>
                  <a:pt x="130" y="688"/>
                </a:lnTo>
                <a:lnTo>
                  <a:pt x="136" y="682"/>
                </a:lnTo>
                <a:lnTo>
                  <a:pt x="144" y="686"/>
                </a:lnTo>
                <a:lnTo>
                  <a:pt x="140" y="692"/>
                </a:lnTo>
                <a:lnTo>
                  <a:pt x="126" y="694"/>
                </a:lnTo>
                <a:lnTo>
                  <a:pt x="130" y="702"/>
                </a:lnTo>
                <a:lnTo>
                  <a:pt x="144" y="696"/>
                </a:lnTo>
                <a:lnTo>
                  <a:pt x="148" y="706"/>
                </a:lnTo>
                <a:lnTo>
                  <a:pt x="138" y="710"/>
                </a:lnTo>
                <a:lnTo>
                  <a:pt x="144" y="718"/>
                </a:lnTo>
                <a:lnTo>
                  <a:pt x="156" y="712"/>
                </a:lnTo>
                <a:lnTo>
                  <a:pt x="164" y="724"/>
                </a:lnTo>
                <a:lnTo>
                  <a:pt x="174" y="728"/>
                </a:lnTo>
                <a:lnTo>
                  <a:pt x="180" y="736"/>
                </a:lnTo>
                <a:lnTo>
                  <a:pt x="180" y="77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3" name="Freeform 521"/>
          <p:cNvSpPr>
            <a:spLocks/>
          </p:cNvSpPr>
          <p:nvPr/>
        </p:nvSpPr>
        <p:spPr bwMode="auto">
          <a:xfrm>
            <a:off x="8603663" y="1863745"/>
            <a:ext cx="76200" cy="39687"/>
          </a:xfrm>
          <a:custGeom>
            <a:avLst/>
            <a:gdLst>
              <a:gd name="T0" fmla="*/ 6350 w 48"/>
              <a:gd name="T1" fmla="*/ 0 h 24"/>
              <a:gd name="T2" fmla="*/ 9525 w 48"/>
              <a:gd name="T3" fmla="*/ 0 h 24"/>
              <a:gd name="T4" fmla="*/ 25400 w 48"/>
              <a:gd name="T5" fmla="*/ 9922 h 24"/>
              <a:gd name="T6" fmla="*/ 44450 w 48"/>
              <a:gd name="T7" fmla="*/ 3307 h 24"/>
              <a:gd name="T8" fmla="*/ 57150 w 48"/>
              <a:gd name="T9" fmla="*/ 3307 h 24"/>
              <a:gd name="T10" fmla="*/ 66675 w 48"/>
              <a:gd name="T11" fmla="*/ 13229 h 24"/>
              <a:gd name="T12" fmla="*/ 76200 w 48"/>
              <a:gd name="T13" fmla="*/ 13229 h 24"/>
              <a:gd name="T14" fmla="*/ 76200 w 48"/>
              <a:gd name="T15" fmla="*/ 19844 h 24"/>
              <a:gd name="T16" fmla="*/ 76200 w 48"/>
              <a:gd name="T17" fmla="*/ 29765 h 24"/>
              <a:gd name="T18" fmla="*/ 63500 w 48"/>
              <a:gd name="T19" fmla="*/ 39687 h 24"/>
              <a:gd name="T20" fmla="*/ 31750 w 48"/>
              <a:gd name="T21" fmla="*/ 39687 h 24"/>
              <a:gd name="T22" fmla="*/ 15875 w 48"/>
              <a:gd name="T23" fmla="*/ 29765 h 24"/>
              <a:gd name="T24" fmla="*/ 0 w 48"/>
              <a:gd name="T25" fmla="*/ 13229 h 24"/>
              <a:gd name="T26" fmla="*/ 6350 w 48"/>
              <a:gd name="T27" fmla="*/ 0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4">
                <a:moveTo>
                  <a:pt x="4" y="0"/>
                </a:moveTo>
                <a:lnTo>
                  <a:pt x="6" y="0"/>
                </a:lnTo>
                <a:lnTo>
                  <a:pt x="16" y="6"/>
                </a:lnTo>
                <a:lnTo>
                  <a:pt x="28" y="2"/>
                </a:lnTo>
                <a:lnTo>
                  <a:pt x="36" y="2"/>
                </a:lnTo>
                <a:lnTo>
                  <a:pt x="42" y="8"/>
                </a:lnTo>
                <a:lnTo>
                  <a:pt x="48" y="8"/>
                </a:lnTo>
                <a:lnTo>
                  <a:pt x="48" y="12"/>
                </a:lnTo>
                <a:lnTo>
                  <a:pt x="48" y="18"/>
                </a:lnTo>
                <a:lnTo>
                  <a:pt x="40" y="24"/>
                </a:lnTo>
                <a:lnTo>
                  <a:pt x="20" y="24"/>
                </a:lnTo>
                <a:lnTo>
                  <a:pt x="10" y="18"/>
                </a:lnTo>
                <a:lnTo>
                  <a:pt x="0" y="8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4" name="Freeform 522"/>
          <p:cNvSpPr>
            <a:spLocks/>
          </p:cNvSpPr>
          <p:nvPr/>
        </p:nvSpPr>
        <p:spPr bwMode="auto">
          <a:xfrm>
            <a:off x="8400463" y="1951057"/>
            <a:ext cx="28575" cy="28575"/>
          </a:xfrm>
          <a:custGeom>
            <a:avLst/>
            <a:gdLst>
              <a:gd name="T0" fmla="*/ 22225 w 18"/>
              <a:gd name="T1" fmla="*/ 28575 h 18"/>
              <a:gd name="T2" fmla="*/ 12700 w 18"/>
              <a:gd name="T3" fmla="*/ 25400 h 18"/>
              <a:gd name="T4" fmla="*/ 0 w 18"/>
              <a:gd name="T5" fmla="*/ 15875 h 18"/>
              <a:gd name="T6" fmla="*/ 3175 w 18"/>
              <a:gd name="T7" fmla="*/ 6350 h 18"/>
              <a:gd name="T8" fmla="*/ 12700 w 18"/>
              <a:gd name="T9" fmla="*/ 0 h 18"/>
              <a:gd name="T10" fmla="*/ 28575 w 18"/>
              <a:gd name="T11" fmla="*/ 12700 h 18"/>
              <a:gd name="T12" fmla="*/ 28575 w 18"/>
              <a:gd name="T13" fmla="*/ 22225 h 18"/>
              <a:gd name="T14" fmla="*/ 22225 w 18"/>
              <a:gd name="T15" fmla="*/ 28575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8">
                <a:moveTo>
                  <a:pt x="14" y="18"/>
                </a:moveTo>
                <a:lnTo>
                  <a:pt x="8" y="16"/>
                </a:lnTo>
                <a:lnTo>
                  <a:pt x="0" y="10"/>
                </a:lnTo>
                <a:lnTo>
                  <a:pt x="2" y="4"/>
                </a:lnTo>
                <a:lnTo>
                  <a:pt x="8" y="0"/>
                </a:lnTo>
                <a:lnTo>
                  <a:pt x="18" y="8"/>
                </a:lnTo>
                <a:lnTo>
                  <a:pt x="18" y="14"/>
                </a:lnTo>
                <a:lnTo>
                  <a:pt x="14" y="1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5" name="Freeform 523"/>
          <p:cNvSpPr>
            <a:spLocks/>
          </p:cNvSpPr>
          <p:nvPr/>
        </p:nvSpPr>
        <p:spPr bwMode="auto">
          <a:xfrm>
            <a:off x="7876588" y="1712932"/>
            <a:ext cx="63500" cy="49213"/>
          </a:xfrm>
          <a:custGeom>
            <a:avLst/>
            <a:gdLst>
              <a:gd name="T0" fmla="*/ 15875 w 40"/>
              <a:gd name="T1" fmla="*/ 0 h 30"/>
              <a:gd name="T2" fmla="*/ 38100 w 40"/>
              <a:gd name="T3" fmla="*/ 0 h 30"/>
              <a:gd name="T4" fmla="*/ 41275 w 40"/>
              <a:gd name="T5" fmla="*/ 6562 h 30"/>
              <a:gd name="T6" fmla="*/ 53975 w 40"/>
              <a:gd name="T7" fmla="*/ 22966 h 30"/>
              <a:gd name="T8" fmla="*/ 63500 w 40"/>
              <a:gd name="T9" fmla="*/ 32809 h 30"/>
              <a:gd name="T10" fmla="*/ 60325 w 40"/>
              <a:gd name="T11" fmla="*/ 49213 h 30"/>
              <a:gd name="T12" fmla="*/ 31750 w 40"/>
              <a:gd name="T13" fmla="*/ 45932 h 30"/>
              <a:gd name="T14" fmla="*/ 19050 w 40"/>
              <a:gd name="T15" fmla="*/ 42651 h 30"/>
              <a:gd name="T16" fmla="*/ 12700 w 40"/>
              <a:gd name="T17" fmla="*/ 36090 h 30"/>
              <a:gd name="T18" fmla="*/ 0 w 40"/>
              <a:gd name="T19" fmla="*/ 36090 h 30"/>
              <a:gd name="T20" fmla="*/ 0 w 40"/>
              <a:gd name="T21" fmla="*/ 32809 h 30"/>
              <a:gd name="T22" fmla="*/ 6350 w 40"/>
              <a:gd name="T23" fmla="*/ 22966 h 30"/>
              <a:gd name="T24" fmla="*/ 6350 w 40"/>
              <a:gd name="T25" fmla="*/ 13123 h 30"/>
              <a:gd name="T26" fmla="*/ 15875 w 40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30">
                <a:moveTo>
                  <a:pt x="10" y="0"/>
                </a:moveTo>
                <a:lnTo>
                  <a:pt x="24" y="0"/>
                </a:lnTo>
                <a:lnTo>
                  <a:pt x="26" y="4"/>
                </a:lnTo>
                <a:lnTo>
                  <a:pt x="34" y="14"/>
                </a:lnTo>
                <a:lnTo>
                  <a:pt x="40" y="20"/>
                </a:lnTo>
                <a:lnTo>
                  <a:pt x="38" y="30"/>
                </a:lnTo>
                <a:lnTo>
                  <a:pt x="20" y="28"/>
                </a:lnTo>
                <a:lnTo>
                  <a:pt x="12" y="26"/>
                </a:lnTo>
                <a:lnTo>
                  <a:pt x="8" y="22"/>
                </a:lnTo>
                <a:lnTo>
                  <a:pt x="0" y="22"/>
                </a:lnTo>
                <a:lnTo>
                  <a:pt x="0" y="20"/>
                </a:lnTo>
                <a:lnTo>
                  <a:pt x="4" y="14"/>
                </a:lnTo>
                <a:lnTo>
                  <a:pt x="4" y="8"/>
                </a:lnTo>
                <a:lnTo>
                  <a:pt x="1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6" name="Freeform 524"/>
          <p:cNvSpPr>
            <a:spLocks/>
          </p:cNvSpPr>
          <p:nvPr/>
        </p:nvSpPr>
        <p:spPr bwMode="auto">
          <a:xfrm>
            <a:off x="7867063" y="1681182"/>
            <a:ext cx="22225" cy="34925"/>
          </a:xfrm>
          <a:custGeom>
            <a:avLst/>
            <a:gdLst>
              <a:gd name="T0" fmla="*/ 22225 w 14"/>
              <a:gd name="T1" fmla="*/ 19050 h 22"/>
              <a:gd name="T2" fmla="*/ 19050 w 14"/>
              <a:gd name="T3" fmla="*/ 25400 h 22"/>
              <a:gd name="T4" fmla="*/ 12700 w 14"/>
              <a:gd name="T5" fmla="*/ 34925 h 22"/>
              <a:gd name="T6" fmla="*/ 0 w 14"/>
              <a:gd name="T7" fmla="*/ 25400 h 22"/>
              <a:gd name="T8" fmla="*/ 3175 w 14"/>
              <a:gd name="T9" fmla="*/ 9525 h 22"/>
              <a:gd name="T10" fmla="*/ 12700 w 14"/>
              <a:gd name="T11" fmla="*/ 0 h 22"/>
              <a:gd name="T12" fmla="*/ 22225 w 14"/>
              <a:gd name="T13" fmla="*/ 6350 h 22"/>
              <a:gd name="T14" fmla="*/ 19050 w 14"/>
              <a:gd name="T15" fmla="*/ 15875 h 22"/>
              <a:gd name="T16" fmla="*/ 22225 w 14"/>
              <a:gd name="T17" fmla="*/ 1905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22">
                <a:moveTo>
                  <a:pt x="14" y="12"/>
                </a:moveTo>
                <a:lnTo>
                  <a:pt x="12" y="16"/>
                </a:lnTo>
                <a:lnTo>
                  <a:pt x="8" y="22"/>
                </a:lnTo>
                <a:lnTo>
                  <a:pt x="0" y="16"/>
                </a:lnTo>
                <a:lnTo>
                  <a:pt x="2" y="6"/>
                </a:lnTo>
                <a:lnTo>
                  <a:pt x="8" y="0"/>
                </a:lnTo>
                <a:lnTo>
                  <a:pt x="14" y="4"/>
                </a:lnTo>
                <a:lnTo>
                  <a:pt x="12" y="10"/>
                </a:lnTo>
                <a:lnTo>
                  <a:pt x="14" y="1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7" name="Freeform 525"/>
          <p:cNvSpPr>
            <a:spLocks/>
          </p:cNvSpPr>
          <p:nvPr/>
        </p:nvSpPr>
        <p:spPr bwMode="auto">
          <a:xfrm>
            <a:off x="7774988" y="1687532"/>
            <a:ext cx="22225" cy="25400"/>
          </a:xfrm>
          <a:custGeom>
            <a:avLst/>
            <a:gdLst>
              <a:gd name="T0" fmla="*/ 9525 w 14"/>
              <a:gd name="T1" fmla="*/ 3175 h 16"/>
              <a:gd name="T2" fmla="*/ 22225 w 14"/>
              <a:gd name="T3" fmla="*/ 19050 h 16"/>
              <a:gd name="T4" fmla="*/ 19050 w 14"/>
              <a:gd name="T5" fmla="*/ 25400 h 16"/>
              <a:gd name="T6" fmla="*/ 0 w 14"/>
              <a:gd name="T7" fmla="*/ 0 h 16"/>
              <a:gd name="T8" fmla="*/ 9525 w 14"/>
              <a:gd name="T9" fmla="*/ 317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6">
                <a:moveTo>
                  <a:pt x="6" y="2"/>
                </a:moveTo>
                <a:lnTo>
                  <a:pt x="14" y="12"/>
                </a:lnTo>
                <a:lnTo>
                  <a:pt x="12" y="16"/>
                </a:lnTo>
                <a:lnTo>
                  <a:pt x="0" y="0"/>
                </a:lnTo>
                <a:lnTo>
                  <a:pt x="6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8" name="Freeform 526"/>
          <p:cNvSpPr>
            <a:spLocks/>
          </p:cNvSpPr>
          <p:nvPr/>
        </p:nvSpPr>
        <p:spPr bwMode="auto">
          <a:xfrm>
            <a:off x="7806738" y="1543070"/>
            <a:ext cx="161925" cy="122237"/>
          </a:xfrm>
          <a:custGeom>
            <a:avLst/>
            <a:gdLst>
              <a:gd name="T0" fmla="*/ 34925 w 102"/>
              <a:gd name="T1" fmla="*/ 3217 h 76"/>
              <a:gd name="T2" fmla="*/ 22225 w 102"/>
              <a:gd name="T3" fmla="*/ 12867 h 76"/>
              <a:gd name="T4" fmla="*/ 22225 w 102"/>
              <a:gd name="T5" fmla="*/ 16084 h 76"/>
              <a:gd name="T6" fmla="*/ 9525 w 102"/>
              <a:gd name="T7" fmla="*/ 19301 h 76"/>
              <a:gd name="T8" fmla="*/ 9525 w 102"/>
              <a:gd name="T9" fmla="*/ 22517 h 76"/>
              <a:gd name="T10" fmla="*/ 12700 w 102"/>
              <a:gd name="T11" fmla="*/ 32168 h 76"/>
              <a:gd name="T12" fmla="*/ 6350 w 102"/>
              <a:gd name="T13" fmla="*/ 38601 h 76"/>
              <a:gd name="T14" fmla="*/ 3175 w 102"/>
              <a:gd name="T15" fmla="*/ 41818 h 76"/>
              <a:gd name="T16" fmla="*/ 6350 w 102"/>
              <a:gd name="T17" fmla="*/ 64335 h 76"/>
              <a:gd name="T18" fmla="*/ 0 w 102"/>
              <a:gd name="T19" fmla="*/ 73986 h 76"/>
              <a:gd name="T20" fmla="*/ 9525 w 102"/>
              <a:gd name="T21" fmla="*/ 96503 h 76"/>
              <a:gd name="T22" fmla="*/ 15875 w 102"/>
              <a:gd name="T23" fmla="*/ 96503 h 76"/>
              <a:gd name="T24" fmla="*/ 22225 w 102"/>
              <a:gd name="T25" fmla="*/ 102936 h 76"/>
              <a:gd name="T26" fmla="*/ 19050 w 102"/>
              <a:gd name="T27" fmla="*/ 109370 h 76"/>
              <a:gd name="T28" fmla="*/ 44450 w 102"/>
              <a:gd name="T29" fmla="*/ 122237 h 76"/>
              <a:gd name="T30" fmla="*/ 50800 w 102"/>
              <a:gd name="T31" fmla="*/ 115803 h 76"/>
              <a:gd name="T32" fmla="*/ 50800 w 102"/>
              <a:gd name="T33" fmla="*/ 99720 h 76"/>
              <a:gd name="T34" fmla="*/ 53975 w 102"/>
              <a:gd name="T35" fmla="*/ 96503 h 76"/>
              <a:gd name="T36" fmla="*/ 60325 w 102"/>
              <a:gd name="T37" fmla="*/ 96503 h 76"/>
              <a:gd name="T38" fmla="*/ 60325 w 102"/>
              <a:gd name="T39" fmla="*/ 106153 h 76"/>
              <a:gd name="T40" fmla="*/ 76200 w 102"/>
              <a:gd name="T41" fmla="*/ 106153 h 76"/>
              <a:gd name="T42" fmla="*/ 92075 w 102"/>
              <a:gd name="T43" fmla="*/ 93286 h 76"/>
              <a:gd name="T44" fmla="*/ 101600 w 102"/>
              <a:gd name="T45" fmla="*/ 93286 h 76"/>
              <a:gd name="T46" fmla="*/ 101600 w 102"/>
              <a:gd name="T47" fmla="*/ 106153 h 76"/>
              <a:gd name="T48" fmla="*/ 114300 w 102"/>
              <a:gd name="T49" fmla="*/ 109370 h 76"/>
              <a:gd name="T50" fmla="*/ 130175 w 102"/>
              <a:gd name="T51" fmla="*/ 96503 h 76"/>
              <a:gd name="T52" fmla="*/ 117475 w 102"/>
              <a:gd name="T53" fmla="*/ 93286 h 76"/>
              <a:gd name="T54" fmla="*/ 104775 w 102"/>
              <a:gd name="T55" fmla="*/ 86853 h 76"/>
              <a:gd name="T56" fmla="*/ 101600 w 102"/>
              <a:gd name="T57" fmla="*/ 61119 h 76"/>
              <a:gd name="T58" fmla="*/ 107950 w 102"/>
              <a:gd name="T59" fmla="*/ 41818 h 76"/>
              <a:gd name="T60" fmla="*/ 114300 w 102"/>
              <a:gd name="T61" fmla="*/ 41818 h 76"/>
              <a:gd name="T62" fmla="*/ 117475 w 102"/>
              <a:gd name="T63" fmla="*/ 51468 h 76"/>
              <a:gd name="T64" fmla="*/ 111125 w 102"/>
              <a:gd name="T65" fmla="*/ 57902 h 76"/>
              <a:gd name="T66" fmla="*/ 111125 w 102"/>
              <a:gd name="T67" fmla="*/ 73986 h 76"/>
              <a:gd name="T68" fmla="*/ 120650 w 102"/>
              <a:gd name="T69" fmla="*/ 86853 h 76"/>
              <a:gd name="T70" fmla="*/ 133350 w 102"/>
              <a:gd name="T71" fmla="*/ 83636 h 76"/>
              <a:gd name="T72" fmla="*/ 139700 w 102"/>
              <a:gd name="T73" fmla="*/ 90069 h 76"/>
              <a:gd name="T74" fmla="*/ 155575 w 102"/>
              <a:gd name="T75" fmla="*/ 67552 h 76"/>
              <a:gd name="T76" fmla="*/ 149225 w 102"/>
              <a:gd name="T77" fmla="*/ 61119 h 76"/>
              <a:gd name="T78" fmla="*/ 161925 w 102"/>
              <a:gd name="T79" fmla="*/ 54685 h 76"/>
              <a:gd name="T80" fmla="*/ 158750 w 102"/>
              <a:gd name="T81" fmla="*/ 45035 h 76"/>
              <a:gd name="T82" fmla="*/ 142875 w 102"/>
              <a:gd name="T83" fmla="*/ 41818 h 76"/>
              <a:gd name="T84" fmla="*/ 130175 w 102"/>
              <a:gd name="T85" fmla="*/ 25734 h 76"/>
              <a:gd name="T86" fmla="*/ 123825 w 102"/>
              <a:gd name="T87" fmla="*/ 28951 h 76"/>
              <a:gd name="T88" fmla="*/ 111125 w 102"/>
              <a:gd name="T89" fmla="*/ 28951 h 76"/>
              <a:gd name="T90" fmla="*/ 101600 w 102"/>
              <a:gd name="T91" fmla="*/ 19301 h 76"/>
              <a:gd name="T92" fmla="*/ 98425 w 102"/>
              <a:gd name="T93" fmla="*/ 6434 h 76"/>
              <a:gd name="T94" fmla="*/ 92075 w 102"/>
              <a:gd name="T95" fmla="*/ 0 h 76"/>
              <a:gd name="T96" fmla="*/ 85725 w 102"/>
              <a:gd name="T97" fmla="*/ 0 h 76"/>
              <a:gd name="T98" fmla="*/ 79375 w 102"/>
              <a:gd name="T99" fmla="*/ 16084 h 76"/>
              <a:gd name="T100" fmla="*/ 79375 w 102"/>
              <a:gd name="T101" fmla="*/ 48251 h 76"/>
              <a:gd name="T102" fmla="*/ 66675 w 102"/>
              <a:gd name="T103" fmla="*/ 48251 h 76"/>
              <a:gd name="T104" fmla="*/ 63500 w 102"/>
              <a:gd name="T105" fmla="*/ 41818 h 76"/>
              <a:gd name="T106" fmla="*/ 63500 w 102"/>
              <a:gd name="T107" fmla="*/ 35384 h 76"/>
              <a:gd name="T108" fmla="*/ 50800 w 102"/>
              <a:gd name="T109" fmla="*/ 28951 h 76"/>
              <a:gd name="T110" fmla="*/ 53975 w 102"/>
              <a:gd name="T111" fmla="*/ 22517 h 76"/>
              <a:gd name="T112" fmla="*/ 60325 w 102"/>
              <a:gd name="T113" fmla="*/ 16084 h 76"/>
              <a:gd name="T114" fmla="*/ 34925 w 102"/>
              <a:gd name="T115" fmla="*/ 321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2" h="76">
                <a:moveTo>
                  <a:pt x="22" y="2"/>
                </a:moveTo>
                <a:lnTo>
                  <a:pt x="14" y="8"/>
                </a:lnTo>
                <a:lnTo>
                  <a:pt x="14" y="10"/>
                </a:lnTo>
                <a:lnTo>
                  <a:pt x="6" y="12"/>
                </a:lnTo>
                <a:lnTo>
                  <a:pt x="6" y="14"/>
                </a:lnTo>
                <a:lnTo>
                  <a:pt x="8" y="20"/>
                </a:lnTo>
                <a:lnTo>
                  <a:pt x="4" y="24"/>
                </a:lnTo>
                <a:lnTo>
                  <a:pt x="2" y="26"/>
                </a:lnTo>
                <a:lnTo>
                  <a:pt x="4" y="40"/>
                </a:lnTo>
                <a:lnTo>
                  <a:pt x="0" y="46"/>
                </a:lnTo>
                <a:lnTo>
                  <a:pt x="6" y="60"/>
                </a:lnTo>
                <a:lnTo>
                  <a:pt x="10" y="60"/>
                </a:lnTo>
                <a:lnTo>
                  <a:pt x="14" y="64"/>
                </a:lnTo>
                <a:lnTo>
                  <a:pt x="12" y="68"/>
                </a:lnTo>
                <a:lnTo>
                  <a:pt x="28" y="76"/>
                </a:lnTo>
                <a:lnTo>
                  <a:pt x="32" y="72"/>
                </a:lnTo>
                <a:lnTo>
                  <a:pt x="32" y="62"/>
                </a:lnTo>
                <a:lnTo>
                  <a:pt x="34" y="60"/>
                </a:lnTo>
                <a:lnTo>
                  <a:pt x="38" y="60"/>
                </a:lnTo>
                <a:lnTo>
                  <a:pt x="38" y="66"/>
                </a:lnTo>
                <a:lnTo>
                  <a:pt x="48" y="66"/>
                </a:lnTo>
                <a:lnTo>
                  <a:pt x="58" y="58"/>
                </a:lnTo>
                <a:lnTo>
                  <a:pt x="64" y="58"/>
                </a:lnTo>
                <a:lnTo>
                  <a:pt x="64" y="66"/>
                </a:lnTo>
                <a:lnTo>
                  <a:pt x="72" y="68"/>
                </a:lnTo>
                <a:lnTo>
                  <a:pt x="82" y="60"/>
                </a:lnTo>
                <a:lnTo>
                  <a:pt x="74" y="58"/>
                </a:lnTo>
                <a:lnTo>
                  <a:pt x="66" y="54"/>
                </a:lnTo>
                <a:lnTo>
                  <a:pt x="64" y="38"/>
                </a:lnTo>
                <a:lnTo>
                  <a:pt x="68" y="26"/>
                </a:lnTo>
                <a:lnTo>
                  <a:pt x="72" y="26"/>
                </a:lnTo>
                <a:lnTo>
                  <a:pt x="74" y="32"/>
                </a:lnTo>
                <a:lnTo>
                  <a:pt x="70" y="36"/>
                </a:lnTo>
                <a:lnTo>
                  <a:pt x="70" y="46"/>
                </a:lnTo>
                <a:lnTo>
                  <a:pt x="76" y="54"/>
                </a:lnTo>
                <a:lnTo>
                  <a:pt x="84" y="52"/>
                </a:lnTo>
                <a:lnTo>
                  <a:pt x="88" y="56"/>
                </a:lnTo>
                <a:lnTo>
                  <a:pt x="98" y="42"/>
                </a:lnTo>
                <a:lnTo>
                  <a:pt x="94" y="38"/>
                </a:lnTo>
                <a:lnTo>
                  <a:pt x="102" y="34"/>
                </a:lnTo>
                <a:lnTo>
                  <a:pt x="100" y="28"/>
                </a:lnTo>
                <a:lnTo>
                  <a:pt x="90" y="26"/>
                </a:lnTo>
                <a:lnTo>
                  <a:pt x="82" y="16"/>
                </a:lnTo>
                <a:lnTo>
                  <a:pt x="78" y="18"/>
                </a:lnTo>
                <a:lnTo>
                  <a:pt x="70" y="18"/>
                </a:lnTo>
                <a:lnTo>
                  <a:pt x="64" y="12"/>
                </a:lnTo>
                <a:lnTo>
                  <a:pt x="62" y="4"/>
                </a:lnTo>
                <a:lnTo>
                  <a:pt x="58" y="0"/>
                </a:lnTo>
                <a:lnTo>
                  <a:pt x="54" y="0"/>
                </a:lnTo>
                <a:lnTo>
                  <a:pt x="50" y="10"/>
                </a:lnTo>
                <a:lnTo>
                  <a:pt x="50" y="30"/>
                </a:lnTo>
                <a:lnTo>
                  <a:pt x="42" y="30"/>
                </a:lnTo>
                <a:lnTo>
                  <a:pt x="40" y="26"/>
                </a:lnTo>
                <a:lnTo>
                  <a:pt x="40" y="22"/>
                </a:lnTo>
                <a:lnTo>
                  <a:pt x="32" y="18"/>
                </a:lnTo>
                <a:lnTo>
                  <a:pt x="34" y="14"/>
                </a:lnTo>
                <a:lnTo>
                  <a:pt x="38" y="10"/>
                </a:lnTo>
                <a:lnTo>
                  <a:pt x="22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9" name="Freeform 527"/>
          <p:cNvSpPr>
            <a:spLocks/>
          </p:cNvSpPr>
          <p:nvPr/>
        </p:nvSpPr>
        <p:spPr bwMode="auto">
          <a:xfrm>
            <a:off x="7990888" y="1590695"/>
            <a:ext cx="88900" cy="65087"/>
          </a:xfrm>
          <a:custGeom>
            <a:avLst/>
            <a:gdLst>
              <a:gd name="T0" fmla="*/ 0 w 56"/>
              <a:gd name="T1" fmla="*/ 0 h 40"/>
              <a:gd name="T2" fmla="*/ 6350 w 56"/>
              <a:gd name="T3" fmla="*/ 3254 h 40"/>
              <a:gd name="T4" fmla="*/ 15875 w 56"/>
              <a:gd name="T5" fmla="*/ 13017 h 40"/>
              <a:gd name="T6" fmla="*/ 41275 w 56"/>
              <a:gd name="T7" fmla="*/ 13017 h 40"/>
              <a:gd name="T8" fmla="*/ 47625 w 56"/>
              <a:gd name="T9" fmla="*/ 19526 h 40"/>
              <a:gd name="T10" fmla="*/ 63500 w 56"/>
              <a:gd name="T11" fmla="*/ 26035 h 40"/>
              <a:gd name="T12" fmla="*/ 82550 w 56"/>
              <a:gd name="T13" fmla="*/ 35798 h 40"/>
              <a:gd name="T14" fmla="*/ 88900 w 56"/>
              <a:gd name="T15" fmla="*/ 45561 h 40"/>
              <a:gd name="T16" fmla="*/ 85725 w 56"/>
              <a:gd name="T17" fmla="*/ 55324 h 40"/>
              <a:gd name="T18" fmla="*/ 66675 w 56"/>
              <a:gd name="T19" fmla="*/ 65087 h 40"/>
              <a:gd name="T20" fmla="*/ 47625 w 56"/>
              <a:gd name="T21" fmla="*/ 61833 h 40"/>
              <a:gd name="T22" fmla="*/ 28575 w 56"/>
              <a:gd name="T23" fmla="*/ 45561 h 40"/>
              <a:gd name="T24" fmla="*/ 15875 w 56"/>
              <a:gd name="T25" fmla="*/ 39052 h 40"/>
              <a:gd name="T26" fmla="*/ 12700 w 56"/>
              <a:gd name="T27" fmla="*/ 26035 h 40"/>
              <a:gd name="T28" fmla="*/ 3175 w 56"/>
              <a:gd name="T29" fmla="*/ 9763 h 40"/>
              <a:gd name="T30" fmla="*/ 0 w 56"/>
              <a:gd name="T31" fmla="*/ 0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" h="40">
                <a:moveTo>
                  <a:pt x="0" y="0"/>
                </a:moveTo>
                <a:lnTo>
                  <a:pt x="4" y="2"/>
                </a:lnTo>
                <a:lnTo>
                  <a:pt x="10" y="8"/>
                </a:lnTo>
                <a:lnTo>
                  <a:pt x="26" y="8"/>
                </a:lnTo>
                <a:lnTo>
                  <a:pt x="30" y="12"/>
                </a:lnTo>
                <a:lnTo>
                  <a:pt x="40" y="16"/>
                </a:lnTo>
                <a:lnTo>
                  <a:pt x="52" y="22"/>
                </a:lnTo>
                <a:lnTo>
                  <a:pt x="56" y="28"/>
                </a:lnTo>
                <a:lnTo>
                  <a:pt x="54" y="34"/>
                </a:lnTo>
                <a:lnTo>
                  <a:pt x="42" y="40"/>
                </a:lnTo>
                <a:lnTo>
                  <a:pt x="30" y="38"/>
                </a:lnTo>
                <a:lnTo>
                  <a:pt x="18" y="28"/>
                </a:lnTo>
                <a:lnTo>
                  <a:pt x="10" y="24"/>
                </a:lnTo>
                <a:lnTo>
                  <a:pt x="8" y="16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0" name="Freeform 528"/>
          <p:cNvSpPr>
            <a:spLocks/>
          </p:cNvSpPr>
          <p:nvPr/>
        </p:nvSpPr>
        <p:spPr bwMode="auto">
          <a:xfrm>
            <a:off x="8035338" y="1493857"/>
            <a:ext cx="12700" cy="11113"/>
          </a:xfrm>
          <a:custGeom>
            <a:avLst/>
            <a:gdLst>
              <a:gd name="T0" fmla="*/ 0 w 8"/>
              <a:gd name="T1" fmla="*/ 11113 h 6"/>
              <a:gd name="T2" fmla="*/ 0 w 8"/>
              <a:gd name="T3" fmla="*/ 7409 h 6"/>
              <a:gd name="T4" fmla="*/ 12700 w 8"/>
              <a:gd name="T5" fmla="*/ 0 h 6"/>
              <a:gd name="T6" fmla="*/ 12700 w 8"/>
              <a:gd name="T7" fmla="*/ 11113 h 6"/>
              <a:gd name="T8" fmla="*/ 0 w 8"/>
              <a:gd name="T9" fmla="*/ 1111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6">
                <a:moveTo>
                  <a:pt x="0" y="6"/>
                </a:moveTo>
                <a:lnTo>
                  <a:pt x="0" y="4"/>
                </a:lnTo>
                <a:lnTo>
                  <a:pt x="8" y="0"/>
                </a:lnTo>
                <a:lnTo>
                  <a:pt x="8" y="6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1" name="Freeform 529"/>
          <p:cNvSpPr>
            <a:spLocks/>
          </p:cNvSpPr>
          <p:nvPr/>
        </p:nvSpPr>
        <p:spPr bwMode="auto">
          <a:xfrm>
            <a:off x="8111538" y="1543070"/>
            <a:ext cx="9525" cy="9525"/>
          </a:xfrm>
          <a:custGeom>
            <a:avLst/>
            <a:gdLst>
              <a:gd name="T0" fmla="*/ 0 w 6"/>
              <a:gd name="T1" fmla="*/ 0 h 6"/>
              <a:gd name="T2" fmla="*/ 9525 w 6"/>
              <a:gd name="T3" fmla="*/ 0 h 6"/>
              <a:gd name="T4" fmla="*/ 6350 w 6"/>
              <a:gd name="T5" fmla="*/ 9525 h 6"/>
              <a:gd name="T6" fmla="*/ 0 w 6"/>
              <a:gd name="T7" fmla="*/ 635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6" y="0"/>
                </a:lnTo>
                <a:lnTo>
                  <a:pt x="4" y="6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2" name="Freeform 530"/>
          <p:cNvSpPr>
            <a:spLocks/>
          </p:cNvSpPr>
          <p:nvPr/>
        </p:nvSpPr>
        <p:spPr bwMode="auto">
          <a:xfrm>
            <a:off x="7651163" y="1784370"/>
            <a:ext cx="358775" cy="1189037"/>
          </a:xfrm>
          <a:custGeom>
            <a:avLst/>
            <a:gdLst>
              <a:gd name="T0" fmla="*/ 57150 w 226"/>
              <a:gd name="T1" fmla="*/ 205671 h 740"/>
              <a:gd name="T2" fmla="*/ 0 w 226"/>
              <a:gd name="T3" fmla="*/ 253875 h 740"/>
              <a:gd name="T4" fmla="*/ 63500 w 226"/>
              <a:gd name="T5" fmla="*/ 453120 h 740"/>
              <a:gd name="T6" fmla="*/ 101600 w 226"/>
              <a:gd name="T7" fmla="*/ 575237 h 740"/>
              <a:gd name="T8" fmla="*/ 73025 w 226"/>
              <a:gd name="T9" fmla="*/ 784122 h 740"/>
              <a:gd name="T10" fmla="*/ 53975 w 226"/>
              <a:gd name="T11" fmla="*/ 841967 h 740"/>
              <a:gd name="T12" fmla="*/ 123825 w 226"/>
              <a:gd name="T13" fmla="*/ 861248 h 740"/>
              <a:gd name="T14" fmla="*/ 95250 w 226"/>
              <a:gd name="T15" fmla="*/ 903025 h 740"/>
              <a:gd name="T16" fmla="*/ 57150 w 226"/>
              <a:gd name="T17" fmla="*/ 919093 h 740"/>
              <a:gd name="T18" fmla="*/ 63500 w 226"/>
              <a:gd name="T19" fmla="*/ 980152 h 740"/>
              <a:gd name="T20" fmla="*/ 63500 w 226"/>
              <a:gd name="T21" fmla="*/ 1041211 h 740"/>
              <a:gd name="T22" fmla="*/ 114300 w 226"/>
              <a:gd name="T23" fmla="*/ 1018715 h 740"/>
              <a:gd name="T24" fmla="*/ 101600 w 226"/>
              <a:gd name="T25" fmla="*/ 1070133 h 740"/>
              <a:gd name="T26" fmla="*/ 60325 w 226"/>
              <a:gd name="T27" fmla="*/ 1115124 h 740"/>
              <a:gd name="T28" fmla="*/ 47625 w 226"/>
              <a:gd name="T29" fmla="*/ 1169755 h 740"/>
              <a:gd name="T30" fmla="*/ 53975 w 226"/>
              <a:gd name="T31" fmla="*/ 1182610 h 740"/>
              <a:gd name="T32" fmla="*/ 69850 w 226"/>
              <a:gd name="T33" fmla="*/ 1176183 h 740"/>
              <a:gd name="T34" fmla="*/ 92075 w 226"/>
              <a:gd name="T35" fmla="*/ 1185823 h 740"/>
              <a:gd name="T36" fmla="*/ 142875 w 226"/>
              <a:gd name="T37" fmla="*/ 1134406 h 740"/>
              <a:gd name="T38" fmla="*/ 177800 w 226"/>
              <a:gd name="T39" fmla="*/ 1076561 h 740"/>
              <a:gd name="T40" fmla="*/ 212725 w 226"/>
              <a:gd name="T41" fmla="*/ 1031570 h 740"/>
              <a:gd name="T42" fmla="*/ 225425 w 226"/>
              <a:gd name="T43" fmla="*/ 973725 h 740"/>
              <a:gd name="T44" fmla="*/ 241300 w 226"/>
              <a:gd name="T45" fmla="*/ 919093 h 740"/>
              <a:gd name="T46" fmla="*/ 228600 w 226"/>
              <a:gd name="T47" fmla="*/ 886957 h 740"/>
              <a:gd name="T48" fmla="*/ 231775 w 226"/>
              <a:gd name="T49" fmla="*/ 870889 h 740"/>
              <a:gd name="T50" fmla="*/ 193675 w 226"/>
              <a:gd name="T51" fmla="*/ 841967 h 740"/>
              <a:gd name="T52" fmla="*/ 171450 w 226"/>
              <a:gd name="T53" fmla="*/ 867676 h 740"/>
              <a:gd name="T54" fmla="*/ 168275 w 226"/>
              <a:gd name="T55" fmla="*/ 845180 h 740"/>
              <a:gd name="T56" fmla="*/ 152400 w 226"/>
              <a:gd name="T57" fmla="*/ 832326 h 740"/>
              <a:gd name="T58" fmla="*/ 120650 w 226"/>
              <a:gd name="T59" fmla="*/ 825899 h 740"/>
              <a:gd name="T60" fmla="*/ 146050 w 226"/>
              <a:gd name="T61" fmla="*/ 803403 h 740"/>
              <a:gd name="T62" fmla="*/ 184150 w 226"/>
              <a:gd name="T63" fmla="*/ 764840 h 740"/>
              <a:gd name="T64" fmla="*/ 222250 w 226"/>
              <a:gd name="T65" fmla="*/ 719849 h 740"/>
              <a:gd name="T66" fmla="*/ 250825 w 226"/>
              <a:gd name="T67" fmla="*/ 678072 h 740"/>
              <a:gd name="T68" fmla="*/ 301625 w 226"/>
              <a:gd name="T69" fmla="*/ 662004 h 740"/>
              <a:gd name="T70" fmla="*/ 323850 w 226"/>
              <a:gd name="T71" fmla="*/ 668432 h 740"/>
              <a:gd name="T72" fmla="*/ 346075 w 226"/>
              <a:gd name="T73" fmla="*/ 662004 h 740"/>
              <a:gd name="T74" fmla="*/ 333375 w 226"/>
              <a:gd name="T75" fmla="*/ 629868 h 740"/>
              <a:gd name="T76" fmla="*/ 342900 w 226"/>
              <a:gd name="T77" fmla="*/ 581664 h 740"/>
              <a:gd name="T78" fmla="*/ 250825 w 226"/>
              <a:gd name="T79" fmla="*/ 536673 h 740"/>
              <a:gd name="T80" fmla="*/ 225425 w 226"/>
              <a:gd name="T81" fmla="*/ 340643 h 740"/>
              <a:gd name="T82" fmla="*/ 282575 w 226"/>
              <a:gd name="T83" fmla="*/ 77127 h 740"/>
              <a:gd name="T84" fmla="*/ 244475 w 226"/>
              <a:gd name="T85" fmla="*/ 9641 h 740"/>
              <a:gd name="T86" fmla="*/ 231775 w 226"/>
              <a:gd name="T87" fmla="*/ 6427 h 740"/>
              <a:gd name="T88" fmla="*/ 212725 w 226"/>
              <a:gd name="T89" fmla="*/ 25709 h 740"/>
              <a:gd name="T90" fmla="*/ 219075 w 226"/>
              <a:gd name="T91" fmla="*/ 38563 h 740"/>
              <a:gd name="T92" fmla="*/ 219075 w 226"/>
              <a:gd name="T93" fmla="*/ 83554 h 740"/>
              <a:gd name="T94" fmla="*/ 190500 w 226"/>
              <a:gd name="T95" fmla="*/ 73913 h 740"/>
              <a:gd name="T96" fmla="*/ 171450 w 226"/>
              <a:gd name="T97" fmla="*/ 102836 h 740"/>
              <a:gd name="T98" fmla="*/ 111125 w 226"/>
              <a:gd name="T99" fmla="*/ 93195 h 740"/>
              <a:gd name="T100" fmla="*/ 73025 w 226"/>
              <a:gd name="T101" fmla="*/ 61059 h 740"/>
              <a:gd name="T102" fmla="*/ 47625 w 226"/>
              <a:gd name="T103" fmla="*/ 128545 h 7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26" h="740">
                <a:moveTo>
                  <a:pt x="30" y="80"/>
                </a:moveTo>
                <a:lnTo>
                  <a:pt x="42" y="108"/>
                </a:lnTo>
                <a:lnTo>
                  <a:pt x="36" y="128"/>
                </a:lnTo>
                <a:lnTo>
                  <a:pt x="26" y="130"/>
                </a:lnTo>
                <a:lnTo>
                  <a:pt x="24" y="144"/>
                </a:lnTo>
                <a:lnTo>
                  <a:pt x="0" y="158"/>
                </a:lnTo>
                <a:lnTo>
                  <a:pt x="0" y="226"/>
                </a:lnTo>
                <a:lnTo>
                  <a:pt x="32" y="258"/>
                </a:lnTo>
                <a:lnTo>
                  <a:pt x="40" y="282"/>
                </a:lnTo>
                <a:lnTo>
                  <a:pt x="42" y="298"/>
                </a:lnTo>
                <a:lnTo>
                  <a:pt x="60" y="336"/>
                </a:lnTo>
                <a:lnTo>
                  <a:pt x="64" y="358"/>
                </a:lnTo>
                <a:lnTo>
                  <a:pt x="56" y="404"/>
                </a:lnTo>
                <a:lnTo>
                  <a:pt x="38" y="478"/>
                </a:lnTo>
                <a:lnTo>
                  <a:pt x="46" y="488"/>
                </a:lnTo>
                <a:lnTo>
                  <a:pt x="50" y="486"/>
                </a:lnTo>
                <a:lnTo>
                  <a:pt x="52" y="490"/>
                </a:lnTo>
                <a:lnTo>
                  <a:pt x="34" y="524"/>
                </a:lnTo>
                <a:lnTo>
                  <a:pt x="44" y="536"/>
                </a:lnTo>
                <a:lnTo>
                  <a:pt x="66" y="532"/>
                </a:lnTo>
                <a:lnTo>
                  <a:pt x="78" y="536"/>
                </a:lnTo>
                <a:lnTo>
                  <a:pt x="76" y="554"/>
                </a:lnTo>
                <a:lnTo>
                  <a:pt x="62" y="556"/>
                </a:lnTo>
                <a:lnTo>
                  <a:pt x="60" y="562"/>
                </a:lnTo>
                <a:lnTo>
                  <a:pt x="48" y="564"/>
                </a:lnTo>
                <a:lnTo>
                  <a:pt x="46" y="570"/>
                </a:lnTo>
                <a:lnTo>
                  <a:pt x="36" y="572"/>
                </a:lnTo>
                <a:lnTo>
                  <a:pt x="36" y="586"/>
                </a:lnTo>
                <a:lnTo>
                  <a:pt x="40" y="592"/>
                </a:lnTo>
                <a:lnTo>
                  <a:pt x="40" y="610"/>
                </a:lnTo>
                <a:lnTo>
                  <a:pt x="26" y="630"/>
                </a:lnTo>
                <a:lnTo>
                  <a:pt x="30" y="648"/>
                </a:lnTo>
                <a:lnTo>
                  <a:pt x="40" y="648"/>
                </a:lnTo>
                <a:lnTo>
                  <a:pt x="46" y="644"/>
                </a:lnTo>
                <a:lnTo>
                  <a:pt x="58" y="642"/>
                </a:lnTo>
                <a:lnTo>
                  <a:pt x="72" y="634"/>
                </a:lnTo>
                <a:lnTo>
                  <a:pt x="78" y="636"/>
                </a:lnTo>
                <a:lnTo>
                  <a:pt x="72" y="660"/>
                </a:lnTo>
                <a:lnTo>
                  <a:pt x="64" y="666"/>
                </a:lnTo>
                <a:lnTo>
                  <a:pt x="58" y="692"/>
                </a:lnTo>
                <a:lnTo>
                  <a:pt x="46" y="698"/>
                </a:lnTo>
                <a:lnTo>
                  <a:pt x="38" y="694"/>
                </a:lnTo>
                <a:lnTo>
                  <a:pt x="28" y="698"/>
                </a:lnTo>
                <a:lnTo>
                  <a:pt x="32" y="714"/>
                </a:lnTo>
                <a:lnTo>
                  <a:pt x="30" y="728"/>
                </a:lnTo>
                <a:lnTo>
                  <a:pt x="22" y="736"/>
                </a:lnTo>
                <a:lnTo>
                  <a:pt x="24" y="740"/>
                </a:lnTo>
                <a:lnTo>
                  <a:pt x="34" y="736"/>
                </a:lnTo>
                <a:lnTo>
                  <a:pt x="36" y="732"/>
                </a:lnTo>
                <a:lnTo>
                  <a:pt x="40" y="728"/>
                </a:lnTo>
                <a:lnTo>
                  <a:pt x="44" y="732"/>
                </a:lnTo>
                <a:lnTo>
                  <a:pt x="46" y="734"/>
                </a:lnTo>
                <a:lnTo>
                  <a:pt x="54" y="736"/>
                </a:lnTo>
                <a:lnTo>
                  <a:pt x="58" y="738"/>
                </a:lnTo>
                <a:lnTo>
                  <a:pt x="64" y="732"/>
                </a:lnTo>
                <a:lnTo>
                  <a:pt x="78" y="726"/>
                </a:lnTo>
                <a:lnTo>
                  <a:pt x="90" y="706"/>
                </a:lnTo>
                <a:lnTo>
                  <a:pt x="100" y="696"/>
                </a:lnTo>
                <a:lnTo>
                  <a:pt x="110" y="684"/>
                </a:lnTo>
                <a:lnTo>
                  <a:pt x="112" y="670"/>
                </a:lnTo>
                <a:lnTo>
                  <a:pt x="118" y="660"/>
                </a:lnTo>
                <a:lnTo>
                  <a:pt x="130" y="646"/>
                </a:lnTo>
                <a:lnTo>
                  <a:pt x="134" y="642"/>
                </a:lnTo>
                <a:lnTo>
                  <a:pt x="140" y="626"/>
                </a:lnTo>
                <a:lnTo>
                  <a:pt x="140" y="618"/>
                </a:lnTo>
                <a:lnTo>
                  <a:pt x="142" y="606"/>
                </a:lnTo>
                <a:lnTo>
                  <a:pt x="140" y="600"/>
                </a:lnTo>
                <a:lnTo>
                  <a:pt x="142" y="586"/>
                </a:lnTo>
                <a:lnTo>
                  <a:pt x="152" y="572"/>
                </a:lnTo>
                <a:lnTo>
                  <a:pt x="152" y="560"/>
                </a:lnTo>
                <a:lnTo>
                  <a:pt x="146" y="556"/>
                </a:lnTo>
                <a:lnTo>
                  <a:pt x="144" y="552"/>
                </a:lnTo>
                <a:lnTo>
                  <a:pt x="150" y="554"/>
                </a:lnTo>
                <a:lnTo>
                  <a:pt x="150" y="550"/>
                </a:lnTo>
                <a:lnTo>
                  <a:pt x="146" y="542"/>
                </a:lnTo>
                <a:lnTo>
                  <a:pt x="140" y="536"/>
                </a:lnTo>
                <a:lnTo>
                  <a:pt x="136" y="528"/>
                </a:lnTo>
                <a:lnTo>
                  <a:pt x="122" y="524"/>
                </a:lnTo>
                <a:lnTo>
                  <a:pt x="118" y="536"/>
                </a:lnTo>
                <a:lnTo>
                  <a:pt x="114" y="536"/>
                </a:lnTo>
                <a:lnTo>
                  <a:pt x="108" y="540"/>
                </a:lnTo>
                <a:lnTo>
                  <a:pt x="106" y="538"/>
                </a:lnTo>
                <a:lnTo>
                  <a:pt x="110" y="532"/>
                </a:lnTo>
                <a:lnTo>
                  <a:pt x="106" y="526"/>
                </a:lnTo>
                <a:lnTo>
                  <a:pt x="102" y="528"/>
                </a:lnTo>
                <a:lnTo>
                  <a:pt x="98" y="534"/>
                </a:lnTo>
                <a:lnTo>
                  <a:pt x="96" y="518"/>
                </a:lnTo>
                <a:lnTo>
                  <a:pt x="88" y="516"/>
                </a:lnTo>
                <a:lnTo>
                  <a:pt x="82" y="518"/>
                </a:lnTo>
                <a:lnTo>
                  <a:pt x="76" y="514"/>
                </a:lnTo>
                <a:lnTo>
                  <a:pt x="78" y="510"/>
                </a:lnTo>
                <a:lnTo>
                  <a:pt x="86" y="506"/>
                </a:lnTo>
                <a:lnTo>
                  <a:pt x="92" y="500"/>
                </a:lnTo>
                <a:lnTo>
                  <a:pt x="102" y="492"/>
                </a:lnTo>
                <a:lnTo>
                  <a:pt x="106" y="486"/>
                </a:lnTo>
                <a:lnTo>
                  <a:pt x="116" y="476"/>
                </a:lnTo>
                <a:lnTo>
                  <a:pt x="116" y="470"/>
                </a:lnTo>
                <a:lnTo>
                  <a:pt x="130" y="460"/>
                </a:lnTo>
                <a:lnTo>
                  <a:pt x="140" y="448"/>
                </a:lnTo>
                <a:lnTo>
                  <a:pt x="144" y="440"/>
                </a:lnTo>
                <a:lnTo>
                  <a:pt x="156" y="430"/>
                </a:lnTo>
                <a:lnTo>
                  <a:pt x="158" y="422"/>
                </a:lnTo>
                <a:lnTo>
                  <a:pt x="168" y="414"/>
                </a:lnTo>
                <a:lnTo>
                  <a:pt x="180" y="412"/>
                </a:lnTo>
                <a:lnTo>
                  <a:pt x="190" y="412"/>
                </a:lnTo>
                <a:lnTo>
                  <a:pt x="196" y="410"/>
                </a:lnTo>
                <a:lnTo>
                  <a:pt x="208" y="412"/>
                </a:lnTo>
                <a:lnTo>
                  <a:pt x="204" y="416"/>
                </a:lnTo>
                <a:lnTo>
                  <a:pt x="208" y="420"/>
                </a:lnTo>
                <a:lnTo>
                  <a:pt x="214" y="418"/>
                </a:lnTo>
                <a:lnTo>
                  <a:pt x="218" y="412"/>
                </a:lnTo>
                <a:lnTo>
                  <a:pt x="226" y="404"/>
                </a:lnTo>
                <a:lnTo>
                  <a:pt x="224" y="392"/>
                </a:lnTo>
                <a:lnTo>
                  <a:pt x="210" y="392"/>
                </a:lnTo>
                <a:lnTo>
                  <a:pt x="200" y="388"/>
                </a:lnTo>
                <a:lnTo>
                  <a:pt x="198" y="378"/>
                </a:lnTo>
                <a:lnTo>
                  <a:pt x="216" y="362"/>
                </a:lnTo>
                <a:lnTo>
                  <a:pt x="214" y="346"/>
                </a:lnTo>
                <a:lnTo>
                  <a:pt x="172" y="338"/>
                </a:lnTo>
                <a:lnTo>
                  <a:pt x="158" y="334"/>
                </a:lnTo>
                <a:lnTo>
                  <a:pt x="158" y="308"/>
                </a:lnTo>
                <a:lnTo>
                  <a:pt x="142" y="234"/>
                </a:lnTo>
                <a:lnTo>
                  <a:pt x="142" y="212"/>
                </a:lnTo>
                <a:lnTo>
                  <a:pt x="158" y="154"/>
                </a:lnTo>
                <a:lnTo>
                  <a:pt x="158" y="98"/>
                </a:lnTo>
                <a:lnTo>
                  <a:pt x="178" y="48"/>
                </a:lnTo>
                <a:lnTo>
                  <a:pt x="178" y="8"/>
                </a:lnTo>
                <a:lnTo>
                  <a:pt x="164" y="4"/>
                </a:lnTo>
                <a:lnTo>
                  <a:pt x="154" y="6"/>
                </a:lnTo>
                <a:lnTo>
                  <a:pt x="152" y="2"/>
                </a:lnTo>
                <a:lnTo>
                  <a:pt x="148" y="0"/>
                </a:lnTo>
                <a:lnTo>
                  <a:pt x="146" y="4"/>
                </a:lnTo>
                <a:lnTo>
                  <a:pt x="150" y="8"/>
                </a:lnTo>
                <a:lnTo>
                  <a:pt x="140" y="16"/>
                </a:lnTo>
                <a:lnTo>
                  <a:pt x="134" y="16"/>
                </a:lnTo>
                <a:lnTo>
                  <a:pt x="128" y="14"/>
                </a:lnTo>
                <a:lnTo>
                  <a:pt x="126" y="24"/>
                </a:lnTo>
                <a:lnTo>
                  <a:pt x="138" y="24"/>
                </a:lnTo>
                <a:lnTo>
                  <a:pt x="134" y="28"/>
                </a:lnTo>
                <a:lnTo>
                  <a:pt x="134" y="42"/>
                </a:lnTo>
                <a:lnTo>
                  <a:pt x="138" y="52"/>
                </a:lnTo>
                <a:lnTo>
                  <a:pt x="126" y="56"/>
                </a:lnTo>
                <a:lnTo>
                  <a:pt x="126" y="50"/>
                </a:lnTo>
                <a:lnTo>
                  <a:pt x="120" y="46"/>
                </a:lnTo>
                <a:lnTo>
                  <a:pt x="114" y="52"/>
                </a:lnTo>
                <a:lnTo>
                  <a:pt x="114" y="62"/>
                </a:lnTo>
                <a:lnTo>
                  <a:pt x="108" y="64"/>
                </a:lnTo>
                <a:lnTo>
                  <a:pt x="96" y="52"/>
                </a:lnTo>
                <a:lnTo>
                  <a:pt x="82" y="50"/>
                </a:lnTo>
                <a:lnTo>
                  <a:pt x="70" y="58"/>
                </a:lnTo>
                <a:lnTo>
                  <a:pt x="60" y="56"/>
                </a:lnTo>
                <a:lnTo>
                  <a:pt x="50" y="44"/>
                </a:lnTo>
                <a:lnTo>
                  <a:pt x="46" y="38"/>
                </a:lnTo>
                <a:lnTo>
                  <a:pt x="40" y="52"/>
                </a:lnTo>
                <a:lnTo>
                  <a:pt x="36" y="72"/>
                </a:lnTo>
                <a:lnTo>
                  <a:pt x="30" y="8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3" name="Freeform 531"/>
          <p:cNvSpPr>
            <a:spLocks/>
          </p:cNvSpPr>
          <p:nvPr/>
        </p:nvSpPr>
        <p:spPr bwMode="auto">
          <a:xfrm>
            <a:off x="5654088" y="3028970"/>
            <a:ext cx="6350" cy="3175"/>
          </a:xfrm>
          <a:custGeom>
            <a:avLst/>
            <a:gdLst>
              <a:gd name="T0" fmla="*/ 0 w 4"/>
              <a:gd name="T1" fmla="*/ 0 h 2"/>
              <a:gd name="T2" fmla="*/ 3175 w 4"/>
              <a:gd name="T3" fmla="*/ 0 h 2"/>
              <a:gd name="T4" fmla="*/ 6350 w 4"/>
              <a:gd name="T5" fmla="*/ 3175 h 2"/>
              <a:gd name="T6" fmla="*/ 0 w 4"/>
              <a:gd name="T7" fmla="*/ 3175 h 2"/>
              <a:gd name="T8" fmla="*/ 0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4" name="Freeform 532"/>
          <p:cNvSpPr>
            <a:spLocks/>
          </p:cNvSpPr>
          <p:nvPr/>
        </p:nvSpPr>
        <p:spPr bwMode="auto">
          <a:xfrm>
            <a:off x="5679488" y="3060720"/>
            <a:ext cx="6350" cy="3175"/>
          </a:xfrm>
          <a:custGeom>
            <a:avLst/>
            <a:gdLst>
              <a:gd name="T0" fmla="*/ 0 w 4"/>
              <a:gd name="T1" fmla="*/ 0 h 2"/>
              <a:gd name="T2" fmla="*/ 3175 w 4"/>
              <a:gd name="T3" fmla="*/ 0 h 2"/>
              <a:gd name="T4" fmla="*/ 6350 w 4"/>
              <a:gd name="T5" fmla="*/ 3175 h 2"/>
              <a:gd name="T6" fmla="*/ 3175 w 4"/>
              <a:gd name="T7" fmla="*/ 3175 h 2"/>
              <a:gd name="T8" fmla="*/ 0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5" name="Freeform 533"/>
          <p:cNvSpPr>
            <a:spLocks/>
          </p:cNvSpPr>
          <p:nvPr/>
        </p:nvSpPr>
        <p:spPr bwMode="auto">
          <a:xfrm>
            <a:off x="5689013" y="3095645"/>
            <a:ext cx="6350" cy="6350"/>
          </a:xfrm>
          <a:custGeom>
            <a:avLst/>
            <a:gdLst>
              <a:gd name="T0" fmla="*/ 0 w 4"/>
              <a:gd name="T1" fmla="*/ 3175 h 4"/>
              <a:gd name="T2" fmla="*/ 0 w 4"/>
              <a:gd name="T3" fmla="*/ 0 h 4"/>
              <a:gd name="T4" fmla="*/ 3175 w 4"/>
              <a:gd name="T5" fmla="*/ 3175 h 4"/>
              <a:gd name="T6" fmla="*/ 6350 w 4"/>
              <a:gd name="T7" fmla="*/ 6350 h 4"/>
              <a:gd name="T8" fmla="*/ 3175 w 4"/>
              <a:gd name="T9" fmla="*/ 6350 h 4"/>
              <a:gd name="T10" fmla="*/ 0 w 4"/>
              <a:gd name="T11" fmla="*/ 317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6" name="Freeform 534"/>
          <p:cNvSpPr>
            <a:spLocks/>
          </p:cNvSpPr>
          <p:nvPr/>
        </p:nvSpPr>
        <p:spPr bwMode="auto">
          <a:xfrm>
            <a:off x="5577888" y="3082945"/>
            <a:ext cx="3175" cy="6350"/>
          </a:xfrm>
          <a:custGeom>
            <a:avLst/>
            <a:gdLst>
              <a:gd name="T0" fmla="*/ 3175 w 2"/>
              <a:gd name="T1" fmla="*/ 0 h 4"/>
              <a:gd name="T2" fmla="*/ 3175 w 2"/>
              <a:gd name="T3" fmla="*/ 6350 h 4"/>
              <a:gd name="T4" fmla="*/ 0 w 2"/>
              <a:gd name="T5" fmla="*/ 3175 h 4"/>
              <a:gd name="T6" fmla="*/ 3175 w 2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7" name="Freeform 535"/>
          <p:cNvSpPr>
            <a:spLocks/>
          </p:cNvSpPr>
          <p:nvPr/>
        </p:nvSpPr>
        <p:spPr bwMode="auto">
          <a:xfrm>
            <a:off x="7819438" y="2597170"/>
            <a:ext cx="15875" cy="15875"/>
          </a:xfrm>
          <a:custGeom>
            <a:avLst/>
            <a:gdLst>
              <a:gd name="T0" fmla="*/ 0 w 10"/>
              <a:gd name="T1" fmla="*/ 12700 h 10"/>
              <a:gd name="T2" fmla="*/ 0 w 10"/>
              <a:gd name="T3" fmla="*/ 6350 h 10"/>
              <a:gd name="T4" fmla="*/ 3175 w 10"/>
              <a:gd name="T5" fmla="*/ 0 h 10"/>
              <a:gd name="T6" fmla="*/ 12700 w 10"/>
              <a:gd name="T7" fmla="*/ 3175 h 10"/>
              <a:gd name="T8" fmla="*/ 15875 w 10"/>
              <a:gd name="T9" fmla="*/ 6350 h 10"/>
              <a:gd name="T10" fmla="*/ 9525 w 10"/>
              <a:gd name="T11" fmla="*/ 15875 h 10"/>
              <a:gd name="T12" fmla="*/ 0 w 10"/>
              <a:gd name="T13" fmla="*/ 1270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0" y="8"/>
                </a:moveTo>
                <a:lnTo>
                  <a:pt x="0" y="4"/>
                </a:lnTo>
                <a:lnTo>
                  <a:pt x="2" y="0"/>
                </a:lnTo>
                <a:lnTo>
                  <a:pt x="8" y="2"/>
                </a:lnTo>
                <a:lnTo>
                  <a:pt x="10" y="4"/>
                </a:lnTo>
                <a:lnTo>
                  <a:pt x="6" y="10"/>
                </a:lnTo>
                <a:lnTo>
                  <a:pt x="0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8" name="Freeform 536"/>
          <p:cNvSpPr>
            <a:spLocks/>
          </p:cNvSpPr>
          <p:nvPr/>
        </p:nvSpPr>
        <p:spPr bwMode="auto">
          <a:xfrm>
            <a:off x="7803563" y="2600345"/>
            <a:ext cx="9525" cy="6350"/>
          </a:xfrm>
          <a:custGeom>
            <a:avLst/>
            <a:gdLst>
              <a:gd name="T0" fmla="*/ 9525 w 6"/>
              <a:gd name="T1" fmla="*/ 3175 h 4"/>
              <a:gd name="T2" fmla="*/ 6350 w 6"/>
              <a:gd name="T3" fmla="*/ 0 h 4"/>
              <a:gd name="T4" fmla="*/ 0 w 6"/>
              <a:gd name="T5" fmla="*/ 3175 h 4"/>
              <a:gd name="T6" fmla="*/ 3175 w 6"/>
              <a:gd name="T7" fmla="*/ 6350 h 4"/>
              <a:gd name="T8" fmla="*/ 6350 w 6"/>
              <a:gd name="T9" fmla="*/ 3175 h 4"/>
              <a:gd name="T10" fmla="*/ 9525 w 6"/>
              <a:gd name="T11" fmla="*/ 317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4">
                <a:moveTo>
                  <a:pt x="6" y="2"/>
                </a:moveTo>
                <a:lnTo>
                  <a:pt x="4" y="0"/>
                </a:lnTo>
                <a:lnTo>
                  <a:pt x="0" y="2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9" name="Freeform 537"/>
          <p:cNvSpPr>
            <a:spLocks/>
          </p:cNvSpPr>
          <p:nvPr/>
        </p:nvSpPr>
        <p:spPr bwMode="auto">
          <a:xfrm>
            <a:off x="7489238" y="3378220"/>
            <a:ext cx="28575" cy="65087"/>
          </a:xfrm>
          <a:custGeom>
            <a:avLst/>
            <a:gdLst>
              <a:gd name="T0" fmla="*/ 12700 w 18"/>
              <a:gd name="T1" fmla="*/ 3254 h 40"/>
              <a:gd name="T2" fmla="*/ 19050 w 18"/>
              <a:gd name="T3" fmla="*/ 0 h 40"/>
              <a:gd name="T4" fmla="*/ 28575 w 18"/>
              <a:gd name="T5" fmla="*/ 3254 h 40"/>
              <a:gd name="T6" fmla="*/ 28575 w 18"/>
              <a:gd name="T7" fmla="*/ 29289 h 40"/>
              <a:gd name="T8" fmla="*/ 19050 w 18"/>
              <a:gd name="T9" fmla="*/ 39052 h 40"/>
              <a:gd name="T10" fmla="*/ 12700 w 18"/>
              <a:gd name="T11" fmla="*/ 61833 h 40"/>
              <a:gd name="T12" fmla="*/ 6350 w 18"/>
              <a:gd name="T13" fmla="*/ 65087 h 40"/>
              <a:gd name="T14" fmla="*/ 0 w 18"/>
              <a:gd name="T15" fmla="*/ 55324 h 40"/>
              <a:gd name="T16" fmla="*/ 0 w 18"/>
              <a:gd name="T17" fmla="*/ 32544 h 40"/>
              <a:gd name="T18" fmla="*/ 12700 w 18"/>
              <a:gd name="T19" fmla="*/ 13017 h 40"/>
              <a:gd name="T20" fmla="*/ 12700 w 18"/>
              <a:gd name="T21" fmla="*/ 3254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40">
                <a:moveTo>
                  <a:pt x="8" y="2"/>
                </a:moveTo>
                <a:lnTo>
                  <a:pt x="12" y="0"/>
                </a:lnTo>
                <a:lnTo>
                  <a:pt x="18" y="2"/>
                </a:lnTo>
                <a:lnTo>
                  <a:pt x="18" y="18"/>
                </a:lnTo>
                <a:lnTo>
                  <a:pt x="12" y="24"/>
                </a:lnTo>
                <a:lnTo>
                  <a:pt x="8" y="38"/>
                </a:lnTo>
                <a:lnTo>
                  <a:pt x="4" y="40"/>
                </a:lnTo>
                <a:lnTo>
                  <a:pt x="0" y="34"/>
                </a:lnTo>
                <a:lnTo>
                  <a:pt x="0" y="20"/>
                </a:lnTo>
                <a:lnTo>
                  <a:pt x="8" y="8"/>
                </a:lnTo>
                <a:lnTo>
                  <a:pt x="8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0" name="Freeform 538"/>
          <p:cNvSpPr>
            <a:spLocks/>
          </p:cNvSpPr>
          <p:nvPr/>
        </p:nvSpPr>
        <p:spPr bwMode="auto">
          <a:xfrm>
            <a:off x="7266988" y="3484582"/>
            <a:ext cx="47625" cy="39688"/>
          </a:xfrm>
          <a:custGeom>
            <a:avLst/>
            <a:gdLst>
              <a:gd name="T0" fmla="*/ 47625 w 30"/>
              <a:gd name="T1" fmla="*/ 3307 h 24"/>
              <a:gd name="T2" fmla="*/ 34925 w 30"/>
              <a:gd name="T3" fmla="*/ 0 h 24"/>
              <a:gd name="T4" fmla="*/ 28575 w 30"/>
              <a:gd name="T5" fmla="*/ 0 h 24"/>
              <a:gd name="T6" fmla="*/ 15875 w 30"/>
              <a:gd name="T7" fmla="*/ 3307 h 24"/>
              <a:gd name="T8" fmla="*/ 12700 w 30"/>
              <a:gd name="T9" fmla="*/ 3307 h 24"/>
              <a:gd name="T10" fmla="*/ 0 w 30"/>
              <a:gd name="T11" fmla="*/ 16537 h 24"/>
              <a:gd name="T12" fmla="*/ 0 w 30"/>
              <a:gd name="T13" fmla="*/ 33073 h 24"/>
              <a:gd name="T14" fmla="*/ 12700 w 30"/>
              <a:gd name="T15" fmla="*/ 39688 h 24"/>
              <a:gd name="T16" fmla="*/ 25400 w 30"/>
              <a:gd name="T17" fmla="*/ 36381 h 24"/>
              <a:gd name="T18" fmla="*/ 34925 w 30"/>
              <a:gd name="T19" fmla="*/ 26459 h 24"/>
              <a:gd name="T20" fmla="*/ 41275 w 30"/>
              <a:gd name="T21" fmla="*/ 9922 h 24"/>
              <a:gd name="T22" fmla="*/ 47625 w 30"/>
              <a:gd name="T23" fmla="*/ 330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" h="24">
                <a:moveTo>
                  <a:pt x="30" y="2"/>
                </a:moveTo>
                <a:lnTo>
                  <a:pt x="22" y="0"/>
                </a:lnTo>
                <a:lnTo>
                  <a:pt x="18" y="0"/>
                </a:lnTo>
                <a:lnTo>
                  <a:pt x="10" y="2"/>
                </a:lnTo>
                <a:lnTo>
                  <a:pt x="8" y="2"/>
                </a:lnTo>
                <a:lnTo>
                  <a:pt x="0" y="10"/>
                </a:lnTo>
                <a:lnTo>
                  <a:pt x="0" y="20"/>
                </a:lnTo>
                <a:lnTo>
                  <a:pt x="8" y="24"/>
                </a:lnTo>
                <a:lnTo>
                  <a:pt x="16" y="22"/>
                </a:lnTo>
                <a:lnTo>
                  <a:pt x="22" y="16"/>
                </a:lnTo>
                <a:lnTo>
                  <a:pt x="26" y="6"/>
                </a:lnTo>
                <a:lnTo>
                  <a:pt x="3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1" name="Freeform 539"/>
          <p:cNvSpPr>
            <a:spLocks/>
          </p:cNvSpPr>
          <p:nvPr/>
        </p:nvSpPr>
        <p:spPr bwMode="auto">
          <a:xfrm>
            <a:off x="7409863" y="3938607"/>
            <a:ext cx="3175" cy="12700"/>
          </a:xfrm>
          <a:custGeom>
            <a:avLst/>
            <a:gdLst>
              <a:gd name="T0" fmla="*/ 0 w 2"/>
              <a:gd name="T1" fmla="*/ 6350 h 8"/>
              <a:gd name="T2" fmla="*/ 0 w 2"/>
              <a:gd name="T3" fmla="*/ 12700 h 8"/>
              <a:gd name="T4" fmla="*/ 3175 w 2"/>
              <a:gd name="T5" fmla="*/ 12700 h 8"/>
              <a:gd name="T6" fmla="*/ 3175 w 2"/>
              <a:gd name="T7" fmla="*/ 0 h 8"/>
              <a:gd name="T8" fmla="*/ 0 w 2"/>
              <a:gd name="T9" fmla="*/ 635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8">
                <a:moveTo>
                  <a:pt x="0" y="4"/>
                </a:moveTo>
                <a:lnTo>
                  <a:pt x="0" y="8"/>
                </a:lnTo>
                <a:lnTo>
                  <a:pt x="2" y="8"/>
                </a:lnTo>
                <a:lnTo>
                  <a:pt x="2" y="0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2" name="Freeform 540"/>
          <p:cNvSpPr>
            <a:spLocks/>
          </p:cNvSpPr>
          <p:nvPr/>
        </p:nvSpPr>
        <p:spPr bwMode="auto">
          <a:xfrm>
            <a:off x="7479713" y="3514745"/>
            <a:ext cx="53975" cy="101600"/>
          </a:xfrm>
          <a:custGeom>
            <a:avLst/>
            <a:gdLst>
              <a:gd name="T0" fmla="*/ 25400 w 34"/>
              <a:gd name="T1" fmla="*/ 3175 h 64"/>
              <a:gd name="T2" fmla="*/ 34925 w 34"/>
              <a:gd name="T3" fmla="*/ 9525 h 64"/>
              <a:gd name="T4" fmla="*/ 44450 w 34"/>
              <a:gd name="T5" fmla="*/ 0 h 64"/>
              <a:gd name="T6" fmla="*/ 50800 w 34"/>
              <a:gd name="T7" fmla="*/ 3175 h 64"/>
              <a:gd name="T8" fmla="*/ 47625 w 34"/>
              <a:gd name="T9" fmla="*/ 22225 h 64"/>
              <a:gd name="T10" fmla="*/ 53975 w 34"/>
              <a:gd name="T11" fmla="*/ 31750 h 64"/>
              <a:gd name="T12" fmla="*/ 53975 w 34"/>
              <a:gd name="T13" fmla="*/ 41275 h 64"/>
              <a:gd name="T14" fmla="*/ 34925 w 34"/>
              <a:gd name="T15" fmla="*/ 57150 h 64"/>
              <a:gd name="T16" fmla="*/ 31750 w 34"/>
              <a:gd name="T17" fmla="*/ 66675 h 64"/>
              <a:gd name="T18" fmla="*/ 38100 w 34"/>
              <a:gd name="T19" fmla="*/ 82550 h 64"/>
              <a:gd name="T20" fmla="*/ 41275 w 34"/>
              <a:gd name="T21" fmla="*/ 85725 h 64"/>
              <a:gd name="T22" fmla="*/ 38100 w 34"/>
              <a:gd name="T23" fmla="*/ 95250 h 64"/>
              <a:gd name="T24" fmla="*/ 34925 w 34"/>
              <a:gd name="T25" fmla="*/ 101600 h 64"/>
              <a:gd name="T26" fmla="*/ 22225 w 34"/>
              <a:gd name="T27" fmla="*/ 92075 h 64"/>
              <a:gd name="T28" fmla="*/ 22225 w 34"/>
              <a:gd name="T29" fmla="*/ 79375 h 64"/>
              <a:gd name="T30" fmla="*/ 9525 w 34"/>
              <a:gd name="T31" fmla="*/ 73025 h 64"/>
              <a:gd name="T32" fmla="*/ 0 w 34"/>
              <a:gd name="T33" fmla="*/ 53975 h 64"/>
              <a:gd name="T34" fmla="*/ 3175 w 34"/>
              <a:gd name="T35" fmla="*/ 47625 h 64"/>
              <a:gd name="T36" fmla="*/ 9525 w 34"/>
              <a:gd name="T37" fmla="*/ 44450 h 64"/>
              <a:gd name="T38" fmla="*/ 15875 w 34"/>
              <a:gd name="T39" fmla="*/ 15875 h 64"/>
              <a:gd name="T40" fmla="*/ 19050 w 34"/>
              <a:gd name="T41" fmla="*/ 12700 h 64"/>
              <a:gd name="T42" fmla="*/ 19050 w 34"/>
              <a:gd name="T43" fmla="*/ 3175 h 64"/>
              <a:gd name="T44" fmla="*/ 25400 w 34"/>
              <a:gd name="T45" fmla="*/ 3175 h 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64">
                <a:moveTo>
                  <a:pt x="16" y="2"/>
                </a:moveTo>
                <a:lnTo>
                  <a:pt x="22" y="6"/>
                </a:lnTo>
                <a:lnTo>
                  <a:pt x="28" y="0"/>
                </a:lnTo>
                <a:lnTo>
                  <a:pt x="32" y="2"/>
                </a:lnTo>
                <a:lnTo>
                  <a:pt x="30" y="14"/>
                </a:lnTo>
                <a:lnTo>
                  <a:pt x="34" y="20"/>
                </a:lnTo>
                <a:lnTo>
                  <a:pt x="34" y="26"/>
                </a:lnTo>
                <a:lnTo>
                  <a:pt x="22" y="36"/>
                </a:lnTo>
                <a:lnTo>
                  <a:pt x="20" y="42"/>
                </a:lnTo>
                <a:lnTo>
                  <a:pt x="24" y="52"/>
                </a:lnTo>
                <a:lnTo>
                  <a:pt x="26" y="54"/>
                </a:lnTo>
                <a:lnTo>
                  <a:pt x="24" y="60"/>
                </a:lnTo>
                <a:lnTo>
                  <a:pt x="22" y="64"/>
                </a:lnTo>
                <a:lnTo>
                  <a:pt x="14" y="58"/>
                </a:lnTo>
                <a:lnTo>
                  <a:pt x="14" y="50"/>
                </a:lnTo>
                <a:lnTo>
                  <a:pt x="6" y="46"/>
                </a:lnTo>
                <a:lnTo>
                  <a:pt x="0" y="34"/>
                </a:lnTo>
                <a:lnTo>
                  <a:pt x="2" y="30"/>
                </a:lnTo>
                <a:lnTo>
                  <a:pt x="6" y="28"/>
                </a:lnTo>
                <a:lnTo>
                  <a:pt x="10" y="10"/>
                </a:lnTo>
                <a:lnTo>
                  <a:pt x="12" y="8"/>
                </a:lnTo>
                <a:lnTo>
                  <a:pt x="12" y="2"/>
                </a:lnTo>
                <a:lnTo>
                  <a:pt x="16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3" name="Freeform 541"/>
          <p:cNvSpPr>
            <a:spLocks/>
          </p:cNvSpPr>
          <p:nvPr/>
        </p:nvSpPr>
        <p:spPr bwMode="auto">
          <a:xfrm>
            <a:off x="7489238" y="3613170"/>
            <a:ext cx="25400" cy="26987"/>
          </a:xfrm>
          <a:custGeom>
            <a:avLst/>
            <a:gdLst>
              <a:gd name="T0" fmla="*/ 12700 w 16"/>
              <a:gd name="T1" fmla="*/ 3373 h 16"/>
              <a:gd name="T2" fmla="*/ 22225 w 16"/>
              <a:gd name="T3" fmla="*/ 10120 h 16"/>
              <a:gd name="T4" fmla="*/ 25400 w 16"/>
              <a:gd name="T5" fmla="*/ 23614 h 16"/>
              <a:gd name="T6" fmla="*/ 22225 w 16"/>
              <a:gd name="T7" fmla="*/ 26987 h 16"/>
              <a:gd name="T8" fmla="*/ 12700 w 16"/>
              <a:gd name="T9" fmla="*/ 26987 h 16"/>
              <a:gd name="T10" fmla="*/ 9525 w 16"/>
              <a:gd name="T11" fmla="*/ 13494 h 16"/>
              <a:gd name="T12" fmla="*/ 0 w 16"/>
              <a:gd name="T13" fmla="*/ 6747 h 16"/>
              <a:gd name="T14" fmla="*/ 3175 w 16"/>
              <a:gd name="T15" fmla="*/ 0 h 16"/>
              <a:gd name="T16" fmla="*/ 12700 w 16"/>
              <a:gd name="T17" fmla="*/ 3373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16">
                <a:moveTo>
                  <a:pt x="8" y="2"/>
                </a:moveTo>
                <a:lnTo>
                  <a:pt x="14" y="6"/>
                </a:lnTo>
                <a:lnTo>
                  <a:pt x="16" y="14"/>
                </a:lnTo>
                <a:lnTo>
                  <a:pt x="14" y="16"/>
                </a:lnTo>
                <a:lnTo>
                  <a:pt x="8" y="16"/>
                </a:lnTo>
                <a:lnTo>
                  <a:pt x="6" y="8"/>
                </a:lnTo>
                <a:lnTo>
                  <a:pt x="0" y="4"/>
                </a:lnTo>
                <a:lnTo>
                  <a:pt x="2" y="0"/>
                </a:lnTo>
                <a:lnTo>
                  <a:pt x="8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4" name="Freeform 542"/>
          <p:cNvSpPr>
            <a:spLocks/>
          </p:cNvSpPr>
          <p:nvPr/>
        </p:nvSpPr>
        <p:spPr bwMode="auto">
          <a:xfrm>
            <a:off x="7520988" y="3600470"/>
            <a:ext cx="44450" cy="31750"/>
          </a:xfrm>
          <a:custGeom>
            <a:avLst/>
            <a:gdLst>
              <a:gd name="T0" fmla="*/ 0 w 28"/>
              <a:gd name="T1" fmla="*/ 6350 h 20"/>
              <a:gd name="T2" fmla="*/ 9525 w 28"/>
              <a:gd name="T3" fmla="*/ 0 h 20"/>
              <a:gd name="T4" fmla="*/ 15875 w 28"/>
              <a:gd name="T5" fmla="*/ 0 h 20"/>
              <a:gd name="T6" fmla="*/ 22225 w 28"/>
              <a:gd name="T7" fmla="*/ 9525 h 20"/>
              <a:gd name="T8" fmla="*/ 28575 w 28"/>
              <a:gd name="T9" fmla="*/ 3175 h 20"/>
              <a:gd name="T10" fmla="*/ 34925 w 28"/>
              <a:gd name="T11" fmla="*/ 12700 h 20"/>
              <a:gd name="T12" fmla="*/ 38100 w 28"/>
              <a:gd name="T13" fmla="*/ 25400 h 20"/>
              <a:gd name="T14" fmla="*/ 44450 w 28"/>
              <a:gd name="T15" fmla="*/ 25400 h 20"/>
              <a:gd name="T16" fmla="*/ 41275 w 28"/>
              <a:gd name="T17" fmla="*/ 31750 h 20"/>
              <a:gd name="T18" fmla="*/ 25400 w 28"/>
              <a:gd name="T19" fmla="*/ 22225 h 20"/>
              <a:gd name="T20" fmla="*/ 15875 w 28"/>
              <a:gd name="T21" fmla="*/ 12700 h 20"/>
              <a:gd name="T22" fmla="*/ 12700 w 28"/>
              <a:gd name="T23" fmla="*/ 19050 h 20"/>
              <a:gd name="T24" fmla="*/ 0 w 28"/>
              <a:gd name="T25" fmla="*/ 6350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20">
                <a:moveTo>
                  <a:pt x="0" y="4"/>
                </a:moveTo>
                <a:lnTo>
                  <a:pt x="6" y="0"/>
                </a:lnTo>
                <a:lnTo>
                  <a:pt x="10" y="0"/>
                </a:lnTo>
                <a:lnTo>
                  <a:pt x="14" y="6"/>
                </a:lnTo>
                <a:lnTo>
                  <a:pt x="18" y="2"/>
                </a:lnTo>
                <a:lnTo>
                  <a:pt x="22" y="8"/>
                </a:lnTo>
                <a:lnTo>
                  <a:pt x="24" y="16"/>
                </a:lnTo>
                <a:lnTo>
                  <a:pt x="28" y="16"/>
                </a:lnTo>
                <a:lnTo>
                  <a:pt x="26" y="20"/>
                </a:lnTo>
                <a:lnTo>
                  <a:pt x="16" y="14"/>
                </a:lnTo>
                <a:lnTo>
                  <a:pt x="10" y="8"/>
                </a:lnTo>
                <a:lnTo>
                  <a:pt x="8" y="12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5" name="Freeform 543"/>
          <p:cNvSpPr>
            <a:spLocks/>
          </p:cNvSpPr>
          <p:nvPr/>
        </p:nvSpPr>
        <p:spPr bwMode="auto">
          <a:xfrm>
            <a:off x="7571788" y="3636982"/>
            <a:ext cx="19050" cy="25400"/>
          </a:xfrm>
          <a:custGeom>
            <a:avLst/>
            <a:gdLst>
              <a:gd name="T0" fmla="*/ 0 w 12"/>
              <a:gd name="T1" fmla="*/ 3175 h 16"/>
              <a:gd name="T2" fmla="*/ 6350 w 12"/>
              <a:gd name="T3" fmla="*/ 0 h 16"/>
              <a:gd name="T4" fmla="*/ 12700 w 12"/>
              <a:gd name="T5" fmla="*/ 3175 h 16"/>
              <a:gd name="T6" fmla="*/ 19050 w 12"/>
              <a:gd name="T7" fmla="*/ 12700 h 16"/>
              <a:gd name="T8" fmla="*/ 19050 w 12"/>
              <a:gd name="T9" fmla="*/ 25400 h 16"/>
              <a:gd name="T10" fmla="*/ 9525 w 12"/>
              <a:gd name="T11" fmla="*/ 22225 h 16"/>
              <a:gd name="T12" fmla="*/ 6350 w 12"/>
              <a:gd name="T13" fmla="*/ 12700 h 16"/>
              <a:gd name="T14" fmla="*/ 0 w 12"/>
              <a:gd name="T15" fmla="*/ 6350 h 16"/>
              <a:gd name="T16" fmla="*/ 0 w 12"/>
              <a:gd name="T17" fmla="*/ 3175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" h="16">
                <a:moveTo>
                  <a:pt x="0" y="2"/>
                </a:moveTo>
                <a:lnTo>
                  <a:pt x="4" y="0"/>
                </a:lnTo>
                <a:lnTo>
                  <a:pt x="8" y="2"/>
                </a:lnTo>
                <a:lnTo>
                  <a:pt x="12" y="8"/>
                </a:lnTo>
                <a:lnTo>
                  <a:pt x="12" y="16"/>
                </a:lnTo>
                <a:lnTo>
                  <a:pt x="6" y="14"/>
                </a:lnTo>
                <a:lnTo>
                  <a:pt x="4" y="8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6" name="Freeform 544"/>
          <p:cNvSpPr>
            <a:spLocks/>
          </p:cNvSpPr>
          <p:nvPr/>
        </p:nvSpPr>
        <p:spPr bwMode="auto">
          <a:xfrm>
            <a:off x="7562263" y="3603645"/>
            <a:ext cx="6350" cy="9525"/>
          </a:xfrm>
          <a:custGeom>
            <a:avLst/>
            <a:gdLst>
              <a:gd name="T0" fmla="*/ 0 w 4"/>
              <a:gd name="T1" fmla="*/ 9525 h 6"/>
              <a:gd name="T2" fmla="*/ 0 w 4"/>
              <a:gd name="T3" fmla="*/ 6350 h 6"/>
              <a:gd name="T4" fmla="*/ 0 w 4"/>
              <a:gd name="T5" fmla="*/ 0 h 6"/>
              <a:gd name="T6" fmla="*/ 6350 w 4"/>
              <a:gd name="T7" fmla="*/ 3175 h 6"/>
              <a:gd name="T8" fmla="*/ 6350 w 4"/>
              <a:gd name="T9" fmla="*/ 9525 h 6"/>
              <a:gd name="T10" fmla="*/ 0 w 4"/>
              <a:gd name="T11" fmla="*/ 952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6">
                <a:moveTo>
                  <a:pt x="0" y="6"/>
                </a:moveTo>
                <a:lnTo>
                  <a:pt x="0" y="4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7" name="Freeform 545"/>
          <p:cNvSpPr>
            <a:spLocks/>
          </p:cNvSpPr>
          <p:nvPr/>
        </p:nvSpPr>
        <p:spPr bwMode="auto">
          <a:xfrm>
            <a:off x="7546388" y="3640157"/>
            <a:ext cx="12700" cy="9525"/>
          </a:xfrm>
          <a:custGeom>
            <a:avLst/>
            <a:gdLst>
              <a:gd name="T0" fmla="*/ 0 w 8"/>
              <a:gd name="T1" fmla="*/ 9525 h 6"/>
              <a:gd name="T2" fmla="*/ 0 w 8"/>
              <a:gd name="T3" fmla="*/ 0 h 6"/>
              <a:gd name="T4" fmla="*/ 6350 w 8"/>
              <a:gd name="T5" fmla="*/ 0 h 6"/>
              <a:gd name="T6" fmla="*/ 12700 w 8"/>
              <a:gd name="T7" fmla="*/ 6350 h 6"/>
              <a:gd name="T8" fmla="*/ 12700 w 8"/>
              <a:gd name="T9" fmla="*/ 9525 h 6"/>
              <a:gd name="T10" fmla="*/ 6350 w 8"/>
              <a:gd name="T11" fmla="*/ 6350 h 6"/>
              <a:gd name="T12" fmla="*/ 0 w 8"/>
              <a:gd name="T13" fmla="*/ 9525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6">
                <a:moveTo>
                  <a:pt x="0" y="6"/>
                </a:moveTo>
                <a:lnTo>
                  <a:pt x="0" y="0"/>
                </a:lnTo>
                <a:lnTo>
                  <a:pt x="4" y="0"/>
                </a:lnTo>
                <a:lnTo>
                  <a:pt x="8" y="4"/>
                </a:lnTo>
                <a:lnTo>
                  <a:pt x="8" y="6"/>
                </a:lnTo>
                <a:lnTo>
                  <a:pt x="4" y="4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8" name="Freeform 546"/>
          <p:cNvSpPr>
            <a:spLocks/>
          </p:cNvSpPr>
          <p:nvPr/>
        </p:nvSpPr>
        <p:spPr bwMode="auto">
          <a:xfrm>
            <a:off x="7527338" y="3656032"/>
            <a:ext cx="15875" cy="22225"/>
          </a:xfrm>
          <a:custGeom>
            <a:avLst/>
            <a:gdLst>
              <a:gd name="T0" fmla="*/ 0 w 10"/>
              <a:gd name="T1" fmla="*/ 0 h 14"/>
              <a:gd name="T2" fmla="*/ 0 w 10"/>
              <a:gd name="T3" fmla="*/ 22225 h 14"/>
              <a:gd name="T4" fmla="*/ 12700 w 10"/>
              <a:gd name="T5" fmla="*/ 12700 h 14"/>
              <a:gd name="T6" fmla="*/ 15875 w 10"/>
              <a:gd name="T7" fmla="*/ 3175 h 14"/>
              <a:gd name="T8" fmla="*/ 9525 w 10"/>
              <a:gd name="T9" fmla="*/ 0 h 14"/>
              <a:gd name="T10" fmla="*/ 0 w 10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4">
                <a:moveTo>
                  <a:pt x="0" y="0"/>
                </a:moveTo>
                <a:lnTo>
                  <a:pt x="0" y="14"/>
                </a:lnTo>
                <a:lnTo>
                  <a:pt x="8" y="8"/>
                </a:lnTo>
                <a:lnTo>
                  <a:pt x="10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9" name="Freeform 547"/>
          <p:cNvSpPr>
            <a:spLocks/>
          </p:cNvSpPr>
          <p:nvPr/>
        </p:nvSpPr>
        <p:spPr bwMode="auto">
          <a:xfrm>
            <a:off x="7530513" y="3668732"/>
            <a:ext cx="22225" cy="31750"/>
          </a:xfrm>
          <a:custGeom>
            <a:avLst/>
            <a:gdLst>
              <a:gd name="T0" fmla="*/ 22225 w 14"/>
              <a:gd name="T1" fmla="*/ 3175 h 20"/>
              <a:gd name="T2" fmla="*/ 22225 w 14"/>
              <a:gd name="T3" fmla="*/ 19050 h 20"/>
              <a:gd name="T4" fmla="*/ 15875 w 14"/>
              <a:gd name="T5" fmla="*/ 28575 h 20"/>
              <a:gd name="T6" fmla="*/ 9525 w 14"/>
              <a:gd name="T7" fmla="*/ 31750 h 20"/>
              <a:gd name="T8" fmla="*/ 0 w 14"/>
              <a:gd name="T9" fmla="*/ 25400 h 20"/>
              <a:gd name="T10" fmla="*/ 3175 w 14"/>
              <a:gd name="T11" fmla="*/ 19050 h 20"/>
              <a:gd name="T12" fmla="*/ 15875 w 14"/>
              <a:gd name="T13" fmla="*/ 15875 h 20"/>
              <a:gd name="T14" fmla="*/ 9525 w 14"/>
              <a:gd name="T15" fmla="*/ 9525 h 20"/>
              <a:gd name="T16" fmla="*/ 12700 w 14"/>
              <a:gd name="T17" fmla="*/ 0 h 20"/>
              <a:gd name="T18" fmla="*/ 22225 w 14"/>
              <a:gd name="T19" fmla="*/ 317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" h="20">
                <a:moveTo>
                  <a:pt x="14" y="2"/>
                </a:moveTo>
                <a:lnTo>
                  <a:pt x="14" y="12"/>
                </a:lnTo>
                <a:lnTo>
                  <a:pt x="10" y="18"/>
                </a:lnTo>
                <a:lnTo>
                  <a:pt x="6" y="20"/>
                </a:lnTo>
                <a:lnTo>
                  <a:pt x="0" y="16"/>
                </a:lnTo>
                <a:lnTo>
                  <a:pt x="2" y="12"/>
                </a:lnTo>
                <a:lnTo>
                  <a:pt x="10" y="10"/>
                </a:lnTo>
                <a:lnTo>
                  <a:pt x="6" y="6"/>
                </a:lnTo>
                <a:lnTo>
                  <a:pt x="8" y="0"/>
                </a:lnTo>
                <a:lnTo>
                  <a:pt x="14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0" name="Freeform 548"/>
          <p:cNvSpPr>
            <a:spLocks/>
          </p:cNvSpPr>
          <p:nvPr/>
        </p:nvSpPr>
        <p:spPr bwMode="auto">
          <a:xfrm>
            <a:off x="7555913" y="3668732"/>
            <a:ext cx="6350" cy="25400"/>
          </a:xfrm>
          <a:custGeom>
            <a:avLst/>
            <a:gdLst>
              <a:gd name="T0" fmla="*/ 3175 w 4"/>
              <a:gd name="T1" fmla="*/ 0 h 16"/>
              <a:gd name="T2" fmla="*/ 0 w 4"/>
              <a:gd name="T3" fmla="*/ 25400 h 16"/>
              <a:gd name="T4" fmla="*/ 3175 w 4"/>
              <a:gd name="T5" fmla="*/ 22225 h 16"/>
              <a:gd name="T6" fmla="*/ 6350 w 4"/>
              <a:gd name="T7" fmla="*/ 15875 h 16"/>
              <a:gd name="T8" fmla="*/ 3175 w 4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6">
                <a:moveTo>
                  <a:pt x="2" y="0"/>
                </a:moveTo>
                <a:lnTo>
                  <a:pt x="0" y="16"/>
                </a:lnTo>
                <a:lnTo>
                  <a:pt x="2" y="14"/>
                </a:lnTo>
                <a:lnTo>
                  <a:pt x="4" y="10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1" name="Freeform 549"/>
          <p:cNvSpPr>
            <a:spLocks/>
          </p:cNvSpPr>
          <p:nvPr/>
        </p:nvSpPr>
        <p:spPr bwMode="auto">
          <a:xfrm>
            <a:off x="7565438" y="3662382"/>
            <a:ext cx="19050" cy="19050"/>
          </a:xfrm>
          <a:custGeom>
            <a:avLst/>
            <a:gdLst>
              <a:gd name="T0" fmla="*/ 0 w 12"/>
              <a:gd name="T1" fmla="*/ 0 h 12"/>
              <a:gd name="T2" fmla="*/ 9525 w 12"/>
              <a:gd name="T3" fmla="*/ 0 h 12"/>
              <a:gd name="T4" fmla="*/ 15875 w 12"/>
              <a:gd name="T5" fmla="*/ 9525 h 12"/>
              <a:gd name="T6" fmla="*/ 19050 w 12"/>
              <a:gd name="T7" fmla="*/ 19050 h 12"/>
              <a:gd name="T8" fmla="*/ 9525 w 12"/>
              <a:gd name="T9" fmla="*/ 19050 h 12"/>
              <a:gd name="T10" fmla="*/ 9525 w 12"/>
              <a:gd name="T11" fmla="*/ 9525 h 12"/>
              <a:gd name="T12" fmla="*/ 0 w 12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6" y="0"/>
                </a:lnTo>
                <a:lnTo>
                  <a:pt x="10" y="6"/>
                </a:lnTo>
                <a:lnTo>
                  <a:pt x="12" y="12"/>
                </a:lnTo>
                <a:lnTo>
                  <a:pt x="6" y="12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2" name="Freeform 550"/>
          <p:cNvSpPr>
            <a:spLocks/>
          </p:cNvSpPr>
          <p:nvPr/>
        </p:nvSpPr>
        <p:spPr bwMode="auto">
          <a:xfrm>
            <a:off x="7565438" y="3684607"/>
            <a:ext cx="12700" cy="9525"/>
          </a:xfrm>
          <a:custGeom>
            <a:avLst/>
            <a:gdLst>
              <a:gd name="T0" fmla="*/ 0 w 8"/>
              <a:gd name="T1" fmla="*/ 9525 h 6"/>
              <a:gd name="T2" fmla="*/ 3175 w 8"/>
              <a:gd name="T3" fmla="*/ 0 h 6"/>
              <a:gd name="T4" fmla="*/ 6350 w 8"/>
              <a:gd name="T5" fmla="*/ 0 h 6"/>
              <a:gd name="T6" fmla="*/ 12700 w 8"/>
              <a:gd name="T7" fmla="*/ 0 h 6"/>
              <a:gd name="T8" fmla="*/ 6350 w 8"/>
              <a:gd name="T9" fmla="*/ 9525 h 6"/>
              <a:gd name="T10" fmla="*/ 0 w 8"/>
              <a:gd name="T11" fmla="*/ 952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6">
                <a:moveTo>
                  <a:pt x="0" y="6"/>
                </a:moveTo>
                <a:lnTo>
                  <a:pt x="2" y="0"/>
                </a:lnTo>
                <a:lnTo>
                  <a:pt x="4" y="0"/>
                </a:lnTo>
                <a:lnTo>
                  <a:pt x="8" y="0"/>
                </a:lnTo>
                <a:lnTo>
                  <a:pt x="4" y="6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3" name="Freeform 551"/>
          <p:cNvSpPr>
            <a:spLocks/>
          </p:cNvSpPr>
          <p:nvPr/>
        </p:nvSpPr>
        <p:spPr bwMode="auto">
          <a:xfrm>
            <a:off x="7524163" y="3694132"/>
            <a:ext cx="85725" cy="77788"/>
          </a:xfrm>
          <a:custGeom>
            <a:avLst/>
            <a:gdLst>
              <a:gd name="T0" fmla="*/ 34925 w 54"/>
              <a:gd name="T1" fmla="*/ 38894 h 48"/>
              <a:gd name="T2" fmla="*/ 44450 w 54"/>
              <a:gd name="T3" fmla="*/ 45376 h 48"/>
              <a:gd name="T4" fmla="*/ 38100 w 54"/>
              <a:gd name="T5" fmla="*/ 55100 h 48"/>
              <a:gd name="T6" fmla="*/ 38100 w 54"/>
              <a:gd name="T7" fmla="*/ 61582 h 48"/>
              <a:gd name="T8" fmla="*/ 53975 w 54"/>
              <a:gd name="T9" fmla="*/ 74547 h 48"/>
              <a:gd name="T10" fmla="*/ 60325 w 54"/>
              <a:gd name="T11" fmla="*/ 71306 h 48"/>
              <a:gd name="T12" fmla="*/ 63500 w 54"/>
              <a:gd name="T13" fmla="*/ 68065 h 48"/>
              <a:gd name="T14" fmla="*/ 60325 w 54"/>
              <a:gd name="T15" fmla="*/ 74547 h 48"/>
              <a:gd name="T16" fmla="*/ 66675 w 54"/>
              <a:gd name="T17" fmla="*/ 77788 h 48"/>
              <a:gd name="T18" fmla="*/ 69850 w 54"/>
              <a:gd name="T19" fmla="*/ 77788 h 48"/>
              <a:gd name="T20" fmla="*/ 69850 w 54"/>
              <a:gd name="T21" fmla="*/ 64823 h 48"/>
              <a:gd name="T22" fmla="*/ 63500 w 54"/>
              <a:gd name="T23" fmla="*/ 58341 h 48"/>
              <a:gd name="T24" fmla="*/ 66675 w 54"/>
              <a:gd name="T25" fmla="*/ 51859 h 48"/>
              <a:gd name="T26" fmla="*/ 69850 w 54"/>
              <a:gd name="T27" fmla="*/ 51859 h 48"/>
              <a:gd name="T28" fmla="*/ 79375 w 54"/>
              <a:gd name="T29" fmla="*/ 58341 h 48"/>
              <a:gd name="T30" fmla="*/ 85725 w 54"/>
              <a:gd name="T31" fmla="*/ 51859 h 48"/>
              <a:gd name="T32" fmla="*/ 85725 w 54"/>
              <a:gd name="T33" fmla="*/ 38894 h 48"/>
              <a:gd name="T34" fmla="*/ 79375 w 54"/>
              <a:gd name="T35" fmla="*/ 29171 h 48"/>
              <a:gd name="T36" fmla="*/ 82550 w 54"/>
              <a:gd name="T37" fmla="*/ 19447 h 48"/>
              <a:gd name="T38" fmla="*/ 79375 w 54"/>
              <a:gd name="T39" fmla="*/ 9724 h 48"/>
              <a:gd name="T40" fmla="*/ 63500 w 54"/>
              <a:gd name="T41" fmla="*/ 0 h 48"/>
              <a:gd name="T42" fmla="*/ 66675 w 54"/>
              <a:gd name="T43" fmla="*/ 9724 h 48"/>
              <a:gd name="T44" fmla="*/ 63500 w 54"/>
              <a:gd name="T45" fmla="*/ 16206 h 48"/>
              <a:gd name="T46" fmla="*/ 60325 w 54"/>
              <a:gd name="T47" fmla="*/ 12965 h 48"/>
              <a:gd name="T48" fmla="*/ 57150 w 54"/>
              <a:gd name="T49" fmla="*/ 12965 h 48"/>
              <a:gd name="T50" fmla="*/ 53975 w 54"/>
              <a:gd name="T51" fmla="*/ 19447 h 48"/>
              <a:gd name="T52" fmla="*/ 47625 w 54"/>
              <a:gd name="T53" fmla="*/ 19447 h 48"/>
              <a:gd name="T54" fmla="*/ 44450 w 54"/>
              <a:gd name="T55" fmla="*/ 29171 h 48"/>
              <a:gd name="T56" fmla="*/ 38100 w 54"/>
              <a:gd name="T57" fmla="*/ 32412 h 48"/>
              <a:gd name="T58" fmla="*/ 34925 w 54"/>
              <a:gd name="T59" fmla="*/ 22688 h 48"/>
              <a:gd name="T60" fmla="*/ 25400 w 54"/>
              <a:gd name="T61" fmla="*/ 16206 h 48"/>
              <a:gd name="T62" fmla="*/ 12700 w 54"/>
              <a:gd name="T63" fmla="*/ 32412 h 48"/>
              <a:gd name="T64" fmla="*/ 6350 w 54"/>
              <a:gd name="T65" fmla="*/ 35653 h 48"/>
              <a:gd name="T66" fmla="*/ 0 w 54"/>
              <a:gd name="T67" fmla="*/ 45376 h 48"/>
              <a:gd name="T68" fmla="*/ 0 w 54"/>
              <a:gd name="T69" fmla="*/ 51859 h 48"/>
              <a:gd name="T70" fmla="*/ 3175 w 54"/>
              <a:gd name="T71" fmla="*/ 48618 h 48"/>
              <a:gd name="T72" fmla="*/ 9525 w 54"/>
              <a:gd name="T73" fmla="*/ 45376 h 48"/>
              <a:gd name="T74" fmla="*/ 9525 w 54"/>
              <a:gd name="T75" fmla="*/ 42135 h 48"/>
              <a:gd name="T76" fmla="*/ 15875 w 54"/>
              <a:gd name="T77" fmla="*/ 35653 h 48"/>
              <a:gd name="T78" fmla="*/ 19050 w 54"/>
              <a:gd name="T79" fmla="*/ 45376 h 48"/>
              <a:gd name="T80" fmla="*/ 25400 w 54"/>
              <a:gd name="T81" fmla="*/ 38894 h 48"/>
              <a:gd name="T82" fmla="*/ 28575 w 54"/>
              <a:gd name="T83" fmla="*/ 38894 h 48"/>
              <a:gd name="T84" fmla="*/ 34925 w 54"/>
              <a:gd name="T85" fmla="*/ 38894 h 4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4" h="48">
                <a:moveTo>
                  <a:pt x="22" y="24"/>
                </a:moveTo>
                <a:lnTo>
                  <a:pt x="28" y="28"/>
                </a:lnTo>
                <a:lnTo>
                  <a:pt x="24" y="34"/>
                </a:lnTo>
                <a:lnTo>
                  <a:pt x="24" y="38"/>
                </a:lnTo>
                <a:lnTo>
                  <a:pt x="34" y="46"/>
                </a:lnTo>
                <a:lnTo>
                  <a:pt x="38" y="44"/>
                </a:lnTo>
                <a:lnTo>
                  <a:pt x="40" y="42"/>
                </a:lnTo>
                <a:lnTo>
                  <a:pt x="38" y="46"/>
                </a:lnTo>
                <a:lnTo>
                  <a:pt x="42" y="48"/>
                </a:lnTo>
                <a:lnTo>
                  <a:pt x="44" y="48"/>
                </a:lnTo>
                <a:lnTo>
                  <a:pt x="44" y="40"/>
                </a:lnTo>
                <a:lnTo>
                  <a:pt x="40" y="36"/>
                </a:lnTo>
                <a:lnTo>
                  <a:pt x="42" y="32"/>
                </a:lnTo>
                <a:lnTo>
                  <a:pt x="44" y="32"/>
                </a:lnTo>
                <a:lnTo>
                  <a:pt x="50" y="36"/>
                </a:lnTo>
                <a:lnTo>
                  <a:pt x="54" y="32"/>
                </a:lnTo>
                <a:lnTo>
                  <a:pt x="54" y="24"/>
                </a:lnTo>
                <a:lnTo>
                  <a:pt x="50" y="18"/>
                </a:lnTo>
                <a:lnTo>
                  <a:pt x="52" y="12"/>
                </a:lnTo>
                <a:lnTo>
                  <a:pt x="50" y="6"/>
                </a:lnTo>
                <a:lnTo>
                  <a:pt x="40" y="0"/>
                </a:lnTo>
                <a:lnTo>
                  <a:pt x="42" y="6"/>
                </a:lnTo>
                <a:lnTo>
                  <a:pt x="40" y="10"/>
                </a:lnTo>
                <a:lnTo>
                  <a:pt x="38" y="8"/>
                </a:lnTo>
                <a:lnTo>
                  <a:pt x="36" y="8"/>
                </a:lnTo>
                <a:lnTo>
                  <a:pt x="34" y="12"/>
                </a:lnTo>
                <a:lnTo>
                  <a:pt x="30" y="12"/>
                </a:lnTo>
                <a:lnTo>
                  <a:pt x="28" y="18"/>
                </a:lnTo>
                <a:lnTo>
                  <a:pt x="24" y="20"/>
                </a:lnTo>
                <a:lnTo>
                  <a:pt x="22" y="14"/>
                </a:lnTo>
                <a:lnTo>
                  <a:pt x="16" y="10"/>
                </a:lnTo>
                <a:lnTo>
                  <a:pt x="8" y="20"/>
                </a:lnTo>
                <a:lnTo>
                  <a:pt x="4" y="22"/>
                </a:lnTo>
                <a:lnTo>
                  <a:pt x="0" y="28"/>
                </a:lnTo>
                <a:lnTo>
                  <a:pt x="0" y="32"/>
                </a:lnTo>
                <a:lnTo>
                  <a:pt x="2" y="30"/>
                </a:lnTo>
                <a:lnTo>
                  <a:pt x="6" y="28"/>
                </a:lnTo>
                <a:lnTo>
                  <a:pt x="6" y="26"/>
                </a:lnTo>
                <a:lnTo>
                  <a:pt x="10" y="22"/>
                </a:lnTo>
                <a:lnTo>
                  <a:pt x="12" y="28"/>
                </a:lnTo>
                <a:lnTo>
                  <a:pt x="16" y="24"/>
                </a:lnTo>
                <a:lnTo>
                  <a:pt x="18" y="24"/>
                </a:lnTo>
                <a:lnTo>
                  <a:pt x="22" y="2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4" name="Freeform 552"/>
          <p:cNvSpPr>
            <a:spLocks/>
          </p:cNvSpPr>
          <p:nvPr/>
        </p:nvSpPr>
        <p:spPr bwMode="auto">
          <a:xfrm>
            <a:off x="7587663" y="3675082"/>
            <a:ext cx="9525" cy="12700"/>
          </a:xfrm>
          <a:custGeom>
            <a:avLst/>
            <a:gdLst>
              <a:gd name="T0" fmla="*/ 9525 w 6"/>
              <a:gd name="T1" fmla="*/ 9525 h 8"/>
              <a:gd name="T2" fmla="*/ 6350 w 6"/>
              <a:gd name="T3" fmla="*/ 12700 h 8"/>
              <a:gd name="T4" fmla="*/ 0 w 6"/>
              <a:gd name="T5" fmla="*/ 9525 h 8"/>
              <a:gd name="T6" fmla="*/ 3175 w 6"/>
              <a:gd name="T7" fmla="*/ 3175 h 8"/>
              <a:gd name="T8" fmla="*/ 9525 w 6"/>
              <a:gd name="T9" fmla="*/ 0 h 8"/>
              <a:gd name="T10" fmla="*/ 9525 w 6"/>
              <a:gd name="T11" fmla="*/ 952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">
                <a:moveTo>
                  <a:pt x="6" y="6"/>
                </a:moveTo>
                <a:lnTo>
                  <a:pt x="4" y="8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5" name="Freeform 553"/>
          <p:cNvSpPr>
            <a:spLocks/>
          </p:cNvSpPr>
          <p:nvPr/>
        </p:nvSpPr>
        <p:spPr bwMode="auto">
          <a:xfrm>
            <a:off x="7613063" y="3787795"/>
            <a:ext cx="6350" cy="12700"/>
          </a:xfrm>
          <a:custGeom>
            <a:avLst/>
            <a:gdLst>
              <a:gd name="T0" fmla="*/ 0 w 4"/>
              <a:gd name="T1" fmla="*/ 9525 h 8"/>
              <a:gd name="T2" fmla="*/ 6350 w 4"/>
              <a:gd name="T3" fmla="*/ 0 h 8"/>
              <a:gd name="T4" fmla="*/ 6350 w 4"/>
              <a:gd name="T5" fmla="*/ 3175 h 8"/>
              <a:gd name="T6" fmla="*/ 6350 w 4"/>
              <a:gd name="T7" fmla="*/ 9525 h 8"/>
              <a:gd name="T8" fmla="*/ 3175 w 4"/>
              <a:gd name="T9" fmla="*/ 12700 h 8"/>
              <a:gd name="T10" fmla="*/ 0 w 4"/>
              <a:gd name="T11" fmla="*/ 952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0" y="6"/>
                </a:moveTo>
                <a:lnTo>
                  <a:pt x="4" y="0"/>
                </a:lnTo>
                <a:lnTo>
                  <a:pt x="4" y="2"/>
                </a:lnTo>
                <a:lnTo>
                  <a:pt x="4" y="6"/>
                </a:lnTo>
                <a:lnTo>
                  <a:pt x="2" y="8"/>
                </a:lnTo>
                <a:lnTo>
                  <a:pt x="0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6" name="Freeform 554"/>
          <p:cNvSpPr>
            <a:spLocks/>
          </p:cNvSpPr>
          <p:nvPr/>
        </p:nvSpPr>
        <p:spPr bwMode="auto">
          <a:xfrm>
            <a:off x="7527338" y="3970357"/>
            <a:ext cx="9525" cy="9525"/>
          </a:xfrm>
          <a:custGeom>
            <a:avLst/>
            <a:gdLst>
              <a:gd name="T0" fmla="*/ 9525 w 6"/>
              <a:gd name="T1" fmla="*/ 6350 h 6"/>
              <a:gd name="T2" fmla="*/ 3175 w 6"/>
              <a:gd name="T3" fmla="*/ 6350 h 6"/>
              <a:gd name="T4" fmla="*/ 3175 w 6"/>
              <a:gd name="T5" fmla="*/ 9525 h 6"/>
              <a:gd name="T6" fmla="*/ 0 w 6"/>
              <a:gd name="T7" fmla="*/ 9525 h 6"/>
              <a:gd name="T8" fmla="*/ 3175 w 6"/>
              <a:gd name="T9" fmla="*/ 0 h 6"/>
              <a:gd name="T10" fmla="*/ 6350 w 6"/>
              <a:gd name="T11" fmla="*/ 0 h 6"/>
              <a:gd name="T12" fmla="*/ 9525 w 6"/>
              <a:gd name="T13" fmla="*/ 635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6">
                <a:moveTo>
                  <a:pt x="6" y="4"/>
                </a:move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  <a:lnTo>
                  <a:pt x="2" y="0"/>
                </a:lnTo>
                <a:lnTo>
                  <a:pt x="4" y="0"/>
                </a:lnTo>
                <a:lnTo>
                  <a:pt x="6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7" name="Freeform 555"/>
          <p:cNvSpPr>
            <a:spLocks/>
          </p:cNvSpPr>
          <p:nvPr/>
        </p:nvSpPr>
        <p:spPr bwMode="auto">
          <a:xfrm>
            <a:off x="5158788" y="2751157"/>
            <a:ext cx="9525" cy="4763"/>
          </a:xfrm>
          <a:custGeom>
            <a:avLst/>
            <a:gdLst>
              <a:gd name="T0" fmla="*/ 0 w 6"/>
              <a:gd name="T1" fmla="*/ 4763 h 2"/>
              <a:gd name="T2" fmla="*/ 6350 w 6"/>
              <a:gd name="T3" fmla="*/ 0 h 2"/>
              <a:gd name="T4" fmla="*/ 9525 w 6"/>
              <a:gd name="T5" fmla="*/ 4763 h 2"/>
              <a:gd name="T6" fmla="*/ 3175 w 6"/>
              <a:gd name="T7" fmla="*/ 4763 h 2"/>
              <a:gd name="T8" fmla="*/ 0 w 6"/>
              <a:gd name="T9" fmla="*/ 476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">
                <a:moveTo>
                  <a:pt x="0" y="2"/>
                </a:moveTo>
                <a:lnTo>
                  <a:pt x="4" y="0"/>
                </a:lnTo>
                <a:lnTo>
                  <a:pt x="6" y="2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8" name="Freeform 556"/>
          <p:cNvSpPr>
            <a:spLocks/>
          </p:cNvSpPr>
          <p:nvPr/>
        </p:nvSpPr>
        <p:spPr bwMode="auto">
          <a:xfrm>
            <a:off x="8314738" y="2449532"/>
            <a:ext cx="25400" cy="28575"/>
          </a:xfrm>
          <a:custGeom>
            <a:avLst/>
            <a:gdLst>
              <a:gd name="T0" fmla="*/ 0 w 16"/>
              <a:gd name="T1" fmla="*/ 28575 h 18"/>
              <a:gd name="T2" fmla="*/ 3175 w 16"/>
              <a:gd name="T3" fmla="*/ 22225 h 18"/>
              <a:gd name="T4" fmla="*/ 6350 w 16"/>
              <a:gd name="T5" fmla="*/ 19050 h 18"/>
              <a:gd name="T6" fmla="*/ 9525 w 16"/>
              <a:gd name="T7" fmla="*/ 9525 h 18"/>
              <a:gd name="T8" fmla="*/ 22225 w 16"/>
              <a:gd name="T9" fmla="*/ 0 h 18"/>
              <a:gd name="T10" fmla="*/ 25400 w 16"/>
              <a:gd name="T11" fmla="*/ 15875 h 18"/>
              <a:gd name="T12" fmla="*/ 9525 w 16"/>
              <a:gd name="T13" fmla="*/ 28575 h 18"/>
              <a:gd name="T14" fmla="*/ 0 w 16"/>
              <a:gd name="T15" fmla="*/ 28575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" h="18">
                <a:moveTo>
                  <a:pt x="0" y="18"/>
                </a:moveTo>
                <a:lnTo>
                  <a:pt x="2" y="14"/>
                </a:lnTo>
                <a:lnTo>
                  <a:pt x="4" y="12"/>
                </a:lnTo>
                <a:lnTo>
                  <a:pt x="6" y="6"/>
                </a:lnTo>
                <a:lnTo>
                  <a:pt x="14" y="0"/>
                </a:lnTo>
                <a:lnTo>
                  <a:pt x="16" y="10"/>
                </a:lnTo>
                <a:lnTo>
                  <a:pt x="6" y="18"/>
                </a:lnTo>
                <a:lnTo>
                  <a:pt x="0" y="1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9" name="Freeform 557"/>
          <p:cNvSpPr>
            <a:spLocks/>
          </p:cNvSpPr>
          <p:nvPr/>
        </p:nvSpPr>
        <p:spPr bwMode="auto">
          <a:xfrm>
            <a:off x="8165513" y="1947882"/>
            <a:ext cx="660400" cy="787400"/>
          </a:xfrm>
          <a:custGeom>
            <a:avLst/>
            <a:gdLst>
              <a:gd name="T0" fmla="*/ 593725 w 416"/>
              <a:gd name="T1" fmla="*/ 163908 h 490"/>
              <a:gd name="T2" fmla="*/ 581025 w 416"/>
              <a:gd name="T3" fmla="*/ 192833 h 490"/>
              <a:gd name="T4" fmla="*/ 565150 w 416"/>
              <a:gd name="T5" fmla="*/ 151052 h 490"/>
              <a:gd name="T6" fmla="*/ 527050 w 416"/>
              <a:gd name="T7" fmla="*/ 118913 h 490"/>
              <a:gd name="T8" fmla="*/ 488950 w 416"/>
              <a:gd name="T9" fmla="*/ 80347 h 490"/>
              <a:gd name="T10" fmla="*/ 447675 w 416"/>
              <a:gd name="T11" fmla="*/ 44994 h 490"/>
              <a:gd name="T12" fmla="*/ 390525 w 416"/>
              <a:gd name="T13" fmla="*/ 16069 h 490"/>
              <a:gd name="T14" fmla="*/ 349250 w 416"/>
              <a:gd name="T15" fmla="*/ 12856 h 490"/>
              <a:gd name="T16" fmla="*/ 282575 w 416"/>
              <a:gd name="T17" fmla="*/ 9642 h 490"/>
              <a:gd name="T18" fmla="*/ 276225 w 416"/>
              <a:gd name="T19" fmla="*/ 28925 h 490"/>
              <a:gd name="T20" fmla="*/ 263525 w 416"/>
              <a:gd name="T21" fmla="*/ 54636 h 490"/>
              <a:gd name="T22" fmla="*/ 219075 w 416"/>
              <a:gd name="T23" fmla="*/ 38567 h 490"/>
              <a:gd name="T24" fmla="*/ 139700 w 416"/>
              <a:gd name="T25" fmla="*/ 22497 h 490"/>
              <a:gd name="T26" fmla="*/ 79375 w 416"/>
              <a:gd name="T27" fmla="*/ 109272 h 490"/>
              <a:gd name="T28" fmla="*/ 50800 w 416"/>
              <a:gd name="T29" fmla="*/ 167122 h 490"/>
              <a:gd name="T30" fmla="*/ 69850 w 416"/>
              <a:gd name="T31" fmla="*/ 228185 h 490"/>
              <a:gd name="T32" fmla="*/ 146050 w 416"/>
              <a:gd name="T33" fmla="*/ 327816 h 490"/>
              <a:gd name="T34" fmla="*/ 168275 w 416"/>
              <a:gd name="T35" fmla="*/ 376024 h 490"/>
              <a:gd name="T36" fmla="*/ 152400 w 416"/>
              <a:gd name="T37" fmla="*/ 430660 h 490"/>
              <a:gd name="T38" fmla="*/ 98425 w 416"/>
              <a:gd name="T39" fmla="*/ 488509 h 490"/>
              <a:gd name="T40" fmla="*/ 63500 w 416"/>
              <a:gd name="T41" fmla="*/ 530290 h 490"/>
              <a:gd name="T42" fmla="*/ 22225 w 416"/>
              <a:gd name="T43" fmla="*/ 552787 h 490"/>
              <a:gd name="T44" fmla="*/ 0 w 416"/>
              <a:gd name="T45" fmla="*/ 639562 h 490"/>
              <a:gd name="T46" fmla="*/ 15875 w 416"/>
              <a:gd name="T47" fmla="*/ 735978 h 490"/>
              <a:gd name="T48" fmla="*/ 19050 w 416"/>
              <a:gd name="T49" fmla="*/ 787400 h 490"/>
              <a:gd name="T50" fmla="*/ 63500 w 416"/>
              <a:gd name="T51" fmla="*/ 716695 h 490"/>
              <a:gd name="T52" fmla="*/ 85725 w 416"/>
              <a:gd name="T53" fmla="*/ 684556 h 490"/>
              <a:gd name="T54" fmla="*/ 127000 w 416"/>
              <a:gd name="T55" fmla="*/ 655631 h 490"/>
              <a:gd name="T56" fmla="*/ 136525 w 416"/>
              <a:gd name="T57" fmla="*/ 604209 h 490"/>
              <a:gd name="T58" fmla="*/ 146050 w 416"/>
              <a:gd name="T59" fmla="*/ 594567 h 490"/>
              <a:gd name="T60" fmla="*/ 149225 w 416"/>
              <a:gd name="T61" fmla="*/ 556001 h 490"/>
              <a:gd name="T62" fmla="*/ 127000 w 416"/>
              <a:gd name="T63" fmla="*/ 523862 h 490"/>
              <a:gd name="T64" fmla="*/ 161925 w 416"/>
              <a:gd name="T65" fmla="*/ 472440 h 490"/>
              <a:gd name="T66" fmla="*/ 193675 w 416"/>
              <a:gd name="T67" fmla="*/ 462798 h 490"/>
              <a:gd name="T68" fmla="*/ 200025 w 416"/>
              <a:gd name="T69" fmla="*/ 485296 h 490"/>
              <a:gd name="T70" fmla="*/ 269875 w 416"/>
              <a:gd name="T71" fmla="*/ 453157 h 490"/>
              <a:gd name="T72" fmla="*/ 285750 w 416"/>
              <a:gd name="T73" fmla="*/ 459584 h 490"/>
              <a:gd name="T74" fmla="*/ 333375 w 416"/>
              <a:gd name="T75" fmla="*/ 421018 h 490"/>
              <a:gd name="T76" fmla="*/ 393700 w 416"/>
              <a:gd name="T77" fmla="*/ 385665 h 490"/>
              <a:gd name="T78" fmla="*/ 454025 w 416"/>
              <a:gd name="T79" fmla="*/ 379238 h 490"/>
              <a:gd name="T80" fmla="*/ 450850 w 416"/>
              <a:gd name="T81" fmla="*/ 337457 h 490"/>
              <a:gd name="T82" fmla="*/ 438150 w 416"/>
              <a:gd name="T83" fmla="*/ 292463 h 490"/>
              <a:gd name="T84" fmla="*/ 412750 w 416"/>
              <a:gd name="T85" fmla="*/ 282821 h 490"/>
              <a:gd name="T86" fmla="*/ 409575 w 416"/>
              <a:gd name="T87" fmla="*/ 276393 h 490"/>
              <a:gd name="T88" fmla="*/ 422275 w 416"/>
              <a:gd name="T89" fmla="*/ 269966 h 490"/>
              <a:gd name="T90" fmla="*/ 463550 w 416"/>
              <a:gd name="T91" fmla="*/ 263538 h 490"/>
              <a:gd name="T92" fmla="*/ 479425 w 416"/>
              <a:gd name="T93" fmla="*/ 205688 h 490"/>
              <a:gd name="T94" fmla="*/ 492125 w 416"/>
              <a:gd name="T95" fmla="*/ 221758 h 490"/>
              <a:gd name="T96" fmla="*/ 523875 w 416"/>
              <a:gd name="T97" fmla="*/ 241041 h 490"/>
              <a:gd name="T98" fmla="*/ 561975 w 416"/>
              <a:gd name="T99" fmla="*/ 273180 h 490"/>
              <a:gd name="T100" fmla="*/ 609600 w 416"/>
              <a:gd name="T101" fmla="*/ 289249 h 490"/>
              <a:gd name="T102" fmla="*/ 606425 w 416"/>
              <a:gd name="T103" fmla="*/ 253896 h 490"/>
              <a:gd name="T104" fmla="*/ 644525 w 416"/>
              <a:gd name="T105" fmla="*/ 228185 h 490"/>
              <a:gd name="T106" fmla="*/ 638175 w 416"/>
              <a:gd name="T107" fmla="*/ 192833 h 4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6" h="490">
                <a:moveTo>
                  <a:pt x="402" y="120"/>
                </a:moveTo>
                <a:lnTo>
                  <a:pt x="388" y="102"/>
                </a:lnTo>
                <a:lnTo>
                  <a:pt x="380" y="104"/>
                </a:lnTo>
                <a:lnTo>
                  <a:pt x="374" y="102"/>
                </a:lnTo>
                <a:lnTo>
                  <a:pt x="362" y="102"/>
                </a:lnTo>
                <a:lnTo>
                  <a:pt x="364" y="110"/>
                </a:lnTo>
                <a:lnTo>
                  <a:pt x="362" y="116"/>
                </a:lnTo>
                <a:lnTo>
                  <a:pt x="366" y="120"/>
                </a:lnTo>
                <a:lnTo>
                  <a:pt x="364" y="126"/>
                </a:lnTo>
                <a:lnTo>
                  <a:pt x="352" y="114"/>
                </a:lnTo>
                <a:lnTo>
                  <a:pt x="358" y="106"/>
                </a:lnTo>
                <a:lnTo>
                  <a:pt x="356" y="94"/>
                </a:lnTo>
                <a:lnTo>
                  <a:pt x="344" y="82"/>
                </a:lnTo>
                <a:lnTo>
                  <a:pt x="338" y="84"/>
                </a:lnTo>
                <a:lnTo>
                  <a:pt x="338" y="76"/>
                </a:lnTo>
                <a:lnTo>
                  <a:pt x="332" y="74"/>
                </a:lnTo>
                <a:lnTo>
                  <a:pt x="332" y="70"/>
                </a:lnTo>
                <a:lnTo>
                  <a:pt x="326" y="68"/>
                </a:lnTo>
                <a:lnTo>
                  <a:pt x="308" y="54"/>
                </a:lnTo>
                <a:lnTo>
                  <a:pt x="308" y="50"/>
                </a:lnTo>
                <a:lnTo>
                  <a:pt x="302" y="44"/>
                </a:lnTo>
                <a:lnTo>
                  <a:pt x="294" y="44"/>
                </a:lnTo>
                <a:lnTo>
                  <a:pt x="294" y="38"/>
                </a:lnTo>
                <a:lnTo>
                  <a:pt x="282" y="28"/>
                </a:lnTo>
                <a:lnTo>
                  <a:pt x="274" y="26"/>
                </a:lnTo>
                <a:lnTo>
                  <a:pt x="266" y="18"/>
                </a:lnTo>
                <a:lnTo>
                  <a:pt x="260" y="18"/>
                </a:lnTo>
                <a:lnTo>
                  <a:pt x="246" y="10"/>
                </a:lnTo>
                <a:lnTo>
                  <a:pt x="242" y="12"/>
                </a:lnTo>
                <a:lnTo>
                  <a:pt x="236" y="10"/>
                </a:lnTo>
                <a:lnTo>
                  <a:pt x="228" y="10"/>
                </a:lnTo>
                <a:lnTo>
                  <a:pt x="220" y="8"/>
                </a:lnTo>
                <a:lnTo>
                  <a:pt x="214" y="10"/>
                </a:lnTo>
                <a:lnTo>
                  <a:pt x="208" y="8"/>
                </a:lnTo>
                <a:lnTo>
                  <a:pt x="180" y="0"/>
                </a:lnTo>
                <a:lnTo>
                  <a:pt x="178" y="6"/>
                </a:lnTo>
                <a:lnTo>
                  <a:pt x="182" y="10"/>
                </a:lnTo>
                <a:lnTo>
                  <a:pt x="178" y="14"/>
                </a:lnTo>
                <a:lnTo>
                  <a:pt x="176" y="14"/>
                </a:lnTo>
                <a:lnTo>
                  <a:pt x="174" y="18"/>
                </a:lnTo>
                <a:lnTo>
                  <a:pt x="188" y="32"/>
                </a:lnTo>
                <a:lnTo>
                  <a:pt x="184" y="44"/>
                </a:lnTo>
                <a:lnTo>
                  <a:pt x="168" y="42"/>
                </a:lnTo>
                <a:lnTo>
                  <a:pt x="166" y="34"/>
                </a:lnTo>
                <a:lnTo>
                  <a:pt x="154" y="32"/>
                </a:lnTo>
                <a:lnTo>
                  <a:pt x="150" y="18"/>
                </a:lnTo>
                <a:lnTo>
                  <a:pt x="146" y="14"/>
                </a:lnTo>
                <a:lnTo>
                  <a:pt x="138" y="24"/>
                </a:lnTo>
                <a:lnTo>
                  <a:pt x="112" y="22"/>
                </a:lnTo>
                <a:lnTo>
                  <a:pt x="102" y="14"/>
                </a:lnTo>
                <a:lnTo>
                  <a:pt x="96" y="16"/>
                </a:lnTo>
                <a:lnTo>
                  <a:pt x="88" y="14"/>
                </a:lnTo>
                <a:lnTo>
                  <a:pt x="80" y="20"/>
                </a:lnTo>
                <a:lnTo>
                  <a:pt x="86" y="42"/>
                </a:lnTo>
                <a:lnTo>
                  <a:pt x="80" y="64"/>
                </a:lnTo>
                <a:lnTo>
                  <a:pt x="50" y="68"/>
                </a:lnTo>
                <a:lnTo>
                  <a:pt x="28" y="76"/>
                </a:lnTo>
                <a:lnTo>
                  <a:pt x="22" y="92"/>
                </a:lnTo>
                <a:lnTo>
                  <a:pt x="26" y="104"/>
                </a:lnTo>
                <a:lnTo>
                  <a:pt x="32" y="104"/>
                </a:lnTo>
                <a:lnTo>
                  <a:pt x="38" y="108"/>
                </a:lnTo>
                <a:lnTo>
                  <a:pt x="36" y="122"/>
                </a:lnTo>
                <a:lnTo>
                  <a:pt x="44" y="128"/>
                </a:lnTo>
                <a:lnTo>
                  <a:pt x="44" y="142"/>
                </a:lnTo>
                <a:lnTo>
                  <a:pt x="60" y="154"/>
                </a:lnTo>
                <a:lnTo>
                  <a:pt x="88" y="158"/>
                </a:lnTo>
                <a:lnTo>
                  <a:pt x="88" y="196"/>
                </a:lnTo>
                <a:lnTo>
                  <a:pt x="92" y="204"/>
                </a:lnTo>
                <a:lnTo>
                  <a:pt x="94" y="230"/>
                </a:lnTo>
                <a:lnTo>
                  <a:pt x="106" y="224"/>
                </a:lnTo>
                <a:lnTo>
                  <a:pt x="114" y="232"/>
                </a:lnTo>
                <a:lnTo>
                  <a:pt x="106" y="234"/>
                </a:lnTo>
                <a:lnTo>
                  <a:pt x="102" y="244"/>
                </a:lnTo>
                <a:lnTo>
                  <a:pt x="100" y="250"/>
                </a:lnTo>
                <a:lnTo>
                  <a:pt x="98" y="266"/>
                </a:lnTo>
                <a:lnTo>
                  <a:pt x="96" y="268"/>
                </a:lnTo>
                <a:lnTo>
                  <a:pt x="96" y="274"/>
                </a:lnTo>
                <a:lnTo>
                  <a:pt x="76" y="282"/>
                </a:lnTo>
                <a:lnTo>
                  <a:pt x="74" y="290"/>
                </a:lnTo>
                <a:lnTo>
                  <a:pt x="62" y="304"/>
                </a:lnTo>
                <a:lnTo>
                  <a:pt x="56" y="306"/>
                </a:lnTo>
                <a:lnTo>
                  <a:pt x="54" y="314"/>
                </a:lnTo>
                <a:lnTo>
                  <a:pt x="42" y="326"/>
                </a:lnTo>
                <a:lnTo>
                  <a:pt x="40" y="330"/>
                </a:lnTo>
                <a:lnTo>
                  <a:pt x="34" y="336"/>
                </a:lnTo>
                <a:lnTo>
                  <a:pt x="28" y="338"/>
                </a:lnTo>
                <a:lnTo>
                  <a:pt x="24" y="344"/>
                </a:lnTo>
                <a:lnTo>
                  <a:pt x="14" y="344"/>
                </a:lnTo>
                <a:lnTo>
                  <a:pt x="12" y="364"/>
                </a:lnTo>
                <a:lnTo>
                  <a:pt x="10" y="368"/>
                </a:lnTo>
                <a:lnTo>
                  <a:pt x="2" y="378"/>
                </a:lnTo>
                <a:lnTo>
                  <a:pt x="0" y="398"/>
                </a:lnTo>
                <a:lnTo>
                  <a:pt x="2" y="420"/>
                </a:lnTo>
                <a:lnTo>
                  <a:pt x="2" y="430"/>
                </a:lnTo>
                <a:lnTo>
                  <a:pt x="6" y="438"/>
                </a:lnTo>
                <a:lnTo>
                  <a:pt x="10" y="458"/>
                </a:lnTo>
                <a:lnTo>
                  <a:pt x="12" y="468"/>
                </a:lnTo>
                <a:lnTo>
                  <a:pt x="10" y="478"/>
                </a:lnTo>
                <a:lnTo>
                  <a:pt x="14" y="486"/>
                </a:lnTo>
                <a:lnTo>
                  <a:pt x="12" y="490"/>
                </a:lnTo>
                <a:lnTo>
                  <a:pt x="16" y="488"/>
                </a:lnTo>
                <a:lnTo>
                  <a:pt x="36" y="464"/>
                </a:lnTo>
                <a:lnTo>
                  <a:pt x="36" y="458"/>
                </a:lnTo>
                <a:lnTo>
                  <a:pt x="40" y="446"/>
                </a:lnTo>
                <a:lnTo>
                  <a:pt x="46" y="444"/>
                </a:lnTo>
                <a:lnTo>
                  <a:pt x="54" y="446"/>
                </a:lnTo>
                <a:lnTo>
                  <a:pt x="56" y="442"/>
                </a:lnTo>
                <a:lnTo>
                  <a:pt x="54" y="426"/>
                </a:lnTo>
                <a:lnTo>
                  <a:pt x="68" y="414"/>
                </a:lnTo>
                <a:lnTo>
                  <a:pt x="70" y="418"/>
                </a:lnTo>
                <a:lnTo>
                  <a:pt x="76" y="416"/>
                </a:lnTo>
                <a:lnTo>
                  <a:pt x="80" y="408"/>
                </a:lnTo>
                <a:lnTo>
                  <a:pt x="76" y="402"/>
                </a:lnTo>
                <a:lnTo>
                  <a:pt x="74" y="398"/>
                </a:lnTo>
                <a:lnTo>
                  <a:pt x="78" y="384"/>
                </a:lnTo>
                <a:lnTo>
                  <a:pt x="86" y="376"/>
                </a:lnTo>
                <a:lnTo>
                  <a:pt x="86" y="384"/>
                </a:lnTo>
                <a:lnTo>
                  <a:pt x="94" y="384"/>
                </a:lnTo>
                <a:lnTo>
                  <a:pt x="96" y="382"/>
                </a:lnTo>
                <a:lnTo>
                  <a:pt x="92" y="370"/>
                </a:lnTo>
                <a:lnTo>
                  <a:pt x="86" y="366"/>
                </a:lnTo>
                <a:lnTo>
                  <a:pt x="86" y="356"/>
                </a:lnTo>
                <a:lnTo>
                  <a:pt x="94" y="348"/>
                </a:lnTo>
                <a:lnTo>
                  <a:pt x="94" y="346"/>
                </a:lnTo>
                <a:lnTo>
                  <a:pt x="86" y="342"/>
                </a:lnTo>
                <a:lnTo>
                  <a:pt x="84" y="346"/>
                </a:lnTo>
                <a:lnTo>
                  <a:pt x="78" y="340"/>
                </a:lnTo>
                <a:lnTo>
                  <a:pt x="80" y="326"/>
                </a:lnTo>
                <a:lnTo>
                  <a:pt x="86" y="324"/>
                </a:lnTo>
                <a:lnTo>
                  <a:pt x="92" y="314"/>
                </a:lnTo>
                <a:lnTo>
                  <a:pt x="94" y="304"/>
                </a:lnTo>
                <a:lnTo>
                  <a:pt x="102" y="294"/>
                </a:lnTo>
                <a:lnTo>
                  <a:pt x="108" y="296"/>
                </a:lnTo>
                <a:lnTo>
                  <a:pt x="112" y="298"/>
                </a:lnTo>
                <a:lnTo>
                  <a:pt x="118" y="292"/>
                </a:lnTo>
                <a:lnTo>
                  <a:pt x="122" y="288"/>
                </a:lnTo>
                <a:lnTo>
                  <a:pt x="128" y="282"/>
                </a:lnTo>
                <a:lnTo>
                  <a:pt x="130" y="284"/>
                </a:lnTo>
                <a:lnTo>
                  <a:pt x="126" y="294"/>
                </a:lnTo>
                <a:lnTo>
                  <a:pt x="126" y="302"/>
                </a:lnTo>
                <a:lnTo>
                  <a:pt x="132" y="298"/>
                </a:lnTo>
                <a:lnTo>
                  <a:pt x="138" y="286"/>
                </a:lnTo>
                <a:lnTo>
                  <a:pt x="158" y="278"/>
                </a:lnTo>
                <a:lnTo>
                  <a:pt x="170" y="282"/>
                </a:lnTo>
                <a:lnTo>
                  <a:pt x="172" y="288"/>
                </a:lnTo>
                <a:lnTo>
                  <a:pt x="174" y="296"/>
                </a:lnTo>
                <a:lnTo>
                  <a:pt x="180" y="292"/>
                </a:lnTo>
                <a:lnTo>
                  <a:pt x="180" y="286"/>
                </a:lnTo>
                <a:lnTo>
                  <a:pt x="188" y="278"/>
                </a:lnTo>
                <a:lnTo>
                  <a:pt x="200" y="270"/>
                </a:lnTo>
                <a:lnTo>
                  <a:pt x="204" y="264"/>
                </a:lnTo>
                <a:lnTo>
                  <a:pt x="210" y="262"/>
                </a:lnTo>
                <a:lnTo>
                  <a:pt x="218" y="254"/>
                </a:lnTo>
                <a:lnTo>
                  <a:pt x="224" y="252"/>
                </a:lnTo>
                <a:lnTo>
                  <a:pt x="234" y="244"/>
                </a:lnTo>
                <a:lnTo>
                  <a:pt x="248" y="240"/>
                </a:lnTo>
                <a:lnTo>
                  <a:pt x="254" y="232"/>
                </a:lnTo>
                <a:lnTo>
                  <a:pt x="266" y="230"/>
                </a:lnTo>
                <a:lnTo>
                  <a:pt x="274" y="234"/>
                </a:lnTo>
                <a:lnTo>
                  <a:pt x="286" y="236"/>
                </a:lnTo>
                <a:lnTo>
                  <a:pt x="286" y="232"/>
                </a:lnTo>
                <a:lnTo>
                  <a:pt x="290" y="224"/>
                </a:lnTo>
                <a:lnTo>
                  <a:pt x="286" y="220"/>
                </a:lnTo>
                <a:lnTo>
                  <a:pt x="284" y="210"/>
                </a:lnTo>
                <a:lnTo>
                  <a:pt x="280" y="206"/>
                </a:lnTo>
                <a:lnTo>
                  <a:pt x="280" y="190"/>
                </a:lnTo>
                <a:lnTo>
                  <a:pt x="276" y="188"/>
                </a:lnTo>
                <a:lnTo>
                  <a:pt x="276" y="182"/>
                </a:lnTo>
                <a:lnTo>
                  <a:pt x="272" y="180"/>
                </a:lnTo>
                <a:lnTo>
                  <a:pt x="270" y="186"/>
                </a:lnTo>
                <a:lnTo>
                  <a:pt x="264" y="180"/>
                </a:lnTo>
                <a:lnTo>
                  <a:pt x="260" y="176"/>
                </a:lnTo>
                <a:lnTo>
                  <a:pt x="252" y="174"/>
                </a:lnTo>
                <a:lnTo>
                  <a:pt x="248" y="166"/>
                </a:lnTo>
                <a:lnTo>
                  <a:pt x="254" y="168"/>
                </a:lnTo>
                <a:lnTo>
                  <a:pt x="258" y="172"/>
                </a:lnTo>
                <a:lnTo>
                  <a:pt x="260" y="170"/>
                </a:lnTo>
                <a:lnTo>
                  <a:pt x="254" y="164"/>
                </a:lnTo>
                <a:lnTo>
                  <a:pt x="260" y="162"/>
                </a:lnTo>
                <a:lnTo>
                  <a:pt x="266" y="168"/>
                </a:lnTo>
                <a:lnTo>
                  <a:pt x="268" y="174"/>
                </a:lnTo>
                <a:lnTo>
                  <a:pt x="284" y="172"/>
                </a:lnTo>
                <a:lnTo>
                  <a:pt x="290" y="166"/>
                </a:lnTo>
                <a:lnTo>
                  <a:pt x="292" y="164"/>
                </a:lnTo>
                <a:lnTo>
                  <a:pt x="302" y="154"/>
                </a:lnTo>
                <a:lnTo>
                  <a:pt x="300" y="146"/>
                </a:lnTo>
                <a:lnTo>
                  <a:pt x="296" y="134"/>
                </a:lnTo>
                <a:lnTo>
                  <a:pt x="302" y="128"/>
                </a:lnTo>
                <a:lnTo>
                  <a:pt x="304" y="130"/>
                </a:lnTo>
                <a:lnTo>
                  <a:pt x="312" y="126"/>
                </a:lnTo>
                <a:lnTo>
                  <a:pt x="312" y="132"/>
                </a:lnTo>
                <a:lnTo>
                  <a:pt x="310" y="138"/>
                </a:lnTo>
                <a:lnTo>
                  <a:pt x="310" y="146"/>
                </a:lnTo>
                <a:lnTo>
                  <a:pt x="314" y="152"/>
                </a:lnTo>
                <a:lnTo>
                  <a:pt x="322" y="150"/>
                </a:lnTo>
                <a:lnTo>
                  <a:pt x="330" y="150"/>
                </a:lnTo>
                <a:lnTo>
                  <a:pt x="340" y="154"/>
                </a:lnTo>
                <a:lnTo>
                  <a:pt x="342" y="156"/>
                </a:lnTo>
                <a:lnTo>
                  <a:pt x="344" y="170"/>
                </a:lnTo>
                <a:lnTo>
                  <a:pt x="354" y="170"/>
                </a:lnTo>
                <a:lnTo>
                  <a:pt x="360" y="172"/>
                </a:lnTo>
                <a:lnTo>
                  <a:pt x="366" y="182"/>
                </a:lnTo>
                <a:lnTo>
                  <a:pt x="372" y="186"/>
                </a:lnTo>
                <a:lnTo>
                  <a:pt x="384" y="180"/>
                </a:lnTo>
                <a:lnTo>
                  <a:pt x="378" y="176"/>
                </a:lnTo>
                <a:lnTo>
                  <a:pt x="378" y="168"/>
                </a:lnTo>
                <a:lnTo>
                  <a:pt x="386" y="162"/>
                </a:lnTo>
                <a:lnTo>
                  <a:pt x="382" y="158"/>
                </a:lnTo>
                <a:lnTo>
                  <a:pt x="384" y="154"/>
                </a:lnTo>
                <a:lnTo>
                  <a:pt x="386" y="150"/>
                </a:lnTo>
                <a:lnTo>
                  <a:pt x="402" y="148"/>
                </a:lnTo>
                <a:lnTo>
                  <a:pt x="406" y="142"/>
                </a:lnTo>
                <a:lnTo>
                  <a:pt x="406" y="136"/>
                </a:lnTo>
                <a:lnTo>
                  <a:pt x="414" y="136"/>
                </a:lnTo>
                <a:lnTo>
                  <a:pt x="416" y="130"/>
                </a:lnTo>
                <a:lnTo>
                  <a:pt x="402" y="12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0" name="Freeform 558"/>
          <p:cNvSpPr>
            <a:spLocks/>
          </p:cNvSpPr>
          <p:nvPr/>
        </p:nvSpPr>
        <p:spPr bwMode="auto">
          <a:xfrm>
            <a:off x="7809913" y="1863745"/>
            <a:ext cx="15875" cy="6350"/>
          </a:xfrm>
          <a:custGeom>
            <a:avLst/>
            <a:gdLst>
              <a:gd name="T0" fmla="*/ 0 w 10"/>
              <a:gd name="T1" fmla="*/ 3175 h 4"/>
              <a:gd name="T2" fmla="*/ 6350 w 10"/>
              <a:gd name="T3" fmla="*/ 6350 h 4"/>
              <a:gd name="T4" fmla="*/ 15875 w 10"/>
              <a:gd name="T5" fmla="*/ 6350 h 4"/>
              <a:gd name="T6" fmla="*/ 15875 w 10"/>
              <a:gd name="T7" fmla="*/ 0 h 4"/>
              <a:gd name="T8" fmla="*/ 3175 w 10"/>
              <a:gd name="T9" fmla="*/ 0 h 4"/>
              <a:gd name="T10" fmla="*/ 0 w 10"/>
              <a:gd name="T11" fmla="*/ 317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4">
                <a:moveTo>
                  <a:pt x="0" y="2"/>
                </a:moveTo>
                <a:lnTo>
                  <a:pt x="4" y="4"/>
                </a:lnTo>
                <a:lnTo>
                  <a:pt x="10" y="4"/>
                </a:lnTo>
                <a:lnTo>
                  <a:pt x="10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1" name="Rectangle 559"/>
          <p:cNvSpPr>
            <a:spLocks noChangeArrowheads="1"/>
          </p:cNvSpPr>
          <p:nvPr/>
        </p:nvSpPr>
        <p:spPr bwMode="auto">
          <a:xfrm>
            <a:off x="7832138" y="1844695"/>
            <a:ext cx="9525" cy="6350"/>
          </a:xfrm>
          <a:prstGeom prst="rect">
            <a:avLst/>
          </a:prstGeom>
          <a:solidFill>
            <a:srgbClr val="529216"/>
          </a:solidFill>
          <a:ln w="9525">
            <a:solidFill>
              <a:srgbClr val="529216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2" name="Freeform 560"/>
          <p:cNvSpPr>
            <a:spLocks/>
          </p:cNvSpPr>
          <p:nvPr/>
        </p:nvSpPr>
        <p:spPr bwMode="auto">
          <a:xfrm>
            <a:off x="8359188" y="2587645"/>
            <a:ext cx="25400" cy="25400"/>
          </a:xfrm>
          <a:custGeom>
            <a:avLst/>
            <a:gdLst>
              <a:gd name="T0" fmla="*/ 0 w 16"/>
              <a:gd name="T1" fmla="*/ 6350 h 16"/>
              <a:gd name="T2" fmla="*/ 3175 w 16"/>
              <a:gd name="T3" fmla="*/ 0 h 16"/>
              <a:gd name="T4" fmla="*/ 12700 w 16"/>
              <a:gd name="T5" fmla="*/ 6350 h 16"/>
              <a:gd name="T6" fmla="*/ 22225 w 16"/>
              <a:gd name="T7" fmla="*/ 22225 h 16"/>
              <a:gd name="T8" fmla="*/ 25400 w 16"/>
              <a:gd name="T9" fmla="*/ 25400 h 16"/>
              <a:gd name="T10" fmla="*/ 12700 w 16"/>
              <a:gd name="T11" fmla="*/ 22225 h 16"/>
              <a:gd name="T12" fmla="*/ 0 w 16"/>
              <a:gd name="T13" fmla="*/ 635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" h="16">
                <a:moveTo>
                  <a:pt x="0" y="4"/>
                </a:moveTo>
                <a:lnTo>
                  <a:pt x="2" y="0"/>
                </a:lnTo>
                <a:lnTo>
                  <a:pt x="8" y="4"/>
                </a:lnTo>
                <a:lnTo>
                  <a:pt x="14" y="14"/>
                </a:lnTo>
                <a:lnTo>
                  <a:pt x="16" y="16"/>
                </a:lnTo>
                <a:lnTo>
                  <a:pt x="8" y="14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3" name="Freeform 561"/>
          <p:cNvSpPr>
            <a:spLocks/>
          </p:cNvSpPr>
          <p:nvPr/>
        </p:nvSpPr>
        <p:spPr bwMode="auto">
          <a:xfrm>
            <a:off x="8390938" y="2603520"/>
            <a:ext cx="19050" cy="15875"/>
          </a:xfrm>
          <a:custGeom>
            <a:avLst/>
            <a:gdLst>
              <a:gd name="T0" fmla="*/ 0 w 12"/>
              <a:gd name="T1" fmla="*/ 0 h 10"/>
              <a:gd name="T2" fmla="*/ 9525 w 12"/>
              <a:gd name="T3" fmla="*/ 0 h 10"/>
              <a:gd name="T4" fmla="*/ 19050 w 12"/>
              <a:gd name="T5" fmla="*/ 12700 h 10"/>
              <a:gd name="T6" fmla="*/ 12700 w 12"/>
              <a:gd name="T7" fmla="*/ 15875 h 10"/>
              <a:gd name="T8" fmla="*/ 3175 w 12"/>
              <a:gd name="T9" fmla="*/ 6350 h 10"/>
              <a:gd name="T10" fmla="*/ 0 w 12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0">
                <a:moveTo>
                  <a:pt x="0" y="0"/>
                </a:moveTo>
                <a:lnTo>
                  <a:pt x="6" y="0"/>
                </a:lnTo>
                <a:lnTo>
                  <a:pt x="12" y="8"/>
                </a:lnTo>
                <a:lnTo>
                  <a:pt x="8" y="10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4" name="Freeform 562"/>
          <p:cNvSpPr>
            <a:spLocks/>
          </p:cNvSpPr>
          <p:nvPr/>
        </p:nvSpPr>
        <p:spPr bwMode="auto">
          <a:xfrm>
            <a:off x="8857663" y="2662257"/>
            <a:ext cx="19050" cy="15875"/>
          </a:xfrm>
          <a:custGeom>
            <a:avLst/>
            <a:gdLst>
              <a:gd name="T0" fmla="*/ 19050 w 12"/>
              <a:gd name="T1" fmla="*/ 3175 h 10"/>
              <a:gd name="T2" fmla="*/ 19050 w 12"/>
              <a:gd name="T3" fmla="*/ 0 h 10"/>
              <a:gd name="T4" fmla="*/ 15875 w 12"/>
              <a:gd name="T5" fmla="*/ 0 h 10"/>
              <a:gd name="T6" fmla="*/ 0 w 12"/>
              <a:gd name="T7" fmla="*/ 12700 h 10"/>
              <a:gd name="T8" fmla="*/ 0 w 12"/>
              <a:gd name="T9" fmla="*/ 15875 h 10"/>
              <a:gd name="T10" fmla="*/ 6350 w 12"/>
              <a:gd name="T11" fmla="*/ 15875 h 10"/>
              <a:gd name="T12" fmla="*/ 19050 w 12"/>
              <a:gd name="T13" fmla="*/ 317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0">
                <a:moveTo>
                  <a:pt x="12" y="2"/>
                </a:moveTo>
                <a:lnTo>
                  <a:pt x="12" y="0"/>
                </a:lnTo>
                <a:lnTo>
                  <a:pt x="10" y="0"/>
                </a:lnTo>
                <a:lnTo>
                  <a:pt x="0" y="8"/>
                </a:lnTo>
                <a:lnTo>
                  <a:pt x="0" y="10"/>
                </a:lnTo>
                <a:lnTo>
                  <a:pt x="4" y="10"/>
                </a:lnTo>
                <a:lnTo>
                  <a:pt x="12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5" name="Freeform 563"/>
          <p:cNvSpPr>
            <a:spLocks/>
          </p:cNvSpPr>
          <p:nvPr/>
        </p:nvSpPr>
        <p:spPr bwMode="auto">
          <a:xfrm>
            <a:off x="8829088" y="2671782"/>
            <a:ext cx="19050" cy="22225"/>
          </a:xfrm>
          <a:custGeom>
            <a:avLst/>
            <a:gdLst>
              <a:gd name="T0" fmla="*/ 19050 w 12"/>
              <a:gd name="T1" fmla="*/ 3175 h 14"/>
              <a:gd name="T2" fmla="*/ 0 w 12"/>
              <a:gd name="T3" fmla="*/ 22225 h 14"/>
              <a:gd name="T4" fmla="*/ 0 w 12"/>
              <a:gd name="T5" fmla="*/ 19050 h 14"/>
              <a:gd name="T6" fmla="*/ 3175 w 12"/>
              <a:gd name="T7" fmla="*/ 9525 h 14"/>
              <a:gd name="T8" fmla="*/ 6350 w 12"/>
              <a:gd name="T9" fmla="*/ 3175 h 14"/>
              <a:gd name="T10" fmla="*/ 12700 w 12"/>
              <a:gd name="T11" fmla="*/ 0 h 14"/>
              <a:gd name="T12" fmla="*/ 19050 w 12"/>
              <a:gd name="T13" fmla="*/ 3175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4">
                <a:moveTo>
                  <a:pt x="12" y="2"/>
                </a:moveTo>
                <a:lnTo>
                  <a:pt x="0" y="14"/>
                </a:lnTo>
                <a:lnTo>
                  <a:pt x="0" y="12"/>
                </a:lnTo>
                <a:lnTo>
                  <a:pt x="2" y="6"/>
                </a:lnTo>
                <a:lnTo>
                  <a:pt x="4" y="2"/>
                </a:lnTo>
                <a:lnTo>
                  <a:pt x="8" y="0"/>
                </a:lnTo>
                <a:lnTo>
                  <a:pt x="12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6" name="Freeform 564"/>
          <p:cNvSpPr>
            <a:spLocks/>
          </p:cNvSpPr>
          <p:nvPr/>
        </p:nvSpPr>
        <p:spPr bwMode="auto">
          <a:xfrm>
            <a:off x="8705263" y="2709882"/>
            <a:ext cx="22225" cy="12700"/>
          </a:xfrm>
          <a:custGeom>
            <a:avLst/>
            <a:gdLst>
              <a:gd name="T0" fmla="*/ 22225 w 14"/>
              <a:gd name="T1" fmla="*/ 0 h 8"/>
              <a:gd name="T2" fmla="*/ 22225 w 14"/>
              <a:gd name="T3" fmla="*/ 6350 h 8"/>
              <a:gd name="T4" fmla="*/ 6350 w 14"/>
              <a:gd name="T5" fmla="*/ 12700 h 8"/>
              <a:gd name="T6" fmla="*/ 0 w 14"/>
              <a:gd name="T7" fmla="*/ 12700 h 8"/>
              <a:gd name="T8" fmla="*/ 3175 w 14"/>
              <a:gd name="T9" fmla="*/ 9525 h 8"/>
              <a:gd name="T10" fmla="*/ 15875 w 14"/>
              <a:gd name="T11" fmla="*/ 3175 h 8"/>
              <a:gd name="T12" fmla="*/ 15875 w 14"/>
              <a:gd name="T13" fmla="*/ 0 h 8"/>
              <a:gd name="T14" fmla="*/ 22225 w 14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8">
                <a:moveTo>
                  <a:pt x="14" y="0"/>
                </a:moveTo>
                <a:lnTo>
                  <a:pt x="14" y="4"/>
                </a:lnTo>
                <a:lnTo>
                  <a:pt x="4" y="8"/>
                </a:lnTo>
                <a:lnTo>
                  <a:pt x="0" y="8"/>
                </a:lnTo>
                <a:lnTo>
                  <a:pt x="2" y="6"/>
                </a:lnTo>
                <a:lnTo>
                  <a:pt x="10" y="2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7" name="Freeform 565"/>
          <p:cNvSpPr>
            <a:spLocks/>
          </p:cNvSpPr>
          <p:nvPr/>
        </p:nvSpPr>
        <p:spPr bwMode="auto">
          <a:xfrm>
            <a:off x="8727488" y="2719407"/>
            <a:ext cx="15875" cy="3175"/>
          </a:xfrm>
          <a:custGeom>
            <a:avLst/>
            <a:gdLst>
              <a:gd name="T0" fmla="*/ 0 w 10"/>
              <a:gd name="T1" fmla="*/ 3175 h 2"/>
              <a:gd name="T2" fmla="*/ 3175 w 10"/>
              <a:gd name="T3" fmla="*/ 0 h 2"/>
              <a:gd name="T4" fmla="*/ 15875 w 10"/>
              <a:gd name="T5" fmla="*/ 0 h 2"/>
              <a:gd name="T6" fmla="*/ 15875 w 10"/>
              <a:gd name="T7" fmla="*/ 3175 h 2"/>
              <a:gd name="T8" fmla="*/ 0 w 10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2">
                <a:moveTo>
                  <a:pt x="0" y="2"/>
                </a:moveTo>
                <a:lnTo>
                  <a:pt x="2" y="0"/>
                </a:lnTo>
                <a:lnTo>
                  <a:pt x="10" y="0"/>
                </a:lnTo>
                <a:lnTo>
                  <a:pt x="10" y="2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8" name="Freeform 566"/>
          <p:cNvSpPr>
            <a:spLocks/>
          </p:cNvSpPr>
          <p:nvPr/>
        </p:nvSpPr>
        <p:spPr bwMode="auto">
          <a:xfrm>
            <a:off x="8648113" y="2725757"/>
            <a:ext cx="19050" cy="9525"/>
          </a:xfrm>
          <a:custGeom>
            <a:avLst/>
            <a:gdLst>
              <a:gd name="T0" fmla="*/ 0 w 12"/>
              <a:gd name="T1" fmla="*/ 0 h 6"/>
              <a:gd name="T2" fmla="*/ 6350 w 12"/>
              <a:gd name="T3" fmla="*/ 0 h 6"/>
              <a:gd name="T4" fmla="*/ 19050 w 12"/>
              <a:gd name="T5" fmla="*/ 3175 h 6"/>
              <a:gd name="T6" fmla="*/ 19050 w 12"/>
              <a:gd name="T7" fmla="*/ 9525 h 6"/>
              <a:gd name="T8" fmla="*/ 0 w 12"/>
              <a:gd name="T9" fmla="*/ 6350 h 6"/>
              <a:gd name="T10" fmla="*/ 0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12" y="6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9" name="Freeform 567"/>
          <p:cNvSpPr>
            <a:spLocks/>
          </p:cNvSpPr>
          <p:nvPr/>
        </p:nvSpPr>
        <p:spPr bwMode="auto">
          <a:xfrm>
            <a:off x="8670338" y="2725757"/>
            <a:ext cx="9525" cy="12700"/>
          </a:xfrm>
          <a:custGeom>
            <a:avLst/>
            <a:gdLst>
              <a:gd name="T0" fmla="*/ 6350 w 6"/>
              <a:gd name="T1" fmla="*/ 0 h 8"/>
              <a:gd name="T2" fmla="*/ 3175 w 6"/>
              <a:gd name="T3" fmla="*/ 6350 h 8"/>
              <a:gd name="T4" fmla="*/ 0 w 6"/>
              <a:gd name="T5" fmla="*/ 9525 h 8"/>
              <a:gd name="T6" fmla="*/ 3175 w 6"/>
              <a:gd name="T7" fmla="*/ 12700 h 8"/>
              <a:gd name="T8" fmla="*/ 9525 w 6"/>
              <a:gd name="T9" fmla="*/ 3175 h 8"/>
              <a:gd name="T10" fmla="*/ 9525 w 6"/>
              <a:gd name="T11" fmla="*/ 0 h 8"/>
              <a:gd name="T12" fmla="*/ 6350 w 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8">
                <a:moveTo>
                  <a:pt x="4" y="0"/>
                </a:moveTo>
                <a:lnTo>
                  <a:pt x="2" y="4"/>
                </a:lnTo>
                <a:lnTo>
                  <a:pt x="0" y="6"/>
                </a:lnTo>
                <a:lnTo>
                  <a:pt x="2" y="8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0" name="Freeform 568"/>
          <p:cNvSpPr>
            <a:spLocks/>
          </p:cNvSpPr>
          <p:nvPr/>
        </p:nvSpPr>
        <p:spPr bwMode="auto">
          <a:xfrm>
            <a:off x="8587788" y="2728932"/>
            <a:ext cx="15875" cy="12700"/>
          </a:xfrm>
          <a:custGeom>
            <a:avLst/>
            <a:gdLst>
              <a:gd name="T0" fmla="*/ 6350 w 10"/>
              <a:gd name="T1" fmla="*/ 0 h 8"/>
              <a:gd name="T2" fmla="*/ 15875 w 10"/>
              <a:gd name="T3" fmla="*/ 9525 h 8"/>
              <a:gd name="T4" fmla="*/ 9525 w 10"/>
              <a:gd name="T5" fmla="*/ 12700 h 8"/>
              <a:gd name="T6" fmla="*/ 0 w 10"/>
              <a:gd name="T7" fmla="*/ 3175 h 8"/>
              <a:gd name="T8" fmla="*/ 0 w 10"/>
              <a:gd name="T9" fmla="*/ 0 h 8"/>
              <a:gd name="T10" fmla="*/ 6350 w 10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10" y="6"/>
                </a:lnTo>
                <a:lnTo>
                  <a:pt x="6" y="8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1" name="Freeform 569"/>
          <p:cNvSpPr>
            <a:spLocks/>
          </p:cNvSpPr>
          <p:nvPr/>
        </p:nvSpPr>
        <p:spPr bwMode="auto">
          <a:xfrm>
            <a:off x="8559213" y="2713057"/>
            <a:ext cx="12700" cy="9525"/>
          </a:xfrm>
          <a:custGeom>
            <a:avLst/>
            <a:gdLst>
              <a:gd name="T0" fmla="*/ 9525 w 8"/>
              <a:gd name="T1" fmla="*/ 0 h 6"/>
              <a:gd name="T2" fmla="*/ 12700 w 8"/>
              <a:gd name="T3" fmla="*/ 0 h 6"/>
              <a:gd name="T4" fmla="*/ 12700 w 8"/>
              <a:gd name="T5" fmla="*/ 6350 h 6"/>
              <a:gd name="T6" fmla="*/ 6350 w 8"/>
              <a:gd name="T7" fmla="*/ 9525 h 6"/>
              <a:gd name="T8" fmla="*/ 0 w 8"/>
              <a:gd name="T9" fmla="*/ 9525 h 6"/>
              <a:gd name="T10" fmla="*/ 3175 w 8"/>
              <a:gd name="T11" fmla="*/ 3175 h 6"/>
              <a:gd name="T12" fmla="*/ 9525 w 8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6">
                <a:moveTo>
                  <a:pt x="6" y="0"/>
                </a:moveTo>
                <a:lnTo>
                  <a:pt x="8" y="0"/>
                </a:lnTo>
                <a:lnTo>
                  <a:pt x="8" y="4"/>
                </a:lnTo>
                <a:lnTo>
                  <a:pt x="4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2" name="Freeform 570"/>
          <p:cNvSpPr>
            <a:spLocks/>
          </p:cNvSpPr>
          <p:nvPr/>
        </p:nvSpPr>
        <p:spPr bwMode="auto">
          <a:xfrm>
            <a:off x="8467138" y="2687657"/>
            <a:ext cx="19050" cy="9525"/>
          </a:xfrm>
          <a:custGeom>
            <a:avLst/>
            <a:gdLst>
              <a:gd name="T0" fmla="*/ 3175 w 12"/>
              <a:gd name="T1" fmla="*/ 0 h 6"/>
              <a:gd name="T2" fmla="*/ 12700 w 12"/>
              <a:gd name="T3" fmla="*/ 3175 h 6"/>
              <a:gd name="T4" fmla="*/ 19050 w 12"/>
              <a:gd name="T5" fmla="*/ 6350 h 6"/>
              <a:gd name="T6" fmla="*/ 12700 w 12"/>
              <a:gd name="T7" fmla="*/ 9525 h 6"/>
              <a:gd name="T8" fmla="*/ 0 w 12"/>
              <a:gd name="T9" fmla="*/ 3175 h 6"/>
              <a:gd name="T10" fmla="*/ 3175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">
                <a:moveTo>
                  <a:pt x="2" y="0"/>
                </a:moveTo>
                <a:lnTo>
                  <a:pt x="8" y="2"/>
                </a:lnTo>
                <a:lnTo>
                  <a:pt x="12" y="4"/>
                </a:lnTo>
                <a:lnTo>
                  <a:pt x="8" y="6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3" name="Freeform 571"/>
          <p:cNvSpPr>
            <a:spLocks/>
          </p:cNvSpPr>
          <p:nvPr/>
        </p:nvSpPr>
        <p:spPr bwMode="auto">
          <a:xfrm>
            <a:off x="8483013" y="2703532"/>
            <a:ext cx="12700" cy="6350"/>
          </a:xfrm>
          <a:custGeom>
            <a:avLst/>
            <a:gdLst>
              <a:gd name="T0" fmla="*/ 0 w 8"/>
              <a:gd name="T1" fmla="*/ 0 h 4"/>
              <a:gd name="T2" fmla="*/ 9525 w 8"/>
              <a:gd name="T3" fmla="*/ 0 h 4"/>
              <a:gd name="T4" fmla="*/ 12700 w 8"/>
              <a:gd name="T5" fmla="*/ 6350 h 4"/>
              <a:gd name="T6" fmla="*/ 3175 w 8"/>
              <a:gd name="T7" fmla="*/ 6350 h 4"/>
              <a:gd name="T8" fmla="*/ 0 w 8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6" y="0"/>
                </a:lnTo>
                <a:lnTo>
                  <a:pt x="8" y="4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4" name="Freeform 572"/>
          <p:cNvSpPr>
            <a:spLocks/>
          </p:cNvSpPr>
          <p:nvPr/>
        </p:nvSpPr>
        <p:spPr bwMode="auto">
          <a:xfrm>
            <a:off x="4698413" y="1758970"/>
            <a:ext cx="34925" cy="22225"/>
          </a:xfrm>
          <a:custGeom>
            <a:avLst/>
            <a:gdLst>
              <a:gd name="T0" fmla="*/ 3175 w 22"/>
              <a:gd name="T1" fmla="*/ 15875 h 14"/>
              <a:gd name="T2" fmla="*/ 0 w 22"/>
              <a:gd name="T3" fmla="*/ 9525 h 14"/>
              <a:gd name="T4" fmla="*/ 9525 w 22"/>
              <a:gd name="T5" fmla="*/ 3175 h 14"/>
              <a:gd name="T6" fmla="*/ 25400 w 22"/>
              <a:gd name="T7" fmla="*/ 0 h 14"/>
              <a:gd name="T8" fmla="*/ 31750 w 22"/>
              <a:gd name="T9" fmla="*/ 3175 h 14"/>
              <a:gd name="T10" fmla="*/ 28575 w 22"/>
              <a:gd name="T11" fmla="*/ 9525 h 14"/>
              <a:gd name="T12" fmla="*/ 34925 w 22"/>
              <a:gd name="T13" fmla="*/ 12700 h 14"/>
              <a:gd name="T14" fmla="*/ 28575 w 22"/>
              <a:gd name="T15" fmla="*/ 22225 h 14"/>
              <a:gd name="T16" fmla="*/ 12700 w 22"/>
              <a:gd name="T17" fmla="*/ 22225 h 14"/>
              <a:gd name="T18" fmla="*/ 3175 w 22"/>
              <a:gd name="T19" fmla="*/ 15875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14">
                <a:moveTo>
                  <a:pt x="2" y="10"/>
                </a:moveTo>
                <a:lnTo>
                  <a:pt x="0" y="6"/>
                </a:lnTo>
                <a:lnTo>
                  <a:pt x="6" y="2"/>
                </a:lnTo>
                <a:lnTo>
                  <a:pt x="16" y="0"/>
                </a:lnTo>
                <a:lnTo>
                  <a:pt x="20" y="2"/>
                </a:lnTo>
                <a:lnTo>
                  <a:pt x="18" y="6"/>
                </a:lnTo>
                <a:lnTo>
                  <a:pt x="22" y="8"/>
                </a:lnTo>
                <a:lnTo>
                  <a:pt x="18" y="14"/>
                </a:lnTo>
                <a:lnTo>
                  <a:pt x="8" y="14"/>
                </a:lnTo>
                <a:lnTo>
                  <a:pt x="2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5" name="Freeform 573"/>
          <p:cNvSpPr>
            <a:spLocks/>
          </p:cNvSpPr>
          <p:nvPr/>
        </p:nvSpPr>
        <p:spPr bwMode="auto">
          <a:xfrm>
            <a:off x="4726988" y="1781195"/>
            <a:ext cx="28575" cy="22225"/>
          </a:xfrm>
          <a:custGeom>
            <a:avLst/>
            <a:gdLst>
              <a:gd name="T0" fmla="*/ 25400 w 18"/>
              <a:gd name="T1" fmla="*/ 22225 h 14"/>
              <a:gd name="T2" fmla="*/ 12700 w 18"/>
              <a:gd name="T3" fmla="*/ 12700 h 14"/>
              <a:gd name="T4" fmla="*/ 0 w 18"/>
              <a:gd name="T5" fmla="*/ 6350 h 14"/>
              <a:gd name="T6" fmla="*/ 12700 w 18"/>
              <a:gd name="T7" fmla="*/ 0 h 14"/>
              <a:gd name="T8" fmla="*/ 28575 w 18"/>
              <a:gd name="T9" fmla="*/ 6350 h 14"/>
              <a:gd name="T10" fmla="*/ 25400 w 18"/>
              <a:gd name="T11" fmla="*/ 22225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4">
                <a:moveTo>
                  <a:pt x="16" y="14"/>
                </a:moveTo>
                <a:lnTo>
                  <a:pt x="8" y="8"/>
                </a:lnTo>
                <a:lnTo>
                  <a:pt x="0" y="4"/>
                </a:lnTo>
                <a:lnTo>
                  <a:pt x="8" y="0"/>
                </a:lnTo>
                <a:lnTo>
                  <a:pt x="18" y="4"/>
                </a:lnTo>
                <a:lnTo>
                  <a:pt x="16" y="1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6" name="Freeform 574"/>
          <p:cNvSpPr>
            <a:spLocks/>
          </p:cNvSpPr>
          <p:nvPr/>
        </p:nvSpPr>
        <p:spPr bwMode="auto">
          <a:xfrm>
            <a:off x="4717463" y="1800245"/>
            <a:ext cx="34925" cy="41275"/>
          </a:xfrm>
          <a:custGeom>
            <a:avLst/>
            <a:gdLst>
              <a:gd name="T0" fmla="*/ 34925 w 22"/>
              <a:gd name="T1" fmla="*/ 41275 h 26"/>
              <a:gd name="T2" fmla="*/ 15875 w 22"/>
              <a:gd name="T3" fmla="*/ 28575 h 26"/>
              <a:gd name="T4" fmla="*/ 0 w 22"/>
              <a:gd name="T5" fmla="*/ 6350 h 26"/>
              <a:gd name="T6" fmla="*/ 3175 w 22"/>
              <a:gd name="T7" fmla="*/ 0 h 26"/>
              <a:gd name="T8" fmla="*/ 22225 w 22"/>
              <a:gd name="T9" fmla="*/ 0 h 26"/>
              <a:gd name="T10" fmla="*/ 34925 w 22"/>
              <a:gd name="T11" fmla="*/ 15875 h 26"/>
              <a:gd name="T12" fmla="*/ 34925 w 22"/>
              <a:gd name="T13" fmla="*/ 15875 h 26"/>
              <a:gd name="T14" fmla="*/ 34925 w 22"/>
              <a:gd name="T15" fmla="*/ 41275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6">
                <a:moveTo>
                  <a:pt x="22" y="26"/>
                </a:moveTo>
                <a:lnTo>
                  <a:pt x="10" y="18"/>
                </a:lnTo>
                <a:lnTo>
                  <a:pt x="0" y="4"/>
                </a:lnTo>
                <a:lnTo>
                  <a:pt x="2" y="0"/>
                </a:lnTo>
                <a:lnTo>
                  <a:pt x="14" y="0"/>
                </a:lnTo>
                <a:lnTo>
                  <a:pt x="22" y="10"/>
                </a:lnTo>
                <a:lnTo>
                  <a:pt x="22" y="2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7" name="Freeform 575"/>
          <p:cNvSpPr>
            <a:spLocks/>
          </p:cNvSpPr>
          <p:nvPr/>
        </p:nvSpPr>
        <p:spPr bwMode="auto">
          <a:xfrm>
            <a:off x="4644438" y="1909782"/>
            <a:ext cx="53975" cy="28575"/>
          </a:xfrm>
          <a:custGeom>
            <a:avLst/>
            <a:gdLst>
              <a:gd name="T0" fmla="*/ 0 w 34"/>
              <a:gd name="T1" fmla="*/ 28575 h 18"/>
              <a:gd name="T2" fmla="*/ 0 w 34"/>
              <a:gd name="T3" fmla="*/ 25400 h 18"/>
              <a:gd name="T4" fmla="*/ 15875 w 34"/>
              <a:gd name="T5" fmla="*/ 12700 h 18"/>
              <a:gd name="T6" fmla="*/ 47625 w 34"/>
              <a:gd name="T7" fmla="*/ 0 h 18"/>
              <a:gd name="T8" fmla="*/ 53975 w 34"/>
              <a:gd name="T9" fmla="*/ 9525 h 18"/>
              <a:gd name="T10" fmla="*/ 50800 w 34"/>
              <a:gd name="T11" fmla="*/ 22225 h 18"/>
              <a:gd name="T12" fmla="*/ 44450 w 34"/>
              <a:gd name="T13" fmla="*/ 25400 h 18"/>
              <a:gd name="T14" fmla="*/ 31750 w 34"/>
              <a:gd name="T15" fmla="*/ 22225 h 18"/>
              <a:gd name="T16" fmla="*/ 0 w 34"/>
              <a:gd name="T17" fmla="*/ 28575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" h="18">
                <a:moveTo>
                  <a:pt x="0" y="18"/>
                </a:moveTo>
                <a:lnTo>
                  <a:pt x="0" y="16"/>
                </a:lnTo>
                <a:lnTo>
                  <a:pt x="10" y="8"/>
                </a:lnTo>
                <a:lnTo>
                  <a:pt x="30" y="0"/>
                </a:lnTo>
                <a:lnTo>
                  <a:pt x="34" y="6"/>
                </a:lnTo>
                <a:lnTo>
                  <a:pt x="32" y="14"/>
                </a:lnTo>
                <a:lnTo>
                  <a:pt x="28" y="16"/>
                </a:lnTo>
                <a:lnTo>
                  <a:pt x="20" y="14"/>
                </a:lnTo>
                <a:lnTo>
                  <a:pt x="0" y="1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8" name="Freeform 576"/>
          <p:cNvSpPr>
            <a:spLocks/>
          </p:cNvSpPr>
          <p:nvPr/>
        </p:nvSpPr>
        <p:spPr bwMode="auto">
          <a:xfrm>
            <a:off x="7327313" y="1508145"/>
            <a:ext cx="15875" cy="15875"/>
          </a:xfrm>
          <a:custGeom>
            <a:avLst/>
            <a:gdLst>
              <a:gd name="T0" fmla="*/ 0 w 10"/>
              <a:gd name="T1" fmla="*/ 0 h 10"/>
              <a:gd name="T2" fmla="*/ 9525 w 10"/>
              <a:gd name="T3" fmla="*/ 3175 h 10"/>
              <a:gd name="T4" fmla="*/ 15875 w 10"/>
              <a:gd name="T5" fmla="*/ 15875 h 10"/>
              <a:gd name="T6" fmla="*/ 9525 w 10"/>
              <a:gd name="T7" fmla="*/ 15875 h 10"/>
              <a:gd name="T8" fmla="*/ 0 w 10"/>
              <a:gd name="T9" fmla="*/ 3175 h 10"/>
              <a:gd name="T10" fmla="*/ 0 w 10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6" y="2"/>
                </a:lnTo>
                <a:lnTo>
                  <a:pt x="10" y="10"/>
                </a:lnTo>
                <a:lnTo>
                  <a:pt x="6" y="1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9" name="Freeform 577"/>
          <p:cNvSpPr>
            <a:spLocks/>
          </p:cNvSpPr>
          <p:nvPr/>
        </p:nvSpPr>
        <p:spPr bwMode="auto">
          <a:xfrm>
            <a:off x="7346363" y="1520845"/>
            <a:ext cx="6350" cy="6350"/>
          </a:xfrm>
          <a:custGeom>
            <a:avLst/>
            <a:gdLst>
              <a:gd name="T0" fmla="*/ 3175 w 4"/>
              <a:gd name="T1" fmla="*/ 0 h 4"/>
              <a:gd name="T2" fmla="*/ 6350 w 4"/>
              <a:gd name="T3" fmla="*/ 3175 h 4"/>
              <a:gd name="T4" fmla="*/ 0 w 4"/>
              <a:gd name="T5" fmla="*/ 6350 h 4"/>
              <a:gd name="T6" fmla="*/ 3175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2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0" name="Freeform 578"/>
          <p:cNvSpPr>
            <a:spLocks/>
          </p:cNvSpPr>
          <p:nvPr/>
        </p:nvSpPr>
        <p:spPr bwMode="auto">
          <a:xfrm>
            <a:off x="7082838" y="1250970"/>
            <a:ext cx="114300" cy="144462"/>
          </a:xfrm>
          <a:custGeom>
            <a:avLst/>
            <a:gdLst>
              <a:gd name="T0" fmla="*/ 114300 w 72"/>
              <a:gd name="T1" fmla="*/ 96308 h 90"/>
              <a:gd name="T2" fmla="*/ 114300 w 72"/>
              <a:gd name="T3" fmla="*/ 73836 h 90"/>
              <a:gd name="T4" fmla="*/ 104775 w 72"/>
              <a:gd name="T5" fmla="*/ 60995 h 90"/>
              <a:gd name="T6" fmla="*/ 104775 w 72"/>
              <a:gd name="T7" fmla="*/ 48154 h 90"/>
              <a:gd name="T8" fmla="*/ 95250 w 72"/>
              <a:gd name="T9" fmla="*/ 32103 h 90"/>
              <a:gd name="T10" fmla="*/ 92075 w 72"/>
              <a:gd name="T11" fmla="*/ 22472 h 90"/>
              <a:gd name="T12" fmla="*/ 82550 w 72"/>
              <a:gd name="T13" fmla="*/ 19262 h 90"/>
              <a:gd name="T14" fmla="*/ 76200 w 72"/>
              <a:gd name="T15" fmla="*/ 32103 h 90"/>
              <a:gd name="T16" fmla="*/ 69850 w 72"/>
              <a:gd name="T17" fmla="*/ 38523 h 90"/>
              <a:gd name="T18" fmla="*/ 66675 w 72"/>
              <a:gd name="T19" fmla="*/ 19262 h 90"/>
              <a:gd name="T20" fmla="*/ 76200 w 72"/>
              <a:gd name="T21" fmla="*/ 12841 h 90"/>
              <a:gd name="T22" fmla="*/ 73025 w 72"/>
              <a:gd name="T23" fmla="*/ 3210 h 90"/>
              <a:gd name="T24" fmla="*/ 63500 w 72"/>
              <a:gd name="T25" fmla="*/ 0 h 90"/>
              <a:gd name="T26" fmla="*/ 60325 w 72"/>
              <a:gd name="T27" fmla="*/ 16051 h 90"/>
              <a:gd name="T28" fmla="*/ 57150 w 72"/>
              <a:gd name="T29" fmla="*/ 16051 h 90"/>
              <a:gd name="T30" fmla="*/ 53975 w 72"/>
              <a:gd name="T31" fmla="*/ 3210 h 90"/>
              <a:gd name="T32" fmla="*/ 47625 w 72"/>
              <a:gd name="T33" fmla="*/ 0 h 90"/>
              <a:gd name="T34" fmla="*/ 44450 w 72"/>
              <a:gd name="T35" fmla="*/ 6421 h 90"/>
              <a:gd name="T36" fmla="*/ 47625 w 72"/>
              <a:gd name="T37" fmla="*/ 16051 h 90"/>
              <a:gd name="T38" fmla="*/ 38100 w 72"/>
              <a:gd name="T39" fmla="*/ 19262 h 90"/>
              <a:gd name="T40" fmla="*/ 34925 w 72"/>
              <a:gd name="T41" fmla="*/ 25682 h 90"/>
              <a:gd name="T42" fmla="*/ 34925 w 72"/>
              <a:gd name="T43" fmla="*/ 32103 h 90"/>
              <a:gd name="T44" fmla="*/ 31750 w 72"/>
              <a:gd name="T45" fmla="*/ 44944 h 90"/>
              <a:gd name="T46" fmla="*/ 31750 w 72"/>
              <a:gd name="T47" fmla="*/ 57785 h 90"/>
              <a:gd name="T48" fmla="*/ 19050 w 72"/>
              <a:gd name="T49" fmla="*/ 60995 h 90"/>
              <a:gd name="T50" fmla="*/ 15875 w 72"/>
              <a:gd name="T51" fmla="*/ 86677 h 90"/>
              <a:gd name="T52" fmla="*/ 12700 w 72"/>
              <a:gd name="T53" fmla="*/ 93098 h 90"/>
              <a:gd name="T54" fmla="*/ 15875 w 72"/>
              <a:gd name="T55" fmla="*/ 105939 h 90"/>
              <a:gd name="T56" fmla="*/ 0 w 72"/>
              <a:gd name="T57" fmla="*/ 121990 h 90"/>
              <a:gd name="T58" fmla="*/ 0 w 72"/>
              <a:gd name="T59" fmla="*/ 131621 h 90"/>
              <a:gd name="T60" fmla="*/ 12700 w 72"/>
              <a:gd name="T61" fmla="*/ 144462 h 90"/>
              <a:gd name="T62" fmla="*/ 22225 w 72"/>
              <a:gd name="T63" fmla="*/ 131621 h 90"/>
              <a:gd name="T64" fmla="*/ 41275 w 72"/>
              <a:gd name="T65" fmla="*/ 125200 h 90"/>
              <a:gd name="T66" fmla="*/ 53975 w 72"/>
              <a:gd name="T67" fmla="*/ 118780 h 90"/>
              <a:gd name="T68" fmla="*/ 63500 w 72"/>
              <a:gd name="T69" fmla="*/ 118780 h 90"/>
              <a:gd name="T70" fmla="*/ 66675 w 72"/>
              <a:gd name="T71" fmla="*/ 128411 h 90"/>
              <a:gd name="T72" fmla="*/ 79375 w 72"/>
              <a:gd name="T73" fmla="*/ 118780 h 90"/>
              <a:gd name="T74" fmla="*/ 92075 w 72"/>
              <a:gd name="T75" fmla="*/ 118780 h 90"/>
              <a:gd name="T76" fmla="*/ 114300 w 72"/>
              <a:gd name="T77" fmla="*/ 96308 h 9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2" h="90">
                <a:moveTo>
                  <a:pt x="72" y="60"/>
                </a:moveTo>
                <a:lnTo>
                  <a:pt x="72" y="46"/>
                </a:lnTo>
                <a:lnTo>
                  <a:pt x="66" y="38"/>
                </a:lnTo>
                <a:lnTo>
                  <a:pt x="66" y="30"/>
                </a:lnTo>
                <a:lnTo>
                  <a:pt x="60" y="20"/>
                </a:lnTo>
                <a:lnTo>
                  <a:pt x="58" y="14"/>
                </a:lnTo>
                <a:lnTo>
                  <a:pt x="52" y="12"/>
                </a:lnTo>
                <a:lnTo>
                  <a:pt x="48" y="20"/>
                </a:lnTo>
                <a:lnTo>
                  <a:pt x="44" y="24"/>
                </a:lnTo>
                <a:lnTo>
                  <a:pt x="42" y="12"/>
                </a:lnTo>
                <a:lnTo>
                  <a:pt x="48" y="8"/>
                </a:lnTo>
                <a:lnTo>
                  <a:pt x="46" y="2"/>
                </a:lnTo>
                <a:lnTo>
                  <a:pt x="40" y="0"/>
                </a:lnTo>
                <a:lnTo>
                  <a:pt x="38" y="10"/>
                </a:lnTo>
                <a:lnTo>
                  <a:pt x="36" y="10"/>
                </a:lnTo>
                <a:lnTo>
                  <a:pt x="34" y="2"/>
                </a:lnTo>
                <a:lnTo>
                  <a:pt x="30" y="0"/>
                </a:lnTo>
                <a:lnTo>
                  <a:pt x="28" y="4"/>
                </a:lnTo>
                <a:lnTo>
                  <a:pt x="30" y="10"/>
                </a:lnTo>
                <a:lnTo>
                  <a:pt x="24" y="12"/>
                </a:lnTo>
                <a:lnTo>
                  <a:pt x="22" y="16"/>
                </a:lnTo>
                <a:lnTo>
                  <a:pt x="22" y="20"/>
                </a:lnTo>
                <a:lnTo>
                  <a:pt x="20" y="28"/>
                </a:lnTo>
                <a:lnTo>
                  <a:pt x="20" y="36"/>
                </a:lnTo>
                <a:lnTo>
                  <a:pt x="12" y="38"/>
                </a:lnTo>
                <a:lnTo>
                  <a:pt x="10" y="54"/>
                </a:lnTo>
                <a:lnTo>
                  <a:pt x="8" y="58"/>
                </a:lnTo>
                <a:lnTo>
                  <a:pt x="10" y="66"/>
                </a:lnTo>
                <a:lnTo>
                  <a:pt x="0" y="76"/>
                </a:lnTo>
                <a:lnTo>
                  <a:pt x="0" y="82"/>
                </a:lnTo>
                <a:lnTo>
                  <a:pt x="8" y="90"/>
                </a:lnTo>
                <a:lnTo>
                  <a:pt x="14" y="82"/>
                </a:lnTo>
                <a:lnTo>
                  <a:pt x="26" y="78"/>
                </a:lnTo>
                <a:lnTo>
                  <a:pt x="34" y="74"/>
                </a:lnTo>
                <a:lnTo>
                  <a:pt x="40" y="74"/>
                </a:lnTo>
                <a:lnTo>
                  <a:pt x="42" y="80"/>
                </a:lnTo>
                <a:lnTo>
                  <a:pt x="50" y="74"/>
                </a:lnTo>
                <a:lnTo>
                  <a:pt x="58" y="74"/>
                </a:lnTo>
                <a:lnTo>
                  <a:pt x="72" y="6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1" name="Freeform 579"/>
          <p:cNvSpPr>
            <a:spLocks/>
          </p:cNvSpPr>
          <p:nvPr/>
        </p:nvSpPr>
        <p:spPr bwMode="auto">
          <a:xfrm>
            <a:off x="6968538" y="1166832"/>
            <a:ext cx="130175" cy="147638"/>
          </a:xfrm>
          <a:custGeom>
            <a:avLst/>
            <a:gdLst>
              <a:gd name="T0" fmla="*/ 104775 w 82"/>
              <a:gd name="T1" fmla="*/ 12838 h 92"/>
              <a:gd name="T2" fmla="*/ 114300 w 82"/>
              <a:gd name="T3" fmla="*/ 16048 h 92"/>
              <a:gd name="T4" fmla="*/ 130175 w 82"/>
              <a:gd name="T5" fmla="*/ 44933 h 92"/>
              <a:gd name="T6" fmla="*/ 123825 w 82"/>
              <a:gd name="T7" fmla="*/ 86657 h 92"/>
              <a:gd name="T8" fmla="*/ 117475 w 82"/>
              <a:gd name="T9" fmla="*/ 93076 h 92"/>
              <a:gd name="T10" fmla="*/ 104775 w 82"/>
              <a:gd name="T11" fmla="*/ 89867 h 92"/>
              <a:gd name="T12" fmla="*/ 104775 w 82"/>
              <a:gd name="T13" fmla="*/ 102705 h 92"/>
              <a:gd name="T14" fmla="*/ 127000 w 82"/>
              <a:gd name="T15" fmla="*/ 125171 h 92"/>
              <a:gd name="T16" fmla="*/ 127000 w 82"/>
              <a:gd name="T17" fmla="*/ 134800 h 92"/>
              <a:gd name="T18" fmla="*/ 82550 w 82"/>
              <a:gd name="T19" fmla="*/ 147638 h 92"/>
              <a:gd name="T20" fmla="*/ 76200 w 82"/>
              <a:gd name="T21" fmla="*/ 144428 h 92"/>
              <a:gd name="T22" fmla="*/ 73025 w 82"/>
              <a:gd name="T23" fmla="*/ 134800 h 92"/>
              <a:gd name="T24" fmla="*/ 41275 w 82"/>
              <a:gd name="T25" fmla="*/ 115543 h 92"/>
              <a:gd name="T26" fmla="*/ 31750 w 82"/>
              <a:gd name="T27" fmla="*/ 118752 h 92"/>
              <a:gd name="T28" fmla="*/ 22225 w 82"/>
              <a:gd name="T29" fmla="*/ 109124 h 92"/>
              <a:gd name="T30" fmla="*/ 15875 w 82"/>
              <a:gd name="T31" fmla="*/ 96286 h 92"/>
              <a:gd name="T32" fmla="*/ 19050 w 82"/>
              <a:gd name="T33" fmla="*/ 77029 h 92"/>
              <a:gd name="T34" fmla="*/ 9525 w 82"/>
              <a:gd name="T35" fmla="*/ 77029 h 92"/>
              <a:gd name="T36" fmla="*/ 0 w 82"/>
              <a:gd name="T37" fmla="*/ 64190 h 92"/>
              <a:gd name="T38" fmla="*/ 3175 w 82"/>
              <a:gd name="T39" fmla="*/ 57771 h 92"/>
              <a:gd name="T40" fmla="*/ 6350 w 82"/>
              <a:gd name="T41" fmla="*/ 44933 h 92"/>
              <a:gd name="T42" fmla="*/ 19050 w 82"/>
              <a:gd name="T43" fmla="*/ 41724 h 92"/>
              <a:gd name="T44" fmla="*/ 19050 w 82"/>
              <a:gd name="T45" fmla="*/ 22467 h 92"/>
              <a:gd name="T46" fmla="*/ 28575 w 82"/>
              <a:gd name="T47" fmla="*/ 9629 h 92"/>
              <a:gd name="T48" fmla="*/ 34925 w 82"/>
              <a:gd name="T49" fmla="*/ 12838 h 92"/>
              <a:gd name="T50" fmla="*/ 53975 w 82"/>
              <a:gd name="T51" fmla="*/ 3210 h 92"/>
              <a:gd name="T52" fmla="*/ 79375 w 82"/>
              <a:gd name="T53" fmla="*/ 0 h 92"/>
              <a:gd name="T54" fmla="*/ 88900 w 82"/>
              <a:gd name="T55" fmla="*/ 12838 h 92"/>
              <a:gd name="T56" fmla="*/ 82550 w 82"/>
              <a:gd name="T57" fmla="*/ 25676 h 92"/>
              <a:gd name="T58" fmla="*/ 82550 w 82"/>
              <a:gd name="T59" fmla="*/ 35305 h 92"/>
              <a:gd name="T60" fmla="*/ 95250 w 82"/>
              <a:gd name="T61" fmla="*/ 28886 h 92"/>
              <a:gd name="T62" fmla="*/ 104775 w 82"/>
              <a:gd name="T63" fmla="*/ 12838 h 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92">
                <a:moveTo>
                  <a:pt x="66" y="8"/>
                </a:moveTo>
                <a:lnTo>
                  <a:pt x="72" y="10"/>
                </a:lnTo>
                <a:lnTo>
                  <a:pt x="82" y="28"/>
                </a:lnTo>
                <a:lnTo>
                  <a:pt x="78" y="54"/>
                </a:lnTo>
                <a:lnTo>
                  <a:pt x="74" y="58"/>
                </a:lnTo>
                <a:lnTo>
                  <a:pt x="66" y="56"/>
                </a:lnTo>
                <a:lnTo>
                  <a:pt x="66" y="64"/>
                </a:lnTo>
                <a:lnTo>
                  <a:pt x="80" y="78"/>
                </a:lnTo>
                <a:lnTo>
                  <a:pt x="80" y="84"/>
                </a:lnTo>
                <a:lnTo>
                  <a:pt x="52" y="92"/>
                </a:lnTo>
                <a:lnTo>
                  <a:pt x="48" y="90"/>
                </a:lnTo>
                <a:lnTo>
                  <a:pt x="46" y="84"/>
                </a:lnTo>
                <a:lnTo>
                  <a:pt x="26" y="72"/>
                </a:lnTo>
                <a:lnTo>
                  <a:pt x="20" y="74"/>
                </a:lnTo>
                <a:lnTo>
                  <a:pt x="14" y="68"/>
                </a:lnTo>
                <a:lnTo>
                  <a:pt x="10" y="60"/>
                </a:lnTo>
                <a:lnTo>
                  <a:pt x="12" y="48"/>
                </a:lnTo>
                <a:lnTo>
                  <a:pt x="6" y="48"/>
                </a:lnTo>
                <a:lnTo>
                  <a:pt x="0" y="40"/>
                </a:lnTo>
                <a:lnTo>
                  <a:pt x="2" y="36"/>
                </a:lnTo>
                <a:lnTo>
                  <a:pt x="4" y="28"/>
                </a:lnTo>
                <a:lnTo>
                  <a:pt x="12" y="26"/>
                </a:lnTo>
                <a:lnTo>
                  <a:pt x="12" y="14"/>
                </a:lnTo>
                <a:lnTo>
                  <a:pt x="18" y="6"/>
                </a:lnTo>
                <a:lnTo>
                  <a:pt x="22" y="8"/>
                </a:lnTo>
                <a:lnTo>
                  <a:pt x="34" y="2"/>
                </a:lnTo>
                <a:lnTo>
                  <a:pt x="50" y="0"/>
                </a:lnTo>
                <a:lnTo>
                  <a:pt x="56" y="8"/>
                </a:lnTo>
                <a:lnTo>
                  <a:pt x="52" y="16"/>
                </a:lnTo>
                <a:lnTo>
                  <a:pt x="52" y="22"/>
                </a:lnTo>
                <a:lnTo>
                  <a:pt x="60" y="18"/>
                </a:lnTo>
                <a:lnTo>
                  <a:pt x="66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2" name="Freeform 580"/>
          <p:cNvSpPr>
            <a:spLocks/>
          </p:cNvSpPr>
          <p:nvPr/>
        </p:nvSpPr>
        <p:spPr bwMode="auto">
          <a:xfrm>
            <a:off x="6927263" y="1035070"/>
            <a:ext cx="127000" cy="141287"/>
          </a:xfrm>
          <a:custGeom>
            <a:avLst/>
            <a:gdLst>
              <a:gd name="T0" fmla="*/ 127000 w 80"/>
              <a:gd name="T1" fmla="*/ 70644 h 88"/>
              <a:gd name="T2" fmla="*/ 114300 w 80"/>
              <a:gd name="T3" fmla="*/ 86699 h 88"/>
              <a:gd name="T4" fmla="*/ 114300 w 80"/>
              <a:gd name="T5" fmla="*/ 105965 h 88"/>
              <a:gd name="T6" fmla="*/ 114300 w 80"/>
              <a:gd name="T7" fmla="*/ 118810 h 88"/>
              <a:gd name="T8" fmla="*/ 79375 w 80"/>
              <a:gd name="T9" fmla="*/ 122021 h 88"/>
              <a:gd name="T10" fmla="*/ 66675 w 80"/>
              <a:gd name="T11" fmla="*/ 128443 h 88"/>
              <a:gd name="T12" fmla="*/ 60325 w 80"/>
              <a:gd name="T13" fmla="*/ 138076 h 88"/>
              <a:gd name="T14" fmla="*/ 41275 w 80"/>
              <a:gd name="T15" fmla="*/ 141287 h 88"/>
              <a:gd name="T16" fmla="*/ 19050 w 80"/>
              <a:gd name="T17" fmla="*/ 128443 h 88"/>
              <a:gd name="T18" fmla="*/ 19050 w 80"/>
              <a:gd name="T19" fmla="*/ 118810 h 88"/>
              <a:gd name="T20" fmla="*/ 6350 w 80"/>
              <a:gd name="T21" fmla="*/ 118810 h 88"/>
              <a:gd name="T22" fmla="*/ 0 w 80"/>
              <a:gd name="T23" fmla="*/ 109176 h 88"/>
              <a:gd name="T24" fmla="*/ 9525 w 80"/>
              <a:gd name="T25" fmla="*/ 96332 h 88"/>
              <a:gd name="T26" fmla="*/ 25400 w 80"/>
              <a:gd name="T27" fmla="*/ 93121 h 88"/>
              <a:gd name="T28" fmla="*/ 31750 w 80"/>
              <a:gd name="T29" fmla="*/ 80277 h 88"/>
              <a:gd name="T30" fmla="*/ 22225 w 80"/>
              <a:gd name="T31" fmla="*/ 64221 h 88"/>
              <a:gd name="T32" fmla="*/ 34925 w 80"/>
              <a:gd name="T33" fmla="*/ 48166 h 88"/>
              <a:gd name="T34" fmla="*/ 69850 w 80"/>
              <a:gd name="T35" fmla="*/ 22477 h 88"/>
              <a:gd name="T36" fmla="*/ 76200 w 80"/>
              <a:gd name="T37" fmla="*/ 3211 h 88"/>
              <a:gd name="T38" fmla="*/ 85725 w 80"/>
              <a:gd name="T39" fmla="*/ 0 h 88"/>
              <a:gd name="T40" fmla="*/ 98425 w 80"/>
              <a:gd name="T41" fmla="*/ 12844 h 88"/>
              <a:gd name="T42" fmla="*/ 104775 w 80"/>
              <a:gd name="T43" fmla="*/ 44955 h 88"/>
              <a:gd name="T44" fmla="*/ 123825 w 80"/>
              <a:gd name="T45" fmla="*/ 61010 h 88"/>
              <a:gd name="T46" fmla="*/ 127000 w 80"/>
              <a:gd name="T47" fmla="*/ 70644 h 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0" h="88">
                <a:moveTo>
                  <a:pt x="80" y="44"/>
                </a:moveTo>
                <a:lnTo>
                  <a:pt x="72" y="54"/>
                </a:lnTo>
                <a:lnTo>
                  <a:pt x="72" y="66"/>
                </a:lnTo>
                <a:lnTo>
                  <a:pt x="72" y="74"/>
                </a:lnTo>
                <a:lnTo>
                  <a:pt x="50" y="76"/>
                </a:lnTo>
                <a:lnTo>
                  <a:pt x="42" y="80"/>
                </a:lnTo>
                <a:lnTo>
                  <a:pt x="38" y="86"/>
                </a:lnTo>
                <a:lnTo>
                  <a:pt x="26" y="88"/>
                </a:lnTo>
                <a:lnTo>
                  <a:pt x="12" y="80"/>
                </a:lnTo>
                <a:lnTo>
                  <a:pt x="12" y="74"/>
                </a:lnTo>
                <a:lnTo>
                  <a:pt x="4" y="74"/>
                </a:lnTo>
                <a:lnTo>
                  <a:pt x="0" y="68"/>
                </a:lnTo>
                <a:lnTo>
                  <a:pt x="6" y="60"/>
                </a:lnTo>
                <a:lnTo>
                  <a:pt x="16" y="58"/>
                </a:lnTo>
                <a:lnTo>
                  <a:pt x="20" y="50"/>
                </a:lnTo>
                <a:lnTo>
                  <a:pt x="14" y="40"/>
                </a:lnTo>
                <a:lnTo>
                  <a:pt x="22" y="30"/>
                </a:lnTo>
                <a:lnTo>
                  <a:pt x="44" y="14"/>
                </a:lnTo>
                <a:lnTo>
                  <a:pt x="48" y="2"/>
                </a:lnTo>
                <a:lnTo>
                  <a:pt x="54" y="0"/>
                </a:lnTo>
                <a:lnTo>
                  <a:pt x="62" y="8"/>
                </a:lnTo>
                <a:lnTo>
                  <a:pt x="66" y="28"/>
                </a:lnTo>
                <a:lnTo>
                  <a:pt x="78" y="38"/>
                </a:lnTo>
                <a:lnTo>
                  <a:pt x="80" y="4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3" name="Freeform 581"/>
          <p:cNvSpPr>
            <a:spLocks/>
          </p:cNvSpPr>
          <p:nvPr/>
        </p:nvSpPr>
        <p:spPr bwMode="auto">
          <a:xfrm>
            <a:off x="6924088" y="1176357"/>
            <a:ext cx="47625" cy="47625"/>
          </a:xfrm>
          <a:custGeom>
            <a:avLst/>
            <a:gdLst>
              <a:gd name="T0" fmla="*/ 47625 w 30"/>
              <a:gd name="T1" fmla="*/ 15875 h 30"/>
              <a:gd name="T2" fmla="*/ 38100 w 30"/>
              <a:gd name="T3" fmla="*/ 9525 h 30"/>
              <a:gd name="T4" fmla="*/ 31750 w 30"/>
              <a:gd name="T5" fmla="*/ 9525 h 30"/>
              <a:gd name="T6" fmla="*/ 15875 w 30"/>
              <a:gd name="T7" fmla="*/ 0 h 30"/>
              <a:gd name="T8" fmla="*/ 0 w 30"/>
              <a:gd name="T9" fmla="*/ 0 h 30"/>
              <a:gd name="T10" fmla="*/ 0 w 30"/>
              <a:gd name="T11" fmla="*/ 6350 h 30"/>
              <a:gd name="T12" fmla="*/ 6350 w 30"/>
              <a:gd name="T13" fmla="*/ 12700 h 30"/>
              <a:gd name="T14" fmla="*/ 6350 w 30"/>
              <a:gd name="T15" fmla="*/ 31750 h 30"/>
              <a:gd name="T16" fmla="*/ 15875 w 30"/>
              <a:gd name="T17" fmla="*/ 31750 h 30"/>
              <a:gd name="T18" fmla="*/ 25400 w 30"/>
              <a:gd name="T19" fmla="*/ 34925 h 30"/>
              <a:gd name="T20" fmla="*/ 19050 w 30"/>
              <a:gd name="T21" fmla="*/ 41275 h 30"/>
              <a:gd name="T22" fmla="*/ 22225 w 30"/>
              <a:gd name="T23" fmla="*/ 47625 h 30"/>
              <a:gd name="T24" fmla="*/ 34925 w 30"/>
              <a:gd name="T25" fmla="*/ 34925 h 30"/>
              <a:gd name="T26" fmla="*/ 47625 w 30"/>
              <a:gd name="T27" fmla="*/ 15875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0" h="30">
                <a:moveTo>
                  <a:pt x="30" y="10"/>
                </a:moveTo>
                <a:lnTo>
                  <a:pt x="24" y="6"/>
                </a:lnTo>
                <a:lnTo>
                  <a:pt x="20" y="6"/>
                </a:lnTo>
                <a:lnTo>
                  <a:pt x="10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4" y="20"/>
                </a:lnTo>
                <a:lnTo>
                  <a:pt x="10" y="20"/>
                </a:lnTo>
                <a:lnTo>
                  <a:pt x="16" y="22"/>
                </a:lnTo>
                <a:lnTo>
                  <a:pt x="12" y="26"/>
                </a:lnTo>
                <a:lnTo>
                  <a:pt x="14" y="30"/>
                </a:lnTo>
                <a:lnTo>
                  <a:pt x="22" y="22"/>
                </a:lnTo>
                <a:lnTo>
                  <a:pt x="30" y="1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4" name="Freeform 582"/>
          <p:cNvSpPr>
            <a:spLocks/>
          </p:cNvSpPr>
          <p:nvPr/>
        </p:nvSpPr>
        <p:spPr bwMode="auto">
          <a:xfrm>
            <a:off x="6905038" y="1041420"/>
            <a:ext cx="28575" cy="12700"/>
          </a:xfrm>
          <a:custGeom>
            <a:avLst/>
            <a:gdLst>
              <a:gd name="T0" fmla="*/ 25400 w 18"/>
              <a:gd name="T1" fmla="*/ 0 h 8"/>
              <a:gd name="T2" fmla="*/ 28575 w 18"/>
              <a:gd name="T3" fmla="*/ 9525 h 8"/>
              <a:gd name="T4" fmla="*/ 25400 w 18"/>
              <a:gd name="T5" fmla="*/ 12700 h 8"/>
              <a:gd name="T6" fmla="*/ 9525 w 18"/>
              <a:gd name="T7" fmla="*/ 12700 h 8"/>
              <a:gd name="T8" fmla="*/ 0 w 18"/>
              <a:gd name="T9" fmla="*/ 3175 h 8"/>
              <a:gd name="T10" fmla="*/ 6350 w 18"/>
              <a:gd name="T11" fmla="*/ 0 h 8"/>
              <a:gd name="T12" fmla="*/ 25400 w 1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8">
                <a:moveTo>
                  <a:pt x="16" y="0"/>
                </a:moveTo>
                <a:lnTo>
                  <a:pt x="18" y="6"/>
                </a:lnTo>
                <a:lnTo>
                  <a:pt x="16" y="8"/>
                </a:lnTo>
                <a:lnTo>
                  <a:pt x="6" y="8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5" name="Rectangle 583"/>
          <p:cNvSpPr>
            <a:spLocks noChangeArrowheads="1"/>
          </p:cNvSpPr>
          <p:nvPr/>
        </p:nvSpPr>
        <p:spPr bwMode="auto">
          <a:xfrm>
            <a:off x="6927263" y="1217632"/>
            <a:ext cx="12700" cy="3175"/>
          </a:xfrm>
          <a:prstGeom prst="rect">
            <a:avLst/>
          </a:prstGeom>
          <a:solidFill>
            <a:srgbClr val="529216"/>
          </a:solidFill>
          <a:ln w="9525">
            <a:solidFill>
              <a:srgbClr val="529216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6" name="Freeform 584"/>
          <p:cNvSpPr>
            <a:spLocks/>
          </p:cNvSpPr>
          <p:nvPr/>
        </p:nvSpPr>
        <p:spPr bwMode="auto">
          <a:xfrm>
            <a:off x="6959013" y="1230332"/>
            <a:ext cx="6350" cy="9525"/>
          </a:xfrm>
          <a:custGeom>
            <a:avLst/>
            <a:gdLst>
              <a:gd name="T0" fmla="*/ 3175 w 4"/>
              <a:gd name="T1" fmla="*/ 0 h 6"/>
              <a:gd name="T2" fmla="*/ 6350 w 4"/>
              <a:gd name="T3" fmla="*/ 6350 h 6"/>
              <a:gd name="T4" fmla="*/ 3175 w 4"/>
              <a:gd name="T5" fmla="*/ 9525 h 6"/>
              <a:gd name="T6" fmla="*/ 0 w 4"/>
              <a:gd name="T7" fmla="*/ 3175 h 6"/>
              <a:gd name="T8" fmla="*/ 3175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6">
                <a:moveTo>
                  <a:pt x="2" y="0"/>
                </a:moveTo>
                <a:lnTo>
                  <a:pt x="4" y="4"/>
                </a:lnTo>
                <a:lnTo>
                  <a:pt x="2" y="6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7" name="Freeform 585"/>
          <p:cNvSpPr>
            <a:spLocks/>
          </p:cNvSpPr>
          <p:nvPr/>
        </p:nvSpPr>
        <p:spPr bwMode="auto">
          <a:xfrm>
            <a:off x="6911388" y="1227157"/>
            <a:ext cx="15875" cy="6350"/>
          </a:xfrm>
          <a:custGeom>
            <a:avLst/>
            <a:gdLst>
              <a:gd name="T0" fmla="*/ 0 w 10"/>
              <a:gd name="T1" fmla="*/ 0 h 4"/>
              <a:gd name="T2" fmla="*/ 6350 w 10"/>
              <a:gd name="T3" fmla="*/ 3175 h 4"/>
              <a:gd name="T4" fmla="*/ 15875 w 10"/>
              <a:gd name="T5" fmla="*/ 6350 h 4"/>
              <a:gd name="T6" fmla="*/ 6350 w 10"/>
              <a:gd name="T7" fmla="*/ 6350 h 4"/>
              <a:gd name="T8" fmla="*/ 0 w 10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4">
                <a:moveTo>
                  <a:pt x="0" y="0"/>
                </a:moveTo>
                <a:lnTo>
                  <a:pt x="4" y="2"/>
                </a:lnTo>
                <a:lnTo>
                  <a:pt x="10" y="4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8" name="Rectangle 586"/>
          <p:cNvSpPr>
            <a:spLocks noChangeArrowheads="1"/>
          </p:cNvSpPr>
          <p:nvPr/>
        </p:nvSpPr>
        <p:spPr bwMode="auto">
          <a:xfrm>
            <a:off x="6927263" y="1239857"/>
            <a:ext cx="6350" cy="3175"/>
          </a:xfrm>
          <a:prstGeom prst="rect">
            <a:avLst/>
          </a:prstGeom>
          <a:solidFill>
            <a:srgbClr val="529216"/>
          </a:solidFill>
          <a:ln w="9525">
            <a:solidFill>
              <a:srgbClr val="529216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9" name="Freeform 587"/>
          <p:cNvSpPr>
            <a:spLocks/>
          </p:cNvSpPr>
          <p:nvPr/>
        </p:nvSpPr>
        <p:spPr bwMode="auto">
          <a:xfrm>
            <a:off x="6943138" y="1239857"/>
            <a:ext cx="12700" cy="7938"/>
          </a:xfrm>
          <a:custGeom>
            <a:avLst/>
            <a:gdLst>
              <a:gd name="T0" fmla="*/ 0 w 8"/>
              <a:gd name="T1" fmla="*/ 3969 h 4"/>
              <a:gd name="T2" fmla="*/ 12700 w 8"/>
              <a:gd name="T3" fmla="*/ 0 h 4"/>
              <a:gd name="T4" fmla="*/ 12700 w 8"/>
              <a:gd name="T5" fmla="*/ 3969 h 4"/>
              <a:gd name="T6" fmla="*/ 3175 w 8"/>
              <a:gd name="T7" fmla="*/ 7938 h 4"/>
              <a:gd name="T8" fmla="*/ 0 w 8"/>
              <a:gd name="T9" fmla="*/ 3969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4">
                <a:moveTo>
                  <a:pt x="0" y="2"/>
                </a:moveTo>
                <a:lnTo>
                  <a:pt x="8" y="0"/>
                </a:lnTo>
                <a:lnTo>
                  <a:pt x="8" y="2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0" name="Freeform 588"/>
          <p:cNvSpPr>
            <a:spLocks/>
          </p:cNvSpPr>
          <p:nvPr/>
        </p:nvSpPr>
        <p:spPr bwMode="auto">
          <a:xfrm>
            <a:off x="7213013" y="1355745"/>
            <a:ext cx="9525" cy="9525"/>
          </a:xfrm>
          <a:custGeom>
            <a:avLst/>
            <a:gdLst>
              <a:gd name="T0" fmla="*/ 0 w 6"/>
              <a:gd name="T1" fmla="*/ 3175 h 6"/>
              <a:gd name="T2" fmla="*/ 0 w 6"/>
              <a:gd name="T3" fmla="*/ 0 h 6"/>
              <a:gd name="T4" fmla="*/ 9525 w 6"/>
              <a:gd name="T5" fmla="*/ 3175 h 6"/>
              <a:gd name="T6" fmla="*/ 6350 w 6"/>
              <a:gd name="T7" fmla="*/ 9525 h 6"/>
              <a:gd name="T8" fmla="*/ 0 w 6"/>
              <a:gd name="T9" fmla="*/ 317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lnTo>
                  <a:pt x="0" y="0"/>
                </a:lnTo>
                <a:lnTo>
                  <a:pt x="6" y="2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1" name="Freeform 589"/>
          <p:cNvSpPr>
            <a:spLocks/>
          </p:cNvSpPr>
          <p:nvPr/>
        </p:nvSpPr>
        <p:spPr bwMode="auto">
          <a:xfrm>
            <a:off x="7222538" y="1346220"/>
            <a:ext cx="12700" cy="9525"/>
          </a:xfrm>
          <a:custGeom>
            <a:avLst/>
            <a:gdLst>
              <a:gd name="T0" fmla="*/ 0 w 8"/>
              <a:gd name="T1" fmla="*/ 3175 h 6"/>
              <a:gd name="T2" fmla="*/ 6350 w 8"/>
              <a:gd name="T3" fmla="*/ 0 h 6"/>
              <a:gd name="T4" fmla="*/ 12700 w 8"/>
              <a:gd name="T5" fmla="*/ 3175 h 6"/>
              <a:gd name="T6" fmla="*/ 9525 w 8"/>
              <a:gd name="T7" fmla="*/ 9525 h 6"/>
              <a:gd name="T8" fmla="*/ 3175 w 8"/>
              <a:gd name="T9" fmla="*/ 6350 h 6"/>
              <a:gd name="T10" fmla="*/ 0 w 8"/>
              <a:gd name="T11" fmla="*/ 317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6">
                <a:moveTo>
                  <a:pt x="0" y="2"/>
                </a:moveTo>
                <a:lnTo>
                  <a:pt x="4" y="0"/>
                </a:lnTo>
                <a:lnTo>
                  <a:pt x="8" y="2"/>
                </a:lnTo>
                <a:lnTo>
                  <a:pt x="6" y="6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2" name="Freeform 590"/>
          <p:cNvSpPr>
            <a:spLocks/>
          </p:cNvSpPr>
          <p:nvPr/>
        </p:nvSpPr>
        <p:spPr bwMode="auto">
          <a:xfrm>
            <a:off x="7222538" y="1433532"/>
            <a:ext cx="9525" cy="6350"/>
          </a:xfrm>
          <a:custGeom>
            <a:avLst/>
            <a:gdLst>
              <a:gd name="T0" fmla="*/ 0 w 6"/>
              <a:gd name="T1" fmla="*/ 0 h 4"/>
              <a:gd name="T2" fmla="*/ 6350 w 6"/>
              <a:gd name="T3" fmla="*/ 0 h 4"/>
              <a:gd name="T4" fmla="*/ 9525 w 6"/>
              <a:gd name="T5" fmla="*/ 6350 h 4"/>
              <a:gd name="T6" fmla="*/ 0 w 6"/>
              <a:gd name="T7" fmla="*/ 3175 h 4"/>
              <a:gd name="T8" fmla="*/ 0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4" y="0"/>
                </a:lnTo>
                <a:lnTo>
                  <a:pt x="6" y="4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3" name="Freeform 591"/>
          <p:cNvSpPr>
            <a:spLocks/>
          </p:cNvSpPr>
          <p:nvPr/>
        </p:nvSpPr>
        <p:spPr bwMode="auto">
          <a:xfrm>
            <a:off x="7235238" y="1443057"/>
            <a:ext cx="9525" cy="15875"/>
          </a:xfrm>
          <a:custGeom>
            <a:avLst/>
            <a:gdLst>
              <a:gd name="T0" fmla="*/ 0 w 6"/>
              <a:gd name="T1" fmla="*/ 6350 h 10"/>
              <a:gd name="T2" fmla="*/ 3175 w 6"/>
              <a:gd name="T3" fmla="*/ 0 h 10"/>
              <a:gd name="T4" fmla="*/ 9525 w 6"/>
              <a:gd name="T5" fmla="*/ 3175 h 10"/>
              <a:gd name="T6" fmla="*/ 6350 w 6"/>
              <a:gd name="T7" fmla="*/ 15875 h 10"/>
              <a:gd name="T8" fmla="*/ 0 w 6"/>
              <a:gd name="T9" fmla="*/ 15875 h 10"/>
              <a:gd name="T10" fmla="*/ 0 w 6"/>
              <a:gd name="T11" fmla="*/ 635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0">
                <a:moveTo>
                  <a:pt x="0" y="4"/>
                </a:moveTo>
                <a:lnTo>
                  <a:pt x="2" y="0"/>
                </a:lnTo>
                <a:lnTo>
                  <a:pt x="6" y="2"/>
                </a:lnTo>
                <a:lnTo>
                  <a:pt x="4" y="10"/>
                </a:lnTo>
                <a:lnTo>
                  <a:pt x="0" y="10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4" name="Freeform 592"/>
          <p:cNvSpPr>
            <a:spLocks/>
          </p:cNvSpPr>
          <p:nvPr/>
        </p:nvSpPr>
        <p:spPr bwMode="auto">
          <a:xfrm>
            <a:off x="6638338" y="1227157"/>
            <a:ext cx="25400" cy="9525"/>
          </a:xfrm>
          <a:custGeom>
            <a:avLst/>
            <a:gdLst>
              <a:gd name="T0" fmla="*/ 0 w 16"/>
              <a:gd name="T1" fmla="*/ 0 h 6"/>
              <a:gd name="T2" fmla="*/ 19050 w 16"/>
              <a:gd name="T3" fmla="*/ 0 h 6"/>
              <a:gd name="T4" fmla="*/ 25400 w 16"/>
              <a:gd name="T5" fmla="*/ 6350 h 6"/>
              <a:gd name="T6" fmla="*/ 22225 w 16"/>
              <a:gd name="T7" fmla="*/ 9525 h 6"/>
              <a:gd name="T8" fmla="*/ 6350 w 16"/>
              <a:gd name="T9" fmla="*/ 6350 h 6"/>
              <a:gd name="T10" fmla="*/ 0 w 1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6">
                <a:moveTo>
                  <a:pt x="0" y="0"/>
                </a:moveTo>
                <a:lnTo>
                  <a:pt x="12" y="0"/>
                </a:lnTo>
                <a:lnTo>
                  <a:pt x="16" y="4"/>
                </a:lnTo>
                <a:lnTo>
                  <a:pt x="14" y="6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5" name="Freeform 593"/>
          <p:cNvSpPr>
            <a:spLocks/>
          </p:cNvSpPr>
          <p:nvPr/>
        </p:nvSpPr>
        <p:spPr bwMode="auto">
          <a:xfrm>
            <a:off x="6600238" y="1771670"/>
            <a:ext cx="12700" cy="9525"/>
          </a:xfrm>
          <a:custGeom>
            <a:avLst/>
            <a:gdLst>
              <a:gd name="T0" fmla="*/ 3175 w 8"/>
              <a:gd name="T1" fmla="*/ 9525 h 6"/>
              <a:gd name="T2" fmla="*/ 12700 w 8"/>
              <a:gd name="T3" fmla="*/ 6350 h 6"/>
              <a:gd name="T4" fmla="*/ 12700 w 8"/>
              <a:gd name="T5" fmla="*/ 0 h 6"/>
              <a:gd name="T6" fmla="*/ 3175 w 8"/>
              <a:gd name="T7" fmla="*/ 0 h 6"/>
              <a:gd name="T8" fmla="*/ 0 w 8"/>
              <a:gd name="T9" fmla="*/ 3175 h 6"/>
              <a:gd name="T10" fmla="*/ 3175 w 8"/>
              <a:gd name="T11" fmla="*/ 952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6">
                <a:moveTo>
                  <a:pt x="2" y="6"/>
                </a:moveTo>
                <a:lnTo>
                  <a:pt x="8" y="4"/>
                </a:lnTo>
                <a:lnTo>
                  <a:pt x="8" y="0"/>
                </a:lnTo>
                <a:lnTo>
                  <a:pt x="2" y="0"/>
                </a:lnTo>
                <a:lnTo>
                  <a:pt x="0" y="2"/>
                </a:lnTo>
                <a:lnTo>
                  <a:pt x="2" y="6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6" name="Freeform 594"/>
          <p:cNvSpPr>
            <a:spLocks/>
          </p:cNvSpPr>
          <p:nvPr/>
        </p:nvSpPr>
        <p:spPr bwMode="auto">
          <a:xfrm>
            <a:off x="6682788" y="1076345"/>
            <a:ext cx="25400" cy="19050"/>
          </a:xfrm>
          <a:custGeom>
            <a:avLst/>
            <a:gdLst>
              <a:gd name="T0" fmla="*/ 0 w 16"/>
              <a:gd name="T1" fmla="*/ 12700 h 12"/>
              <a:gd name="T2" fmla="*/ 9525 w 16"/>
              <a:gd name="T3" fmla="*/ 0 h 12"/>
              <a:gd name="T4" fmla="*/ 15875 w 16"/>
              <a:gd name="T5" fmla="*/ 3175 h 12"/>
              <a:gd name="T6" fmla="*/ 25400 w 16"/>
              <a:gd name="T7" fmla="*/ 9525 h 12"/>
              <a:gd name="T8" fmla="*/ 22225 w 16"/>
              <a:gd name="T9" fmla="*/ 15875 h 12"/>
              <a:gd name="T10" fmla="*/ 6350 w 16"/>
              <a:gd name="T11" fmla="*/ 19050 h 12"/>
              <a:gd name="T12" fmla="*/ 0 w 16"/>
              <a:gd name="T13" fmla="*/ 1270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" h="12">
                <a:moveTo>
                  <a:pt x="0" y="8"/>
                </a:moveTo>
                <a:lnTo>
                  <a:pt x="6" y="0"/>
                </a:lnTo>
                <a:lnTo>
                  <a:pt x="10" y="2"/>
                </a:lnTo>
                <a:lnTo>
                  <a:pt x="16" y="6"/>
                </a:lnTo>
                <a:lnTo>
                  <a:pt x="14" y="10"/>
                </a:lnTo>
                <a:lnTo>
                  <a:pt x="4" y="12"/>
                </a:lnTo>
                <a:lnTo>
                  <a:pt x="0" y="8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7" name="Freeform 595"/>
          <p:cNvSpPr>
            <a:spLocks/>
          </p:cNvSpPr>
          <p:nvPr/>
        </p:nvSpPr>
        <p:spPr bwMode="auto">
          <a:xfrm>
            <a:off x="6708188" y="3700482"/>
            <a:ext cx="44450" cy="71438"/>
          </a:xfrm>
          <a:custGeom>
            <a:avLst/>
            <a:gdLst>
              <a:gd name="T0" fmla="*/ 19050 w 28"/>
              <a:gd name="T1" fmla="*/ 6494 h 44"/>
              <a:gd name="T2" fmla="*/ 15875 w 28"/>
              <a:gd name="T3" fmla="*/ 0 h 44"/>
              <a:gd name="T4" fmla="*/ 9525 w 28"/>
              <a:gd name="T5" fmla="*/ 0 h 44"/>
              <a:gd name="T6" fmla="*/ 3175 w 28"/>
              <a:gd name="T7" fmla="*/ 6494 h 44"/>
              <a:gd name="T8" fmla="*/ 3175 w 28"/>
              <a:gd name="T9" fmla="*/ 16236 h 44"/>
              <a:gd name="T10" fmla="*/ 0 w 28"/>
              <a:gd name="T11" fmla="*/ 25977 h 44"/>
              <a:gd name="T12" fmla="*/ 6350 w 28"/>
              <a:gd name="T13" fmla="*/ 61696 h 44"/>
              <a:gd name="T14" fmla="*/ 12700 w 28"/>
              <a:gd name="T15" fmla="*/ 71438 h 44"/>
              <a:gd name="T16" fmla="*/ 25400 w 28"/>
              <a:gd name="T17" fmla="*/ 71438 h 44"/>
              <a:gd name="T18" fmla="*/ 44450 w 28"/>
              <a:gd name="T19" fmla="*/ 51955 h 44"/>
              <a:gd name="T20" fmla="*/ 41275 w 28"/>
              <a:gd name="T21" fmla="*/ 45461 h 44"/>
              <a:gd name="T22" fmla="*/ 38100 w 28"/>
              <a:gd name="T23" fmla="*/ 38966 h 44"/>
              <a:gd name="T24" fmla="*/ 38100 w 28"/>
              <a:gd name="T25" fmla="*/ 25977 h 44"/>
              <a:gd name="T26" fmla="*/ 22225 w 28"/>
              <a:gd name="T27" fmla="*/ 12989 h 44"/>
              <a:gd name="T28" fmla="*/ 19050 w 28"/>
              <a:gd name="T29" fmla="*/ 6494 h 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44">
                <a:moveTo>
                  <a:pt x="12" y="4"/>
                </a:moveTo>
                <a:lnTo>
                  <a:pt x="10" y="0"/>
                </a:lnTo>
                <a:lnTo>
                  <a:pt x="6" y="0"/>
                </a:lnTo>
                <a:lnTo>
                  <a:pt x="2" y="4"/>
                </a:lnTo>
                <a:lnTo>
                  <a:pt x="2" y="10"/>
                </a:lnTo>
                <a:lnTo>
                  <a:pt x="0" y="16"/>
                </a:lnTo>
                <a:lnTo>
                  <a:pt x="4" y="38"/>
                </a:lnTo>
                <a:lnTo>
                  <a:pt x="8" y="44"/>
                </a:lnTo>
                <a:lnTo>
                  <a:pt x="16" y="44"/>
                </a:lnTo>
                <a:lnTo>
                  <a:pt x="28" y="32"/>
                </a:lnTo>
                <a:lnTo>
                  <a:pt x="26" y="28"/>
                </a:lnTo>
                <a:lnTo>
                  <a:pt x="24" y="24"/>
                </a:lnTo>
                <a:lnTo>
                  <a:pt x="24" y="16"/>
                </a:lnTo>
                <a:lnTo>
                  <a:pt x="14" y="8"/>
                </a:lnTo>
                <a:lnTo>
                  <a:pt x="12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8" name="Freeform 596"/>
          <p:cNvSpPr>
            <a:spLocks/>
          </p:cNvSpPr>
          <p:nvPr/>
        </p:nvSpPr>
        <p:spPr bwMode="auto">
          <a:xfrm>
            <a:off x="6978063" y="3629045"/>
            <a:ext cx="6350" cy="36512"/>
          </a:xfrm>
          <a:custGeom>
            <a:avLst/>
            <a:gdLst>
              <a:gd name="T0" fmla="*/ 6350 w 4"/>
              <a:gd name="T1" fmla="*/ 0 h 22"/>
              <a:gd name="T2" fmla="*/ 3175 w 4"/>
              <a:gd name="T3" fmla="*/ 6639 h 22"/>
              <a:gd name="T4" fmla="*/ 0 w 4"/>
              <a:gd name="T5" fmla="*/ 26554 h 22"/>
              <a:gd name="T6" fmla="*/ 0 w 4"/>
              <a:gd name="T7" fmla="*/ 36512 h 22"/>
              <a:gd name="T8" fmla="*/ 3175 w 4"/>
              <a:gd name="T9" fmla="*/ 36512 h 22"/>
              <a:gd name="T10" fmla="*/ 3175 w 4"/>
              <a:gd name="T11" fmla="*/ 13277 h 22"/>
              <a:gd name="T12" fmla="*/ 6350 w 4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" h="22">
                <a:moveTo>
                  <a:pt x="4" y="0"/>
                </a:moveTo>
                <a:lnTo>
                  <a:pt x="2" y="4"/>
                </a:lnTo>
                <a:lnTo>
                  <a:pt x="0" y="16"/>
                </a:lnTo>
                <a:lnTo>
                  <a:pt x="0" y="22"/>
                </a:lnTo>
                <a:lnTo>
                  <a:pt x="2" y="22"/>
                </a:lnTo>
                <a:lnTo>
                  <a:pt x="2" y="8"/>
                </a:lnTo>
                <a:lnTo>
                  <a:pt x="4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89" name="Freeform 597"/>
          <p:cNvSpPr>
            <a:spLocks/>
          </p:cNvSpPr>
          <p:nvPr/>
        </p:nvSpPr>
        <p:spPr bwMode="auto">
          <a:xfrm>
            <a:off x="6978063" y="3675082"/>
            <a:ext cx="3175" cy="6350"/>
          </a:xfrm>
          <a:custGeom>
            <a:avLst/>
            <a:gdLst>
              <a:gd name="T0" fmla="*/ 0 w 2"/>
              <a:gd name="T1" fmla="*/ 3175 h 4"/>
              <a:gd name="T2" fmla="*/ 0 w 2"/>
              <a:gd name="T3" fmla="*/ 0 h 4"/>
              <a:gd name="T4" fmla="*/ 3175 w 2"/>
              <a:gd name="T5" fmla="*/ 3175 h 4"/>
              <a:gd name="T6" fmla="*/ 0 w 2"/>
              <a:gd name="T7" fmla="*/ 6350 h 4"/>
              <a:gd name="T8" fmla="*/ 0 w 2"/>
              <a:gd name="T9" fmla="*/ 31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4">
                <a:moveTo>
                  <a:pt x="0" y="2"/>
                </a:moveTo>
                <a:lnTo>
                  <a:pt x="0" y="0"/>
                </a:lnTo>
                <a:lnTo>
                  <a:pt x="2" y="2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0" name="Freeform 598"/>
          <p:cNvSpPr>
            <a:spLocks/>
          </p:cNvSpPr>
          <p:nvPr/>
        </p:nvSpPr>
        <p:spPr bwMode="auto">
          <a:xfrm>
            <a:off x="7657513" y="4098945"/>
            <a:ext cx="228600" cy="582612"/>
          </a:xfrm>
          <a:custGeom>
            <a:avLst/>
            <a:gdLst>
              <a:gd name="T0" fmla="*/ 228600 w 144"/>
              <a:gd name="T1" fmla="*/ 292915 h 362"/>
              <a:gd name="T2" fmla="*/ 225425 w 144"/>
              <a:gd name="T3" fmla="*/ 579393 h 362"/>
              <a:gd name="T4" fmla="*/ 212725 w 144"/>
              <a:gd name="T5" fmla="*/ 563299 h 362"/>
              <a:gd name="T6" fmla="*/ 206375 w 144"/>
              <a:gd name="T7" fmla="*/ 543986 h 362"/>
              <a:gd name="T8" fmla="*/ 196850 w 144"/>
              <a:gd name="T9" fmla="*/ 527892 h 362"/>
              <a:gd name="T10" fmla="*/ 174625 w 144"/>
              <a:gd name="T11" fmla="*/ 515016 h 362"/>
              <a:gd name="T12" fmla="*/ 180975 w 144"/>
              <a:gd name="T13" fmla="*/ 498922 h 362"/>
              <a:gd name="T14" fmla="*/ 171450 w 144"/>
              <a:gd name="T15" fmla="*/ 505360 h 362"/>
              <a:gd name="T16" fmla="*/ 152400 w 144"/>
              <a:gd name="T17" fmla="*/ 515016 h 362"/>
              <a:gd name="T18" fmla="*/ 155575 w 144"/>
              <a:gd name="T19" fmla="*/ 505360 h 362"/>
              <a:gd name="T20" fmla="*/ 165100 w 144"/>
              <a:gd name="T21" fmla="*/ 486046 h 362"/>
              <a:gd name="T22" fmla="*/ 174625 w 144"/>
              <a:gd name="T23" fmla="*/ 460296 h 362"/>
              <a:gd name="T24" fmla="*/ 161925 w 144"/>
              <a:gd name="T25" fmla="*/ 466733 h 362"/>
              <a:gd name="T26" fmla="*/ 139700 w 144"/>
              <a:gd name="T27" fmla="*/ 489265 h 362"/>
              <a:gd name="T28" fmla="*/ 130175 w 144"/>
              <a:gd name="T29" fmla="*/ 505360 h 362"/>
              <a:gd name="T30" fmla="*/ 111125 w 144"/>
              <a:gd name="T31" fmla="*/ 495703 h 362"/>
              <a:gd name="T32" fmla="*/ 114300 w 144"/>
              <a:gd name="T33" fmla="*/ 476390 h 362"/>
              <a:gd name="T34" fmla="*/ 95250 w 144"/>
              <a:gd name="T35" fmla="*/ 447420 h 362"/>
              <a:gd name="T36" fmla="*/ 63500 w 144"/>
              <a:gd name="T37" fmla="*/ 444201 h 362"/>
              <a:gd name="T38" fmla="*/ 0 w 144"/>
              <a:gd name="T39" fmla="*/ 431326 h 362"/>
              <a:gd name="T40" fmla="*/ 6350 w 144"/>
              <a:gd name="T41" fmla="*/ 77252 h 362"/>
              <a:gd name="T42" fmla="*/ 19050 w 144"/>
              <a:gd name="T43" fmla="*/ 83690 h 362"/>
              <a:gd name="T44" fmla="*/ 19050 w 144"/>
              <a:gd name="T45" fmla="*/ 70815 h 362"/>
              <a:gd name="T46" fmla="*/ 19050 w 144"/>
              <a:gd name="T47" fmla="*/ 41845 h 362"/>
              <a:gd name="T48" fmla="*/ 22225 w 144"/>
              <a:gd name="T49" fmla="*/ 32189 h 362"/>
              <a:gd name="T50" fmla="*/ 44450 w 144"/>
              <a:gd name="T51" fmla="*/ 19313 h 362"/>
              <a:gd name="T52" fmla="*/ 69850 w 144"/>
              <a:gd name="T53" fmla="*/ 12875 h 362"/>
              <a:gd name="T54" fmla="*/ 57150 w 144"/>
              <a:gd name="T55" fmla="*/ 0 h 362"/>
              <a:gd name="T56" fmla="*/ 85725 w 144"/>
              <a:gd name="T57" fmla="*/ 6438 h 362"/>
              <a:gd name="T58" fmla="*/ 117475 w 144"/>
              <a:gd name="T59" fmla="*/ 12875 h 362"/>
              <a:gd name="T60" fmla="*/ 136525 w 144"/>
              <a:gd name="T61" fmla="*/ 16094 h 362"/>
              <a:gd name="T62" fmla="*/ 149225 w 144"/>
              <a:gd name="T63" fmla="*/ 16094 h 362"/>
              <a:gd name="T64" fmla="*/ 149225 w 144"/>
              <a:gd name="T65" fmla="*/ 35407 h 362"/>
              <a:gd name="T66" fmla="*/ 133350 w 144"/>
              <a:gd name="T67" fmla="*/ 41845 h 362"/>
              <a:gd name="T68" fmla="*/ 130175 w 144"/>
              <a:gd name="T69" fmla="*/ 64377 h 362"/>
              <a:gd name="T70" fmla="*/ 133350 w 144"/>
              <a:gd name="T71" fmla="*/ 77252 h 362"/>
              <a:gd name="T72" fmla="*/ 146050 w 144"/>
              <a:gd name="T73" fmla="*/ 86909 h 362"/>
              <a:gd name="T74" fmla="*/ 158750 w 144"/>
              <a:gd name="T75" fmla="*/ 93347 h 362"/>
              <a:gd name="T76" fmla="*/ 174625 w 144"/>
              <a:gd name="T77" fmla="*/ 292915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4" h="362">
                <a:moveTo>
                  <a:pt x="110" y="182"/>
                </a:moveTo>
                <a:lnTo>
                  <a:pt x="144" y="182"/>
                </a:lnTo>
                <a:lnTo>
                  <a:pt x="144" y="362"/>
                </a:lnTo>
                <a:lnTo>
                  <a:pt x="142" y="360"/>
                </a:lnTo>
                <a:lnTo>
                  <a:pt x="136" y="358"/>
                </a:lnTo>
                <a:lnTo>
                  <a:pt x="134" y="350"/>
                </a:lnTo>
                <a:lnTo>
                  <a:pt x="128" y="346"/>
                </a:lnTo>
                <a:lnTo>
                  <a:pt x="130" y="338"/>
                </a:lnTo>
                <a:lnTo>
                  <a:pt x="126" y="332"/>
                </a:lnTo>
                <a:lnTo>
                  <a:pt x="124" y="328"/>
                </a:lnTo>
                <a:lnTo>
                  <a:pt x="112" y="324"/>
                </a:lnTo>
                <a:lnTo>
                  <a:pt x="110" y="320"/>
                </a:lnTo>
                <a:lnTo>
                  <a:pt x="118" y="316"/>
                </a:lnTo>
                <a:lnTo>
                  <a:pt x="114" y="310"/>
                </a:lnTo>
                <a:lnTo>
                  <a:pt x="108" y="310"/>
                </a:lnTo>
                <a:lnTo>
                  <a:pt x="108" y="314"/>
                </a:lnTo>
                <a:lnTo>
                  <a:pt x="102" y="320"/>
                </a:lnTo>
                <a:lnTo>
                  <a:pt x="96" y="320"/>
                </a:lnTo>
                <a:lnTo>
                  <a:pt x="96" y="316"/>
                </a:lnTo>
                <a:lnTo>
                  <a:pt x="98" y="314"/>
                </a:lnTo>
                <a:lnTo>
                  <a:pt x="102" y="310"/>
                </a:lnTo>
                <a:lnTo>
                  <a:pt x="104" y="302"/>
                </a:lnTo>
                <a:lnTo>
                  <a:pt x="108" y="294"/>
                </a:lnTo>
                <a:lnTo>
                  <a:pt x="110" y="286"/>
                </a:lnTo>
                <a:lnTo>
                  <a:pt x="102" y="286"/>
                </a:lnTo>
                <a:lnTo>
                  <a:pt x="102" y="290"/>
                </a:lnTo>
                <a:lnTo>
                  <a:pt x="98" y="292"/>
                </a:lnTo>
                <a:lnTo>
                  <a:pt x="88" y="304"/>
                </a:lnTo>
                <a:lnTo>
                  <a:pt x="90" y="310"/>
                </a:lnTo>
                <a:lnTo>
                  <a:pt x="82" y="314"/>
                </a:lnTo>
                <a:lnTo>
                  <a:pt x="74" y="310"/>
                </a:lnTo>
                <a:lnTo>
                  <a:pt x="70" y="308"/>
                </a:lnTo>
                <a:lnTo>
                  <a:pt x="74" y="304"/>
                </a:lnTo>
                <a:lnTo>
                  <a:pt x="72" y="296"/>
                </a:lnTo>
                <a:lnTo>
                  <a:pt x="66" y="290"/>
                </a:lnTo>
                <a:lnTo>
                  <a:pt x="60" y="278"/>
                </a:lnTo>
                <a:lnTo>
                  <a:pt x="48" y="274"/>
                </a:lnTo>
                <a:lnTo>
                  <a:pt x="40" y="276"/>
                </a:lnTo>
                <a:lnTo>
                  <a:pt x="26" y="266"/>
                </a:lnTo>
                <a:lnTo>
                  <a:pt x="0" y="268"/>
                </a:lnTo>
                <a:lnTo>
                  <a:pt x="0" y="48"/>
                </a:lnTo>
                <a:lnTo>
                  <a:pt x="4" y="48"/>
                </a:lnTo>
                <a:lnTo>
                  <a:pt x="8" y="48"/>
                </a:lnTo>
                <a:lnTo>
                  <a:pt x="12" y="52"/>
                </a:lnTo>
                <a:lnTo>
                  <a:pt x="12" y="50"/>
                </a:lnTo>
                <a:lnTo>
                  <a:pt x="12" y="44"/>
                </a:lnTo>
                <a:lnTo>
                  <a:pt x="6" y="38"/>
                </a:lnTo>
                <a:lnTo>
                  <a:pt x="12" y="26"/>
                </a:lnTo>
                <a:lnTo>
                  <a:pt x="14" y="24"/>
                </a:lnTo>
                <a:lnTo>
                  <a:pt x="14" y="20"/>
                </a:lnTo>
                <a:lnTo>
                  <a:pt x="20" y="12"/>
                </a:lnTo>
                <a:lnTo>
                  <a:pt x="28" y="12"/>
                </a:lnTo>
                <a:lnTo>
                  <a:pt x="44" y="12"/>
                </a:lnTo>
                <a:lnTo>
                  <a:pt x="44" y="8"/>
                </a:lnTo>
                <a:lnTo>
                  <a:pt x="36" y="2"/>
                </a:lnTo>
                <a:lnTo>
                  <a:pt x="36" y="0"/>
                </a:lnTo>
                <a:lnTo>
                  <a:pt x="48" y="0"/>
                </a:lnTo>
                <a:lnTo>
                  <a:pt x="54" y="4"/>
                </a:lnTo>
                <a:lnTo>
                  <a:pt x="66" y="6"/>
                </a:lnTo>
                <a:lnTo>
                  <a:pt x="74" y="8"/>
                </a:lnTo>
                <a:lnTo>
                  <a:pt x="84" y="8"/>
                </a:lnTo>
                <a:lnTo>
                  <a:pt x="86" y="10"/>
                </a:lnTo>
                <a:lnTo>
                  <a:pt x="92" y="10"/>
                </a:lnTo>
                <a:lnTo>
                  <a:pt x="94" y="10"/>
                </a:lnTo>
                <a:lnTo>
                  <a:pt x="94" y="16"/>
                </a:lnTo>
                <a:lnTo>
                  <a:pt x="94" y="22"/>
                </a:lnTo>
                <a:lnTo>
                  <a:pt x="92" y="24"/>
                </a:lnTo>
                <a:lnTo>
                  <a:pt x="84" y="26"/>
                </a:lnTo>
                <a:lnTo>
                  <a:pt x="84" y="38"/>
                </a:lnTo>
                <a:lnTo>
                  <a:pt x="82" y="40"/>
                </a:lnTo>
                <a:lnTo>
                  <a:pt x="80" y="46"/>
                </a:lnTo>
                <a:lnTo>
                  <a:pt x="84" y="48"/>
                </a:lnTo>
                <a:lnTo>
                  <a:pt x="90" y="52"/>
                </a:lnTo>
                <a:lnTo>
                  <a:pt x="92" y="54"/>
                </a:lnTo>
                <a:lnTo>
                  <a:pt x="98" y="54"/>
                </a:lnTo>
                <a:lnTo>
                  <a:pt x="100" y="58"/>
                </a:lnTo>
                <a:lnTo>
                  <a:pt x="110" y="64"/>
                </a:lnTo>
                <a:lnTo>
                  <a:pt x="110" y="182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1" name="Freeform 599"/>
          <p:cNvSpPr>
            <a:spLocks/>
          </p:cNvSpPr>
          <p:nvPr/>
        </p:nvSpPr>
        <p:spPr bwMode="auto">
          <a:xfrm>
            <a:off x="4063413" y="3775095"/>
            <a:ext cx="76200" cy="76200"/>
          </a:xfrm>
          <a:custGeom>
            <a:avLst/>
            <a:gdLst>
              <a:gd name="T0" fmla="*/ 76200 w 48"/>
              <a:gd name="T1" fmla="*/ 6350 h 48"/>
              <a:gd name="T2" fmla="*/ 66675 w 48"/>
              <a:gd name="T3" fmla="*/ 3175 h 48"/>
              <a:gd name="T4" fmla="*/ 25400 w 48"/>
              <a:gd name="T5" fmla="*/ 0 h 48"/>
              <a:gd name="T6" fmla="*/ 12700 w 48"/>
              <a:gd name="T7" fmla="*/ 6350 h 48"/>
              <a:gd name="T8" fmla="*/ 12700 w 48"/>
              <a:gd name="T9" fmla="*/ 22225 h 48"/>
              <a:gd name="T10" fmla="*/ 0 w 48"/>
              <a:gd name="T11" fmla="*/ 34925 h 48"/>
              <a:gd name="T12" fmla="*/ 0 w 48"/>
              <a:gd name="T13" fmla="*/ 50800 h 48"/>
              <a:gd name="T14" fmla="*/ 15875 w 48"/>
              <a:gd name="T15" fmla="*/ 57150 h 48"/>
              <a:gd name="T16" fmla="*/ 15875 w 48"/>
              <a:gd name="T17" fmla="*/ 76200 h 48"/>
              <a:gd name="T18" fmla="*/ 15875 w 48"/>
              <a:gd name="T19" fmla="*/ 76200 h 48"/>
              <a:gd name="T20" fmla="*/ 34925 w 48"/>
              <a:gd name="T21" fmla="*/ 76200 h 48"/>
              <a:gd name="T22" fmla="*/ 38100 w 48"/>
              <a:gd name="T23" fmla="*/ 69850 h 48"/>
              <a:gd name="T24" fmla="*/ 44450 w 48"/>
              <a:gd name="T25" fmla="*/ 69850 h 48"/>
              <a:gd name="T26" fmla="*/ 47625 w 48"/>
              <a:gd name="T27" fmla="*/ 73025 h 48"/>
              <a:gd name="T28" fmla="*/ 66675 w 48"/>
              <a:gd name="T29" fmla="*/ 73025 h 48"/>
              <a:gd name="T30" fmla="*/ 73025 w 48"/>
              <a:gd name="T31" fmla="*/ 57150 h 48"/>
              <a:gd name="T32" fmla="*/ 63500 w 48"/>
              <a:gd name="T33" fmla="*/ 34925 h 48"/>
              <a:gd name="T34" fmla="*/ 69850 w 48"/>
              <a:gd name="T35" fmla="*/ 15875 h 48"/>
              <a:gd name="T36" fmla="*/ 76200 w 48"/>
              <a:gd name="T37" fmla="*/ 12700 h 48"/>
              <a:gd name="T38" fmla="*/ 76200 w 48"/>
              <a:gd name="T39" fmla="*/ 6350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8" h="48">
                <a:moveTo>
                  <a:pt x="48" y="4"/>
                </a:moveTo>
                <a:lnTo>
                  <a:pt x="42" y="2"/>
                </a:lnTo>
                <a:lnTo>
                  <a:pt x="16" y="0"/>
                </a:lnTo>
                <a:lnTo>
                  <a:pt x="8" y="4"/>
                </a:lnTo>
                <a:lnTo>
                  <a:pt x="8" y="14"/>
                </a:lnTo>
                <a:lnTo>
                  <a:pt x="0" y="22"/>
                </a:lnTo>
                <a:lnTo>
                  <a:pt x="0" y="32"/>
                </a:lnTo>
                <a:lnTo>
                  <a:pt x="10" y="36"/>
                </a:lnTo>
                <a:lnTo>
                  <a:pt x="10" y="48"/>
                </a:lnTo>
                <a:lnTo>
                  <a:pt x="22" y="48"/>
                </a:lnTo>
                <a:lnTo>
                  <a:pt x="24" y="44"/>
                </a:lnTo>
                <a:lnTo>
                  <a:pt x="28" y="44"/>
                </a:lnTo>
                <a:lnTo>
                  <a:pt x="30" y="46"/>
                </a:lnTo>
                <a:lnTo>
                  <a:pt x="42" y="46"/>
                </a:lnTo>
                <a:lnTo>
                  <a:pt x="46" y="36"/>
                </a:lnTo>
                <a:lnTo>
                  <a:pt x="40" y="22"/>
                </a:lnTo>
                <a:lnTo>
                  <a:pt x="44" y="10"/>
                </a:lnTo>
                <a:lnTo>
                  <a:pt x="48" y="8"/>
                </a:lnTo>
                <a:lnTo>
                  <a:pt x="48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2" name="Freeform 600"/>
          <p:cNvSpPr>
            <a:spLocks/>
          </p:cNvSpPr>
          <p:nvPr/>
        </p:nvSpPr>
        <p:spPr bwMode="auto">
          <a:xfrm>
            <a:off x="6482763" y="3111520"/>
            <a:ext cx="638175" cy="620712"/>
          </a:xfrm>
          <a:custGeom>
            <a:avLst/>
            <a:gdLst>
              <a:gd name="T0" fmla="*/ 149225 w 402"/>
              <a:gd name="T1" fmla="*/ 32161 h 386"/>
              <a:gd name="T2" fmla="*/ 127000 w 402"/>
              <a:gd name="T3" fmla="*/ 0 h 386"/>
              <a:gd name="T4" fmla="*/ 101600 w 402"/>
              <a:gd name="T5" fmla="*/ 19297 h 386"/>
              <a:gd name="T6" fmla="*/ 111125 w 402"/>
              <a:gd name="T7" fmla="*/ 93268 h 386"/>
              <a:gd name="T8" fmla="*/ 136525 w 402"/>
              <a:gd name="T9" fmla="*/ 122213 h 386"/>
              <a:gd name="T10" fmla="*/ 107950 w 402"/>
              <a:gd name="T11" fmla="*/ 160806 h 386"/>
              <a:gd name="T12" fmla="*/ 50800 w 402"/>
              <a:gd name="T13" fmla="*/ 215480 h 386"/>
              <a:gd name="T14" fmla="*/ 53975 w 402"/>
              <a:gd name="T15" fmla="*/ 270154 h 386"/>
              <a:gd name="T16" fmla="*/ 9525 w 402"/>
              <a:gd name="T17" fmla="*/ 292667 h 386"/>
              <a:gd name="T18" fmla="*/ 9525 w 402"/>
              <a:gd name="T19" fmla="*/ 311964 h 386"/>
              <a:gd name="T20" fmla="*/ 28575 w 402"/>
              <a:gd name="T21" fmla="*/ 324829 h 386"/>
              <a:gd name="T22" fmla="*/ 25400 w 402"/>
              <a:gd name="T23" fmla="*/ 331261 h 386"/>
              <a:gd name="T24" fmla="*/ 38100 w 402"/>
              <a:gd name="T25" fmla="*/ 360206 h 386"/>
              <a:gd name="T26" fmla="*/ 76200 w 402"/>
              <a:gd name="T27" fmla="*/ 356990 h 386"/>
              <a:gd name="T28" fmla="*/ 85725 w 402"/>
              <a:gd name="T29" fmla="*/ 340909 h 386"/>
              <a:gd name="T30" fmla="*/ 88900 w 402"/>
              <a:gd name="T31" fmla="*/ 392367 h 386"/>
              <a:gd name="T32" fmla="*/ 111125 w 402"/>
              <a:gd name="T33" fmla="*/ 469554 h 386"/>
              <a:gd name="T34" fmla="*/ 130175 w 402"/>
              <a:gd name="T35" fmla="*/ 521012 h 386"/>
              <a:gd name="T36" fmla="*/ 149225 w 402"/>
              <a:gd name="T37" fmla="*/ 562822 h 386"/>
              <a:gd name="T38" fmla="*/ 171450 w 402"/>
              <a:gd name="T39" fmla="*/ 614280 h 386"/>
              <a:gd name="T40" fmla="*/ 200025 w 402"/>
              <a:gd name="T41" fmla="*/ 604631 h 386"/>
              <a:gd name="T42" fmla="*/ 215900 w 402"/>
              <a:gd name="T43" fmla="*/ 582119 h 386"/>
              <a:gd name="T44" fmla="*/ 225425 w 402"/>
              <a:gd name="T45" fmla="*/ 546741 h 386"/>
              <a:gd name="T46" fmla="*/ 234950 w 402"/>
              <a:gd name="T47" fmla="*/ 495283 h 386"/>
              <a:gd name="T48" fmla="*/ 247650 w 402"/>
              <a:gd name="T49" fmla="*/ 469554 h 386"/>
              <a:gd name="T50" fmla="*/ 276225 w 402"/>
              <a:gd name="T51" fmla="*/ 443825 h 386"/>
              <a:gd name="T52" fmla="*/ 307975 w 402"/>
              <a:gd name="T53" fmla="*/ 414880 h 386"/>
              <a:gd name="T54" fmla="*/ 333375 w 402"/>
              <a:gd name="T55" fmla="*/ 385935 h 386"/>
              <a:gd name="T56" fmla="*/ 365125 w 402"/>
              <a:gd name="T57" fmla="*/ 366638 h 386"/>
              <a:gd name="T58" fmla="*/ 400050 w 402"/>
              <a:gd name="T59" fmla="*/ 337693 h 386"/>
              <a:gd name="T60" fmla="*/ 396875 w 402"/>
              <a:gd name="T61" fmla="*/ 283019 h 386"/>
              <a:gd name="T62" fmla="*/ 403225 w 402"/>
              <a:gd name="T63" fmla="*/ 266938 h 386"/>
              <a:gd name="T64" fmla="*/ 387350 w 402"/>
              <a:gd name="T65" fmla="*/ 247642 h 386"/>
              <a:gd name="T66" fmla="*/ 422275 w 402"/>
              <a:gd name="T67" fmla="*/ 254074 h 386"/>
              <a:gd name="T68" fmla="*/ 463550 w 402"/>
              <a:gd name="T69" fmla="*/ 270154 h 386"/>
              <a:gd name="T70" fmla="*/ 466725 w 402"/>
              <a:gd name="T71" fmla="*/ 299100 h 386"/>
              <a:gd name="T72" fmla="*/ 473075 w 402"/>
              <a:gd name="T73" fmla="*/ 344125 h 386"/>
              <a:gd name="T74" fmla="*/ 485775 w 402"/>
              <a:gd name="T75" fmla="*/ 379503 h 386"/>
              <a:gd name="T76" fmla="*/ 501650 w 402"/>
              <a:gd name="T77" fmla="*/ 434177 h 386"/>
              <a:gd name="T78" fmla="*/ 517525 w 402"/>
              <a:gd name="T79" fmla="*/ 463122 h 386"/>
              <a:gd name="T80" fmla="*/ 558800 w 402"/>
              <a:gd name="T81" fmla="*/ 437393 h 386"/>
              <a:gd name="T82" fmla="*/ 574675 w 402"/>
              <a:gd name="T83" fmla="*/ 475986 h 386"/>
              <a:gd name="T84" fmla="*/ 590550 w 402"/>
              <a:gd name="T85" fmla="*/ 517796 h 386"/>
              <a:gd name="T86" fmla="*/ 587375 w 402"/>
              <a:gd name="T87" fmla="*/ 575686 h 386"/>
              <a:gd name="T88" fmla="*/ 600075 w 402"/>
              <a:gd name="T89" fmla="*/ 530661 h 386"/>
              <a:gd name="T90" fmla="*/ 590550 w 402"/>
              <a:gd name="T91" fmla="*/ 456690 h 386"/>
              <a:gd name="T92" fmla="*/ 571500 w 402"/>
              <a:gd name="T93" fmla="*/ 389151 h 386"/>
              <a:gd name="T94" fmla="*/ 593725 w 402"/>
              <a:gd name="T95" fmla="*/ 369854 h 386"/>
              <a:gd name="T96" fmla="*/ 638175 w 402"/>
              <a:gd name="T97" fmla="*/ 347341 h 386"/>
              <a:gd name="T98" fmla="*/ 615950 w 402"/>
              <a:gd name="T99" fmla="*/ 328045 h 386"/>
              <a:gd name="T100" fmla="*/ 584200 w 402"/>
              <a:gd name="T101" fmla="*/ 292667 h 386"/>
              <a:gd name="T102" fmla="*/ 590550 w 402"/>
              <a:gd name="T103" fmla="*/ 247642 h 386"/>
              <a:gd name="T104" fmla="*/ 561975 w 402"/>
              <a:gd name="T105" fmla="*/ 199400 h 386"/>
              <a:gd name="T106" fmla="*/ 539750 w 402"/>
              <a:gd name="T107" fmla="*/ 173671 h 386"/>
              <a:gd name="T108" fmla="*/ 454025 w 402"/>
              <a:gd name="T109" fmla="*/ 202616 h 386"/>
              <a:gd name="T110" fmla="*/ 419100 w 402"/>
              <a:gd name="T111" fmla="*/ 199400 h 386"/>
              <a:gd name="T112" fmla="*/ 384175 w 402"/>
              <a:gd name="T113" fmla="*/ 209048 h 386"/>
              <a:gd name="T114" fmla="*/ 292100 w 402"/>
              <a:gd name="T115" fmla="*/ 173671 h 386"/>
              <a:gd name="T116" fmla="*/ 228600 w 402"/>
              <a:gd name="T117" fmla="*/ 141509 h 386"/>
              <a:gd name="T118" fmla="*/ 206375 w 402"/>
              <a:gd name="T119" fmla="*/ 118997 h 386"/>
              <a:gd name="T120" fmla="*/ 203200 w 402"/>
              <a:gd name="T121" fmla="*/ 106132 h 386"/>
              <a:gd name="T122" fmla="*/ 200025 w 402"/>
              <a:gd name="T123" fmla="*/ 83619 h 386"/>
              <a:gd name="T124" fmla="*/ 177800 w 402"/>
              <a:gd name="T125" fmla="*/ 54674 h 3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2" h="386">
                <a:moveTo>
                  <a:pt x="112" y="34"/>
                </a:moveTo>
                <a:lnTo>
                  <a:pt x="104" y="26"/>
                </a:lnTo>
                <a:lnTo>
                  <a:pt x="94" y="20"/>
                </a:lnTo>
                <a:lnTo>
                  <a:pt x="92" y="10"/>
                </a:lnTo>
                <a:lnTo>
                  <a:pt x="88" y="2"/>
                </a:lnTo>
                <a:lnTo>
                  <a:pt x="80" y="0"/>
                </a:lnTo>
                <a:lnTo>
                  <a:pt x="76" y="2"/>
                </a:lnTo>
                <a:lnTo>
                  <a:pt x="66" y="2"/>
                </a:lnTo>
                <a:lnTo>
                  <a:pt x="64" y="12"/>
                </a:lnTo>
                <a:lnTo>
                  <a:pt x="70" y="22"/>
                </a:lnTo>
                <a:lnTo>
                  <a:pt x="72" y="34"/>
                </a:lnTo>
                <a:lnTo>
                  <a:pt x="70" y="58"/>
                </a:lnTo>
                <a:lnTo>
                  <a:pt x="80" y="60"/>
                </a:lnTo>
                <a:lnTo>
                  <a:pt x="88" y="70"/>
                </a:lnTo>
                <a:lnTo>
                  <a:pt x="86" y="76"/>
                </a:lnTo>
                <a:lnTo>
                  <a:pt x="78" y="82"/>
                </a:lnTo>
                <a:lnTo>
                  <a:pt x="76" y="94"/>
                </a:lnTo>
                <a:lnTo>
                  <a:pt x="68" y="100"/>
                </a:lnTo>
                <a:lnTo>
                  <a:pt x="64" y="110"/>
                </a:lnTo>
                <a:lnTo>
                  <a:pt x="40" y="134"/>
                </a:lnTo>
                <a:lnTo>
                  <a:pt x="32" y="134"/>
                </a:lnTo>
                <a:lnTo>
                  <a:pt x="26" y="130"/>
                </a:lnTo>
                <a:lnTo>
                  <a:pt x="20" y="146"/>
                </a:lnTo>
                <a:lnTo>
                  <a:pt x="34" y="168"/>
                </a:lnTo>
                <a:lnTo>
                  <a:pt x="34" y="180"/>
                </a:lnTo>
                <a:lnTo>
                  <a:pt x="16" y="176"/>
                </a:lnTo>
                <a:lnTo>
                  <a:pt x="6" y="182"/>
                </a:lnTo>
                <a:lnTo>
                  <a:pt x="0" y="190"/>
                </a:lnTo>
                <a:lnTo>
                  <a:pt x="2" y="192"/>
                </a:lnTo>
                <a:lnTo>
                  <a:pt x="6" y="194"/>
                </a:lnTo>
                <a:lnTo>
                  <a:pt x="6" y="198"/>
                </a:lnTo>
                <a:lnTo>
                  <a:pt x="10" y="202"/>
                </a:lnTo>
                <a:lnTo>
                  <a:pt x="18" y="202"/>
                </a:lnTo>
                <a:lnTo>
                  <a:pt x="26" y="200"/>
                </a:lnTo>
                <a:lnTo>
                  <a:pt x="22" y="206"/>
                </a:lnTo>
                <a:lnTo>
                  <a:pt x="16" y="206"/>
                </a:lnTo>
                <a:lnTo>
                  <a:pt x="10" y="206"/>
                </a:lnTo>
                <a:lnTo>
                  <a:pt x="12" y="212"/>
                </a:lnTo>
                <a:lnTo>
                  <a:pt x="24" y="224"/>
                </a:lnTo>
                <a:lnTo>
                  <a:pt x="32" y="228"/>
                </a:lnTo>
                <a:lnTo>
                  <a:pt x="44" y="226"/>
                </a:lnTo>
                <a:lnTo>
                  <a:pt x="48" y="222"/>
                </a:lnTo>
                <a:lnTo>
                  <a:pt x="48" y="218"/>
                </a:lnTo>
                <a:lnTo>
                  <a:pt x="50" y="206"/>
                </a:lnTo>
                <a:lnTo>
                  <a:pt x="54" y="212"/>
                </a:lnTo>
                <a:lnTo>
                  <a:pt x="54" y="222"/>
                </a:lnTo>
                <a:lnTo>
                  <a:pt x="56" y="226"/>
                </a:lnTo>
                <a:lnTo>
                  <a:pt x="56" y="244"/>
                </a:lnTo>
                <a:lnTo>
                  <a:pt x="58" y="264"/>
                </a:lnTo>
                <a:lnTo>
                  <a:pt x="66" y="284"/>
                </a:lnTo>
                <a:lnTo>
                  <a:pt x="70" y="292"/>
                </a:lnTo>
                <a:lnTo>
                  <a:pt x="78" y="310"/>
                </a:lnTo>
                <a:lnTo>
                  <a:pt x="80" y="318"/>
                </a:lnTo>
                <a:lnTo>
                  <a:pt x="82" y="324"/>
                </a:lnTo>
                <a:lnTo>
                  <a:pt x="84" y="330"/>
                </a:lnTo>
                <a:lnTo>
                  <a:pt x="90" y="340"/>
                </a:lnTo>
                <a:lnTo>
                  <a:pt x="94" y="350"/>
                </a:lnTo>
                <a:lnTo>
                  <a:pt x="100" y="362"/>
                </a:lnTo>
                <a:lnTo>
                  <a:pt x="104" y="376"/>
                </a:lnTo>
                <a:lnTo>
                  <a:pt x="108" y="382"/>
                </a:lnTo>
                <a:lnTo>
                  <a:pt x="116" y="386"/>
                </a:lnTo>
                <a:lnTo>
                  <a:pt x="124" y="378"/>
                </a:lnTo>
                <a:lnTo>
                  <a:pt x="126" y="376"/>
                </a:lnTo>
                <a:lnTo>
                  <a:pt x="128" y="372"/>
                </a:lnTo>
                <a:lnTo>
                  <a:pt x="136" y="366"/>
                </a:lnTo>
                <a:lnTo>
                  <a:pt x="136" y="362"/>
                </a:lnTo>
                <a:lnTo>
                  <a:pt x="140" y="356"/>
                </a:lnTo>
                <a:lnTo>
                  <a:pt x="144" y="356"/>
                </a:lnTo>
                <a:lnTo>
                  <a:pt x="142" y="340"/>
                </a:lnTo>
                <a:lnTo>
                  <a:pt x="146" y="332"/>
                </a:lnTo>
                <a:lnTo>
                  <a:pt x="148" y="314"/>
                </a:lnTo>
                <a:lnTo>
                  <a:pt x="148" y="308"/>
                </a:lnTo>
                <a:lnTo>
                  <a:pt x="146" y="296"/>
                </a:lnTo>
                <a:lnTo>
                  <a:pt x="150" y="292"/>
                </a:lnTo>
                <a:lnTo>
                  <a:pt x="156" y="292"/>
                </a:lnTo>
                <a:lnTo>
                  <a:pt x="164" y="284"/>
                </a:lnTo>
                <a:lnTo>
                  <a:pt x="170" y="284"/>
                </a:lnTo>
                <a:lnTo>
                  <a:pt x="174" y="276"/>
                </a:lnTo>
                <a:lnTo>
                  <a:pt x="182" y="266"/>
                </a:lnTo>
                <a:lnTo>
                  <a:pt x="190" y="262"/>
                </a:lnTo>
                <a:lnTo>
                  <a:pt x="194" y="258"/>
                </a:lnTo>
                <a:lnTo>
                  <a:pt x="200" y="254"/>
                </a:lnTo>
                <a:lnTo>
                  <a:pt x="202" y="248"/>
                </a:lnTo>
                <a:lnTo>
                  <a:pt x="210" y="240"/>
                </a:lnTo>
                <a:lnTo>
                  <a:pt x="220" y="238"/>
                </a:lnTo>
                <a:lnTo>
                  <a:pt x="228" y="234"/>
                </a:lnTo>
                <a:lnTo>
                  <a:pt x="230" y="228"/>
                </a:lnTo>
                <a:lnTo>
                  <a:pt x="228" y="222"/>
                </a:lnTo>
                <a:lnTo>
                  <a:pt x="232" y="216"/>
                </a:lnTo>
                <a:lnTo>
                  <a:pt x="252" y="210"/>
                </a:lnTo>
                <a:lnTo>
                  <a:pt x="252" y="194"/>
                </a:lnTo>
                <a:lnTo>
                  <a:pt x="250" y="188"/>
                </a:lnTo>
                <a:lnTo>
                  <a:pt x="250" y="176"/>
                </a:lnTo>
                <a:lnTo>
                  <a:pt x="244" y="170"/>
                </a:lnTo>
                <a:lnTo>
                  <a:pt x="244" y="166"/>
                </a:lnTo>
                <a:lnTo>
                  <a:pt x="254" y="166"/>
                </a:lnTo>
                <a:lnTo>
                  <a:pt x="252" y="160"/>
                </a:lnTo>
                <a:lnTo>
                  <a:pt x="248" y="156"/>
                </a:lnTo>
                <a:lnTo>
                  <a:pt x="244" y="154"/>
                </a:lnTo>
                <a:lnTo>
                  <a:pt x="250" y="150"/>
                </a:lnTo>
                <a:lnTo>
                  <a:pt x="260" y="150"/>
                </a:lnTo>
                <a:lnTo>
                  <a:pt x="266" y="158"/>
                </a:lnTo>
                <a:lnTo>
                  <a:pt x="288" y="156"/>
                </a:lnTo>
                <a:lnTo>
                  <a:pt x="292" y="164"/>
                </a:lnTo>
                <a:lnTo>
                  <a:pt x="292" y="168"/>
                </a:lnTo>
                <a:lnTo>
                  <a:pt x="284" y="176"/>
                </a:lnTo>
                <a:lnTo>
                  <a:pt x="286" y="184"/>
                </a:lnTo>
                <a:lnTo>
                  <a:pt x="294" y="186"/>
                </a:lnTo>
                <a:lnTo>
                  <a:pt x="296" y="198"/>
                </a:lnTo>
                <a:lnTo>
                  <a:pt x="300" y="208"/>
                </a:lnTo>
                <a:lnTo>
                  <a:pt x="298" y="214"/>
                </a:lnTo>
                <a:lnTo>
                  <a:pt x="292" y="222"/>
                </a:lnTo>
                <a:lnTo>
                  <a:pt x="294" y="228"/>
                </a:lnTo>
                <a:lnTo>
                  <a:pt x="306" y="236"/>
                </a:lnTo>
                <a:lnTo>
                  <a:pt x="310" y="248"/>
                </a:lnTo>
                <a:lnTo>
                  <a:pt x="316" y="256"/>
                </a:lnTo>
                <a:lnTo>
                  <a:pt x="316" y="270"/>
                </a:lnTo>
                <a:lnTo>
                  <a:pt x="320" y="280"/>
                </a:lnTo>
                <a:lnTo>
                  <a:pt x="318" y="288"/>
                </a:lnTo>
                <a:lnTo>
                  <a:pt x="326" y="288"/>
                </a:lnTo>
                <a:lnTo>
                  <a:pt x="340" y="286"/>
                </a:lnTo>
                <a:lnTo>
                  <a:pt x="346" y="278"/>
                </a:lnTo>
                <a:lnTo>
                  <a:pt x="352" y="272"/>
                </a:lnTo>
                <a:lnTo>
                  <a:pt x="354" y="278"/>
                </a:lnTo>
                <a:lnTo>
                  <a:pt x="360" y="280"/>
                </a:lnTo>
                <a:lnTo>
                  <a:pt x="362" y="296"/>
                </a:lnTo>
                <a:lnTo>
                  <a:pt x="362" y="308"/>
                </a:lnTo>
                <a:lnTo>
                  <a:pt x="370" y="316"/>
                </a:lnTo>
                <a:lnTo>
                  <a:pt x="372" y="322"/>
                </a:lnTo>
                <a:lnTo>
                  <a:pt x="372" y="330"/>
                </a:lnTo>
                <a:lnTo>
                  <a:pt x="370" y="346"/>
                </a:lnTo>
                <a:lnTo>
                  <a:pt x="370" y="358"/>
                </a:lnTo>
                <a:lnTo>
                  <a:pt x="374" y="350"/>
                </a:lnTo>
                <a:lnTo>
                  <a:pt x="376" y="342"/>
                </a:lnTo>
                <a:lnTo>
                  <a:pt x="378" y="330"/>
                </a:lnTo>
                <a:lnTo>
                  <a:pt x="378" y="312"/>
                </a:lnTo>
                <a:lnTo>
                  <a:pt x="368" y="292"/>
                </a:lnTo>
                <a:lnTo>
                  <a:pt x="372" y="284"/>
                </a:lnTo>
                <a:lnTo>
                  <a:pt x="370" y="266"/>
                </a:lnTo>
                <a:lnTo>
                  <a:pt x="362" y="258"/>
                </a:lnTo>
                <a:lnTo>
                  <a:pt x="360" y="242"/>
                </a:lnTo>
                <a:lnTo>
                  <a:pt x="366" y="240"/>
                </a:lnTo>
                <a:lnTo>
                  <a:pt x="372" y="238"/>
                </a:lnTo>
                <a:lnTo>
                  <a:pt x="374" y="230"/>
                </a:lnTo>
                <a:lnTo>
                  <a:pt x="390" y="226"/>
                </a:lnTo>
                <a:lnTo>
                  <a:pt x="398" y="218"/>
                </a:lnTo>
                <a:lnTo>
                  <a:pt x="402" y="216"/>
                </a:lnTo>
                <a:lnTo>
                  <a:pt x="400" y="212"/>
                </a:lnTo>
                <a:lnTo>
                  <a:pt x="390" y="210"/>
                </a:lnTo>
                <a:lnTo>
                  <a:pt x="388" y="204"/>
                </a:lnTo>
                <a:lnTo>
                  <a:pt x="378" y="204"/>
                </a:lnTo>
                <a:lnTo>
                  <a:pt x="378" y="194"/>
                </a:lnTo>
                <a:lnTo>
                  <a:pt x="368" y="182"/>
                </a:lnTo>
                <a:lnTo>
                  <a:pt x="360" y="180"/>
                </a:lnTo>
                <a:lnTo>
                  <a:pt x="360" y="166"/>
                </a:lnTo>
                <a:lnTo>
                  <a:pt x="372" y="154"/>
                </a:lnTo>
                <a:lnTo>
                  <a:pt x="370" y="138"/>
                </a:lnTo>
                <a:lnTo>
                  <a:pt x="362" y="124"/>
                </a:lnTo>
                <a:lnTo>
                  <a:pt x="354" y="124"/>
                </a:lnTo>
                <a:lnTo>
                  <a:pt x="344" y="116"/>
                </a:lnTo>
                <a:lnTo>
                  <a:pt x="346" y="112"/>
                </a:lnTo>
                <a:lnTo>
                  <a:pt x="340" y="108"/>
                </a:lnTo>
                <a:lnTo>
                  <a:pt x="312" y="116"/>
                </a:lnTo>
                <a:lnTo>
                  <a:pt x="292" y="130"/>
                </a:lnTo>
                <a:lnTo>
                  <a:pt x="286" y="126"/>
                </a:lnTo>
                <a:lnTo>
                  <a:pt x="276" y="128"/>
                </a:lnTo>
                <a:lnTo>
                  <a:pt x="272" y="124"/>
                </a:lnTo>
                <a:lnTo>
                  <a:pt x="264" y="124"/>
                </a:lnTo>
                <a:lnTo>
                  <a:pt x="254" y="132"/>
                </a:lnTo>
                <a:lnTo>
                  <a:pt x="248" y="128"/>
                </a:lnTo>
                <a:lnTo>
                  <a:pt x="242" y="130"/>
                </a:lnTo>
                <a:lnTo>
                  <a:pt x="212" y="124"/>
                </a:lnTo>
                <a:lnTo>
                  <a:pt x="198" y="114"/>
                </a:lnTo>
                <a:lnTo>
                  <a:pt x="184" y="108"/>
                </a:lnTo>
                <a:lnTo>
                  <a:pt x="168" y="96"/>
                </a:lnTo>
                <a:lnTo>
                  <a:pt x="154" y="98"/>
                </a:lnTo>
                <a:lnTo>
                  <a:pt x="144" y="88"/>
                </a:lnTo>
                <a:lnTo>
                  <a:pt x="134" y="88"/>
                </a:lnTo>
                <a:lnTo>
                  <a:pt x="128" y="84"/>
                </a:lnTo>
                <a:lnTo>
                  <a:pt x="130" y="74"/>
                </a:lnTo>
                <a:lnTo>
                  <a:pt x="122" y="68"/>
                </a:lnTo>
                <a:lnTo>
                  <a:pt x="124" y="64"/>
                </a:lnTo>
                <a:lnTo>
                  <a:pt x="128" y="66"/>
                </a:lnTo>
                <a:lnTo>
                  <a:pt x="132" y="64"/>
                </a:lnTo>
                <a:lnTo>
                  <a:pt x="132" y="60"/>
                </a:lnTo>
                <a:lnTo>
                  <a:pt x="126" y="52"/>
                </a:lnTo>
                <a:lnTo>
                  <a:pt x="124" y="42"/>
                </a:lnTo>
                <a:lnTo>
                  <a:pt x="118" y="40"/>
                </a:lnTo>
                <a:lnTo>
                  <a:pt x="112" y="3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3" name="Freeform 601"/>
          <p:cNvSpPr>
            <a:spLocks/>
          </p:cNvSpPr>
          <p:nvPr/>
        </p:nvSpPr>
        <p:spPr bwMode="auto">
          <a:xfrm>
            <a:off x="6019213" y="3051195"/>
            <a:ext cx="590550" cy="334962"/>
          </a:xfrm>
          <a:custGeom>
            <a:avLst/>
            <a:gdLst>
              <a:gd name="T0" fmla="*/ 584200 w 372"/>
              <a:gd name="T1" fmla="*/ 64416 h 208"/>
              <a:gd name="T2" fmla="*/ 587375 w 372"/>
              <a:gd name="T3" fmla="*/ 54753 h 208"/>
              <a:gd name="T4" fmla="*/ 568325 w 372"/>
              <a:gd name="T5" fmla="*/ 51533 h 208"/>
              <a:gd name="T6" fmla="*/ 527050 w 372"/>
              <a:gd name="T7" fmla="*/ 67637 h 208"/>
              <a:gd name="T8" fmla="*/ 527050 w 372"/>
              <a:gd name="T9" fmla="*/ 28987 h 208"/>
              <a:gd name="T10" fmla="*/ 508000 w 372"/>
              <a:gd name="T11" fmla="*/ 35429 h 208"/>
              <a:gd name="T12" fmla="*/ 473075 w 372"/>
              <a:gd name="T13" fmla="*/ 61195 h 208"/>
              <a:gd name="T14" fmla="*/ 428625 w 372"/>
              <a:gd name="T15" fmla="*/ 51533 h 208"/>
              <a:gd name="T16" fmla="*/ 396875 w 372"/>
              <a:gd name="T17" fmla="*/ 74078 h 208"/>
              <a:gd name="T18" fmla="*/ 358775 w 372"/>
              <a:gd name="T19" fmla="*/ 109507 h 208"/>
              <a:gd name="T20" fmla="*/ 330200 w 372"/>
              <a:gd name="T21" fmla="*/ 96624 h 208"/>
              <a:gd name="T22" fmla="*/ 292100 w 372"/>
              <a:gd name="T23" fmla="*/ 51533 h 208"/>
              <a:gd name="T24" fmla="*/ 269875 w 372"/>
              <a:gd name="T25" fmla="*/ 41870 h 208"/>
              <a:gd name="T26" fmla="*/ 212725 w 372"/>
              <a:gd name="T27" fmla="*/ 54753 h 208"/>
              <a:gd name="T28" fmla="*/ 193675 w 372"/>
              <a:gd name="T29" fmla="*/ 64416 h 208"/>
              <a:gd name="T30" fmla="*/ 187325 w 372"/>
              <a:gd name="T31" fmla="*/ 70857 h 208"/>
              <a:gd name="T32" fmla="*/ 168275 w 372"/>
              <a:gd name="T33" fmla="*/ 70857 h 208"/>
              <a:gd name="T34" fmla="*/ 152400 w 372"/>
              <a:gd name="T35" fmla="*/ 77299 h 208"/>
              <a:gd name="T36" fmla="*/ 133350 w 372"/>
              <a:gd name="T37" fmla="*/ 77299 h 208"/>
              <a:gd name="T38" fmla="*/ 117475 w 372"/>
              <a:gd name="T39" fmla="*/ 61195 h 208"/>
              <a:gd name="T40" fmla="*/ 114300 w 372"/>
              <a:gd name="T41" fmla="*/ 54753 h 208"/>
              <a:gd name="T42" fmla="*/ 92075 w 372"/>
              <a:gd name="T43" fmla="*/ 45091 h 208"/>
              <a:gd name="T44" fmla="*/ 76200 w 372"/>
              <a:gd name="T45" fmla="*/ 28987 h 208"/>
              <a:gd name="T46" fmla="*/ 76200 w 372"/>
              <a:gd name="T47" fmla="*/ 3221 h 208"/>
              <a:gd name="T48" fmla="*/ 44450 w 372"/>
              <a:gd name="T49" fmla="*/ 12883 h 208"/>
              <a:gd name="T50" fmla="*/ 9525 w 372"/>
              <a:gd name="T51" fmla="*/ 0 h 208"/>
              <a:gd name="T52" fmla="*/ 12700 w 372"/>
              <a:gd name="T53" fmla="*/ 48312 h 208"/>
              <a:gd name="T54" fmla="*/ 25400 w 372"/>
              <a:gd name="T55" fmla="*/ 93403 h 208"/>
              <a:gd name="T56" fmla="*/ 44450 w 372"/>
              <a:gd name="T57" fmla="*/ 99844 h 208"/>
              <a:gd name="T58" fmla="*/ 44450 w 372"/>
              <a:gd name="T59" fmla="*/ 164260 h 208"/>
              <a:gd name="T60" fmla="*/ 73025 w 372"/>
              <a:gd name="T61" fmla="*/ 190027 h 208"/>
              <a:gd name="T62" fmla="*/ 82550 w 372"/>
              <a:gd name="T63" fmla="*/ 225455 h 208"/>
              <a:gd name="T64" fmla="*/ 117475 w 372"/>
              <a:gd name="T65" fmla="*/ 225455 h 208"/>
              <a:gd name="T66" fmla="*/ 130175 w 372"/>
              <a:gd name="T67" fmla="*/ 248001 h 208"/>
              <a:gd name="T68" fmla="*/ 136525 w 372"/>
              <a:gd name="T69" fmla="*/ 267325 h 208"/>
              <a:gd name="T70" fmla="*/ 158750 w 372"/>
              <a:gd name="T71" fmla="*/ 280209 h 208"/>
              <a:gd name="T72" fmla="*/ 180975 w 372"/>
              <a:gd name="T73" fmla="*/ 296313 h 208"/>
              <a:gd name="T74" fmla="*/ 225425 w 372"/>
              <a:gd name="T75" fmla="*/ 299533 h 208"/>
              <a:gd name="T76" fmla="*/ 241300 w 372"/>
              <a:gd name="T77" fmla="*/ 289871 h 208"/>
              <a:gd name="T78" fmla="*/ 250825 w 372"/>
              <a:gd name="T79" fmla="*/ 309196 h 208"/>
              <a:gd name="T80" fmla="*/ 263525 w 372"/>
              <a:gd name="T81" fmla="*/ 322079 h 208"/>
              <a:gd name="T82" fmla="*/ 292100 w 372"/>
              <a:gd name="T83" fmla="*/ 328520 h 208"/>
              <a:gd name="T84" fmla="*/ 317500 w 372"/>
              <a:gd name="T85" fmla="*/ 328520 h 208"/>
              <a:gd name="T86" fmla="*/ 336550 w 372"/>
              <a:gd name="T87" fmla="*/ 334962 h 208"/>
              <a:gd name="T88" fmla="*/ 339725 w 372"/>
              <a:gd name="T89" fmla="*/ 331741 h 208"/>
              <a:gd name="T90" fmla="*/ 368300 w 372"/>
              <a:gd name="T91" fmla="*/ 302754 h 208"/>
              <a:gd name="T92" fmla="*/ 355600 w 372"/>
              <a:gd name="T93" fmla="*/ 286650 h 208"/>
              <a:gd name="T94" fmla="*/ 323850 w 372"/>
              <a:gd name="T95" fmla="*/ 244780 h 208"/>
              <a:gd name="T96" fmla="*/ 349250 w 372"/>
              <a:gd name="T97" fmla="*/ 231897 h 208"/>
              <a:gd name="T98" fmla="*/ 396875 w 372"/>
              <a:gd name="T99" fmla="*/ 238338 h 208"/>
              <a:gd name="T100" fmla="*/ 425450 w 372"/>
              <a:gd name="T101" fmla="*/ 212572 h 208"/>
              <a:gd name="T102" fmla="*/ 444500 w 372"/>
              <a:gd name="T103" fmla="*/ 196468 h 208"/>
              <a:gd name="T104" fmla="*/ 482600 w 372"/>
              <a:gd name="T105" fmla="*/ 190027 h 208"/>
              <a:gd name="T106" fmla="*/ 498475 w 372"/>
              <a:gd name="T107" fmla="*/ 135273 h 208"/>
              <a:gd name="T108" fmla="*/ 533400 w 372"/>
              <a:gd name="T109" fmla="*/ 109507 h 208"/>
              <a:gd name="T110" fmla="*/ 568325 w 372"/>
              <a:gd name="T111" fmla="*/ 64416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2" h="208">
                <a:moveTo>
                  <a:pt x="358" y="40"/>
                </a:moveTo>
                <a:lnTo>
                  <a:pt x="368" y="40"/>
                </a:lnTo>
                <a:lnTo>
                  <a:pt x="372" y="38"/>
                </a:lnTo>
                <a:lnTo>
                  <a:pt x="370" y="34"/>
                </a:lnTo>
                <a:lnTo>
                  <a:pt x="366" y="32"/>
                </a:lnTo>
                <a:lnTo>
                  <a:pt x="358" y="32"/>
                </a:lnTo>
                <a:lnTo>
                  <a:pt x="346" y="40"/>
                </a:lnTo>
                <a:lnTo>
                  <a:pt x="332" y="42"/>
                </a:lnTo>
                <a:lnTo>
                  <a:pt x="334" y="30"/>
                </a:lnTo>
                <a:lnTo>
                  <a:pt x="332" y="18"/>
                </a:lnTo>
                <a:lnTo>
                  <a:pt x="326" y="14"/>
                </a:lnTo>
                <a:lnTo>
                  <a:pt x="320" y="22"/>
                </a:lnTo>
                <a:lnTo>
                  <a:pt x="314" y="30"/>
                </a:lnTo>
                <a:lnTo>
                  <a:pt x="298" y="38"/>
                </a:lnTo>
                <a:lnTo>
                  <a:pt x="288" y="36"/>
                </a:lnTo>
                <a:lnTo>
                  <a:pt x="270" y="32"/>
                </a:lnTo>
                <a:lnTo>
                  <a:pt x="256" y="34"/>
                </a:lnTo>
                <a:lnTo>
                  <a:pt x="250" y="46"/>
                </a:lnTo>
                <a:lnTo>
                  <a:pt x="228" y="60"/>
                </a:lnTo>
                <a:lnTo>
                  <a:pt x="226" y="68"/>
                </a:lnTo>
                <a:lnTo>
                  <a:pt x="218" y="62"/>
                </a:lnTo>
                <a:lnTo>
                  <a:pt x="208" y="60"/>
                </a:lnTo>
                <a:lnTo>
                  <a:pt x="206" y="46"/>
                </a:lnTo>
                <a:lnTo>
                  <a:pt x="184" y="32"/>
                </a:lnTo>
                <a:lnTo>
                  <a:pt x="174" y="30"/>
                </a:lnTo>
                <a:lnTo>
                  <a:pt x="170" y="26"/>
                </a:lnTo>
                <a:lnTo>
                  <a:pt x="140" y="22"/>
                </a:lnTo>
                <a:lnTo>
                  <a:pt x="134" y="34"/>
                </a:lnTo>
                <a:lnTo>
                  <a:pt x="122" y="32"/>
                </a:lnTo>
                <a:lnTo>
                  <a:pt x="122" y="40"/>
                </a:lnTo>
                <a:lnTo>
                  <a:pt x="118" y="44"/>
                </a:lnTo>
                <a:lnTo>
                  <a:pt x="114" y="44"/>
                </a:lnTo>
                <a:lnTo>
                  <a:pt x="106" y="44"/>
                </a:lnTo>
                <a:lnTo>
                  <a:pt x="96" y="48"/>
                </a:lnTo>
                <a:lnTo>
                  <a:pt x="84" y="48"/>
                </a:lnTo>
                <a:lnTo>
                  <a:pt x="76" y="42"/>
                </a:lnTo>
                <a:lnTo>
                  <a:pt x="74" y="38"/>
                </a:lnTo>
                <a:lnTo>
                  <a:pt x="72" y="34"/>
                </a:lnTo>
                <a:lnTo>
                  <a:pt x="62" y="30"/>
                </a:lnTo>
                <a:lnTo>
                  <a:pt x="58" y="28"/>
                </a:lnTo>
                <a:lnTo>
                  <a:pt x="56" y="24"/>
                </a:lnTo>
                <a:lnTo>
                  <a:pt x="48" y="18"/>
                </a:lnTo>
                <a:lnTo>
                  <a:pt x="50" y="6"/>
                </a:lnTo>
                <a:lnTo>
                  <a:pt x="48" y="2"/>
                </a:lnTo>
                <a:lnTo>
                  <a:pt x="34" y="6"/>
                </a:lnTo>
                <a:lnTo>
                  <a:pt x="28" y="8"/>
                </a:lnTo>
                <a:lnTo>
                  <a:pt x="22" y="10"/>
                </a:lnTo>
                <a:lnTo>
                  <a:pt x="6" y="0"/>
                </a:lnTo>
                <a:lnTo>
                  <a:pt x="0" y="6"/>
                </a:lnTo>
                <a:lnTo>
                  <a:pt x="8" y="30"/>
                </a:lnTo>
                <a:lnTo>
                  <a:pt x="6" y="38"/>
                </a:lnTo>
                <a:lnTo>
                  <a:pt x="16" y="58"/>
                </a:lnTo>
                <a:lnTo>
                  <a:pt x="24" y="58"/>
                </a:lnTo>
                <a:lnTo>
                  <a:pt x="28" y="62"/>
                </a:lnTo>
                <a:lnTo>
                  <a:pt x="16" y="86"/>
                </a:lnTo>
                <a:lnTo>
                  <a:pt x="28" y="102"/>
                </a:lnTo>
                <a:lnTo>
                  <a:pt x="38" y="104"/>
                </a:lnTo>
                <a:lnTo>
                  <a:pt x="46" y="118"/>
                </a:lnTo>
                <a:lnTo>
                  <a:pt x="46" y="132"/>
                </a:lnTo>
                <a:lnTo>
                  <a:pt x="52" y="140"/>
                </a:lnTo>
                <a:lnTo>
                  <a:pt x="58" y="138"/>
                </a:lnTo>
                <a:lnTo>
                  <a:pt x="74" y="140"/>
                </a:lnTo>
                <a:lnTo>
                  <a:pt x="74" y="146"/>
                </a:lnTo>
                <a:lnTo>
                  <a:pt x="82" y="154"/>
                </a:lnTo>
                <a:lnTo>
                  <a:pt x="86" y="160"/>
                </a:lnTo>
                <a:lnTo>
                  <a:pt x="86" y="166"/>
                </a:lnTo>
                <a:lnTo>
                  <a:pt x="96" y="172"/>
                </a:lnTo>
                <a:lnTo>
                  <a:pt x="100" y="174"/>
                </a:lnTo>
                <a:lnTo>
                  <a:pt x="108" y="182"/>
                </a:lnTo>
                <a:lnTo>
                  <a:pt x="114" y="184"/>
                </a:lnTo>
                <a:lnTo>
                  <a:pt x="118" y="186"/>
                </a:lnTo>
                <a:lnTo>
                  <a:pt x="142" y="186"/>
                </a:lnTo>
                <a:lnTo>
                  <a:pt x="148" y="180"/>
                </a:lnTo>
                <a:lnTo>
                  <a:pt x="152" y="180"/>
                </a:lnTo>
                <a:lnTo>
                  <a:pt x="156" y="182"/>
                </a:lnTo>
                <a:lnTo>
                  <a:pt x="158" y="192"/>
                </a:lnTo>
                <a:lnTo>
                  <a:pt x="160" y="196"/>
                </a:lnTo>
                <a:lnTo>
                  <a:pt x="166" y="200"/>
                </a:lnTo>
                <a:lnTo>
                  <a:pt x="176" y="202"/>
                </a:lnTo>
                <a:lnTo>
                  <a:pt x="184" y="204"/>
                </a:lnTo>
                <a:lnTo>
                  <a:pt x="192" y="204"/>
                </a:lnTo>
                <a:lnTo>
                  <a:pt x="200" y="204"/>
                </a:lnTo>
                <a:lnTo>
                  <a:pt x="208" y="206"/>
                </a:lnTo>
                <a:lnTo>
                  <a:pt x="212" y="208"/>
                </a:lnTo>
                <a:lnTo>
                  <a:pt x="216" y="206"/>
                </a:lnTo>
                <a:lnTo>
                  <a:pt x="214" y="206"/>
                </a:lnTo>
                <a:lnTo>
                  <a:pt x="216" y="194"/>
                </a:lnTo>
                <a:lnTo>
                  <a:pt x="232" y="188"/>
                </a:lnTo>
                <a:lnTo>
                  <a:pt x="232" y="180"/>
                </a:lnTo>
                <a:lnTo>
                  <a:pt x="224" y="178"/>
                </a:lnTo>
                <a:lnTo>
                  <a:pt x="226" y="170"/>
                </a:lnTo>
                <a:lnTo>
                  <a:pt x="204" y="152"/>
                </a:lnTo>
                <a:lnTo>
                  <a:pt x="204" y="144"/>
                </a:lnTo>
                <a:lnTo>
                  <a:pt x="220" y="144"/>
                </a:lnTo>
                <a:lnTo>
                  <a:pt x="226" y="146"/>
                </a:lnTo>
                <a:lnTo>
                  <a:pt x="250" y="148"/>
                </a:lnTo>
                <a:lnTo>
                  <a:pt x="268" y="144"/>
                </a:lnTo>
                <a:lnTo>
                  <a:pt x="268" y="132"/>
                </a:lnTo>
                <a:lnTo>
                  <a:pt x="270" y="124"/>
                </a:lnTo>
                <a:lnTo>
                  <a:pt x="280" y="122"/>
                </a:lnTo>
                <a:lnTo>
                  <a:pt x="288" y="114"/>
                </a:lnTo>
                <a:lnTo>
                  <a:pt x="304" y="118"/>
                </a:lnTo>
                <a:lnTo>
                  <a:pt x="304" y="104"/>
                </a:lnTo>
                <a:lnTo>
                  <a:pt x="314" y="84"/>
                </a:lnTo>
                <a:lnTo>
                  <a:pt x="324" y="86"/>
                </a:lnTo>
                <a:lnTo>
                  <a:pt x="336" y="68"/>
                </a:lnTo>
                <a:lnTo>
                  <a:pt x="330" y="52"/>
                </a:lnTo>
                <a:lnTo>
                  <a:pt x="358" y="4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4" name="Freeform 602"/>
          <p:cNvSpPr>
            <a:spLocks/>
          </p:cNvSpPr>
          <p:nvPr/>
        </p:nvSpPr>
        <p:spPr bwMode="auto">
          <a:xfrm>
            <a:off x="4034838" y="2728932"/>
            <a:ext cx="130175" cy="144463"/>
          </a:xfrm>
          <a:custGeom>
            <a:avLst/>
            <a:gdLst>
              <a:gd name="T0" fmla="*/ 76200 w 82"/>
              <a:gd name="T1" fmla="*/ 0 h 90"/>
              <a:gd name="T2" fmla="*/ 53975 w 82"/>
              <a:gd name="T3" fmla="*/ 3210 h 90"/>
              <a:gd name="T4" fmla="*/ 44450 w 82"/>
              <a:gd name="T5" fmla="*/ 25682 h 90"/>
              <a:gd name="T6" fmla="*/ 31750 w 82"/>
              <a:gd name="T7" fmla="*/ 48154 h 90"/>
              <a:gd name="T8" fmla="*/ 25400 w 82"/>
              <a:gd name="T9" fmla="*/ 67416 h 90"/>
              <a:gd name="T10" fmla="*/ 19050 w 82"/>
              <a:gd name="T11" fmla="*/ 73837 h 90"/>
              <a:gd name="T12" fmla="*/ 19050 w 82"/>
              <a:gd name="T13" fmla="*/ 83468 h 90"/>
              <a:gd name="T14" fmla="*/ 0 w 82"/>
              <a:gd name="T15" fmla="*/ 89888 h 90"/>
              <a:gd name="T16" fmla="*/ 3175 w 82"/>
              <a:gd name="T17" fmla="*/ 96309 h 90"/>
              <a:gd name="T18" fmla="*/ 12700 w 82"/>
              <a:gd name="T19" fmla="*/ 96309 h 90"/>
              <a:gd name="T20" fmla="*/ 0 w 82"/>
              <a:gd name="T21" fmla="*/ 105940 h 90"/>
              <a:gd name="T22" fmla="*/ 9525 w 82"/>
              <a:gd name="T23" fmla="*/ 118781 h 90"/>
              <a:gd name="T24" fmla="*/ 34925 w 82"/>
              <a:gd name="T25" fmla="*/ 115570 h 90"/>
              <a:gd name="T26" fmla="*/ 47625 w 82"/>
              <a:gd name="T27" fmla="*/ 118781 h 90"/>
              <a:gd name="T28" fmla="*/ 63500 w 82"/>
              <a:gd name="T29" fmla="*/ 112360 h 90"/>
              <a:gd name="T30" fmla="*/ 66675 w 82"/>
              <a:gd name="T31" fmla="*/ 121991 h 90"/>
              <a:gd name="T32" fmla="*/ 79375 w 82"/>
              <a:gd name="T33" fmla="*/ 115570 h 90"/>
              <a:gd name="T34" fmla="*/ 82550 w 82"/>
              <a:gd name="T35" fmla="*/ 128412 h 90"/>
              <a:gd name="T36" fmla="*/ 92075 w 82"/>
              <a:gd name="T37" fmla="*/ 131622 h 90"/>
              <a:gd name="T38" fmla="*/ 101600 w 82"/>
              <a:gd name="T39" fmla="*/ 118781 h 90"/>
              <a:gd name="T40" fmla="*/ 104775 w 82"/>
              <a:gd name="T41" fmla="*/ 128412 h 90"/>
              <a:gd name="T42" fmla="*/ 101600 w 82"/>
              <a:gd name="T43" fmla="*/ 138042 h 90"/>
              <a:gd name="T44" fmla="*/ 111125 w 82"/>
              <a:gd name="T45" fmla="*/ 138042 h 90"/>
              <a:gd name="T46" fmla="*/ 114300 w 82"/>
              <a:gd name="T47" fmla="*/ 144463 h 90"/>
              <a:gd name="T48" fmla="*/ 127000 w 82"/>
              <a:gd name="T49" fmla="*/ 144463 h 90"/>
              <a:gd name="T50" fmla="*/ 130175 w 82"/>
              <a:gd name="T51" fmla="*/ 112360 h 90"/>
              <a:gd name="T52" fmla="*/ 117475 w 82"/>
              <a:gd name="T53" fmla="*/ 105940 h 90"/>
              <a:gd name="T54" fmla="*/ 127000 w 82"/>
              <a:gd name="T55" fmla="*/ 102729 h 90"/>
              <a:gd name="T56" fmla="*/ 127000 w 82"/>
              <a:gd name="T57" fmla="*/ 86678 h 90"/>
              <a:gd name="T58" fmla="*/ 104775 w 82"/>
              <a:gd name="T59" fmla="*/ 93098 h 90"/>
              <a:gd name="T60" fmla="*/ 111125 w 82"/>
              <a:gd name="T61" fmla="*/ 67416 h 90"/>
              <a:gd name="T62" fmla="*/ 92075 w 82"/>
              <a:gd name="T63" fmla="*/ 64206 h 90"/>
              <a:gd name="T64" fmla="*/ 79375 w 82"/>
              <a:gd name="T65" fmla="*/ 70626 h 90"/>
              <a:gd name="T66" fmla="*/ 79375 w 82"/>
              <a:gd name="T67" fmla="*/ 60995 h 90"/>
              <a:gd name="T68" fmla="*/ 66675 w 82"/>
              <a:gd name="T69" fmla="*/ 60995 h 90"/>
              <a:gd name="T70" fmla="*/ 69850 w 82"/>
              <a:gd name="T71" fmla="*/ 48154 h 90"/>
              <a:gd name="T72" fmla="*/ 60325 w 82"/>
              <a:gd name="T73" fmla="*/ 44944 h 90"/>
              <a:gd name="T74" fmla="*/ 50800 w 82"/>
              <a:gd name="T75" fmla="*/ 57785 h 90"/>
              <a:gd name="T76" fmla="*/ 47625 w 82"/>
              <a:gd name="T77" fmla="*/ 51365 h 90"/>
              <a:gd name="T78" fmla="*/ 76200 w 82"/>
              <a:gd name="T79" fmla="*/ 0 h 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82" h="90">
                <a:moveTo>
                  <a:pt x="48" y="0"/>
                </a:moveTo>
                <a:lnTo>
                  <a:pt x="34" y="2"/>
                </a:lnTo>
                <a:lnTo>
                  <a:pt x="28" y="16"/>
                </a:lnTo>
                <a:lnTo>
                  <a:pt x="20" y="30"/>
                </a:lnTo>
                <a:lnTo>
                  <a:pt x="16" y="42"/>
                </a:lnTo>
                <a:lnTo>
                  <a:pt x="12" y="46"/>
                </a:lnTo>
                <a:lnTo>
                  <a:pt x="12" y="52"/>
                </a:lnTo>
                <a:lnTo>
                  <a:pt x="0" y="56"/>
                </a:lnTo>
                <a:lnTo>
                  <a:pt x="2" y="60"/>
                </a:lnTo>
                <a:lnTo>
                  <a:pt x="8" y="60"/>
                </a:lnTo>
                <a:lnTo>
                  <a:pt x="0" y="66"/>
                </a:lnTo>
                <a:lnTo>
                  <a:pt x="6" y="74"/>
                </a:lnTo>
                <a:lnTo>
                  <a:pt x="22" y="72"/>
                </a:lnTo>
                <a:lnTo>
                  <a:pt x="30" y="74"/>
                </a:lnTo>
                <a:lnTo>
                  <a:pt x="40" y="70"/>
                </a:lnTo>
                <a:lnTo>
                  <a:pt x="42" y="76"/>
                </a:lnTo>
                <a:lnTo>
                  <a:pt x="50" y="72"/>
                </a:lnTo>
                <a:lnTo>
                  <a:pt x="52" y="80"/>
                </a:lnTo>
                <a:lnTo>
                  <a:pt x="58" y="82"/>
                </a:lnTo>
                <a:lnTo>
                  <a:pt x="64" y="74"/>
                </a:lnTo>
                <a:lnTo>
                  <a:pt x="66" y="80"/>
                </a:lnTo>
                <a:lnTo>
                  <a:pt x="64" y="86"/>
                </a:lnTo>
                <a:lnTo>
                  <a:pt x="70" y="86"/>
                </a:lnTo>
                <a:lnTo>
                  <a:pt x="72" y="90"/>
                </a:lnTo>
                <a:lnTo>
                  <a:pt x="80" y="90"/>
                </a:lnTo>
                <a:lnTo>
                  <a:pt x="82" y="70"/>
                </a:lnTo>
                <a:lnTo>
                  <a:pt x="74" y="66"/>
                </a:lnTo>
                <a:lnTo>
                  <a:pt x="80" y="64"/>
                </a:lnTo>
                <a:lnTo>
                  <a:pt x="80" y="54"/>
                </a:lnTo>
                <a:lnTo>
                  <a:pt x="66" y="58"/>
                </a:lnTo>
                <a:lnTo>
                  <a:pt x="70" y="42"/>
                </a:lnTo>
                <a:lnTo>
                  <a:pt x="58" y="40"/>
                </a:lnTo>
                <a:lnTo>
                  <a:pt x="50" y="44"/>
                </a:lnTo>
                <a:lnTo>
                  <a:pt x="50" y="38"/>
                </a:lnTo>
                <a:lnTo>
                  <a:pt x="42" y="38"/>
                </a:lnTo>
                <a:lnTo>
                  <a:pt x="44" y="30"/>
                </a:lnTo>
                <a:lnTo>
                  <a:pt x="38" y="28"/>
                </a:lnTo>
                <a:lnTo>
                  <a:pt x="32" y="36"/>
                </a:lnTo>
                <a:lnTo>
                  <a:pt x="30" y="32"/>
                </a:lnTo>
                <a:lnTo>
                  <a:pt x="48" y="0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5" name="Freeform 603"/>
          <p:cNvSpPr>
            <a:spLocks/>
          </p:cNvSpPr>
          <p:nvPr/>
        </p:nvSpPr>
        <p:spPr bwMode="auto">
          <a:xfrm>
            <a:off x="6247813" y="3346470"/>
            <a:ext cx="12700" cy="9525"/>
          </a:xfrm>
          <a:custGeom>
            <a:avLst/>
            <a:gdLst>
              <a:gd name="T0" fmla="*/ 0 w 8"/>
              <a:gd name="T1" fmla="*/ 6350 h 6"/>
              <a:gd name="T2" fmla="*/ 0 w 8"/>
              <a:gd name="T3" fmla="*/ 9525 h 6"/>
              <a:gd name="T4" fmla="*/ 12700 w 8"/>
              <a:gd name="T5" fmla="*/ 3175 h 6"/>
              <a:gd name="T6" fmla="*/ 9525 w 8"/>
              <a:gd name="T7" fmla="*/ 0 h 6"/>
              <a:gd name="T8" fmla="*/ 0 w 8"/>
              <a:gd name="T9" fmla="*/ 635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6">
                <a:moveTo>
                  <a:pt x="0" y="4"/>
                </a:moveTo>
                <a:lnTo>
                  <a:pt x="0" y="6"/>
                </a:lnTo>
                <a:lnTo>
                  <a:pt x="8" y="2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529216"/>
          </a:solidFill>
          <a:ln w="9525">
            <a:solidFill>
              <a:srgbClr val="52921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6" name="Oval 604"/>
          <p:cNvSpPr>
            <a:spLocks noChangeArrowheads="1"/>
          </p:cNvSpPr>
          <p:nvPr/>
        </p:nvSpPr>
        <p:spPr bwMode="auto">
          <a:xfrm>
            <a:off x="5374688" y="244635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" name="Oval 605"/>
          <p:cNvSpPr>
            <a:spLocks noChangeArrowheads="1"/>
          </p:cNvSpPr>
          <p:nvPr/>
        </p:nvSpPr>
        <p:spPr bwMode="auto">
          <a:xfrm>
            <a:off x="5412788" y="250350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8" name="Oval 606"/>
          <p:cNvSpPr>
            <a:spLocks noChangeArrowheads="1"/>
          </p:cNvSpPr>
          <p:nvPr/>
        </p:nvSpPr>
        <p:spPr bwMode="auto">
          <a:xfrm>
            <a:off x="3742738" y="286545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9" name="Oval 607"/>
          <p:cNvSpPr>
            <a:spLocks noChangeArrowheads="1"/>
          </p:cNvSpPr>
          <p:nvPr/>
        </p:nvSpPr>
        <p:spPr bwMode="auto">
          <a:xfrm>
            <a:off x="7419388" y="306230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0" name="Oval 609"/>
          <p:cNvSpPr>
            <a:spLocks noChangeArrowheads="1"/>
          </p:cNvSpPr>
          <p:nvPr/>
        </p:nvSpPr>
        <p:spPr bwMode="auto">
          <a:xfrm>
            <a:off x="5336588" y="284005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1" name="Oval 610"/>
          <p:cNvSpPr>
            <a:spLocks noChangeArrowheads="1"/>
          </p:cNvSpPr>
          <p:nvPr/>
        </p:nvSpPr>
        <p:spPr bwMode="auto">
          <a:xfrm>
            <a:off x="5285788" y="271305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2" name="Oval 611"/>
          <p:cNvSpPr>
            <a:spLocks noChangeArrowheads="1"/>
          </p:cNvSpPr>
          <p:nvPr/>
        </p:nvSpPr>
        <p:spPr bwMode="auto">
          <a:xfrm>
            <a:off x="5260388" y="263050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3" name="Oval 612"/>
          <p:cNvSpPr>
            <a:spLocks noChangeArrowheads="1"/>
          </p:cNvSpPr>
          <p:nvPr/>
        </p:nvSpPr>
        <p:spPr bwMode="auto">
          <a:xfrm>
            <a:off x="5228638" y="266860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4" name="Text Box 613"/>
          <p:cNvSpPr txBox="1">
            <a:spLocks noChangeArrowheads="1"/>
          </p:cNvSpPr>
          <p:nvPr/>
        </p:nvSpPr>
        <p:spPr bwMode="auto">
          <a:xfrm>
            <a:off x="145463" y="1473220"/>
            <a:ext cx="1397000" cy="23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sv-SE" sz="1200">
                <a:solidFill>
                  <a:srgbClr val="000099"/>
                </a:solidFill>
                <a:latin typeface="Tahoma" charset="0"/>
              </a:rPr>
              <a:t>Bruchhausen</a:t>
            </a:r>
          </a:p>
          <a:p>
            <a:pPr eaLnBrk="1" hangingPunct="1">
              <a:lnSpc>
                <a:spcPct val="135000"/>
              </a:lnSpc>
            </a:pPr>
            <a:r>
              <a:rPr lang="sv-SE" sz="1200">
                <a:solidFill>
                  <a:srgbClr val="000099"/>
                </a:solidFill>
                <a:latin typeface="Tahoma" charset="0"/>
              </a:rPr>
              <a:t>Castellanza</a:t>
            </a:r>
          </a:p>
          <a:p>
            <a:pPr eaLnBrk="1" hangingPunct="1">
              <a:lnSpc>
                <a:spcPct val="135000"/>
              </a:lnSpc>
            </a:pPr>
            <a:r>
              <a:rPr lang="sv-SE" sz="1200">
                <a:solidFill>
                  <a:srgbClr val="000099"/>
                </a:solidFill>
                <a:latin typeface="Tahoma" charset="0"/>
              </a:rPr>
              <a:t>Gent</a:t>
            </a:r>
          </a:p>
          <a:p>
            <a:pPr eaLnBrk="1" hangingPunct="1">
              <a:lnSpc>
                <a:spcPct val="135000"/>
              </a:lnSpc>
            </a:pPr>
            <a:r>
              <a:rPr lang="sv-SE" sz="1200">
                <a:solidFill>
                  <a:srgbClr val="000099"/>
                </a:solidFill>
                <a:latin typeface="Tahoma" charset="0"/>
              </a:rPr>
              <a:t>Stenungsund</a:t>
            </a:r>
          </a:p>
          <a:p>
            <a:pPr eaLnBrk="1" hangingPunct="1">
              <a:lnSpc>
                <a:spcPct val="135000"/>
              </a:lnSpc>
            </a:pPr>
            <a:r>
              <a:rPr lang="sv-SE" sz="1200">
                <a:solidFill>
                  <a:srgbClr val="000099"/>
                </a:solidFill>
                <a:latin typeface="Tahoma" charset="0"/>
              </a:rPr>
              <a:t>Perstorp</a:t>
            </a:r>
          </a:p>
          <a:p>
            <a:pPr eaLnBrk="1" hangingPunct="1">
              <a:lnSpc>
                <a:spcPct val="135000"/>
              </a:lnSpc>
            </a:pPr>
            <a:r>
              <a:rPr lang="sv-SE" sz="1200" smtClean="0">
                <a:solidFill>
                  <a:srgbClr val="000099"/>
                </a:solidFill>
                <a:latin typeface="Tahoma" charset="0"/>
              </a:rPr>
              <a:t>Toledo</a:t>
            </a:r>
            <a:endParaRPr lang="sv-SE" sz="1200">
              <a:solidFill>
                <a:srgbClr val="000099"/>
              </a:solidFill>
              <a:latin typeface="Tahoma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sv-SE" sz="1200">
                <a:solidFill>
                  <a:srgbClr val="000099"/>
                </a:solidFill>
                <a:latin typeface="Tahoma" charset="0"/>
              </a:rPr>
              <a:t>Warrington</a:t>
            </a:r>
          </a:p>
          <a:p>
            <a:pPr eaLnBrk="1" hangingPunct="1">
              <a:lnSpc>
                <a:spcPct val="135000"/>
              </a:lnSpc>
            </a:pPr>
            <a:r>
              <a:rPr lang="sv-SE" sz="1200">
                <a:solidFill>
                  <a:srgbClr val="000099"/>
                </a:solidFill>
                <a:latin typeface="Tahoma" charset="0"/>
              </a:rPr>
              <a:t>Waspik</a:t>
            </a:r>
          </a:p>
          <a:p>
            <a:pPr eaLnBrk="1" hangingPunct="1">
              <a:lnSpc>
                <a:spcPct val="135000"/>
              </a:lnSpc>
            </a:pPr>
            <a:r>
              <a:rPr lang="sv-SE" sz="1200" smtClean="0">
                <a:solidFill>
                  <a:srgbClr val="000099"/>
                </a:solidFill>
                <a:latin typeface="Tahoma" charset="0"/>
              </a:rPr>
              <a:t>Zibo</a:t>
            </a:r>
            <a:endParaRPr lang="sv-SE" sz="1200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8405" name="Freeform 614"/>
          <p:cNvSpPr>
            <a:spLocks/>
          </p:cNvSpPr>
          <p:nvPr/>
        </p:nvSpPr>
        <p:spPr bwMode="auto">
          <a:xfrm>
            <a:off x="939213" y="2686070"/>
            <a:ext cx="4356100" cy="697665"/>
          </a:xfrm>
          <a:custGeom>
            <a:avLst/>
            <a:gdLst>
              <a:gd name="T0" fmla="*/ 0 w 2696"/>
              <a:gd name="T1" fmla="*/ 1200150 h 744"/>
              <a:gd name="T2" fmla="*/ 4356100 w 2696"/>
              <a:gd name="T3" fmla="*/ 1200150 h 744"/>
              <a:gd name="T4" fmla="*/ 4356100 w 2696"/>
              <a:gd name="T5" fmla="*/ 0 h 7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96" h="744">
                <a:moveTo>
                  <a:pt x="0" y="744"/>
                </a:moveTo>
                <a:lnTo>
                  <a:pt x="2696" y="744"/>
                </a:lnTo>
                <a:lnTo>
                  <a:pt x="2696" y="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6" name="Freeform 615"/>
          <p:cNvSpPr>
            <a:spLocks/>
          </p:cNvSpPr>
          <p:nvPr/>
        </p:nvSpPr>
        <p:spPr bwMode="auto">
          <a:xfrm>
            <a:off x="1015413" y="2546370"/>
            <a:ext cx="4445000" cy="101600"/>
          </a:xfrm>
          <a:custGeom>
            <a:avLst/>
            <a:gdLst>
              <a:gd name="T0" fmla="*/ 0 w 2800"/>
              <a:gd name="T1" fmla="*/ 101600 h 64"/>
              <a:gd name="T2" fmla="*/ 4445000 w 2800"/>
              <a:gd name="T3" fmla="*/ 101600 h 64"/>
              <a:gd name="T4" fmla="*/ 4445000 w 2800"/>
              <a:gd name="T5" fmla="*/ 0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00" h="64">
                <a:moveTo>
                  <a:pt x="0" y="64"/>
                </a:moveTo>
                <a:lnTo>
                  <a:pt x="2800" y="64"/>
                </a:lnTo>
                <a:lnTo>
                  <a:pt x="2800" y="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7" name="Freeform 616"/>
          <p:cNvSpPr>
            <a:spLocks/>
          </p:cNvSpPr>
          <p:nvPr/>
        </p:nvSpPr>
        <p:spPr bwMode="auto">
          <a:xfrm>
            <a:off x="1263063" y="2406670"/>
            <a:ext cx="4146550" cy="57150"/>
          </a:xfrm>
          <a:custGeom>
            <a:avLst/>
            <a:gdLst>
              <a:gd name="T0" fmla="*/ 0 w 2612"/>
              <a:gd name="T1" fmla="*/ 0 h 36"/>
              <a:gd name="T2" fmla="*/ 4146550 w 2612"/>
              <a:gd name="T3" fmla="*/ 0 h 36"/>
              <a:gd name="T4" fmla="*/ 4146550 w 2612"/>
              <a:gd name="T5" fmla="*/ 5715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36">
                <a:moveTo>
                  <a:pt x="0" y="0"/>
                </a:moveTo>
                <a:lnTo>
                  <a:pt x="2612" y="0"/>
                </a:lnTo>
                <a:lnTo>
                  <a:pt x="2612" y="36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8" name="Freeform 617"/>
          <p:cNvSpPr>
            <a:spLocks/>
          </p:cNvSpPr>
          <p:nvPr/>
        </p:nvSpPr>
        <p:spPr bwMode="auto">
          <a:xfrm>
            <a:off x="805863" y="2165370"/>
            <a:ext cx="4445000" cy="539750"/>
          </a:xfrm>
          <a:custGeom>
            <a:avLst/>
            <a:gdLst>
              <a:gd name="T0" fmla="*/ 0 w 2800"/>
              <a:gd name="T1" fmla="*/ 0 h 340"/>
              <a:gd name="T2" fmla="*/ 4445000 w 2800"/>
              <a:gd name="T3" fmla="*/ 0 h 340"/>
              <a:gd name="T4" fmla="*/ 4445000 w 2800"/>
              <a:gd name="T5" fmla="*/ 539750 h 3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00" h="340">
                <a:moveTo>
                  <a:pt x="0" y="0"/>
                </a:moveTo>
                <a:lnTo>
                  <a:pt x="2800" y="0"/>
                </a:lnTo>
                <a:lnTo>
                  <a:pt x="2800" y="34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09" name="Line 618"/>
          <p:cNvSpPr>
            <a:spLocks noChangeShapeType="1"/>
          </p:cNvSpPr>
          <p:nvPr/>
        </p:nvSpPr>
        <p:spPr bwMode="auto">
          <a:xfrm>
            <a:off x="926513" y="2901970"/>
            <a:ext cx="283845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10" name="Freeform 619"/>
          <p:cNvSpPr>
            <a:spLocks/>
          </p:cNvSpPr>
          <p:nvPr/>
        </p:nvSpPr>
        <p:spPr bwMode="auto">
          <a:xfrm>
            <a:off x="1161463" y="1895495"/>
            <a:ext cx="4197350" cy="981075"/>
          </a:xfrm>
          <a:custGeom>
            <a:avLst/>
            <a:gdLst>
              <a:gd name="T0" fmla="*/ 0 w 2644"/>
              <a:gd name="T1" fmla="*/ 0 h 748"/>
              <a:gd name="T2" fmla="*/ 4197350 w 2644"/>
              <a:gd name="T3" fmla="*/ 0 h 748"/>
              <a:gd name="T4" fmla="*/ 4197350 w 2644"/>
              <a:gd name="T5" fmla="*/ 981075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4" h="748">
                <a:moveTo>
                  <a:pt x="0" y="0"/>
                </a:moveTo>
                <a:lnTo>
                  <a:pt x="2644" y="0"/>
                </a:lnTo>
                <a:lnTo>
                  <a:pt x="2644" y="748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11" name="Freeform 620"/>
          <p:cNvSpPr>
            <a:spLocks/>
          </p:cNvSpPr>
          <p:nvPr/>
        </p:nvSpPr>
        <p:spPr bwMode="auto">
          <a:xfrm>
            <a:off x="1256713" y="1651020"/>
            <a:ext cx="4064000" cy="1085850"/>
          </a:xfrm>
          <a:custGeom>
            <a:avLst/>
            <a:gdLst>
              <a:gd name="T0" fmla="*/ 0 w 2560"/>
              <a:gd name="T1" fmla="*/ 0 h 820"/>
              <a:gd name="T2" fmla="*/ 4064000 w 2560"/>
              <a:gd name="T3" fmla="*/ 0 h 820"/>
              <a:gd name="T4" fmla="*/ 4064000 w 2560"/>
              <a:gd name="T5" fmla="*/ 1085850 h 8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0" h="820">
                <a:moveTo>
                  <a:pt x="0" y="0"/>
                </a:moveTo>
                <a:lnTo>
                  <a:pt x="2560" y="0"/>
                </a:lnTo>
                <a:lnTo>
                  <a:pt x="2560" y="82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12" name="Freeform 621"/>
          <p:cNvSpPr>
            <a:spLocks/>
          </p:cNvSpPr>
          <p:nvPr/>
        </p:nvSpPr>
        <p:spPr bwMode="auto">
          <a:xfrm>
            <a:off x="739188" y="3082945"/>
            <a:ext cx="6715125" cy="530713"/>
          </a:xfrm>
          <a:custGeom>
            <a:avLst/>
            <a:gdLst>
              <a:gd name="T0" fmla="*/ 0 w 4230"/>
              <a:gd name="T1" fmla="*/ 1047750 h 660"/>
              <a:gd name="T2" fmla="*/ 6715125 w 4230"/>
              <a:gd name="T3" fmla="*/ 1047750 h 660"/>
              <a:gd name="T4" fmla="*/ 6715125 w 4230"/>
              <a:gd name="T5" fmla="*/ 0 h 6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" h="660">
                <a:moveTo>
                  <a:pt x="0" y="660"/>
                </a:moveTo>
                <a:lnTo>
                  <a:pt x="4230" y="660"/>
                </a:lnTo>
                <a:lnTo>
                  <a:pt x="4230" y="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15" name="Oval 624"/>
          <p:cNvSpPr>
            <a:spLocks noChangeArrowheads="1"/>
          </p:cNvSpPr>
          <p:nvPr/>
        </p:nvSpPr>
        <p:spPr bwMode="auto">
          <a:xfrm>
            <a:off x="5095288" y="2657495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16" name="Freeform 625"/>
          <p:cNvSpPr>
            <a:spLocks/>
          </p:cNvSpPr>
          <p:nvPr/>
        </p:nvSpPr>
        <p:spPr bwMode="auto">
          <a:xfrm>
            <a:off x="1164638" y="2711471"/>
            <a:ext cx="3956050" cy="419100"/>
          </a:xfrm>
          <a:custGeom>
            <a:avLst/>
            <a:gdLst>
              <a:gd name="T0" fmla="*/ 0 w 2696"/>
              <a:gd name="T1" fmla="*/ 933449 h 744"/>
              <a:gd name="T2" fmla="*/ 3956050 w 2696"/>
              <a:gd name="T3" fmla="*/ 933449 h 744"/>
              <a:gd name="T4" fmla="*/ 3956050 w 2696"/>
              <a:gd name="T5" fmla="*/ 0 h 7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96" h="744">
                <a:moveTo>
                  <a:pt x="0" y="744"/>
                </a:moveTo>
                <a:lnTo>
                  <a:pt x="2696" y="744"/>
                </a:lnTo>
                <a:lnTo>
                  <a:pt x="2696" y="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69513" y="681058"/>
            <a:ext cx="6807200" cy="89202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38186"/>
            <a:ext cx="4605337" cy="706437"/>
          </a:xfrm>
        </p:spPr>
        <p:txBody>
          <a:bodyPr/>
          <a:lstStyle/>
          <a:p>
            <a:pPr eaLnBrk="1" hangingPunct="1"/>
            <a:r>
              <a:rPr lang="en-US" smtClean="0"/>
              <a:t>Nine production sites</a:t>
            </a:r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4243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torp Operation">
  <a:themeElements>
    <a:clrScheme name="Perstorp Oper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erstorp Oper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torp Oper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5126</TotalTime>
  <Words>1850</Words>
  <Application>Microsoft Office PowerPoint</Application>
  <PresentationFormat>On-screen Show (4:3)</PresentationFormat>
  <Paragraphs>452</Paragraphs>
  <Slides>38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Perstorp Operation</vt:lpstr>
      <vt:lpstr>Slide</vt:lpstr>
      <vt:lpstr>On PWC for chemical plants</vt:lpstr>
      <vt:lpstr>Outline</vt:lpstr>
      <vt:lpstr>Characteristics of chemical plants</vt:lpstr>
      <vt:lpstr>Control: What differs between different industries?</vt:lpstr>
      <vt:lpstr>Characteristics of typical specialty chemicals plants</vt:lpstr>
      <vt:lpstr>Topology for plant with multiple separations</vt:lpstr>
      <vt:lpstr>In reality, much more complicated</vt:lpstr>
      <vt:lpstr>The Perstorp group – short facts</vt:lpstr>
      <vt:lpstr>Nine production sites</vt:lpstr>
      <vt:lpstr>PowerPoint Presentation</vt:lpstr>
      <vt:lpstr>PowerPoint Presentation</vt:lpstr>
      <vt:lpstr>DoF central concept in PWC</vt:lpstr>
      <vt:lpstr>Different competencies for different levels in the structure</vt:lpstr>
      <vt:lpstr>PowerPoint Presentation</vt:lpstr>
      <vt:lpstr>Throughput manipulator determines production rate</vt:lpstr>
      <vt:lpstr>Choice of TPM: Bottle neck or minimum variation</vt:lpstr>
      <vt:lpstr>Unconsidered choice of TPM gives suboptimal operation</vt:lpstr>
      <vt:lpstr>Solution: Filter feed = TPM</vt:lpstr>
      <vt:lpstr>Inventory controls; real example</vt:lpstr>
      <vt:lpstr>Radiating rule is not mandatory</vt:lpstr>
      <vt:lpstr>FC1 sometimes fixed</vt:lpstr>
      <vt:lpstr>This can be made to work too...</vt:lpstr>
      <vt:lpstr>Even this ”works”</vt:lpstr>
      <vt:lpstr>TPM selection and consistency</vt:lpstr>
      <vt:lpstr>This works</vt:lpstr>
      <vt:lpstr>This is inconsistent</vt:lpstr>
      <vt:lpstr>This is also inconsistent</vt:lpstr>
      <vt:lpstr>Algorithm for finding all consistent schemes</vt:lpstr>
      <vt:lpstr>Most plants have several TPMs</vt:lpstr>
      <vt:lpstr>An overlooked issue in TPM selection</vt:lpstr>
      <vt:lpstr>PWC issues should be included in control projects</vt:lpstr>
      <vt:lpstr>PowerPoint Presentation</vt:lpstr>
      <vt:lpstr>Specifying control objectives</vt:lpstr>
      <vt:lpstr>Example: Split flow</vt:lpstr>
      <vt:lpstr>Simple solution: ratio control</vt:lpstr>
      <vt:lpstr>This solves the split control problem</vt:lpstr>
      <vt:lpstr>Some things should be left to the operators</vt:lpstr>
      <vt:lpstr>PowerPoint Presentation</vt:lpstr>
    </vt:vector>
  </TitlesOfParts>
  <Company>Perstorp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Perstorp</dc:title>
  <dc:creator>Krister Forsman</dc:creator>
  <cp:lastModifiedBy>Krister Forsman</cp:lastModifiedBy>
  <cp:revision>420</cp:revision>
  <dcterms:created xsi:type="dcterms:W3CDTF">2006-04-25T12:53:03Z</dcterms:created>
  <dcterms:modified xsi:type="dcterms:W3CDTF">2016-09-28T17:33:06Z</dcterms:modified>
</cp:coreProperties>
</file>